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 id="2147483708" r:id="rId6"/>
    <p:sldMasterId id="2147483730" r:id="rId7"/>
  </p:sldMasterIdLst>
  <p:notesMasterIdLst>
    <p:notesMasterId r:id="rId50"/>
  </p:notesMasterIdLst>
  <p:sldIdLst>
    <p:sldId id="12202" r:id="rId8"/>
    <p:sldId id="604" r:id="rId9"/>
    <p:sldId id="12211" r:id="rId10"/>
    <p:sldId id="12221" r:id="rId11"/>
    <p:sldId id="12220" r:id="rId12"/>
    <p:sldId id="746" r:id="rId13"/>
    <p:sldId id="12212" r:id="rId14"/>
    <p:sldId id="12213" r:id="rId15"/>
    <p:sldId id="12214" r:id="rId16"/>
    <p:sldId id="2953" r:id="rId17"/>
    <p:sldId id="12217" r:id="rId18"/>
    <p:sldId id="12219" r:id="rId19"/>
    <p:sldId id="381" r:id="rId20"/>
    <p:sldId id="12173" r:id="rId21"/>
    <p:sldId id="271" r:id="rId22"/>
    <p:sldId id="272" r:id="rId23"/>
    <p:sldId id="12207" r:id="rId24"/>
    <p:sldId id="12172" r:id="rId25"/>
    <p:sldId id="12179" r:id="rId26"/>
    <p:sldId id="12205" r:id="rId27"/>
    <p:sldId id="283" r:id="rId28"/>
    <p:sldId id="2018" r:id="rId29"/>
    <p:sldId id="12240" r:id="rId30"/>
    <p:sldId id="1975" r:id="rId31"/>
    <p:sldId id="1942" r:id="rId32"/>
    <p:sldId id="12210" r:id="rId33"/>
    <p:sldId id="1962" r:id="rId34"/>
    <p:sldId id="323" r:id="rId35"/>
    <p:sldId id="2959" r:id="rId36"/>
    <p:sldId id="12226" r:id="rId37"/>
    <p:sldId id="12225" r:id="rId38"/>
    <p:sldId id="320" r:id="rId39"/>
    <p:sldId id="12222" r:id="rId40"/>
    <p:sldId id="672" r:id="rId41"/>
    <p:sldId id="638" r:id="rId42"/>
    <p:sldId id="711" r:id="rId43"/>
    <p:sldId id="261" r:id="rId44"/>
    <p:sldId id="403" r:id="rId45"/>
    <p:sldId id="12224" r:id="rId46"/>
    <p:sldId id="12239" r:id="rId47"/>
    <p:sldId id="884" r:id="rId48"/>
    <p:sldId id="2007" r:id="rId49"/>
  </p:sldIdLst>
  <p:sldSz cx="12192000" cy="6858000"/>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1A1617DB-5C22-487C-BF5C-78630E3CCA9E}">
          <p14:sldIdLst>
            <p14:sldId id="12202"/>
            <p14:sldId id="604"/>
            <p14:sldId id="12211"/>
            <p14:sldId id="12221"/>
            <p14:sldId id="12220"/>
            <p14:sldId id="746"/>
            <p14:sldId id="12212"/>
            <p14:sldId id="12213"/>
            <p14:sldId id="12214"/>
            <p14:sldId id="2953"/>
            <p14:sldId id="12217"/>
            <p14:sldId id="12219"/>
            <p14:sldId id="381"/>
            <p14:sldId id="12173"/>
            <p14:sldId id="271"/>
            <p14:sldId id="272"/>
            <p14:sldId id="12207"/>
            <p14:sldId id="12172"/>
            <p14:sldId id="12179"/>
            <p14:sldId id="12205"/>
            <p14:sldId id="283"/>
            <p14:sldId id="2018"/>
            <p14:sldId id="12240"/>
            <p14:sldId id="1975"/>
            <p14:sldId id="1942"/>
            <p14:sldId id="12210"/>
            <p14:sldId id="1962"/>
            <p14:sldId id="323"/>
            <p14:sldId id="2959"/>
            <p14:sldId id="12226"/>
            <p14:sldId id="12225"/>
            <p14:sldId id="320"/>
            <p14:sldId id="12222"/>
            <p14:sldId id="672"/>
            <p14:sldId id="638"/>
            <p14:sldId id="711"/>
            <p14:sldId id="261"/>
            <p14:sldId id="403"/>
            <p14:sldId id="12224"/>
            <p14:sldId id="12239"/>
            <p14:sldId id="884"/>
            <p14:sldId id="2007"/>
          </p14:sldIdLst>
        </p14:section>
      </p14:sectionLst>
    </p:ext>
    <p:ext uri="{EFAFB233-063F-42B5-8137-9DF3F51BA10A}">
      <p15:sldGuideLst xmlns:p15="http://schemas.microsoft.com/office/powerpoint/2012/main">
        <p15:guide id="1" orient="horz" pos="2160" userDrawn="1">
          <p15:clr>
            <a:srgbClr val="A4A3A4"/>
          </p15:clr>
        </p15:guide>
        <p15:guide id="2" pos="3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A3C630-83D0-41D0-84D2-3233E14E5446}" v="13" dt="2022-09-12T21:09:19.49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17" autoAdjust="0"/>
    <p:restoredTop sz="93484" autoAdjust="0"/>
  </p:normalViewPr>
  <p:slideViewPr>
    <p:cSldViewPr snapToGrid="0">
      <p:cViewPr varScale="1">
        <p:scale>
          <a:sx n="103" d="100"/>
          <a:sy n="103" d="100"/>
        </p:scale>
        <p:origin x="138" y="546"/>
      </p:cViewPr>
      <p:guideLst>
        <p:guide orient="horz" pos="2160"/>
        <p:guide pos="3772"/>
      </p:guideLst>
    </p:cSldViewPr>
  </p:slideViewPr>
  <p:outlineViewPr>
    <p:cViewPr>
      <p:scale>
        <a:sx n="33" d="100"/>
        <a:sy n="33" d="100"/>
      </p:scale>
      <p:origin x="0" y="-8176"/>
    </p:cViewPr>
  </p:outlineViewPr>
  <p:notesTextViewPr>
    <p:cViewPr>
      <p:scale>
        <a:sx n="3" d="2"/>
        <a:sy n="3" d="2"/>
      </p:scale>
      <p:origin x="0" y="0"/>
    </p:cViewPr>
  </p:notesTextViewPr>
  <p:sorterViewPr>
    <p:cViewPr varScale="1">
      <p:scale>
        <a:sx n="1" d="1"/>
        <a:sy n="1" d="1"/>
      </p:scale>
      <p:origin x="0" y="-126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sz="2800" b="1" dirty="0"/>
              <a:t>Antall forsendelser via Svar ut 2013 - 2021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0.15170648232141698"/>
          <c:y val="0.12881919293279018"/>
          <c:w val="0.79634531405466347"/>
          <c:h val="0.72515696972041832"/>
        </c:manualLayout>
      </c:layout>
      <c:barChart>
        <c:barDir val="col"/>
        <c:grouping val="clustered"/>
        <c:varyColors val="0"/>
        <c:ser>
          <c:idx val="0"/>
          <c:order val="0"/>
          <c:tx>
            <c:strRef>
              <c:f>'Figur 8.5'!$A$2</c:f>
              <c:strCache>
                <c:ptCount val="1"/>
                <c:pt idx="0">
                  <c:v>Digitalt</c:v>
                </c:pt>
              </c:strCache>
            </c:strRef>
          </c:tx>
          <c:spPr>
            <a:solidFill>
              <a:schemeClr val="accent1"/>
            </a:solidFill>
            <a:ln>
              <a:noFill/>
            </a:ln>
            <a:effectLst/>
          </c:spPr>
          <c:invertIfNegative val="0"/>
          <c:cat>
            <c:numRef>
              <c:f>'Figur 8.5'!$B$1:$J$1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'Figur 8.5'!$B$2:$J$2</c:f>
              <c:numCache>
                <c:formatCode>General</c:formatCode>
                <c:ptCount val="9"/>
                <c:pt idx="0">
                  <c:v>1918</c:v>
                </c:pt>
                <c:pt idx="1">
                  <c:v>42236</c:v>
                </c:pt>
                <c:pt idx="2">
                  <c:v>416892</c:v>
                </c:pt>
                <c:pt idx="3">
                  <c:v>1216243</c:v>
                </c:pt>
                <c:pt idx="4">
                  <c:v>2216391</c:v>
                </c:pt>
                <c:pt idx="5">
                  <c:v>4275860</c:v>
                </c:pt>
                <c:pt idx="6">
                  <c:v>6956788</c:v>
                </c:pt>
                <c:pt idx="7">
                  <c:v>9571867</c:v>
                </c:pt>
                <c:pt idx="8">
                  <c:v>13290735</c:v>
                </c:pt>
              </c:numCache>
            </c:numRef>
          </c:val>
          <c:extLst>
            <c:ext xmlns:c16="http://schemas.microsoft.com/office/drawing/2014/chart" uri="{C3380CC4-5D6E-409C-BE32-E72D297353CC}">
              <c16:uniqueId val="{00000000-8D08-4588-B50C-AFEAD94C9860}"/>
            </c:ext>
          </c:extLst>
        </c:ser>
        <c:ser>
          <c:idx val="1"/>
          <c:order val="1"/>
          <c:tx>
            <c:strRef>
              <c:f>'Figur 8.5'!$A$3</c:f>
              <c:strCache>
                <c:ptCount val="1"/>
                <c:pt idx="0">
                  <c:v>Printet</c:v>
                </c:pt>
              </c:strCache>
            </c:strRef>
          </c:tx>
          <c:spPr>
            <a:solidFill>
              <a:schemeClr val="accent2"/>
            </a:solidFill>
            <a:ln>
              <a:noFill/>
            </a:ln>
            <a:effectLst/>
          </c:spPr>
          <c:invertIfNegative val="0"/>
          <c:cat>
            <c:numRef>
              <c:f>'Figur 8.5'!$B$1:$J$1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'Figur 8.5'!$B$3:$J$3</c:f>
              <c:numCache>
                <c:formatCode>General</c:formatCode>
                <c:ptCount val="9"/>
                <c:pt idx="0">
                  <c:v>12066</c:v>
                </c:pt>
                <c:pt idx="1">
                  <c:v>14093</c:v>
                </c:pt>
                <c:pt idx="2">
                  <c:v>387413</c:v>
                </c:pt>
                <c:pt idx="3">
                  <c:v>1186439</c:v>
                </c:pt>
                <c:pt idx="4">
                  <c:v>2113248</c:v>
                </c:pt>
                <c:pt idx="5">
                  <c:v>2895007</c:v>
                </c:pt>
                <c:pt idx="6">
                  <c:v>3935300</c:v>
                </c:pt>
                <c:pt idx="7">
                  <c:v>4373109</c:v>
                </c:pt>
                <c:pt idx="8">
                  <c:v>4894870</c:v>
                </c:pt>
              </c:numCache>
            </c:numRef>
          </c:val>
          <c:extLst>
            <c:ext xmlns:c16="http://schemas.microsoft.com/office/drawing/2014/chart" uri="{C3380CC4-5D6E-409C-BE32-E72D297353CC}">
              <c16:uniqueId val="{00000001-8D08-4588-B50C-AFEAD94C9860}"/>
            </c:ext>
          </c:extLst>
        </c:ser>
        <c:ser>
          <c:idx val="2"/>
          <c:order val="2"/>
          <c:tx>
            <c:strRef>
              <c:f>'Figur 8.5'!$A$4</c:f>
              <c:strCache>
                <c:ptCount val="1"/>
                <c:pt idx="0">
                  <c:v>Totalt</c:v>
                </c:pt>
              </c:strCache>
            </c:strRef>
          </c:tx>
          <c:spPr>
            <a:solidFill>
              <a:schemeClr val="accent3"/>
            </a:solidFill>
            <a:ln>
              <a:noFill/>
            </a:ln>
            <a:effectLst/>
          </c:spPr>
          <c:invertIfNegative val="0"/>
          <c:cat>
            <c:numRef>
              <c:f>'Figur 8.5'!$B$1:$J$1</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'Figur 8.5'!$B$4:$J$4</c:f>
              <c:numCache>
                <c:formatCode>General</c:formatCode>
                <c:ptCount val="9"/>
                <c:pt idx="0">
                  <c:v>13984</c:v>
                </c:pt>
                <c:pt idx="1">
                  <c:v>183179</c:v>
                </c:pt>
                <c:pt idx="2">
                  <c:v>804305</c:v>
                </c:pt>
                <c:pt idx="3">
                  <c:v>2402682</c:v>
                </c:pt>
                <c:pt idx="4">
                  <c:v>4329639</c:v>
                </c:pt>
                <c:pt idx="5">
                  <c:v>7170867</c:v>
                </c:pt>
                <c:pt idx="6">
                  <c:v>10892088</c:v>
                </c:pt>
                <c:pt idx="7">
                  <c:v>13944976</c:v>
                </c:pt>
                <c:pt idx="8">
                  <c:v>18185605</c:v>
                </c:pt>
              </c:numCache>
            </c:numRef>
          </c:val>
          <c:extLst>
            <c:ext xmlns:c16="http://schemas.microsoft.com/office/drawing/2014/chart" uri="{C3380CC4-5D6E-409C-BE32-E72D297353CC}">
              <c16:uniqueId val="{00000002-8D08-4588-B50C-AFEAD94C9860}"/>
            </c:ext>
          </c:extLst>
        </c:ser>
        <c:dLbls>
          <c:showLegendKey val="0"/>
          <c:showVal val="0"/>
          <c:showCatName val="0"/>
          <c:showSerName val="0"/>
          <c:showPercent val="0"/>
          <c:showBubbleSize val="0"/>
        </c:dLbls>
        <c:gapWidth val="219"/>
        <c:overlap val="-27"/>
        <c:axId val="500784272"/>
        <c:axId val="500784600"/>
      </c:barChart>
      <c:catAx>
        <c:axId val="50078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0784600"/>
        <c:crosses val="autoZero"/>
        <c:auto val="1"/>
        <c:lblAlgn val="ctr"/>
        <c:lblOffset val="100"/>
        <c:noMultiLvlLbl val="0"/>
      </c:catAx>
      <c:valAx>
        <c:axId val="500784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0784272"/>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sz="2800" b="1" dirty="0"/>
              <a:t>SvarUt - </a:t>
            </a:r>
            <a:r>
              <a:rPr lang="en-US" sz="2800" b="1" dirty="0" err="1"/>
              <a:t>Utvikling</a:t>
            </a:r>
            <a:r>
              <a:rPr lang="en-US" sz="2800" b="1" dirty="0"/>
              <a:t> i </a:t>
            </a:r>
            <a:r>
              <a:rPr lang="en-US" sz="2800" b="1" dirty="0" err="1"/>
              <a:t>forsendelser</a:t>
            </a:r>
            <a:r>
              <a:rPr lang="en-US" sz="2800" b="1" baseline="0" dirty="0"/>
              <a:t> </a:t>
            </a:r>
            <a:r>
              <a:rPr lang="en-US" sz="2800" b="1" dirty="0"/>
              <a:t>per </a:t>
            </a:r>
            <a:r>
              <a:rPr lang="en-US" sz="2800" b="1" dirty="0" err="1"/>
              <a:t>kanal</a:t>
            </a:r>
            <a:r>
              <a:rPr lang="en-US" sz="2800" b="1" dirty="0"/>
              <a:t> 2016 - 2021</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nb-NO"/>
        </a:p>
      </c:txPr>
    </c:title>
    <c:autoTitleDeleted val="0"/>
    <c:plotArea>
      <c:layout/>
      <c:lineChart>
        <c:grouping val="standard"/>
        <c:varyColors val="0"/>
        <c:ser>
          <c:idx val="0"/>
          <c:order val="0"/>
          <c:tx>
            <c:strRef>
              <c:f>'Ark1'!$A$22</c:f>
              <c:strCache>
                <c:ptCount val="1"/>
                <c:pt idx="0">
                  <c:v>Annet </c:v>
                </c:pt>
              </c:strCache>
            </c:strRef>
          </c:tx>
          <c:spPr>
            <a:ln w="22225" cap="rnd" cmpd="sng" algn="ctr">
              <a:solidFill>
                <a:schemeClr val="accent6">
                  <a:lumMod val="75000"/>
                </a:schemeClr>
              </a:solidFill>
              <a:round/>
            </a:ln>
            <a:effectLst/>
          </c:spPr>
          <c:marker>
            <c:symbol val="none"/>
          </c:marker>
          <c:cat>
            <c:strRef>
              <c:f>'Ark1'!$B$21:$G$21</c:f>
              <c:strCache>
                <c:ptCount val="6"/>
                <c:pt idx="0">
                  <c:v>2016 </c:v>
                </c:pt>
                <c:pt idx="1">
                  <c:v>2017 </c:v>
                </c:pt>
                <c:pt idx="2">
                  <c:v>2018 </c:v>
                </c:pt>
                <c:pt idx="3">
                  <c:v>2019 </c:v>
                </c:pt>
                <c:pt idx="4">
                  <c:v>2020 </c:v>
                </c:pt>
                <c:pt idx="5">
                  <c:v>2021 </c:v>
                </c:pt>
              </c:strCache>
            </c:strRef>
          </c:cat>
          <c:val>
            <c:numRef>
              <c:f>'Ark1'!$B$22:$G$22</c:f>
              <c:numCache>
                <c:formatCode>0%</c:formatCode>
                <c:ptCount val="6"/>
                <c:pt idx="0">
                  <c:v>1.9E-2</c:v>
                </c:pt>
                <c:pt idx="1">
                  <c:v>8.9999999999999993E-3</c:v>
                </c:pt>
                <c:pt idx="2">
                  <c:v>1.2999999999999999E-2</c:v>
                </c:pt>
                <c:pt idx="3">
                  <c:v>1.4999999999999999E-2</c:v>
                </c:pt>
                <c:pt idx="4">
                  <c:v>1.3711535163875504E-2</c:v>
                </c:pt>
                <c:pt idx="5">
                  <c:v>9.9857002282849536E-3</c:v>
                </c:pt>
              </c:numCache>
            </c:numRef>
          </c:val>
          <c:smooth val="0"/>
          <c:extLst>
            <c:ext xmlns:c16="http://schemas.microsoft.com/office/drawing/2014/chart" uri="{C3380CC4-5D6E-409C-BE32-E72D297353CC}">
              <c16:uniqueId val="{00000000-667E-4C27-A5B3-3A74A4E954F3}"/>
            </c:ext>
          </c:extLst>
        </c:ser>
        <c:ser>
          <c:idx val="1"/>
          <c:order val="1"/>
          <c:tx>
            <c:strRef>
              <c:f>'Ark1'!$A$23</c:f>
              <c:strCache>
                <c:ptCount val="1"/>
                <c:pt idx="0">
                  <c:v>Levert Altinn </c:v>
                </c:pt>
              </c:strCache>
            </c:strRef>
          </c:tx>
          <c:spPr>
            <a:ln w="22225" cap="rnd" cmpd="sng" algn="ctr">
              <a:solidFill>
                <a:schemeClr val="accent2"/>
              </a:solidFill>
              <a:round/>
            </a:ln>
            <a:effectLst/>
          </c:spPr>
          <c:marker>
            <c:symbol val="none"/>
          </c:marker>
          <c:cat>
            <c:strRef>
              <c:f>'Ark1'!$B$21:$G$21</c:f>
              <c:strCache>
                <c:ptCount val="6"/>
                <c:pt idx="0">
                  <c:v>2016 </c:v>
                </c:pt>
                <c:pt idx="1">
                  <c:v>2017 </c:v>
                </c:pt>
                <c:pt idx="2">
                  <c:v>2018 </c:v>
                </c:pt>
                <c:pt idx="3">
                  <c:v>2019 </c:v>
                </c:pt>
                <c:pt idx="4">
                  <c:v>2020 </c:v>
                </c:pt>
                <c:pt idx="5">
                  <c:v>2021 </c:v>
                </c:pt>
              </c:strCache>
            </c:strRef>
          </c:cat>
          <c:val>
            <c:numRef>
              <c:f>'Ark1'!$B$23:$G$23</c:f>
              <c:numCache>
                <c:formatCode>0%</c:formatCode>
                <c:ptCount val="6"/>
                <c:pt idx="0">
                  <c:v>0.37</c:v>
                </c:pt>
                <c:pt idx="1">
                  <c:v>0.26</c:v>
                </c:pt>
                <c:pt idx="2">
                  <c:v>0.25</c:v>
                </c:pt>
                <c:pt idx="3">
                  <c:v>0.21</c:v>
                </c:pt>
                <c:pt idx="4">
                  <c:v>0.19464964449446215</c:v>
                </c:pt>
                <c:pt idx="5">
                  <c:v>0.17811246862559701</c:v>
                </c:pt>
              </c:numCache>
            </c:numRef>
          </c:val>
          <c:smooth val="0"/>
          <c:extLst>
            <c:ext xmlns:c16="http://schemas.microsoft.com/office/drawing/2014/chart" uri="{C3380CC4-5D6E-409C-BE32-E72D297353CC}">
              <c16:uniqueId val="{00000001-667E-4C27-A5B3-3A74A4E954F3}"/>
            </c:ext>
          </c:extLst>
        </c:ser>
        <c:ser>
          <c:idx val="2"/>
          <c:order val="2"/>
          <c:tx>
            <c:strRef>
              <c:f>'Ark1'!$A$24</c:f>
              <c:strCache>
                <c:ptCount val="1"/>
                <c:pt idx="0">
                  <c:v>Levert SDP </c:v>
                </c:pt>
              </c:strCache>
            </c:strRef>
          </c:tx>
          <c:spPr>
            <a:ln w="22225" cap="rnd" cmpd="sng" algn="ctr">
              <a:solidFill>
                <a:schemeClr val="accent3"/>
              </a:solidFill>
              <a:round/>
            </a:ln>
            <a:effectLst/>
          </c:spPr>
          <c:marker>
            <c:symbol val="none"/>
          </c:marker>
          <c:cat>
            <c:strRef>
              <c:f>'Ark1'!$B$21:$G$21</c:f>
              <c:strCache>
                <c:ptCount val="6"/>
                <c:pt idx="0">
                  <c:v>2016 </c:v>
                </c:pt>
                <c:pt idx="1">
                  <c:v>2017 </c:v>
                </c:pt>
                <c:pt idx="2">
                  <c:v>2018 </c:v>
                </c:pt>
                <c:pt idx="3">
                  <c:v>2019 </c:v>
                </c:pt>
                <c:pt idx="4">
                  <c:v>2020 </c:v>
                </c:pt>
                <c:pt idx="5">
                  <c:v>2021 </c:v>
                </c:pt>
              </c:strCache>
            </c:strRef>
          </c:cat>
          <c:val>
            <c:numRef>
              <c:f>'Ark1'!$B$24:$G$24</c:f>
              <c:numCache>
                <c:formatCode>0%</c:formatCode>
                <c:ptCount val="6"/>
                <c:pt idx="0">
                  <c:v>0.11</c:v>
                </c:pt>
                <c:pt idx="1">
                  <c:v>0.23</c:v>
                </c:pt>
                <c:pt idx="2">
                  <c:v>0.27</c:v>
                </c:pt>
                <c:pt idx="3">
                  <c:v>0.33</c:v>
                </c:pt>
                <c:pt idx="4">
                  <c:v>0.33619611061837862</c:v>
                </c:pt>
                <c:pt idx="5">
                  <c:v>0.38689881364958711</c:v>
                </c:pt>
              </c:numCache>
            </c:numRef>
          </c:val>
          <c:smooth val="0"/>
          <c:extLst>
            <c:ext xmlns:c16="http://schemas.microsoft.com/office/drawing/2014/chart" uri="{C3380CC4-5D6E-409C-BE32-E72D297353CC}">
              <c16:uniqueId val="{00000002-667E-4C27-A5B3-3A74A4E954F3}"/>
            </c:ext>
          </c:extLst>
        </c:ser>
        <c:ser>
          <c:idx val="3"/>
          <c:order val="3"/>
          <c:tx>
            <c:strRef>
              <c:f>'Ark1'!$A$25</c:f>
              <c:strCache>
                <c:ptCount val="1"/>
                <c:pt idx="0">
                  <c:v>Levert SvarInn </c:v>
                </c:pt>
              </c:strCache>
            </c:strRef>
          </c:tx>
          <c:spPr>
            <a:ln w="22225" cap="rnd" cmpd="sng" algn="ctr">
              <a:solidFill>
                <a:schemeClr val="accent4"/>
              </a:solidFill>
              <a:round/>
            </a:ln>
            <a:effectLst/>
          </c:spPr>
          <c:marker>
            <c:symbol val="none"/>
          </c:marker>
          <c:cat>
            <c:strRef>
              <c:f>'Ark1'!$B$21:$G$21</c:f>
              <c:strCache>
                <c:ptCount val="6"/>
                <c:pt idx="0">
                  <c:v>2016 </c:v>
                </c:pt>
                <c:pt idx="1">
                  <c:v>2017 </c:v>
                </c:pt>
                <c:pt idx="2">
                  <c:v>2018 </c:v>
                </c:pt>
                <c:pt idx="3">
                  <c:v>2019 </c:v>
                </c:pt>
                <c:pt idx="4">
                  <c:v>2020 </c:v>
                </c:pt>
                <c:pt idx="5">
                  <c:v>2021 </c:v>
                </c:pt>
              </c:strCache>
            </c:strRef>
          </c:cat>
          <c:val>
            <c:numRef>
              <c:f>'Ark1'!$B$25:$G$25</c:f>
              <c:numCache>
                <c:formatCode>0%</c:formatCode>
                <c:ptCount val="6"/>
                <c:pt idx="0">
                  <c:v>0</c:v>
                </c:pt>
                <c:pt idx="1">
                  <c:v>0.02</c:v>
                </c:pt>
                <c:pt idx="2">
                  <c:v>7.0000000000000007E-2</c:v>
                </c:pt>
                <c:pt idx="3">
                  <c:v>0.09</c:v>
                </c:pt>
                <c:pt idx="4">
                  <c:v>0.1499839026002269</c:v>
                </c:pt>
                <c:pt idx="5">
                  <c:v>0.15584122716841151</c:v>
                </c:pt>
              </c:numCache>
            </c:numRef>
          </c:val>
          <c:smooth val="0"/>
          <c:extLst>
            <c:ext xmlns:c16="http://schemas.microsoft.com/office/drawing/2014/chart" uri="{C3380CC4-5D6E-409C-BE32-E72D297353CC}">
              <c16:uniqueId val="{00000003-667E-4C27-A5B3-3A74A4E954F3}"/>
            </c:ext>
          </c:extLst>
        </c:ser>
        <c:ser>
          <c:idx val="4"/>
          <c:order val="4"/>
          <c:tx>
            <c:strRef>
              <c:f>'Ark1'!$A$26</c:f>
              <c:strCache>
                <c:ptCount val="1"/>
                <c:pt idx="0">
                  <c:v>Printet </c:v>
                </c:pt>
              </c:strCache>
            </c:strRef>
          </c:tx>
          <c:spPr>
            <a:ln w="22225" cap="rnd" cmpd="sng" algn="ctr">
              <a:solidFill>
                <a:schemeClr val="accent5"/>
              </a:solidFill>
              <a:round/>
            </a:ln>
            <a:effectLst/>
          </c:spPr>
          <c:marker>
            <c:symbol val="none"/>
          </c:marker>
          <c:cat>
            <c:strRef>
              <c:f>'Ark1'!$B$21:$G$21</c:f>
              <c:strCache>
                <c:ptCount val="6"/>
                <c:pt idx="0">
                  <c:v>2016 </c:v>
                </c:pt>
                <c:pt idx="1">
                  <c:v>2017 </c:v>
                </c:pt>
                <c:pt idx="2">
                  <c:v>2018 </c:v>
                </c:pt>
                <c:pt idx="3">
                  <c:v>2019 </c:v>
                </c:pt>
                <c:pt idx="4">
                  <c:v>2020 </c:v>
                </c:pt>
                <c:pt idx="5">
                  <c:v>2021 </c:v>
                </c:pt>
              </c:strCache>
            </c:strRef>
          </c:cat>
          <c:val>
            <c:numRef>
              <c:f>'Ark1'!$B$26:$G$26</c:f>
              <c:numCache>
                <c:formatCode>0%</c:formatCode>
                <c:ptCount val="6"/>
                <c:pt idx="0">
                  <c:v>0.47</c:v>
                </c:pt>
                <c:pt idx="1">
                  <c:v>0.49</c:v>
                </c:pt>
                <c:pt idx="2">
                  <c:v>0.4</c:v>
                </c:pt>
                <c:pt idx="3">
                  <c:v>0.36</c:v>
                </c:pt>
                <c:pt idx="4">
                  <c:v>0.30545880712305684</c:v>
                </c:pt>
                <c:pt idx="5">
                  <c:v>0.26916179032811943</c:v>
                </c:pt>
              </c:numCache>
            </c:numRef>
          </c:val>
          <c:smooth val="0"/>
          <c:extLst>
            <c:ext xmlns:c16="http://schemas.microsoft.com/office/drawing/2014/chart" uri="{C3380CC4-5D6E-409C-BE32-E72D297353CC}">
              <c16:uniqueId val="{00000004-667E-4C27-A5B3-3A74A4E954F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486426784"/>
        <c:axId val="486422624"/>
      </c:lineChart>
      <c:catAx>
        <c:axId val="48642678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nb-NO"/>
          </a:p>
        </c:txPr>
        <c:crossAx val="486422624"/>
        <c:crosses val="autoZero"/>
        <c:auto val="1"/>
        <c:lblAlgn val="ctr"/>
        <c:lblOffset val="100"/>
        <c:noMultiLvlLbl val="0"/>
      </c:catAx>
      <c:valAx>
        <c:axId val="4864226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nb-NO"/>
          </a:p>
        </c:txPr>
        <c:crossAx val="48642678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nb-NO"/>
        </a:p>
      </c:txPr>
    </c:legend>
    <c:plotVisOnly val="1"/>
    <c:dispBlanksAs val="gap"/>
    <c:showDLblsOverMax val="0"/>
  </c:chart>
  <c:spPr>
    <a:solidFill>
      <a:schemeClr val="lt1"/>
    </a:solid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6B343D-6440-4A48-B207-E3F85E20692F}" type="doc">
      <dgm:prSet loTypeId="urn:microsoft.com/office/officeart/2005/8/layout/radial3" loCatId="cycle" qsTypeId="urn:microsoft.com/office/officeart/2005/8/quickstyle/simple1" qsCatId="simple" csTypeId="urn:microsoft.com/office/officeart/2005/8/colors/accent1_4" csCatId="accent1" phldr="1"/>
      <dgm:spPr/>
      <dgm:t>
        <a:bodyPr/>
        <a:lstStyle/>
        <a:p>
          <a:endParaRPr lang="nb-NO"/>
        </a:p>
      </dgm:t>
    </dgm:pt>
    <dgm:pt modelId="{3D65E7ED-7A96-4C2F-9544-E1ED83805A24}">
      <dgm:prSet phldrT="[Tekst]" custT="1"/>
      <dgm:spPr/>
      <dgm:t>
        <a:bodyPr/>
        <a:lstStyle/>
        <a:p>
          <a:r>
            <a:rPr lang="nb-NO" sz="2000"/>
            <a:t>Smittesporing</a:t>
          </a:r>
        </a:p>
      </dgm:t>
    </dgm:pt>
    <dgm:pt modelId="{B72928B4-6E7B-4FD5-88EF-284327B3DE1E}" type="parTrans" cxnId="{8FFA1010-EC1E-4C61-8FE0-20BDEF3834C9}">
      <dgm:prSet/>
      <dgm:spPr/>
      <dgm:t>
        <a:bodyPr/>
        <a:lstStyle/>
        <a:p>
          <a:endParaRPr lang="nb-NO"/>
        </a:p>
      </dgm:t>
    </dgm:pt>
    <dgm:pt modelId="{5D8AB197-E005-4D26-9DE3-BB8189E7B666}" type="sibTrans" cxnId="{8FFA1010-EC1E-4C61-8FE0-20BDEF3834C9}">
      <dgm:prSet/>
      <dgm:spPr/>
      <dgm:t>
        <a:bodyPr/>
        <a:lstStyle/>
        <a:p>
          <a:endParaRPr lang="nb-NO"/>
        </a:p>
      </dgm:t>
    </dgm:pt>
    <dgm:pt modelId="{DB347072-1755-4CD8-B822-0B914F08CD4B}">
      <dgm:prSet phldrT="[Tekst]" custT="1"/>
      <dgm:spPr/>
      <dgm:t>
        <a:bodyPr/>
        <a:lstStyle/>
        <a:p>
          <a:r>
            <a:rPr lang="nb-NO" sz="800"/>
            <a:t>Indeks</a:t>
          </a:r>
        </a:p>
      </dgm:t>
    </dgm:pt>
    <dgm:pt modelId="{C653A90A-5CB4-49EE-AB23-406000FB24E0}" type="parTrans" cxnId="{5459C22A-1F69-4CFA-BA07-2DB67E4E6214}">
      <dgm:prSet/>
      <dgm:spPr/>
      <dgm:t>
        <a:bodyPr/>
        <a:lstStyle/>
        <a:p>
          <a:endParaRPr lang="nb-NO"/>
        </a:p>
      </dgm:t>
    </dgm:pt>
    <dgm:pt modelId="{41818643-5E3F-4EBB-9336-442A5EC87239}" type="sibTrans" cxnId="{5459C22A-1F69-4CFA-BA07-2DB67E4E6214}">
      <dgm:prSet/>
      <dgm:spPr/>
      <dgm:t>
        <a:bodyPr/>
        <a:lstStyle/>
        <a:p>
          <a:endParaRPr lang="nb-NO"/>
        </a:p>
      </dgm:t>
    </dgm:pt>
    <dgm:pt modelId="{C1C287D2-E836-45F7-8A93-1B3A0FB6D417}">
      <dgm:prSet phldrT="[Tekst]" custT="1"/>
      <dgm:spPr/>
      <dgm:t>
        <a:bodyPr/>
        <a:lstStyle/>
        <a:p>
          <a:r>
            <a:rPr lang="nb-NO" sz="800"/>
            <a:t>Nærkontakt</a:t>
          </a:r>
        </a:p>
      </dgm:t>
    </dgm:pt>
    <dgm:pt modelId="{3993FEEE-E2B0-4994-92CA-15EBAE288004}" type="parTrans" cxnId="{FFB0D04F-9088-43A5-B330-C34B73B56B20}">
      <dgm:prSet/>
      <dgm:spPr/>
      <dgm:t>
        <a:bodyPr/>
        <a:lstStyle/>
        <a:p>
          <a:endParaRPr lang="nb-NO"/>
        </a:p>
      </dgm:t>
    </dgm:pt>
    <dgm:pt modelId="{BB18F61F-2C85-40A9-88F0-A4B71FFB10CF}" type="sibTrans" cxnId="{FFB0D04F-9088-43A5-B330-C34B73B56B20}">
      <dgm:prSet/>
      <dgm:spPr/>
      <dgm:t>
        <a:bodyPr/>
        <a:lstStyle/>
        <a:p>
          <a:endParaRPr lang="nb-NO"/>
        </a:p>
      </dgm:t>
    </dgm:pt>
    <dgm:pt modelId="{A2BB16A7-94FA-45F6-B819-4966A15D1664}">
      <dgm:prSet phldrT="[Tekst]" custT="1"/>
      <dgm:spPr/>
      <dgm:t>
        <a:bodyPr/>
        <a:lstStyle/>
        <a:p>
          <a:r>
            <a:rPr lang="nb-NO" sz="800"/>
            <a:t>Klynge</a:t>
          </a:r>
        </a:p>
      </dgm:t>
    </dgm:pt>
    <dgm:pt modelId="{0CBC9728-2252-4E8A-BD69-7E34819EA657}" type="parTrans" cxnId="{888524CC-D8AF-4854-A9F5-135E15355A0E}">
      <dgm:prSet/>
      <dgm:spPr/>
      <dgm:t>
        <a:bodyPr/>
        <a:lstStyle/>
        <a:p>
          <a:endParaRPr lang="nb-NO"/>
        </a:p>
      </dgm:t>
    </dgm:pt>
    <dgm:pt modelId="{324FF50C-066A-49BB-A89E-44AFA27691A0}" type="sibTrans" cxnId="{888524CC-D8AF-4854-A9F5-135E15355A0E}">
      <dgm:prSet/>
      <dgm:spPr/>
      <dgm:t>
        <a:bodyPr/>
        <a:lstStyle/>
        <a:p>
          <a:endParaRPr lang="nb-NO"/>
        </a:p>
      </dgm:t>
    </dgm:pt>
    <dgm:pt modelId="{49F9AA2F-5229-4865-B9FB-E3B52914CE1E}">
      <dgm:prSet phldrT="[Tekst]" custT="1"/>
      <dgm:spPr/>
      <dgm:t>
        <a:bodyPr/>
        <a:lstStyle/>
        <a:p>
          <a:r>
            <a:rPr lang="nb-NO" sz="800"/>
            <a:t>Overføring til annen kommune</a:t>
          </a:r>
        </a:p>
      </dgm:t>
    </dgm:pt>
    <dgm:pt modelId="{A556A8C3-6009-43C0-9A1A-61E0FD5C5D54}" type="parTrans" cxnId="{5568D7F4-3E6F-421F-BEBE-88451858F298}">
      <dgm:prSet/>
      <dgm:spPr/>
      <dgm:t>
        <a:bodyPr/>
        <a:lstStyle/>
        <a:p>
          <a:endParaRPr lang="nb-NO"/>
        </a:p>
      </dgm:t>
    </dgm:pt>
    <dgm:pt modelId="{2ACAB47E-DCE3-4B69-8936-E562BBAB45A4}" type="sibTrans" cxnId="{5568D7F4-3E6F-421F-BEBE-88451858F298}">
      <dgm:prSet/>
      <dgm:spPr/>
      <dgm:t>
        <a:bodyPr/>
        <a:lstStyle/>
        <a:p>
          <a:endParaRPr lang="nb-NO"/>
        </a:p>
      </dgm:t>
    </dgm:pt>
    <dgm:pt modelId="{CEED8C55-6327-4926-BC51-CFA990E48D57}">
      <dgm:prSet phldrT="[Tekst]" custT="1"/>
      <dgm:spPr/>
      <dgm:t>
        <a:bodyPr/>
        <a:lstStyle/>
        <a:p>
          <a:r>
            <a:rPr lang="nb-NO" sz="800"/>
            <a:t>Import fra Excel</a:t>
          </a:r>
        </a:p>
      </dgm:t>
    </dgm:pt>
    <dgm:pt modelId="{36C4BDA6-4C80-49C4-B1F7-BF2A9649F03C}" type="parTrans" cxnId="{1ACE302F-CE79-4435-80AF-ECB172428866}">
      <dgm:prSet/>
      <dgm:spPr/>
      <dgm:t>
        <a:bodyPr/>
        <a:lstStyle/>
        <a:p>
          <a:endParaRPr lang="nb-NO"/>
        </a:p>
      </dgm:t>
    </dgm:pt>
    <dgm:pt modelId="{445115E8-E3BB-43C2-8E93-D58AE0166302}" type="sibTrans" cxnId="{1ACE302F-CE79-4435-80AF-ECB172428866}">
      <dgm:prSet/>
      <dgm:spPr/>
      <dgm:t>
        <a:bodyPr/>
        <a:lstStyle/>
        <a:p>
          <a:endParaRPr lang="nb-NO"/>
        </a:p>
      </dgm:t>
    </dgm:pt>
    <dgm:pt modelId="{B382B468-5472-44D7-BD8C-BF99702482BE}">
      <dgm:prSet phldrT="[Tekst]" custT="1"/>
      <dgm:spPr/>
      <dgm:t>
        <a:bodyPr/>
        <a:lstStyle/>
        <a:p>
          <a:r>
            <a:rPr lang="nb-NO" sz="800"/>
            <a:t>SMS utsendelse</a:t>
          </a:r>
        </a:p>
      </dgm:t>
    </dgm:pt>
    <dgm:pt modelId="{B05AA05F-E835-496E-9593-D455CD6178DA}" type="parTrans" cxnId="{907D79DD-0220-4F42-A1EB-7886E15CE607}">
      <dgm:prSet/>
      <dgm:spPr/>
      <dgm:t>
        <a:bodyPr/>
        <a:lstStyle/>
        <a:p>
          <a:endParaRPr lang="nb-NO"/>
        </a:p>
      </dgm:t>
    </dgm:pt>
    <dgm:pt modelId="{DAFF1779-FD52-44EE-BDEA-0CA2F613A929}" type="sibTrans" cxnId="{907D79DD-0220-4F42-A1EB-7886E15CE607}">
      <dgm:prSet/>
      <dgm:spPr/>
      <dgm:t>
        <a:bodyPr/>
        <a:lstStyle/>
        <a:p>
          <a:endParaRPr lang="nb-NO"/>
        </a:p>
      </dgm:t>
    </dgm:pt>
    <dgm:pt modelId="{DD44B43A-93D6-41CD-A4C1-D6D20A9C28DA}">
      <dgm:prSet phldrT="[Tekst]" custT="1"/>
      <dgm:spPr/>
      <dgm:t>
        <a:bodyPr/>
        <a:lstStyle/>
        <a:p>
          <a:r>
            <a:rPr lang="nb-NO" sz="800"/>
            <a:t>Oppslag mot Folkeregisteret</a:t>
          </a:r>
        </a:p>
      </dgm:t>
    </dgm:pt>
    <dgm:pt modelId="{D67C0902-4507-4DC1-B293-92306DEF0B8A}" type="parTrans" cxnId="{DBCFBB44-ADAB-4701-85B0-133AD4FE545D}">
      <dgm:prSet/>
      <dgm:spPr/>
      <dgm:t>
        <a:bodyPr/>
        <a:lstStyle/>
        <a:p>
          <a:endParaRPr lang="nb-NO"/>
        </a:p>
      </dgm:t>
    </dgm:pt>
    <dgm:pt modelId="{1D417623-0D4B-4342-AF31-39492959E2C6}" type="sibTrans" cxnId="{DBCFBB44-ADAB-4701-85B0-133AD4FE545D}">
      <dgm:prSet/>
      <dgm:spPr/>
      <dgm:t>
        <a:bodyPr/>
        <a:lstStyle/>
        <a:p>
          <a:endParaRPr lang="nb-NO"/>
        </a:p>
      </dgm:t>
    </dgm:pt>
    <dgm:pt modelId="{46704840-3DFF-461F-A8FC-9F4D49C8122E}">
      <dgm:prSet phldrT="[Tekst]" custT="1"/>
      <dgm:spPr/>
      <dgm:t>
        <a:bodyPr/>
        <a:lstStyle/>
        <a:p>
          <a:r>
            <a:rPr lang="nb-NO" sz="800"/>
            <a:t>Oppslag mot SYSVAK</a:t>
          </a:r>
        </a:p>
      </dgm:t>
    </dgm:pt>
    <dgm:pt modelId="{6CA3B577-E456-4529-94F4-803B3D1FC212}" type="parTrans" cxnId="{2D8C71CE-B182-4FA1-968A-6E4D1E1AF6F9}">
      <dgm:prSet/>
      <dgm:spPr/>
      <dgm:t>
        <a:bodyPr/>
        <a:lstStyle/>
        <a:p>
          <a:endParaRPr lang="nb-NO"/>
        </a:p>
      </dgm:t>
    </dgm:pt>
    <dgm:pt modelId="{D0AB461B-B3D2-4D4F-B046-9801AFC4F5A8}" type="sibTrans" cxnId="{2D8C71CE-B182-4FA1-968A-6E4D1E1AF6F9}">
      <dgm:prSet/>
      <dgm:spPr/>
      <dgm:t>
        <a:bodyPr/>
        <a:lstStyle/>
        <a:p>
          <a:endParaRPr lang="nb-NO"/>
        </a:p>
      </dgm:t>
    </dgm:pt>
    <dgm:pt modelId="{BE3E8078-2B37-417E-B0EF-BD827AE88AFD}">
      <dgm:prSet phldrT="[Tekst]" custT="1"/>
      <dgm:spPr/>
      <dgm:t>
        <a:bodyPr/>
        <a:lstStyle/>
        <a:p>
          <a:r>
            <a:rPr lang="nb-NO" sz="800"/>
            <a:t>Import av prøvesvar</a:t>
          </a:r>
        </a:p>
      </dgm:t>
    </dgm:pt>
    <dgm:pt modelId="{50ADEE5B-133B-446A-9578-9E994CAF6109}" type="parTrans" cxnId="{A44303CE-E198-4843-97D9-EB6359A52BD0}">
      <dgm:prSet/>
      <dgm:spPr/>
      <dgm:t>
        <a:bodyPr/>
        <a:lstStyle/>
        <a:p>
          <a:endParaRPr lang="nb-NO"/>
        </a:p>
      </dgm:t>
    </dgm:pt>
    <dgm:pt modelId="{8C6F418A-EA2F-42CC-B1FF-737434CE795A}" type="sibTrans" cxnId="{A44303CE-E198-4843-97D9-EB6359A52BD0}">
      <dgm:prSet/>
      <dgm:spPr/>
      <dgm:t>
        <a:bodyPr/>
        <a:lstStyle/>
        <a:p>
          <a:endParaRPr lang="nb-NO"/>
        </a:p>
      </dgm:t>
    </dgm:pt>
    <dgm:pt modelId="{FA12B507-EE51-458C-ACEE-6D56FE0D12E0}">
      <dgm:prSet phldrT="[Tekst]" custT="1"/>
      <dgm:spPr/>
      <dgm:t>
        <a:bodyPr/>
        <a:lstStyle/>
        <a:p>
          <a:r>
            <a:rPr lang="nb-NO" sz="800"/>
            <a:t>Elektronisk klinikermelding</a:t>
          </a:r>
        </a:p>
      </dgm:t>
    </dgm:pt>
    <dgm:pt modelId="{A7042D86-C3BC-4D9B-B81C-3B157B3388D9}" type="parTrans" cxnId="{76AE9385-89F2-47DC-A650-67038AD3F0C2}">
      <dgm:prSet/>
      <dgm:spPr/>
      <dgm:t>
        <a:bodyPr/>
        <a:lstStyle/>
        <a:p>
          <a:endParaRPr lang="nb-NO"/>
        </a:p>
      </dgm:t>
    </dgm:pt>
    <dgm:pt modelId="{F1EED4C8-3A23-4459-9EDD-5F724DF9BA72}" type="sibTrans" cxnId="{76AE9385-89F2-47DC-A650-67038AD3F0C2}">
      <dgm:prSet/>
      <dgm:spPr/>
      <dgm:t>
        <a:bodyPr/>
        <a:lstStyle/>
        <a:p>
          <a:endParaRPr lang="nb-NO"/>
        </a:p>
      </dgm:t>
    </dgm:pt>
    <dgm:pt modelId="{698B49F8-212E-42A2-B1B1-298B7459920A}">
      <dgm:prSet phldrT="[Tekst]" custT="1"/>
      <dgm:spPr/>
      <dgm:t>
        <a:bodyPr/>
        <a:lstStyle/>
        <a:p>
          <a:r>
            <a:rPr lang="nb-NO" sz="800"/>
            <a:t>Rapporter</a:t>
          </a:r>
        </a:p>
      </dgm:t>
    </dgm:pt>
    <dgm:pt modelId="{4BF4BC61-0E89-4575-AA23-7051D95E4D3D}" type="parTrans" cxnId="{D931FCD0-252E-4D9E-87C8-35E17B8EAF07}">
      <dgm:prSet/>
      <dgm:spPr/>
      <dgm:t>
        <a:bodyPr/>
        <a:lstStyle/>
        <a:p>
          <a:endParaRPr lang="nb-NO"/>
        </a:p>
      </dgm:t>
    </dgm:pt>
    <dgm:pt modelId="{5FBADFCC-3525-4839-882A-417E9DA0CF45}" type="sibTrans" cxnId="{D931FCD0-252E-4D9E-87C8-35E17B8EAF07}">
      <dgm:prSet/>
      <dgm:spPr/>
      <dgm:t>
        <a:bodyPr/>
        <a:lstStyle/>
        <a:p>
          <a:endParaRPr lang="nb-NO"/>
        </a:p>
      </dgm:t>
    </dgm:pt>
    <dgm:pt modelId="{4E42D43F-90B2-43E7-9A97-DE9418500A6F}">
      <dgm:prSet phldrT="[Tekst]" custT="1"/>
      <dgm:spPr/>
      <dgm:t>
        <a:bodyPr/>
        <a:lstStyle/>
        <a:p>
          <a:r>
            <a:rPr lang="nb-NO" sz="800"/>
            <a:t>Dashboards</a:t>
          </a:r>
        </a:p>
      </dgm:t>
    </dgm:pt>
    <dgm:pt modelId="{EC2E180C-17B4-4A77-8E6E-CEF2EF6FFBD9}" type="parTrans" cxnId="{7B1FE93B-8741-4A8C-A485-08DF8E3790AD}">
      <dgm:prSet/>
      <dgm:spPr/>
      <dgm:t>
        <a:bodyPr/>
        <a:lstStyle/>
        <a:p>
          <a:endParaRPr lang="nb-NO"/>
        </a:p>
      </dgm:t>
    </dgm:pt>
    <dgm:pt modelId="{AE806583-D7EF-4075-B63E-DC8ABF057527}" type="sibTrans" cxnId="{7B1FE93B-8741-4A8C-A485-08DF8E3790AD}">
      <dgm:prSet/>
      <dgm:spPr/>
      <dgm:t>
        <a:bodyPr/>
        <a:lstStyle/>
        <a:p>
          <a:endParaRPr lang="nb-NO"/>
        </a:p>
      </dgm:t>
    </dgm:pt>
    <dgm:pt modelId="{BFDB4D9A-414A-4F3D-B846-3ECA67C9AB29}">
      <dgm:prSet phldrT="[Tekst]" custT="1"/>
      <dgm:spPr/>
      <dgm:t>
        <a:bodyPr/>
        <a:lstStyle/>
        <a:p>
          <a:r>
            <a:rPr lang="nb-NO" sz="800"/>
            <a:t>Innreise-</a:t>
          </a:r>
        </a:p>
        <a:p>
          <a:r>
            <a:rPr lang="nb-NO" sz="800"/>
            <a:t>oppfølging</a:t>
          </a:r>
        </a:p>
      </dgm:t>
    </dgm:pt>
    <dgm:pt modelId="{013FC30E-FE38-48CF-92B6-C0F33123C690}" type="parTrans" cxnId="{4AFD22AD-9433-4E9F-BBE5-BD5582097AE3}">
      <dgm:prSet/>
      <dgm:spPr/>
      <dgm:t>
        <a:bodyPr/>
        <a:lstStyle/>
        <a:p>
          <a:endParaRPr lang="nb-NO"/>
        </a:p>
      </dgm:t>
    </dgm:pt>
    <dgm:pt modelId="{754BE841-96BD-4D2E-86E1-7830D5E38061}" type="sibTrans" cxnId="{4AFD22AD-9433-4E9F-BBE5-BD5582097AE3}">
      <dgm:prSet/>
      <dgm:spPr/>
      <dgm:t>
        <a:bodyPr/>
        <a:lstStyle/>
        <a:p>
          <a:endParaRPr lang="nb-NO"/>
        </a:p>
      </dgm:t>
    </dgm:pt>
    <dgm:pt modelId="{B587B6E2-DABF-4499-8830-785BD653D889}">
      <dgm:prSet phldrT="[Tekst]" custT="1"/>
      <dgm:spPr/>
      <dgm:t>
        <a:bodyPr/>
        <a:lstStyle/>
        <a:p>
          <a:r>
            <a:rPr lang="nb-NO" sz="800"/>
            <a:t>Selvregistrering-løsning</a:t>
          </a:r>
        </a:p>
      </dgm:t>
    </dgm:pt>
    <dgm:pt modelId="{9DCC9867-736F-4743-A0FB-26EA05BA4B3B}" type="parTrans" cxnId="{CF27351C-02D4-4E31-9086-717677246753}">
      <dgm:prSet/>
      <dgm:spPr/>
      <dgm:t>
        <a:bodyPr/>
        <a:lstStyle/>
        <a:p>
          <a:endParaRPr lang="nb-NO"/>
        </a:p>
      </dgm:t>
    </dgm:pt>
    <dgm:pt modelId="{3E97C49F-F131-4B1F-B7C9-EB395E27F883}" type="sibTrans" cxnId="{CF27351C-02D4-4E31-9086-717677246753}">
      <dgm:prSet/>
      <dgm:spPr/>
      <dgm:t>
        <a:bodyPr/>
        <a:lstStyle/>
        <a:p>
          <a:endParaRPr lang="nb-NO"/>
        </a:p>
      </dgm:t>
    </dgm:pt>
    <dgm:pt modelId="{536F89E8-8796-40F5-AC6E-E9D89C95E384}" type="pres">
      <dgm:prSet presAssocID="{C36B343D-6440-4A48-B207-E3F85E20692F}" presName="composite" presStyleCnt="0">
        <dgm:presLayoutVars>
          <dgm:chMax val="1"/>
          <dgm:dir/>
          <dgm:resizeHandles val="exact"/>
        </dgm:presLayoutVars>
      </dgm:prSet>
      <dgm:spPr/>
      <dgm:t>
        <a:bodyPr/>
        <a:lstStyle/>
        <a:p>
          <a:endParaRPr lang="en-US"/>
        </a:p>
      </dgm:t>
    </dgm:pt>
    <dgm:pt modelId="{12283C73-FFAC-4D21-ACD3-6B0C37876BE2}" type="pres">
      <dgm:prSet presAssocID="{C36B343D-6440-4A48-B207-E3F85E20692F}" presName="radial" presStyleCnt="0">
        <dgm:presLayoutVars>
          <dgm:animLvl val="ctr"/>
        </dgm:presLayoutVars>
      </dgm:prSet>
      <dgm:spPr/>
    </dgm:pt>
    <dgm:pt modelId="{124D2533-BC7C-45DB-98E9-16E5B69521F6}" type="pres">
      <dgm:prSet presAssocID="{3D65E7ED-7A96-4C2F-9544-E1ED83805A24}" presName="centerShape" presStyleLbl="vennNode1" presStyleIdx="0" presStyleCnt="15" custScaleX="128974" custScaleY="119145" custLinFactNeighborX="336" custLinFactNeighborY="336"/>
      <dgm:spPr/>
      <dgm:t>
        <a:bodyPr/>
        <a:lstStyle/>
        <a:p>
          <a:endParaRPr lang="en-US"/>
        </a:p>
      </dgm:t>
    </dgm:pt>
    <dgm:pt modelId="{CFDAB435-1E65-467B-8E2A-AE6226DE34A9}" type="pres">
      <dgm:prSet presAssocID="{DB347072-1755-4CD8-B822-0B914F08CD4B}" presName="node" presStyleLbl="vennNode1" presStyleIdx="1" presStyleCnt="15">
        <dgm:presLayoutVars>
          <dgm:bulletEnabled val="1"/>
        </dgm:presLayoutVars>
      </dgm:prSet>
      <dgm:spPr/>
      <dgm:t>
        <a:bodyPr/>
        <a:lstStyle/>
        <a:p>
          <a:endParaRPr lang="en-US"/>
        </a:p>
      </dgm:t>
    </dgm:pt>
    <dgm:pt modelId="{C03A5A9B-ABB0-4463-B673-D419393DE798}" type="pres">
      <dgm:prSet presAssocID="{C1C287D2-E836-45F7-8A93-1B3A0FB6D417}" presName="node" presStyleLbl="vennNode1" presStyleIdx="2" presStyleCnt="15">
        <dgm:presLayoutVars>
          <dgm:bulletEnabled val="1"/>
        </dgm:presLayoutVars>
      </dgm:prSet>
      <dgm:spPr/>
      <dgm:t>
        <a:bodyPr/>
        <a:lstStyle/>
        <a:p>
          <a:endParaRPr lang="en-US"/>
        </a:p>
      </dgm:t>
    </dgm:pt>
    <dgm:pt modelId="{01ACAB52-4CD3-4DA9-A397-DC2887606C07}" type="pres">
      <dgm:prSet presAssocID="{A2BB16A7-94FA-45F6-B819-4966A15D1664}" presName="node" presStyleLbl="vennNode1" presStyleIdx="3" presStyleCnt="15">
        <dgm:presLayoutVars>
          <dgm:bulletEnabled val="1"/>
        </dgm:presLayoutVars>
      </dgm:prSet>
      <dgm:spPr/>
      <dgm:t>
        <a:bodyPr/>
        <a:lstStyle/>
        <a:p>
          <a:endParaRPr lang="en-US"/>
        </a:p>
      </dgm:t>
    </dgm:pt>
    <dgm:pt modelId="{52D59691-F299-4AF2-9C15-C9F7F33AC9A1}" type="pres">
      <dgm:prSet presAssocID="{49F9AA2F-5229-4865-B9FB-E3B52914CE1E}" presName="node" presStyleLbl="vennNode1" presStyleIdx="4" presStyleCnt="15">
        <dgm:presLayoutVars>
          <dgm:bulletEnabled val="1"/>
        </dgm:presLayoutVars>
      </dgm:prSet>
      <dgm:spPr/>
      <dgm:t>
        <a:bodyPr/>
        <a:lstStyle/>
        <a:p>
          <a:endParaRPr lang="en-US"/>
        </a:p>
      </dgm:t>
    </dgm:pt>
    <dgm:pt modelId="{506FCC9B-6121-42DD-A5F4-1F37F04DA9B4}" type="pres">
      <dgm:prSet presAssocID="{CEED8C55-6327-4926-BC51-CFA990E48D57}" presName="node" presStyleLbl="vennNode1" presStyleIdx="5" presStyleCnt="15">
        <dgm:presLayoutVars>
          <dgm:bulletEnabled val="1"/>
        </dgm:presLayoutVars>
      </dgm:prSet>
      <dgm:spPr/>
      <dgm:t>
        <a:bodyPr/>
        <a:lstStyle/>
        <a:p>
          <a:endParaRPr lang="en-US"/>
        </a:p>
      </dgm:t>
    </dgm:pt>
    <dgm:pt modelId="{C1C6D606-20B6-48DC-908C-E190DA70425E}" type="pres">
      <dgm:prSet presAssocID="{B382B468-5472-44D7-BD8C-BF99702482BE}" presName="node" presStyleLbl="vennNode1" presStyleIdx="6" presStyleCnt="15">
        <dgm:presLayoutVars>
          <dgm:bulletEnabled val="1"/>
        </dgm:presLayoutVars>
      </dgm:prSet>
      <dgm:spPr/>
      <dgm:t>
        <a:bodyPr/>
        <a:lstStyle/>
        <a:p>
          <a:endParaRPr lang="en-US"/>
        </a:p>
      </dgm:t>
    </dgm:pt>
    <dgm:pt modelId="{DCD8C1FE-352C-4B1D-AF82-6D21F2428976}" type="pres">
      <dgm:prSet presAssocID="{DD44B43A-93D6-41CD-A4C1-D6D20A9C28DA}" presName="node" presStyleLbl="vennNode1" presStyleIdx="7" presStyleCnt="15">
        <dgm:presLayoutVars>
          <dgm:bulletEnabled val="1"/>
        </dgm:presLayoutVars>
      </dgm:prSet>
      <dgm:spPr/>
      <dgm:t>
        <a:bodyPr/>
        <a:lstStyle/>
        <a:p>
          <a:endParaRPr lang="en-US"/>
        </a:p>
      </dgm:t>
    </dgm:pt>
    <dgm:pt modelId="{5755AF1E-A8F3-47F5-9A4B-E52C015C8ECB}" type="pres">
      <dgm:prSet presAssocID="{46704840-3DFF-461F-A8FC-9F4D49C8122E}" presName="node" presStyleLbl="vennNode1" presStyleIdx="8" presStyleCnt="15">
        <dgm:presLayoutVars>
          <dgm:bulletEnabled val="1"/>
        </dgm:presLayoutVars>
      </dgm:prSet>
      <dgm:spPr/>
      <dgm:t>
        <a:bodyPr/>
        <a:lstStyle/>
        <a:p>
          <a:endParaRPr lang="en-US"/>
        </a:p>
      </dgm:t>
    </dgm:pt>
    <dgm:pt modelId="{29798219-9BAE-4CAE-841E-4D9F9B541E01}" type="pres">
      <dgm:prSet presAssocID="{BE3E8078-2B37-417E-B0EF-BD827AE88AFD}" presName="node" presStyleLbl="vennNode1" presStyleIdx="9" presStyleCnt="15">
        <dgm:presLayoutVars>
          <dgm:bulletEnabled val="1"/>
        </dgm:presLayoutVars>
      </dgm:prSet>
      <dgm:spPr/>
      <dgm:t>
        <a:bodyPr/>
        <a:lstStyle/>
        <a:p>
          <a:endParaRPr lang="en-US"/>
        </a:p>
      </dgm:t>
    </dgm:pt>
    <dgm:pt modelId="{979C3004-7D9D-432E-AF7D-512FF8C5B823}" type="pres">
      <dgm:prSet presAssocID="{FA12B507-EE51-458C-ACEE-6D56FE0D12E0}" presName="node" presStyleLbl="vennNode1" presStyleIdx="10" presStyleCnt="15">
        <dgm:presLayoutVars>
          <dgm:bulletEnabled val="1"/>
        </dgm:presLayoutVars>
      </dgm:prSet>
      <dgm:spPr/>
      <dgm:t>
        <a:bodyPr/>
        <a:lstStyle/>
        <a:p>
          <a:endParaRPr lang="en-US"/>
        </a:p>
      </dgm:t>
    </dgm:pt>
    <dgm:pt modelId="{FEC863CB-219C-4252-934D-2C8D83A5C30E}" type="pres">
      <dgm:prSet presAssocID="{698B49F8-212E-42A2-B1B1-298B7459920A}" presName="node" presStyleLbl="vennNode1" presStyleIdx="11" presStyleCnt="15">
        <dgm:presLayoutVars>
          <dgm:bulletEnabled val="1"/>
        </dgm:presLayoutVars>
      </dgm:prSet>
      <dgm:spPr/>
      <dgm:t>
        <a:bodyPr/>
        <a:lstStyle/>
        <a:p>
          <a:endParaRPr lang="en-US"/>
        </a:p>
      </dgm:t>
    </dgm:pt>
    <dgm:pt modelId="{BCA242E4-46D1-4FC3-BD64-57AE32F420EF}" type="pres">
      <dgm:prSet presAssocID="{4E42D43F-90B2-43E7-9A97-DE9418500A6F}" presName="node" presStyleLbl="vennNode1" presStyleIdx="12" presStyleCnt="15">
        <dgm:presLayoutVars>
          <dgm:bulletEnabled val="1"/>
        </dgm:presLayoutVars>
      </dgm:prSet>
      <dgm:spPr/>
      <dgm:t>
        <a:bodyPr/>
        <a:lstStyle/>
        <a:p>
          <a:endParaRPr lang="en-US"/>
        </a:p>
      </dgm:t>
    </dgm:pt>
    <dgm:pt modelId="{F8F3773F-C381-467C-BCD9-EB4E66237EC0}" type="pres">
      <dgm:prSet presAssocID="{BFDB4D9A-414A-4F3D-B846-3ECA67C9AB29}" presName="node" presStyleLbl="vennNode1" presStyleIdx="13" presStyleCnt="15">
        <dgm:presLayoutVars>
          <dgm:bulletEnabled val="1"/>
        </dgm:presLayoutVars>
      </dgm:prSet>
      <dgm:spPr/>
      <dgm:t>
        <a:bodyPr/>
        <a:lstStyle/>
        <a:p>
          <a:endParaRPr lang="en-US"/>
        </a:p>
      </dgm:t>
    </dgm:pt>
    <dgm:pt modelId="{7A8F0BA1-C834-41DF-8E69-9263566B2FC4}" type="pres">
      <dgm:prSet presAssocID="{B587B6E2-DABF-4499-8830-785BD653D889}" presName="node" presStyleLbl="vennNode1" presStyleIdx="14" presStyleCnt="15">
        <dgm:presLayoutVars>
          <dgm:bulletEnabled val="1"/>
        </dgm:presLayoutVars>
      </dgm:prSet>
      <dgm:spPr/>
      <dgm:t>
        <a:bodyPr/>
        <a:lstStyle/>
        <a:p>
          <a:endParaRPr lang="en-US"/>
        </a:p>
      </dgm:t>
    </dgm:pt>
  </dgm:ptLst>
  <dgm:cxnLst>
    <dgm:cxn modelId="{85B0BD67-2192-44CA-A07F-6A7CAEBB652D}" type="presOf" srcId="{698B49F8-212E-42A2-B1B1-298B7459920A}" destId="{FEC863CB-219C-4252-934D-2C8D83A5C30E}" srcOrd="0" destOrd="0" presId="urn:microsoft.com/office/officeart/2005/8/layout/radial3"/>
    <dgm:cxn modelId="{2D8C71CE-B182-4FA1-968A-6E4D1E1AF6F9}" srcId="{3D65E7ED-7A96-4C2F-9544-E1ED83805A24}" destId="{46704840-3DFF-461F-A8FC-9F4D49C8122E}" srcOrd="7" destOrd="0" parTransId="{6CA3B577-E456-4529-94F4-803B3D1FC212}" sibTransId="{D0AB461B-B3D2-4D4F-B046-9801AFC4F5A8}"/>
    <dgm:cxn modelId="{43A2E38D-D1BA-4F94-87A1-36050091C3F9}" type="presOf" srcId="{4E42D43F-90B2-43E7-9A97-DE9418500A6F}" destId="{BCA242E4-46D1-4FC3-BD64-57AE32F420EF}" srcOrd="0" destOrd="0" presId="urn:microsoft.com/office/officeart/2005/8/layout/radial3"/>
    <dgm:cxn modelId="{00DC9260-DFEE-462D-A954-5393ACB33FBB}" type="presOf" srcId="{DB347072-1755-4CD8-B822-0B914F08CD4B}" destId="{CFDAB435-1E65-467B-8E2A-AE6226DE34A9}" srcOrd="0" destOrd="0" presId="urn:microsoft.com/office/officeart/2005/8/layout/radial3"/>
    <dgm:cxn modelId="{4AFD22AD-9433-4E9F-BBE5-BD5582097AE3}" srcId="{3D65E7ED-7A96-4C2F-9544-E1ED83805A24}" destId="{BFDB4D9A-414A-4F3D-B846-3ECA67C9AB29}" srcOrd="12" destOrd="0" parTransId="{013FC30E-FE38-48CF-92B6-C0F33123C690}" sibTransId="{754BE841-96BD-4D2E-86E1-7830D5E38061}"/>
    <dgm:cxn modelId="{9F21E3AB-34E1-4B4F-9F45-9D1A0455A6AB}" type="presOf" srcId="{C36B343D-6440-4A48-B207-E3F85E20692F}" destId="{536F89E8-8796-40F5-AC6E-E9D89C95E384}" srcOrd="0" destOrd="0" presId="urn:microsoft.com/office/officeart/2005/8/layout/radial3"/>
    <dgm:cxn modelId="{8F3EDEED-A70F-40B8-BE0E-03DB071E791D}" type="presOf" srcId="{46704840-3DFF-461F-A8FC-9F4D49C8122E}" destId="{5755AF1E-A8F3-47F5-9A4B-E52C015C8ECB}" srcOrd="0" destOrd="0" presId="urn:microsoft.com/office/officeart/2005/8/layout/radial3"/>
    <dgm:cxn modelId="{CF27351C-02D4-4E31-9086-717677246753}" srcId="{3D65E7ED-7A96-4C2F-9544-E1ED83805A24}" destId="{B587B6E2-DABF-4499-8830-785BD653D889}" srcOrd="13" destOrd="0" parTransId="{9DCC9867-736F-4743-A0FB-26EA05BA4B3B}" sibTransId="{3E97C49F-F131-4B1F-B7C9-EB395E27F883}"/>
    <dgm:cxn modelId="{8FFA1010-EC1E-4C61-8FE0-20BDEF3834C9}" srcId="{C36B343D-6440-4A48-B207-E3F85E20692F}" destId="{3D65E7ED-7A96-4C2F-9544-E1ED83805A24}" srcOrd="0" destOrd="0" parTransId="{B72928B4-6E7B-4FD5-88EF-284327B3DE1E}" sibTransId="{5D8AB197-E005-4D26-9DE3-BB8189E7B666}"/>
    <dgm:cxn modelId="{907D79DD-0220-4F42-A1EB-7886E15CE607}" srcId="{3D65E7ED-7A96-4C2F-9544-E1ED83805A24}" destId="{B382B468-5472-44D7-BD8C-BF99702482BE}" srcOrd="5" destOrd="0" parTransId="{B05AA05F-E835-496E-9593-D455CD6178DA}" sibTransId="{DAFF1779-FD52-44EE-BDEA-0CA2F613A929}"/>
    <dgm:cxn modelId="{22AE8CAD-EC0A-4E1E-B53C-9A29F8A1F36D}" type="presOf" srcId="{FA12B507-EE51-458C-ACEE-6D56FE0D12E0}" destId="{979C3004-7D9D-432E-AF7D-512FF8C5B823}" srcOrd="0" destOrd="0" presId="urn:microsoft.com/office/officeart/2005/8/layout/radial3"/>
    <dgm:cxn modelId="{2949489C-3879-4C60-901D-37A64C3CFD28}" type="presOf" srcId="{B587B6E2-DABF-4499-8830-785BD653D889}" destId="{7A8F0BA1-C834-41DF-8E69-9263566B2FC4}" srcOrd="0" destOrd="0" presId="urn:microsoft.com/office/officeart/2005/8/layout/radial3"/>
    <dgm:cxn modelId="{888524CC-D8AF-4854-A9F5-135E15355A0E}" srcId="{3D65E7ED-7A96-4C2F-9544-E1ED83805A24}" destId="{A2BB16A7-94FA-45F6-B819-4966A15D1664}" srcOrd="2" destOrd="0" parTransId="{0CBC9728-2252-4E8A-BD69-7E34819EA657}" sibTransId="{324FF50C-066A-49BB-A89E-44AFA27691A0}"/>
    <dgm:cxn modelId="{41802409-5F9C-48D3-9070-26C08227A7B8}" type="presOf" srcId="{BFDB4D9A-414A-4F3D-B846-3ECA67C9AB29}" destId="{F8F3773F-C381-467C-BCD9-EB4E66237EC0}" srcOrd="0" destOrd="0" presId="urn:microsoft.com/office/officeart/2005/8/layout/radial3"/>
    <dgm:cxn modelId="{6BDE0C1B-1888-43B4-9627-8DEE6B165BC3}" type="presOf" srcId="{3D65E7ED-7A96-4C2F-9544-E1ED83805A24}" destId="{124D2533-BC7C-45DB-98E9-16E5B69521F6}" srcOrd="0" destOrd="0" presId="urn:microsoft.com/office/officeart/2005/8/layout/radial3"/>
    <dgm:cxn modelId="{F7EA0D89-D431-4F5F-82D6-2C2474E8CC1B}" type="presOf" srcId="{DD44B43A-93D6-41CD-A4C1-D6D20A9C28DA}" destId="{DCD8C1FE-352C-4B1D-AF82-6D21F2428976}" srcOrd="0" destOrd="0" presId="urn:microsoft.com/office/officeart/2005/8/layout/radial3"/>
    <dgm:cxn modelId="{5459C22A-1F69-4CFA-BA07-2DB67E4E6214}" srcId="{3D65E7ED-7A96-4C2F-9544-E1ED83805A24}" destId="{DB347072-1755-4CD8-B822-0B914F08CD4B}" srcOrd="0" destOrd="0" parTransId="{C653A90A-5CB4-49EE-AB23-406000FB24E0}" sibTransId="{41818643-5E3F-4EBB-9336-442A5EC87239}"/>
    <dgm:cxn modelId="{5568D7F4-3E6F-421F-BEBE-88451858F298}" srcId="{3D65E7ED-7A96-4C2F-9544-E1ED83805A24}" destId="{49F9AA2F-5229-4865-B9FB-E3B52914CE1E}" srcOrd="3" destOrd="0" parTransId="{A556A8C3-6009-43C0-9A1A-61E0FD5C5D54}" sibTransId="{2ACAB47E-DCE3-4B69-8936-E562BBAB45A4}"/>
    <dgm:cxn modelId="{A44303CE-E198-4843-97D9-EB6359A52BD0}" srcId="{3D65E7ED-7A96-4C2F-9544-E1ED83805A24}" destId="{BE3E8078-2B37-417E-B0EF-BD827AE88AFD}" srcOrd="8" destOrd="0" parTransId="{50ADEE5B-133B-446A-9578-9E994CAF6109}" sibTransId="{8C6F418A-EA2F-42CC-B1FF-737434CE795A}"/>
    <dgm:cxn modelId="{CFA722C7-880C-4F6E-BCE1-865327F790B0}" type="presOf" srcId="{BE3E8078-2B37-417E-B0EF-BD827AE88AFD}" destId="{29798219-9BAE-4CAE-841E-4D9F9B541E01}" srcOrd="0" destOrd="0" presId="urn:microsoft.com/office/officeart/2005/8/layout/radial3"/>
    <dgm:cxn modelId="{55C15143-7FFE-4FC6-B62E-39148366EBC2}" type="presOf" srcId="{C1C287D2-E836-45F7-8A93-1B3A0FB6D417}" destId="{C03A5A9B-ABB0-4463-B673-D419393DE798}" srcOrd="0" destOrd="0" presId="urn:microsoft.com/office/officeart/2005/8/layout/radial3"/>
    <dgm:cxn modelId="{76AE9385-89F2-47DC-A650-67038AD3F0C2}" srcId="{3D65E7ED-7A96-4C2F-9544-E1ED83805A24}" destId="{FA12B507-EE51-458C-ACEE-6D56FE0D12E0}" srcOrd="9" destOrd="0" parTransId="{A7042D86-C3BC-4D9B-B81C-3B157B3388D9}" sibTransId="{F1EED4C8-3A23-4459-9EDD-5F724DF9BA72}"/>
    <dgm:cxn modelId="{1ACE302F-CE79-4435-80AF-ECB172428866}" srcId="{3D65E7ED-7A96-4C2F-9544-E1ED83805A24}" destId="{CEED8C55-6327-4926-BC51-CFA990E48D57}" srcOrd="4" destOrd="0" parTransId="{36C4BDA6-4C80-49C4-B1F7-BF2A9649F03C}" sibTransId="{445115E8-E3BB-43C2-8E93-D58AE0166302}"/>
    <dgm:cxn modelId="{7B1FE93B-8741-4A8C-A485-08DF8E3790AD}" srcId="{3D65E7ED-7A96-4C2F-9544-E1ED83805A24}" destId="{4E42D43F-90B2-43E7-9A97-DE9418500A6F}" srcOrd="11" destOrd="0" parTransId="{EC2E180C-17B4-4A77-8E6E-CEF2EF6FFBD9}" sibTransId="{AE806583-D7EF-4075-B63E-DC8ABF057527}"/>
    <dgm:cxn modelId="{C8CCF4D4-EEBE-4C2D-803F-880E8E5840C3}" type="presOf" srcId="{49F9AA2F-5229-4865-B9FB-E3B52914CE1E}" destId="{52D59691-F299-4AF2-9C15-C9F7F33AC9A1}" srcOrd="0" destOrd="0" presId="urn:microsoft.com/office/officeart/2005/8/layout/radial3"/>
    <dgm:cxn modelId="{096F3221-02D7-4F75-AB67-B471EE92C7F0}" type="presOf" srcId="{A2BB16A7-94FA-45F6-B819-4966A15D1664}" destId="{01ACAB52-4CD3-4DA9-A397-DC2887606C07}" srcOrd="0" destOrd="0" presId="urn:microsoft.com/office/officeart/2005/8/layout/radial3"/>
    <dgm:cxn modelId="{AF84EFB3-C69C-486E-9BA4-C2F514F78FA5}" type="presOf" srcId="{B382B468-5472-44D7-BD8C-BF99702482BE}" destId="{C1C6D606-20B6-48DC-908C-E190DA70425E}" srcOrd="0" destOrd="0" presId="urn:microsoft.com/office/officeart/2005/8/layout/radial3"/>
    <dgm:cxn modelId="{FFB0D04F-9088-43A5-B330-C34B73B56B20}" srcId="{3D65E7ED-7A96-4C2F-9544-E1ED83805A24}" destId="{C1C287D2-E836-45F7-8A93-1B3A0FB6D417}" srcOrd="1" destOrd="0" parTransId="{3993FEEE-E2B0-4994-92CA-15EBAE288004}" sibTransId="{BB18F61F-2C85-40A9-88F0-A4B71FFB10CF}"/>
    <dgm:cxn modelId="{9F2689A8-965C-44C8-B697-4964D9ADD693}" type="presOf" srcId="{CEED8C55-6327-4926-BC51-CFA990E48D57}" destId="{506FCC9B-6121-42DD-A5F4-1F37F04DA9B4}" srcOrd="0" destOrd="0" presId="urn:microsoft.com/office/officeart/2005/8/layout/radial3"/>
    <dgm:cxn modelId="{DBCFBB44-ADAB-4701-85B0-133AD4FE545D}" srcId="{3D65E7ED-7A96-4C2F-9544-E1ED83805A24}" destId="{DD44B43A-93D6-41CD-A4C1-D6D20A9C28DA}" srcOrd="6" destOrd="0" parTransId="{D67C0902-4507-4DC1-B293-92306DEF0B8A}" sibTransId="{1D417623-0D4B-4342-AF31-39492959E2C6}"/>
    <dgm:cxn modelId="{D931FCD0-252E-4D9E-87C8-35E17B8EAF07}" srcId="{3D65E7ED-7A96-4C2F-9544-E1ED83805A24}" destId="{698B49F8-212E-42A2-B1B1-298B7459920A}" srcOrd="10" destOrd="0" parTransId="{4BF4BC61-0E89-4575-AA23-7051D95E4D3D}" sibTransId="{5FBADFCC-3525-4839-882A-417E9DA0CF45}"/>
    <dgm:cxn modelId="{B046A6C5-56C2-44CE-B264-D87DD9969F14}" type="presParOf" srcId="{536F89E8-8796-40F5-AC6E-E9D89C95E384}" destId="{12283C73-FFAC-4D21-ACD3-6B0C37876BE2}" srcOrd="0" destOrd="0" presId="urn:microsoft.com/office/officeart/2005/8/layout/radial3"/>
    <dgm:cxn modelId="{994302B8-6D6D-47E8-8951-8F77DC5D8F65}" type="presParOf" srcId="{12283C73-FFAC-4D21-ACD3-6B0C37876BE2}" destId="{124D2533-BC7C-45DB-98E9-16E5B69521F6}" srcOrd="0" destOrd="0" presId="urn:microsoft.com/office/officeart/2005/8/layout/radial3"/>
    <dgm:cxn modelId="{230640BF-A3EB-42F5-B847-EA6EE728B238}" type="presParOf" srcId="{12283C73-FFAC-4D21-ACD3-6B0C37876BE2}" destId="{CFDAB435-1E65-467B-8E2A-AE6226DE34A9}" srcOrd="1" destOrd="0" presId="urn:microsoft.com/office/officeart/2005/8/layout/radial3"/>
    <dgm:cxn modelId="{7D7E544B-9A47-4D5C-932D-8DA7128CBD1E}" type="presParOf" srcId="{12283C73-FFAC-4D21-ACD3-6B0C37876BE2}" destId="{C03A5A9B-ABB0-4463-B673-D419393DE798}" srcOrd="2" destOrd="0" presId="urn:microsoft.com/office/officeart/2005/8/layout/radial3"/>
    <dgm:cxn modelId="{87F63572-2201-49D5-9D1A-3AEACFA5A9E0}" type="presParOf" srcId="{12283C73-FFAC-4D21-ACD3-6B0C37876BE2}" destId="{01ACAB52-4CD3-4DA9-A397-DC2887606C07}" srcOrd="3" destOrd="0" presId="urn:microsoft.com/office/officeart/2005/8/layout/radial3"/>
    <dgm:cxn modelId="{C8BF000B-A43C-4B61-B37A-EA007E25BEF3}" type="presParOf" srcId="{12283C73-FFAC-4D21-ACD3-6B0C37876BE2}" destId="{52D59691-F299-4AF2-9C15-C9F7F33AC9A1}" srcOrd="4" destOrd="0" presId="urn:microsoft.com/office/officeart/2005/8/layout/radial3"/>
    <dgm:cxn modelId="{09311D79-6E8A-46DD-8473-EE8FB9001D1A}" type="presParOf" srcId="{12283C73-FFAC-4D21-ACD3-6B0C37876BE2}" destId="{506FCC9B-6121-42DD-A5F4-1F37F04DA9B4}" srcOrd="5" destOrd="0" presId="urn:microsoft.com/office/officeart/2005/8/layout/radial3"/>
    <dgm:cxn modelId="{C8DF1E8A-C43E-40DB-97A2-8E9C6510C9B1}" type="presParOf" srcId="{12283C73-FFAC-4D21-ACD3-6B0C37876BE2}" destId="{C1C6D606-20B6-48DC-908C-E190DA70425E}" srcOrd="6" destOrd="0" presId="urn:microsoft.com/office/officeart/2005/8/layout/radial3"/>
    <dgm:cxn modelId="{D9B09D62-6DB8-480B-9798-7C166078BF62}" type="presParOf" srcId="{12283C73-FFAC-4D21-ACD3-6B0C37876BE2}" destId="{DCD8C1FE-352C-4B1D-AF82-6D21F2428976}" srcOrd="7" destOrd="0" presId="urn:microsoft.com/office/officeart/2005/8/layout/radial3"/>
    <dgm:cxn modelId="{E83B5D40-DED7-4070-A642-7389449E8BEB}" type="presParOf" srcId="{12283C73-FFAC-4D21-ACD3-6B0C37876BE2}" destId="{5755AF1E-A8F3-47F5-9A4B-E52C015C8ECB}" srcOrd="8" destOrd="0" presId="urn:microsoft.com/office/officeart/2005/8/layout/radial3"/>
    <dgm:cxn modelId="{41F7509A-602B-4EA7-B5C6-85E2FA125D3A}" type="presParOf" srcId="{12283C73-FFAC-4D21-ACD3-6B0C37876BE2}" destId="{29798219-9BAE-4CAE-841E-4D9F9B541E01}" srcOrd="9" destOrd="0" presId="urn:microsoft.com/office/officeart/2005/8/layout/radial3"/>
    <dgm:cxn modelId="{96FC61A9-6755-4961-AEFD-3A0EAC34B64C}" type="presParOf" srcId="{12283C73-FFAC-4D21-ACD3-6B0C37876BE2}" destId="{979C3004-7D9D-432E-AF7D-512FF8C5B823}" srcOrd="10" destOrd="0" presId="urn:microsoft.com/office/officeart/2005/8/layout/radial3"/>
    <dgm:cxn modelId="{F2E1221B-4167-4EF3-ADC3-8C66D56C0D5B}" type="presParOf" srcId="{12283C73-FFAC-4D21-ACD3-6B0C37876BE2}" destId="{FEC863CB-219C-4252-934D-2C8D83A5C30E}" srcOrd="11" destOrd="0" presId="urn:microsoft.com/office/officeart/2005/8/layout/radial3"/>
    <dgm:cxn modelId="{5E1A38BD-5559-4767-9BDE-F29BCCB39966}" type="presParOf" srcId="{12283C73-FFAC-4D21-ACD3-6B0C37876BE2}" destId="{BCA242E4-46D1-4FC3-BD64-57AE32F420EF}" srcOrd="12" destOrd="0" presId="urn:microsoft.com/office/officeart/2005/8/layout/radial3"/>
    <dgm:cxn modelId="{3999C0A5-0F12-4B77-AE31-04564A7C3F10}" type="presParOf" srcId="{12283C73-FFAC-4D21-ACD3-6B0C37876BE2}" destId="{F8F3773F-C381-467C-BCD9-EB4E66237EC0}" srcOrd="13" destOrd="0" presId="urn:microsoft.com/office/officeart/2005/8/layout/radial3"/>
    <dgm:cxn modelId="{7D718CD0-A13E-4C9C-9693-C35E8FABF870}" type="presParOf" srcId="{12283C73-FFAC-4D21-ACD3-6B0C37876BE2}" destId="{7A8F0BA1-C834-41DF-8E69-9263566B2FC4}" srcOrd="14" destOrd="0" presId="urn:microsoft.com/office/officeart/2005/8/layout/radial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D2533-BC7C-45DB-98E9-16E5B69521F6}">
      <dsp:nvSpPr>
        <dsp:cNvPr id="0" name=""/>
        <dsp:cNvSpPr/>
      </dsp:nvSpPr>
      <dsp:spPr>
        <a:xfrm>
          <a:off x="4478652" y="1152408"/>
          <a:ext cx="2649942" cy="2447992"/>
        </a:xfrm>
        <a:prstGeom prst="ellipse">
          <a:avLst/>
        </a:prstGeom>
        <a:solidFill>
          <a:schemeClr val="accent1">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nb-NO" sz="2000" kern="1200"/>
            <a:t>Smittesporing</a:t>
          </a:r>
        </a:p>
      </dsp:txBody>
      <dsp:txXfrm>
        <a:off x="4866727" y="1510908"/>
        <a:ext cx="1873792" cy="1730992"/>
      </dsp:txXfrm>
    </dsp:sp>
    <dsp:sp modelId="{CFDAB435-1E65-467B-8E2A-AE6226DE34A9}">
      <dsp:nvSpPr>
        <dsp:cNvPr id="0" name=""/>
        <dsp:cNvSpPr/>
      </dsp:nvSpPr>
      <dsp:spPr>
        <a:xfrm>
          <a:off x="5277542" y="1669"/>
          <a:ext cx="1027316" cy="1027316"/>
        </a:xfrm>
        <a:prstGeom prst="ellipse">
          <a:avLst/>
        </a:prstGeom>
        <a:solidFill>
          <a:schemeClr val="accent1">
            <a:shade val="80000"/>
            <a:alpha val="50000"/>
            <a:hueOff val="50007"/>
            <a:satOff val="-942"/>
            <a:lumOff val="46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Indeks</a:t>
          </a:r>
        </a:p>
      </dsp:txBody>
      <dsp:txXfrm>
        <a:off x="5427989" y="152116"/>
        <a:ext cx="726422" cy="726422"/>
      </dsp:txXfrm>
    </dsp:sp>
    <dsp:sp modelId="{C03A5A9B-ABB0-4463-B673-D419393DE798}">
      <dsp:nvSpPr>
        <dsp:cNvPr id="0" name=""/>
        <dsp:cNvSpPr/>
      </dsp:nvSpPr>
      <dsp:spPr>
        <a:xfrm>
          <a:off x="6079643" y="184744"/>
          <a:ext cx="1027316" cy="1027316"/>
        </a:xfrm>
        <a:prstGeom prst="ellipse">
          <a:avLst/>
        </a:prstGeom>
        <a:solidFill>
          <a:schemeClr val="accent1">
            <a:shade val="80000"/>
            <a:alpha val="50000"/>
            <a:hueOff val="100015"/>
            <a:satOff val="-1884"/>
            <a:lumOff val="9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Nærkontakt</a:t>
          </a:r>
        </a:p>
      </dsp:txBody>
      <dsp:txXfrm>
        <a:off x="6230090" y="335191"/>
        <a:ext cx="726422" cy="726422"/>
      </dsp:txXfrm>
    </dsp:sp>
    <dsp:sp modelId="{01ACAB52-4CD3-4DA9-A397-DC2887606C07}">
      <dsp:nvSpPr>
        <dsp:cNvPr id="0" name=""/>
        <dsp:cNvSpPr/>
      </dsp:nvSpPr>
      <dsp:spPr>
        <a:xfrm>
          <a:off x="6722878" y="697706"/>
          <a:ext cx="1027316" cy="1027316"/>
        </a:xfrm>
        <a:prstGeom prst="ellipse">
          <a:avLst/>
        </a:prstGeom>
        <a:solidFill>
          <a:schemeClr val="accent1">
            <a:shade val="80000"/>
            <a:alpha val="50000"/>
            <a:hueOff val="150022"/>
            <a:satOff val="-2826"/>
            <a:lumOff val="13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Klynge</a:t>
          </a:r>
        </a:p>
      </dsp:txBody>
      <dsp:txXfrm>
        <a:off x="6873325" y="848153"/>
        <a:ext cx="726422" cy="726422"/>
      </dsp:txXfrm>
    </dsp:sp>
    <dsp:sp modelId="{52D59691-F299-4AF2-9C15-C9F7F33AC9A1}">
      <dsp:nvSpPr>
        <dsp:cNvPr id="0" name=""/>
        <dsp:cNvSpPr/>
      </dsp:nvSpPr>
      <dsp:spPr>
        <a:xfrm>
          <a:off x="7079846" y="1438959"/>
          <a:ext cx="1027316" cy="1027316"/>
        </a:xfrm>
        <a:prstGeom prst="ellipse">
          <a:avLst/>
        </a:prstGeom>
        <a:solidFill>
          <a:schemeClr val="accent1">
            <a:shade val="80000"/>
            <a:alpha val="50000"/>
            <a:hueOff val="200030"/>
            <a:satOff val="-3767"/>
            <a:lumOff val="18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Overføring til annen kommune</a:t>
          </a:r>
        </a:p>
      </dsp:txBody>
      <dsp:txXfrm>
        <a:off x="7230293" y="1589406"/>
        <a:ext cx="726422" cy="726422"/>
      </dsp:txXfrm>
    </dsp:sp>
    <dsp:sp modelId="{506FCC9B-6121-42DD-A5F4-1F37F04DA9B4}">
      <dsp:nvSpPr>
        <dsp:cNvPr id="0" name=""/>
        <dsp:cNvSpPr/>
      </dsp:nvSpPr>
      <dsp:spPr>
        <a:xfrm>
          <a:off x="7079846" y="2261688"/>
          <a:ext cx="1027316" cy="1027316"/>
        </a:xfrm>
        <a:prstGeom prst="ellipse">
          <a:avLst/>
        </a:prstGeom>
        <a:solidFill>
          <a:schemeClr val="accent1">
            <a:shade val="80000"/>
            <a:alpha val="50000"/>
            <a:hueOff val="250037"/>
            <a:satOff val="-4709"/>
            <a:lumOff val="231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Import fra Excel</a:t>
          </a:r>
        </a:p>
      </dsp:txBody>
      <dsp:txXfrm>
        <a:off x="7230293" y="2412135"/>
        <a:ext cx="726422" cy="726422"/>
      </dsp:txXfrm>
    </dsp:sp>
    <dsp:sp modelId="{C1C6D606-20B6-48DC-908C-E190DA70425E}">
      <dsp:nvSpPr>
        <dsp:cNvPr id="0" name=""/>
        <dsp:cNvSpPr/>
      </dsp:nvSpPr>
      <dsp:spPr>
        <a:xfrm>
          <a:off x="6722878" y="3002940"/>
          <a:ext cx="1027316" cy="1027316"/>
        </a:xfrm>
        <a:prstGeom prst="ellipse">
          <a:avLst/>
        </a:prstGeom>
        <a:solidFill>
          <a:schemeClr val="accent1">
            <a:shade val="80000"/>
            <a:alpha val="50000"/>
            <a:hueOff val="300045"/>
            <a:satOff val="-5651"/>
            <a:lumOff val="27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SMS utsendelse</a:t>
          </a:r>
        </a:p>
      </dsp:txBody>
      <dsp:txXfrm>
        <a:off x="6873325" y="3153387"/>
        <a:ext cx="726422" cy="726422"/>
      </dsp:txXfrm>
    </dsp:sp>
    <dsp:sp modelId="{DCD8C1FE-352C-4B1D-AF82-6D21F2428976}">
      <dsp:nvSpPr>
        <dsp:cNvPr id="0" name=""/>
        <dsp:cNvSpPr/>
      </dsp:nvSpPr>
      <dsp:spPr>
        <a:xfrm>
          <a:off x="6079643" y="3515903"/>
          <a:ext cx="1027316" cy="1027316"/>
        </a:xfrm>
        <a:prstGeom prst="ellipse">
          <a:avLst/>
        </a:prstGeom>
        <a:solidFill>
          <a:schemeClr val="accent1">
            <a:shade val="80000"/>
            <a:alpha val="50000"/>
            <a:hueOff val="350052"/>
            <a:satOff val="-6593"/>
            <a:lumOff val="324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Oppslag mot Folkeregisteret</a:t>
          </a:r>
        </a:p>
      </dsp:txBody>
      <dsp:txXfrm>
        <a:off x="6230090" y="3666350"/>
        <a:ext cx="726422" cy="726422"/>
      </dsp:txXfrm>
    </dsp:sp>
    <dsp:sp modelId="{5755AF1E-A8F3-47F5-9A4B-E52C015C8ECB}">
      <dsp:nvSpPr>
        <dsp:cNvPr id="0" name=""/>
        <dsp:cNvSpPr/>
      </dsp:nvSpPr>
      <dsp:spPr>
        <a:xfrm>
          <a:off x="5277542" y="3698977"/>
          <a:ext cx="1027316" cy="1027316"/>
        </a:xfrm>
        <a:prstGeom prst="ellipse">
          <a:avLst/>
        </a:prstGeom>
        <a:solidFill>
          <a:schemeClr val="accent1">
            <a:shade val="80000"/>
            <a:alpha val="50000"/>
            <a:hueOff val="350052"/>
            <a:satOff val="-6593"/>
            <a:lumOff val="324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Oppslag mot SYSVAK</a:t>
          </a:r>
        </a:p>
      </dsp:txBody>
      <dsp:txXfrm>
        <a:off x="5427989" y="3849424"/>
        <a:ext cx="726422" cy="726422"/>
      </dsp:txXfrm>
    </dsp:sp>
    <dsp:sp modelId="{29798219-9BAE-4CAE-841E-4D9F9B541E01}">
      <dsp:nvSpPr>
        <dsp:cNvPr id="0" name=""/>
        <dsp:cNvSpPr/>
      </dsp:nvSpPr>
      <dsp:spPr>
        <a:xfrm>
          <a:off x="4475441" y="3515903"/>
          <a:ext cx="1027316" cy="1027316"/>
        </a:xfrm>
        <a:prstGeom prst="ellipse">
          <a:avLst/>
        </a:prstGeom>
        <a:solidFill>
          <a:schemeClr val="accent1">
            <a:shade val="80000"/>
            <a:alpha val="50000"/>
            <a:hueOff val="300045"/>
            <a:satOff val="-5651"/>
            <a:lumOff val="27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Import av prøvesvar</a:t>
          </a:r>
        </a:p>
      </dsp:txBody>
      <dsp:txXfrm>
        <a:off x="4625888" y="3666350"/>
        <a:ext cx="726422" cy="726422"/>
      </dsp:txXfrm>
    </dsp:sp>
    <dsp:sp modelId="{979C3004-7D9D-432E-AF7D-512FF8C5B823}">
      <dsp:nvSpPr>
        <dsp:cNvPr id="0" name=""/>
        <dsp:cNvSpPr/>
      </dsp:nvSpPr>
      <dsp:spPr>
        <a:xfrm>
          <a:off x="3832206" y="3002940"/>
          <a:ext cx="1027316" cy="1027316"/>
        </a:xfrm>
        <a:prstGeom prst="ellipse">
          <a:avLst/>
        </a:prstGeom>
        <a:solidFill>
          <a:schemeClr val="accent1">
            <a:shade val="80000"/>
            <a:alpha val="50000"/>
            <a:hueOff val="250037"/>
            <a:satOff val="-4709"/>
            <a:lumOff val="231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Elektronisk klinikermelding</a:t>
          </a:r>
        </a:p>
      </dsp:txBody>
      <dsp:txXfrm>
        <a:off x="3982653" y="3153387"/>
        <a:ext cx="726422" cy="726422"/>
      </dsp:txXfrm>
    </dsp:sp>
    <dsp:sp modelId="{FEC863CB-219C-4252-934D-2C8D83A5C30E}">
      <dsp:nvSpPr>
        <dsp:cNvPr id="0" name=""/>
        <dsp:cNvSpPr/>
      </dsp:nvSpPr>
      <dsp:spPr>
        <a:xfrm>
          <a:off x="3475237" y="2261688"/>
          <a:ext cx="1027316" cy="1027316"/>
        </a:xfrm>
        <a:prstGeom prst="ellipse">
          <a:avLst/>
        </a:prstGeom>
        <a:solidFill>
          <a:schemeClr val="accent1">
            <a:shade val="80000"/>
            <a:alpha val="50000"/>
            <a:hueOff val="200030"/>
            <a:satOff val="-3767"/>
            <a:lumOff val="18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Rapporter</a:t>
          </a:r>
        </a:p>
      </dsp:txBody>
      <dsp:txXfrm>
        <a:off x="3625684" y="2412135"/>
        <a:ext cx="726422" cy="726422"/>
      </dsp:txXfrm>
    </dsp:sp>
    <dsp:sp modelId="{BCA242E4-46D1-4FC3-BD64-57AE32F420EF}">
      <dsp:nvSpPr>
        <dsp:cNvPr id="0" name=""/>
        <dsp:cNvSpPr/>
      </dsp:nvSpPr>
      <dsp:spPr>
        <a:xfrm>
          <a:off x="3475237" y="1438959"/>
          <a:ext cx="1027316" cy="1027316"/>
        </a:xfrm>
        <a:prstGeom prst="ellipse">
          <a:avLst/>
        </a:prstGeom>
        <a:solidFill>
          <a:schemeClr val="accent1">
            <a:shade val="80000"/>
            <a:alpha val="50000"/>
            <a:hueOff val="150022"/>
            <a:satOff val="-2826"/>
            <a:lumOff val="13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Dashboards</a:t>
          </a:r>
        </a:p>
      </dsp:txBody>
      <dsp:txXfrm>
        <a:off x="3625684" y="1589406"/>
        <a:ext cx="726422" cy="726422"/>
      </dsp:txXfrm>
    </dsp:sp>
    <dsp:sp modelId="{F8F3773F-C381-467C-BCD9-EB4E66237EC0}">
      <dsp:nvSpPr>
        <dsp:cNvPr id="0" name=""/>
        <dsp:cNvSpPr/>
      </dsp:nvSpPr>
      <dsp:spPr>
        <a:xfrm>
          <a:off x="3832206" y="697706"/>
          <a:ext cx="1027316" cy="1027316"/>
        </a:xfrm>
        <a:prstGeom prst="ellipse">
          <a:avLst/>
        </a:prstGeom>
        <a:solidFill>
          <a:schemeClr val="accent1">
            <a:shade val="80000"/>
            <a:alpha val="50000"/>
            <a:hueOff val="100015"/>
            <a:satOff val="-1884"/>
            <a:lumOff val="9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Innreise-</a:t>
          </a:r>
        </a:p>
        <a:p>
          <a:pPr lvl="0" algn="ctr" defTabSz="355600">
            <a:lnSpc>
              <a:spcPct val="90000"/>
            </a:lnSpc>
            <a:spcBef>
              <a:spcPct val="0"/>
            </a:spcBef>
            <a:spcAft>
              <a:spcPct val="35000"/>
            </a:spcAft>
          </a:pPr>
          <a:r>
            <a:rPr lang="nb-NO" sz="800" kern="1200"/>
            <a:t>oppfølging</a:t>
          </a:r>
        </a:p>
      </dsp:txBody>
      <dsp:txXfrm>
        <a:off x="3982653" y="848153"/>
        <a:ext cx="726422" cy="726422"/>
      </dsp:txXfrm>
    </dsp:sp>
    <dsp:sp modelId="{7A8F0BA1-C834-41DF-8E69-9263566B2FC4}">
      <dsp:nvSpPr>
        <dsp:cNvPr id="0" name=""/>
        <dsp:cNvSpPr/>
      </dsp:nvSpPr>
      <dsp:spPr>
        <a:xfrm>
          <a:off x="4475441" y="184744"/>
          <a:ext cx="1027316" cy="1027316"/>
        </a:xfrm>
        <a:prstGeom prst="ellipse">
          <a:avLst/>
        </a:prstGeom>
        <a:solidFill>
          <a:schemeClr val="accent1">
            <a:shade val="80000"/>
            <a:alpha val="50000"/>
            <a:hueOff val="50007"/>
            <a:satOff val="-942"/>
            <a:lumOff val="46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nb-NO" sz="800" kern="1200"/>
            <a:t>Selvregistrering-løsning</a:t>
          </a:r>
        </a:p>
      </dsp:txBody>
      <dsp:txXfrm>
        <a:off x="4625888" y="335191"/>
        <a:ext cx="726422" cy="72642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265687E5-3168-42B3-9626-B4C1FF7AA314}" type="datetimeFigureOut">
              <a:rPr lang="nb-NO" smtClean="0"/>
              <a:t>13.09.2022</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7928CA5C-6538-4963-8FAB-19B5903E2A2B}" type="slidenum">
              <a:rPr lang="nb-NO" smtClean="0"/>
              <a:t>‹#›</a:t>
            </a:fld>
            <a:endParaRPr lang="nb-NO"/>
          </a:p>
        </p:txBody>
      </p:sp>
    </p:spTree>
    <p:extLst>
      <p:ext uri="{BB962C8B-B14F-4D97-AF65-F5344CB8AC3E}">
        <p14:creationId xmlns:p14="http://schemas.microsoft.com/office/powerpoint/2010/main" val="990212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Alle norske kommuner og fylkeskommuner er medlemmer i KS.  Fra 2020: 11 fylker og 356 kommuner. </a:t>
            </a:r>
            <a:br>
              <a:rPr lang="nb-NO" dirty="0"/>
            </a:br>
            <a:r>
              <a:rPr lang="nb-NO" dirty="0"/>
              <a:t/>
            </a:r>
            <a:br>
              <a:rPr lang="nb-NO" dirty="0"/>
            </a:br>
            <a:r>
              <a:rPr lang="nb-NO" sz="1200" kern="1200" dirty="0">
                <a:solidFill>
                  <a:schemeClr val="tx1"/>
                </a:solidFill>
                <a:effectLst/>
                <a:latin typeface="+mn-lt"/>
                <a:ea typeface="+mn-ea"/>
                <a:cs typeface="+mn-cs"/>
              </a:rPr>
              <a:t>Det er enorm kraft i kommunesektoren – nær en halv million ansatte med bred kompetanse, og over 11 000 engasjerte lokalpolitikere har som felles mål å </a:t>
            </a:r>
            <a:r>
              <a:rPr lang="nb-NO" sz="1200" b="0" i="0" kern="1200" dirty="0">
                <a:solidFill>
                  <a:schemeClr val="tx1"/>
                </a:solidFill>
                <a:effectLst/>
                <a:latin typeface="+mn-lt"/>
                <a:ea typeface="+mn-ea"/>
                <a:cs typeface="+mn-cs"/>
              </a:rPr>
              <a:t>dekke innbyggernes behov.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 er disse KS er til for. </a:t>
            </a:r>
            <a:r>
              <a:rPr lang="nb-NO" b="0" dirty="0"/>
              <a:t>Når man slår kreftene sammen får man utrettet mye. </a:t>
            </a:r>
            <a:r>
              <a:rPr lang="nb-NO" sz="1200" b="0" i="0" kern="1200" dirty="0">
                <a:solidFill>
                  <a:schemeClr val="tx1"/>
                </a:solidFill>
                <a:effectLst/>
                <a:latin typeface="+mn-lt"/>
                <a:ea typeface="+mn-ea"/>
                <a:cs typeface="+mn-cs"/>
              </a:rPr>
              <a:t>Norske kommuner lever i et utfordrende skjæringspunkt mellom lokalt selvstyre, nasjonale lover og reguleringer, og med økonomiske rammer som bestemmes av Stortinget. KS og regjeringen er derfor enige om at det er viktig med en god dialog mellom staten og kommunesektoren.</a:t>
            </a:r>
          </a:p>
          <a:p>
            <a:endParaRPr lang="nb-NO" i="1" dirty="0"/>
          </a:p>
          <a:p>
            <a:r>
              <a:rPr lang="nb-NO" i="1" dirty="0"/>
              <a:t>Bildet fra Grunnlovsjubileet i 2014, hvor alle landets ordførere var invitert til Oslo på en markering på slottet. </a:t>
            </a:r>
          </a:p>
          <a:p>
            <a:r>
              <a:rPr lang="nb-NO" i="1" dirty="0"/>
              <a:t>Minste kommune 200 innbyggere, største 700 000. </a:t>
            </a:r>
            <a:r>
              <a:rPr lang="nb-NO" i="1" dirty="0" err="1"/>
              <a:t>Gj</a:t>
            </a:r>
            <a:r>
              <a:rPr lang="nb-NO" i="1" dirty="0"/>
              <a:t> snitt kommune 5 000 innbyggere</a:t>
            </a:r>
          </a:p>
          <a:p>
            <a:r>
              <a:rPr lang="nb-NO" i="1" dirty="0"/>
              <a:t>Minste FK 250 000, Største 1,2 </a:t>
            </a:r>
            <a:r>
              <a:rPr lang="nb-NO" i="1" dirty="0" err="1"/>
              <a:t>mill</a:t>
            </a:r>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903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a:t>
            </a:r>
            <a:r>
              <a:rPr lang="nb-NO" baseline="0"/>
              <a:t> dere ser</a:t>
            </a:r>
            <a:r>
              <a:rPr lang="nb-NO"/>
              <a:t> på grafen</a:t>
            </a:r>
            <a:r>
              <a:rPr lang="nb-NO" baseline="0"/>
              <a:t>, er det et stort sprik mellom det KS sine medlemmer opplever som viktig </a:t>
            </a:r>
            <a:r>
              <a:rPr lang="nb-NO"/>
              <a:t>i lyse grønt, og</a:t>
            </a:r>
            <a:r>
              <a:rPr lang="nb-NO" baseline="0"/>
              <a:t> hvor fornøyde de er med KS sitt arbeid</a:t>
            </a:r>
            <a:r>
              <a:rPr lang="nb-NO"/>
              <a:t>, i mørke grønt. Dette er innenfor</a:t>
            </a:r>
            <a:r>
              <a:rPr lang="nb-NO" baseline="0"/>
              <a:t> forskning, innovasjon og kanskje spesielt innenfor digitalisering.</a:t>
            </a:r>
            <a:r>
              <a:rPr lang="nb-NO"/>
              <a:t> </a:t>
            </a:r>
            <a:endParaRPr lang="nb-NO" baseline="0"/>
          </a:p>
          <a:p>
            <a:endParaRPr lang="nb-NO" baseline="0"/>
          </a:p>
        </p:txBody>
      </p:sp>
      <p:sp>
        <p:nvSpPr>
          <p:cNvPr id="4" name="Plassholder for lysbildenummer 3"/>
          <p:cNvSpPr>
            <a:spLocks noGrp="1"/>
          </p:cNvSpPr>
          <p:nvPr>
            <p:ph type="sldNum" sz="quarter" idx="10"/>
          </p:nvPr>
        </p:nvSpPr>
        <p:spPr/>
        <p:txBody>
          <a:bodyPr/>
          <a:lstStyle/>
          <a:p>
            <a:fld id="{AFF0697B-41FC-49BA-A605-D9946B8BF18C}" type="slidenum">
              <a:rPr lang="nb-NO" smtClean="0"/>
              <a:t>13</a:t>
            </a:fld>
            <a:endParaRPr lang="nb-NO"/>
          </a:p>
        </p:txBody>
      </p:sp>
    </p:spTree>
    <p:extLst>
      <p:ext uri="{BB962C8B-B14F-4D97-AF65-F5344CB8AC3E}">
        <p14:creationId xmlns:p14="http://schemas.microsoft.com/office/powerpoint/2010/main" val="2628362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kern="1200" dirty="0">
                <a:solidFill>
                  <a:schemeClr val="tx1"/>
                </a:solidFill>
                <a:effectLst/>
                <a:latin typeface="+mn-lt"/>
                <a:ea typeface="+mn-ea"/>
                <a:cs typeface="+mn-cs"/>
              </a:rPr>
              <a:t>Asbjørn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a:solidFill>
                  <a:schemeClr val="tx1"/>
                </a:solidFill>
                <a:effectLst/>
                <a:latin typeface="+mn-lt"/>
                <a:ea typeface="+mn-ea"/>
                <a:cs typeface="+mn-cs"/>
              </a:rPr>
              <a:t>Her ser dere prinsippene i digitaliseringsstrategien som skal legges til grunn for en samstyringsmodell. Disse er likeverdighet og innflytelse, representativitet og tidlig involvering.</a:t>
            </a:r>
          </a:p>
          <a:p>
            <a:pPr marL="0" indent="0">
              <a:buFont typeface="Arial" panose="020B0604020202020204" pitchFamily="34" charset="0"/>
              <a:buNone/>
            </a:pPr>
            <a:r>
              <a:rPr lang="nb-NO"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Med samstyring menes (fra digitaliseringsstrategien) samarbeidsmodeller for digitaliseringsarbeidet i offentlig sektor som sikrer samordning og samhandling på tvers av og innenfor sektorer og forvaltningsnivåer. Slike modeller skal gi kommunal sektor tilstrekkelig innflytelse i det nasjonale digitaliseringsarbeidet, uten at dette rokker ved de grunnleggende prinsippene for styring og oppgavefordeling i offentlig forvaltning. </a:t>
            </a:r>
          </a:p>
          <a:p>
            <a:pPr marL="0" indent="0">
              <a:buFont typeface="Arial" panose="020B0604020202020204" pitchFamily="34" charset="0"/>
              <a:buNone/>
            </a:pP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a:solidFill>
                  <a:schemeClr val="tx1"/>
                </a:solidFill>
                <a:effectLst/>
                <a:latin typeface="+mn-lt"/>
                <a:ea typeface="+mn-ea"/>
                <a:cs typeface="+mn-cs"/>
              </a:rPr>
              <a:t>Det er uklart i hvilken grad disse prinsippene etterleves slik de er beskrevet i dag.</a:t>
            </a:r>
          </a:p>
          <a:p>
            <a:pPr marL="0" indent="0">
              <a:buFont typeface="Arial" panose="020B0604020202020204" pitchFamily="34" charset="0"/>
              <a:buNone/>
            </a:pPr>
            <a:r>
              <a:rPr lang="nb-NO"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Når prinsippene tas ut av konteksten i digitaliseringsstrategien, kan det være uklart hva som menes, og vi trenger derfor en tydeliggjøring. Dette arbeidet er kommet godt i gang. </a:t>
            </a:r>
          </a:p>
          <a:p>
            <a:pPr marL="0" indent="0">
              <a:buFont typeface="Arial" panose="020B0604020202020204" pitchFamily="34" charset="0"/>
              <a:buNone/>
            </a:pPr>
            <a:endParaRPr lang="nb-NO"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Prinsippene i digitaliseringsstrategien dekker stort sett kommunesektorens behov for involvering i nasjonalt digitaliseringsarbeid.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Men - arbeidsgruppen mener imidlertid at det ikke er tilstrekkelig å være tidlig involvert, kommunesektoren vil være involvert helt fra beslutninger treffes til tiltak er gjennomført.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kern="1200" dirty="0">
                <a:solidFill>
                  <a:schemeClr val="tx1"/>
                </a:solidFill>
                <a:effectLst/>
                <a:latin typeface="+mn-lt"/>
                <a:ea typeface="+mn-ea"/>
                <a:cs typeface="+mn-cs"/>
              </a:rPr>
              <a:t>Arbeidsgruppen foreslår derfor at prinsippene videreføres, men at beskrivelsene justeres/tydeliggjøres (blant annet fjerning av begrensning til råd og utvalg) - </a:t>
            </a:r>
            <a:r>
              <a:rPr lang="nb-NO" sz="1200" b="1" u="sng" kern="1200" dirty="0">
                <a:solidFill>
                  <a:schemeClr val="tx1"/>
                </a:solidFill>
                <a:effectLst/>
                <a:latin typeface="+mn-lt"/>
                <a:ea typeface="+mn-ea"/>
                <a:cs typeface="+mn-cs"/>
              </a:rPr>
              <a:t>og</a:t>
            </a:r>
            <a:r>
              <a:rPr lang="nb-NO" sz="1200" b="1" kern="1200" dirty="0">
                <a:solidFill>
                  <a:schemeClr val="tx1"/>
                </a:solidFill>
                <a:effectLst/>
                <a:latin typeface="+mn-lt"/>
                <a:ea typeface="+mn-ea"/>
                <a:cs typeface="+mn-cs"/>
              </a:rPr>
              <a:t> at prinsippet </a:t>
            </a:r>
            <a:r>
              <a:rPr lang="nb-NO" sz="1200" b="1" i="1" kern="1200" dirty="0">
                <a:solidFill>
                  <a:schemeClr val="tx1"/>
                </a:solidFill>
                <a:effectLst/>
                <a:latin typeface="+mn-lt"/>
                <a:ea typeface="+mn-ea"/>
                <a:cs typeface="+mn-cs"/>
              </a:rPr>
              <a:t>Tidlig involvering</a:t>
            </a:r>
            <a:r>
              <a:rPr lang="nb-NO" sz="1200" b="1" kern="1200" dirty="0">
                <a:solidFill>
                  <a:schemeClr val="tx1"/>
                </a:solidFill>
                <a:effectLst/>
                <a:latin typeface="+mn-lt"/>
                <a:ea typeface="+mn-ea"/>
                <a:cs typeface="+mn-cs"/>
              </a:rPr>
              <a:t> endres til </a:t>
            </a:r>
            <a:r>
              <a:rPr lang="nb-NO" sz="1200" b="1" i="1" kern="1200" dirty="0">
                <a:solidFill>
                  <a:schemeClr val="tx1"/>
                </a:solidFill>
                <a:effectLst/>
                <a:latin typeface="+mn-lt"/>
                <a:ea typeface="+mn-ea"/>
                <a:cs typeface="+mn-cs"/>
              </a:rPr>
              <a:t>Involvering hele veien</a:t>
            </a:r>
            <a:r>
              <a:rPr lang="nb-NO" sz="1200" b="1"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a:solidFill>
                  <a:schemeClr val="tx1"/>
                </a:solidFill>
                <a:effectLst/>
                <a:latin typeface="+mn-lt"/>
                <a:ea typeface="+mn-ea"/>
                <a:cs typeface="+mn-cs"/>
              </a:rPr>
              <a:t>Vi kan ha et godt samarbeid mellom KS og direktorat og/eller i diverse samstyringsmodeller. Utfordringer kan oppstå når dialogen går over fra å være mellom direktorat og KS til dialog mellom direktorat og departement.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Direktoratet kan for eksempel velge å se bort ifra eller ikke vektlegge rådene fra råd og utvalg (for eksempel e-helsestyret) eller fra KS.</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Det er heller ikke gitt at KS blir involvert i det som skjer videre i direktoratet og/eller departementet selv om tiltaket har konsekvenser for kommunal sektor.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a:solidFill>
                  <a:schemeClr val="tx1"/>
                </a:solidFill>
                <a:effectLst/>
                <a:latin typeface="+mn-lt"/>
                <a:ea typeface="+mn-ea"/>
                <a:cs typeface="+mn-cs"/>
              </a:rPr>
              <a:t>Det kan føre til at tiltak eller saker som har konsekvenser for kommunal sektor ikke blir tilstrekkelig belyst i departement eller direktorat/underliggende virksomhet før beslutninger fattes.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a:solidFill>
                  <a:schemeClr val="tx1"/>
                </a:solidFill>
                <a:effectLst/>
                <a:latin typeface="+mn-lt"/>
                <a:ea typeface="+mn-ea"/>
                <a:cs typeface="+mn-cs"/>
              </a:rPr>
              <a:t>og der beslutningene fattes på politisk nivå, ønsker KS å involveres slik at det gis anledning til uttale seg om kunnskapsgrunnlaget før politiske beslutninger tas.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kern="1200" dirty="0">
                <a:solidFill>
                  <a:schemeClr val="tx1"/>
                </a:solidFill>
                <a:effectLst/>
                <a:latin typeface="+mn-lt"/>
                <a:ea typeface="+mn-ea"/>
                <a:cs typeface="+mn-cs"/>
              </a:rPr>
              <a:t>KS kan løfte problemstillinger som berører kommunene innenfor konsultasjonsordningen, men det kan ta for lang tid før saken kan drøftes. </a:t>
            </a:r>
          </a:p>
          <a:p>
            <a:pPr marL="171450" indent="-171450">
              <a:buFont typeface="Arial" panose="020B0604020202020204" pitchFamily="34" charset="0"/>
              <a:buChar char="•"/>
            </a:pPr>
            <a:r>
              <a:rPr lang="nb-NO" sz="1200" kern="1200" dirty="0">
                <a:solidFill>
                  <a:schemeClr val="tx1"/>
                </a:solidFill>
                <a:effectLst/>
                <a:latin typeface="+mn-lt"/>
                <a:ea typeface="+mn-ea"/>
                <a:cs typeface="+mn-cs"/>
              </a:rPr>
              <a:t>I konsultasjonsordningen drøftes saker også på et mer overordnet nivå enn det som kan være behovet for kommunal sektor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EAFE6-0BAA-4FDC-B3F4-98961290CF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702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KS fikk i Landstinget i 2020 et klart mandat på digitaliseringsområdet. </a:t>
            </a:r>
          </a:p>
          <a:p>
            <a:endParaRPr lang="nb-NO" dirty="0"/>
          </a:p>
          <a:p>
            <a:r>
              <a:rPr lang="nb-NO" dirty="0"/>
              <a:t>Mandatet tydeliggjør rollen hva gjelder digitalisering generelt, og samtidig et klart signal, eller en «marsjordre», om at KS skal utvikle og ivareta denne pådriverrollen i samarbeid med </a:t>
            </a:r>
            <a:r>
              <a:rPr lang="nb-NO" i="1" dirty="0"/>
              <a:t>regionale digitaliseringsnettverk</a:t>
            </a:r>
            <a:r>
              <a:rPr lang="nb-NO" dirty="0"/>
              <a:t>. </a:t>
            </a:r>
          </a:p>
          <a:p>
            <a:endParaRPr lang="nb-NO" dirty="0"/>
          </a:p>
          <a:p>
            <a:r>
              <a:rPr lang="nb-NO" dirty="0"/>
              <a:t>Helt konkret innebærer det at: </a:t>
            </a:r>
          </a:p>
          <a:p>
            <a:endParaRPr lang="nb-NO" dirty="0"/>
          </a:p>
          <a:p>
            <a:pPr marL="171450" indent="-171450">
              <a:buFont typeface="Arial" panose="020B0604020202020204" pitchFamily="34" charset="0"/>
              <a:buChar char="•"/>
            </a:pPr>
            <a:r>
              <a:rPr lang="nb-NO" dirty="0"/>
              <a:t>KS skal ivareta og videreutvikle samordnings- og samstyringsstrukturen for digitalisering i kommunal sektor, i samarbeid med regionale digitaliseringsnettverk.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KS skal være en pådriver for digital kompetanse, utvikling og utbredelse av sammenhengende tjenester og felles kommunale løsninger og komponenter i tett samarbeid med ressurser hos medlemmene og regionale digitaliseringsnettverk. </a:t>
            </a:r>
          </a:p>
          <a:p>
            <a:endParaRPr lang="nb-NO" dirty="0"/>
          </a:p>
          <a:p>
            <a:r>
              <a:rPr lang="nb-NO" dirty="0"/>
              <a:t>KS’ Landsting, som er representativt oppnevnt av landets kommune- og fylkesstyrer, forventer samtidig at kommuner og fylkeskommuner bidrar inn i regionale nettverk, og i arbeidet for øvrig. </a:t>
            </a:r>
          </a:p>
          <a:p>
            <a:endParaRPr lang="nb-NO" dirty="0"/>
          </a:p>
          <a:p>
            <a:r>
              <a:rPr lang="nb-NO" dirty="0"/>
              <a:t>Dette handler om strukturer og samarbeid som krever mye av regionene og kommunene, men vi ser at de tar utfordringen, og flere var allerede godt i gang, som i tidligere Hordaland, nå </a:t>
            </a:r>
            <a:r>
              <a:rPr lang="nb-NO" dirty="0" err="1"/>
              <a:t>Vestland</a:t>
            </a:r>
            <a:r>
              <a:rPr lang="nb-NO" dirty="0"/>
              <a:t>. Flere og flere kommuner melder seg på,  </a:t>
            </a:r>
          </a:p>
          <a:p>
            <a:endParaRPr lang="nb-NO" dirty="0"/>
          </a:p>
          <a:p>
            <a:r>
              <a:rPr lang="nb-NO" dirty="0"/>
              <a:t>Til og med de aller største, som Bergen, sier at dette – digital omstilling, er for krevende til å stå alene i det. </a:t>
            </a:r>
          </a:p>
          <a:p>
            <a:endParaRPr lang="nb-NO" dirty="0"/>
          </a:p>
          <a:p>
            <a:r>
              <a:rPr lang="nb-NO" dirty="0"/>
              <a:t>Dette er et samarbeid, og det er et samarbeid som er godt i gang. KS registrerer at det nettverk etablert, eller under etablering, i hele landet. Det varierer hvordan de rigger seg til, men de aller fleste finner strukturer som tar utgangspunkt i sine regionale styrker, i takt med sine omgivelser. Målet om å levere på de felles nasjonale ambisjonene og prosjektene hva gjelder digitalisering, deler alle.  </a:t>
            </a:r>
          </a:p>
          <a:p>
            <a:endParaRPr lang="nb-NO" dirty="0"/>
          </a:p>
          <a:p>
            <a:r>
              <a:rPr lang="nb-NO" dirty="0"/>
              <a:t>Vi ser viktigheten av at dette arbeidet er tett koblet til det kommunale utviklingsarbeidet, strategisk og operativt, og samtidig godt posisjonert inn mot de sentrale prosessene. Her har KS viktig rolle som samordner og koordinerer dette arbeidet. </a:t>
            </a:r>
          </a:p>
          <a:p>
            <a:endParaRPr lang="nb-NO" dirty="0"/>
          </a:p>
          <a:p>
            <a:r>
              <a:rPr lang="nb-NO" dirty="0"/>
              <a:t>KS opplever entusiasme og oppslutning om digitaliseringsarbeidet i kommune-Norge, som munner ut i et behov for å levere de aller beste tjenestene til sine innbyggere og næringsliv, hvor digitalisering er helt sentralt. Dette handler om å bygge kapasitet, og å styrke laget. </a:t>
            </a:r>
          </a:p>
          <a:p>
            <a:endParaRPr lang="nb-NO" dirty="0"/>
          </a:p>
          <a:p>
            <a:r>
              <a:rPr lang="nb-NO" dirty="0"/>
              <a:t>Dette er et samarbeid som KS har stor tro på, og som vi ønsker å støtte opp om. </a:t>
            </a:r>
          </a:p>
          <a:p>
            <a:endParaRPr lang="nb-NO" dirty="0"/>
          </a:p>
          <a:p>
            <a:r>
              <a:rPr lang="nb-NO" dirty="0"/>
              <a:t>Regionalt samarbeid om digitalisering vil være et viktig grep for å få til et felles, nasjonalt digitalt løft, til det beste for våre innbyggere. </a:t>
            </a:r>
          </a:p>
        </p:txBody>
      </p:sp>
      <p:sp>
        <p:nvSpPr>
          <p:cNvPr id="4" name="Plassholder for lysbildenummer 3"/>
          <p:cNvSpPr>
            <a:spLocks noGrp="1"/>
          </p:cNvSpPr>
          <p:nvPr>
            <p:ph type="sldNum" sz="quarter" idx="5"/>
          </p:nvPr>
        </p:nvSpPr>
        <p:spPr/>
        <p:txBody>
          <a:bodyPr/>
          <a:lstStyle/>
          <a:p>
            <a:fld id="{69A1C8D8-1487-443D-8272-BD3955B18CF7}" type="slidenum">
              <a:rPr lang="nb-NO" smtClean="0"/>
              <a:t>17</a:t>
            </a:fld>
            <a:endParaRPr lang="nb-NO"/>
          </a:p>
        </p:txBody>
      </p:sp>
    </p:spTree>
    <p:extLst>
      <p:ext uri="{BB962C8B-B14F-4D97-AF65-F5344CB8AC3E}">
        <p14:creationId xmlns:p14="http://schemas.microsoft.com/office/powerpoint/2010/main" val="382548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5496-B24E-425D-97C5-B65DF053AC8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63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6ACB0-AD24-4BD0-8340-6A1DDC109A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776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A2E761-CBA2-4C4B-8164-9F31220FD07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406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30588"/>
          </a:xfrm>
        </p:spPr>
      </p:sp>
      <p:sp>
        <p:nvSpPr>
          <p:cNvPr id="3" name="Plassholder for notater 2"/>
          <p:cNvSpPr>
            <a:spLocks noGrp="1"/>
          </p:cNvSpPr>
          <p:nvPr>
            <p:ph type="body" idx="1"/>
          </p:nvPr>
        </p:nvSpPr>
        <p:spPr/>
        <p:txBody>
          <a:bodyPr/>
          <a:lstStyle/>
          <a:p>
            <a:endParaRPr lang="nb-NO" baseline="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C8D3EC-6F33-4E59-9495-5C9E97A84FD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322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a:solidFill>
                  <a:schemeClr val="tx1"/>
                </a:solidFill>
                <a:effectLst/>
                <a:latin typeface="+mn-lt"/>
                <a:ea typeface="+mn-ea"/>
                <a:cs typeface="+mn-cs"/>
              </a:rPr>
              <a:t>Brukerstøtte</a:t>
            </a:r>
            <a:r>
              <a:rPr lang="nb-NO" sz="1200" kern="1200">
                <a:solidFill>
                  <a:schemeClr val="tx1"/>
                </a:solidFill>
                <a:effectLst/>
                <a:latin typeface="+mn-lt"/>
                <a:ea typeface="+mn-ea"/>
                <a:cs typeface="+mn-cs"/>
              </a:rPr>
              <a:t> er en sentral funksjon i avdelingen vår, og er for alle som bruker tjenester på Fiks-plattformen.  Hvis det dukker opp spørsmål om tjenesten, dere oppdager en feil eller lurer på noe er det her dere kan henvende dere. Endringsønsker kan også sendes til brukerstøtte, som tar dette videre med produktansvarlig for tjenesten.</a:t>
            </a:r>
          </a:p>
          <a:p>
            <a:endParaRPr lang="nb-NO" sz="1200"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Medlemsforankring i forvaltningen av fellesløsninger i Fiks-plattformen ivaretas gjennom brukermøter og brukerrådene</a:t>
            </a:r>
            <a:r>
              <a:rPr lang="nb-NO" sz="1200" kern="1200">
                <a:solidFill>
                  <a:schemeClr val="tx1"/>
                </a:solidFill>
                <a:effectLst/>
                <a:latin typeface="+mn-lt"/>
                <a:ea typeface="+mn-ea"/>
                <a:cs typeface="+mn-cs"/>
              </a:rPr>
              <a:t>. Alle som har avtale om bruk av tjenestene, er invitert til brukermøtet. Brukermøtene er en arena til å diskutere ulike sider ved tjenesten, dele erfaringer og til å diskutere eventuelle endringsønsker – og arrangeres ett til to ganger i året.</a:t>
            </a:r>
          </a:p>
          <a:p>
            <a:endParaRPr lang="nb-NO" sz="1200" kern="1200">
              <a:solidFill>
                <a:schemeClr val="tx1"/>
              </a:solidFill>
              <a:effectLst/>
              <a:latin typeface="+mn-lt"/>
              <a:ea typeface="+mn-ea"/>
              <a:cs typeface="+mn-cs"/>
            </a:endParaRPr>
          </a:p>
          <a:p>
            <a:r>
              <a:rPr lang="nb-NO" sz="1200" b="1" kern="1200">
                <a:solidFill>
                  <a:schemeClr val="tx1"/>
                </a:solidFill>
                <a:effectLst/>
                <a:latin typeface="+mn-lt"/>
                <a:ea typeface="+mn-ea"/>
                <a:cs typeface="+mn-cs"/>
              </a:rPr>
              <a:t>Utfra kommunene som har tatt i bruk løsningen velges 5-8 representanter til tjenestens brukerråd.</a:t>
            </a:r>
            <a:r>
              <a:rPr lang="nb-NO" sz="1200" kern="1200">
                <a:solidFill>
                  <a:schemeClr val="tx1"/>
                </a:solidFill>
                <a:effectLst/>
                <a:latin typeface="+mn-lt"/>
                <a:ea typeface="+mn-ea"/>
                <a:cs typeface="+mn-cs"/>
              </a:rPr>
              <a:t> Brukerrådet er et rådgivende organ for KS og inviteres til å diskutere faglige og funksjonelle forhold ved forvaltning, drift og vedlikehold av løsningen – og eventuelle endringsforslag som har kommet til. Brukerrådet sitter typisk to år – og har løpende møter gjennom året.</a:t>
            </a:r>
          </a:p>
          <a:p>
            <a:r>
              <a:rPr lang="nb-NO" sz="1200" kern="1200">
                <a:solidFill>
                  <a:schemeClr val="tx1"/>
                </a:solidFill>
                <a:effectLst/>
                <a:latin typeface="+mn-lt"/>
                <a:ea typeface="+mn-ea"/>
                <a:cs typeface="+mn-cs"/>
              </a:rPr>
              <a:t>Vi skal gå litt nærmere inn på utkastet til mandat for </a:t>
            </a:r>
            <a:r>
              <a:rPr lang="nb-NO" sz="1200" kern="1200" err="1">
                <a:solidFill>
                  <a:schemeClr val="tx1"/>
                </a:solidFill>
                <a:effectLst/>
                <a:latin typeface="+mn-lt"/>
                <a:ea typeface="+mn-ea"/>
                <a:cs typeface="+mn-cs"/>
              </a:rPr>
              <a:t>brukerådet</a:t>
            </a:r>
            <a:r>
              <a:rPr lang="nb-NO" sz="1200" kern="1200">
                <a:solidFill>
                  <a:schemeClr val="tx1"/>
                </a:solidFill>
                <a:effectLst/>
                <a:latin typeface="+mn-lt"/>
                <a:ea typeface="+mn-ea"/>
                <a:cs typeface="+mn-cs"/>
              </a:rPr>
              <a:t> for denne tjenesten i slutten av møtet – og jeg vil etter møtet sende ut en lenke hvor de av dere som er interessert kan melde dere som representanter til rådet.</a:t>
            </a:r>
          </a:p>
        </p:txBody>
      </p:sp>
      <p:sp>
        <p:nvSpPr>
          <p:cNvPr id="4" name="Plassholder for lysbildenummer 3"/>
          <p:cNvSpPr>
            <a:spLocks noGrp="1"/>
          </p:cNvSpPr>
          <p:nvPr>
            <p:ph type="sldNum" sz="quarter" idx="5"/>
          </p:nvPr>
        </p:nvSpPr>
        <p:spPr/>
        <p:txBody>
          <a:bodyPr/>
          <a:lstStyle/>
          <a:p>
            <a:fld id="{54ADED0B-87B2-499A-AF3A-1814388C1EDD}" type="slidenum">
              <a:rPr lang="nb-NO" smtClean="0"/>
              <a:t>27</a:t>
            </a:fld>
            <a:endParaRPr lang="nb-NO"/>
          </a:p>
        </p:txBody>
      </p:sp>
    </p:spTree>
    <p:extLst>
      <p:ext uri="{BB962C8B-B14F-4D97-AF65-F5344CB8AC3E}">
        <p14:creationId xmlns:p14="http://schemas.microsoft.com/office/powerpoint/2010/main" val="2769430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KS </a:t>
            </a:r>
            <a:r>
              <a:rPr lang="en-US" err="1"/>
              <a:t>startet</a:t>
            </a:r>
            <a:r>
              <a:rPr lang="en-US"/>
              <a:t> </a:t>
            </a:r>
            <a:r>
              <a:rPr lang="en-US" err="1"/>
              <a:t>arbeidet</a:t>
            </a:r>
            <a:r>
              <a:rPr lang="en-US"/>
              <a:t> med den </a:t>
            </a:r>
            <a:r>
              <a:rPr lang="en-US" err="1"/>
              <a:t>første</a:t>
            </a:r>
            <a:r>
              <a:rPr lang="en-US"/>
              <a:t> </a:t>
            </a:r>
            <a:r>
              <a:rPr lang="en-US" err="1"/>
              <a:t>digitale</a:t>
            </a:r>
            <a:r>
              <a:rPr lang="en-US"/>
              <a:t> </a:t>
            </a:r>
            <a:r>
              <a:rPr lang="en-US" err="1"/>
              <a:t>fellestjenesten</a:t>
            </a:r>
            <a:r>
              <a:rPr lang="en-US"/>
              <a:t> </a:t>
            </a:r>
            <a:r>
              <a:rPr lang="en-US" err="1"/>
              <a:t>SvarUt</a:t>
            </a:r>
            <a:r>
              <a:rPr lang="en-US"/>
              <a:t> i 2012. </a:t>
            </a:r>
          </a:p>
          <a:p>
            <a:r>
              <a:rPr lang="en-US"/>
              <a:t>- </a:t>
            </a:r>
            <a:r>
              <a:rPr lang="en-US" err="1"/>
              <a:t>Kort</a:t>
            </a:r>
            <a:r>
              <a:rPr lang="en-US"/>
              <a:t> </a:t>
            </a:r>
            <a:r>
              <a:rPr lang="en-US" err="1"/>
              <a:t>forklart</a:t>
            </a:r>
            <a:r>
              <a:rPr lang="en-US"/>
              <a:t> er </a:t>
            </a:r>
            <a:r>
              <a:rPr lang="en-US" err="1"/>
              <a:t>SvarUt</a:t>
            </a:r>
            <a:r>
              <a:rPr lang="en-US"/>
              <a:t> </a:t>
            </a:r>
            <a:r>
              <a:rPr lang="en-US" err="1"/>
              <a:t>laget</a:t>
            </a:r>
            <a:r>
              <a:rPr lang="en-US"/>
              <a:t> for å </a:t>
            </a:r>
            <a:r>
              <a:rPr lang="en-US" err="1"/>
              <a:t>overføre</a:t>
            </a:r>
            <a:r>
              <a:rPr lang="en-US"/>
              <a:t> </a:t>
            </a:r>
            <a:r>
              <a:rPr lang="en-US" err="1"/>
              <a:t>dokumenter</a:t>
            </a:r>
            <a:r>
              <a:rPr lang="en-US"/>
              <a:t> </a:t>
            </a:r>
            <a:r>
              <a:rPr lang="en-US" err="1"/>
              <a:t>på</a:t>
            </a:r>
            <a:r>
              <a:rPr lang="en-US"/>
              <a:t> </a:t>
            </a:r>
            <a:r>
              <a:rPr lang="en-US" err="1"/>
              <a:t>sikre</a:t>
            </a:r>
            <a:r>
              <a:rPr lang="en-US"/>
              <a:t> </a:t>
            </a:r>
            <a:r>
              <a:rPr lang="en-US" err="1"/>
              <a:t>digitale</a:t>
            </a:r>
            <a:r>
              <a:rPr lang="en-US"/>
              <a:t> </a:t>
            </a:r>
            <a:r>
              <a:rPr lang="en-US" err="1"/>
              <a:t>kanaler</a:t>
            </a:r>
            <a:r>
              <a:rPr lang="en-US"/>
              <a:t> </a:t>
            </a:r>
            <a:r>
              <a:rPr lang="en-US" err="1"/>
              <a:t>fra</a:t>
            </a:r>
            <a:r>
              <a:rPr lang="en-US"/>
              <a:t> </a:t>
            </a:r>
            <a:r>
              <a:rPr lang="en-US" err="1"/>
              <a:t>avsender</a:t>
            </a:r>
            <a:r>
              <a:rPr lang="en-US"/>
              <a:t> </a:t>
            </a:r>
            <a:r>
              <a:rPr lang="en-US" err="1"/>
              <a:t>til</a:t>
            </a:r>
            <a:r>
              <a:rPr lang="en-US"/>
              <a:t> </a:t>
            </a:r>
            <a:r>
              <a:rPr lang="en-US" err="1"/>
              <a:t>mottaker</a:t>
            </a:r>
            <a:r>
              <a:rPr lang="en-US"/>
              <a:t>. </a:t>
            </a:r>
          </a:p>
          <a:p>
            <a:r>
              <a:rPr lang="en-US"/>
              <a:t>- </a:t>
            </a:r>
            <a:r>
              <a:rPr lang="en-US" err="1"/>
              <a:t>SvarUt</a:t>
            </a:r>
            <a:r>
              <a:rPr lang="en-US"/>
              <a:t> </a:t>
            </a:r>
            <a:r>
              <a:rPr lang="en-US" err="1"/>
              <a:t>må</a:t>
            </a:r>
            <a:r>
              <a:rPr lang="en-US"/>
              <a:t> </a:t>
            </a:r>
            <a:r>
              <a:rPr lang="en-US" err="1"/>
              <a:t>kunne</a:t>
            </a:r>
            <a:r>
              <a:rPr lang="en-US"/>
              <a:t> </a:t>
            </a:r>
            <a:r>
              <a:rPr lang="en-US" err="1"/>
              <a:t>omtales</a:t>
            </a:r>
            <a:r>
              <a:rPr lang="en-US"/>
              <a:t> </a:t>
            </a:r>
            <a:r>
              <a:rPr lang="en-US" err="1"/>
              <a:t>som</a:t>
            </a:r>
            <a:r>
              <a:rPr lang="en-US"/>
              <a:t> en </a:t>
            </a:r>
            <a:r>
              <a:rPr lang="en-US" err="1"/>
              <a:t>suksess</a:t>
            </a:r>
            <a:r>
              <a:rPr lang="en-US"/>
              <a:t>, </a:t>
            </a:r>
            <a:r>
              <a:rPr lang="en-US" err="1"/>
              <a:t>noe</a:t>
            </a:r>
            <a:r>
              <a:rPr lang="en-US"/>
              <a:t> </a:t>
            </a:r>
            <a:r>
              <a:rPr lang="en-US" err="1"/>
              <a:t>også</a:t>
            </a:r>
            <a:r>
              <a:rPr lang="en-US"/>
              <a:t> </a:t>
            </a:r>
            <a:r>
              <a:rPr lang="en-US" err="1"/>
              <a:t>grafen</a:t>
            </a:r>
            <a:r>
              <a:rPr lang="en-US"/>
              <a:t> </a:t>
            </a:r>
            <a:r>
              <a:rPr lang="en-US" err="1"/>
              <a:t>til</a:t>
            </a:r>
            <a:r>
              <a:rPr lang="en-US"/>
              <a:t> </a:t>
            </a:r>
            <a:r>
              <a:rPr lang="en-US" err="1"/>
              <a:t>høyre</a:t>
            </a:r>
            <a:r>
              <a:rPr lang="en-US"/>
              <a:t> </a:t>
            </a:r>
            <a:r>
              <a:rPr lang="en-US" err="1"/>
              <a:t>synliggjør</a:t>
            </a:r>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88DCB-DB4E-435B-9BF0-227961DE9E2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677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a:solidFill>
                  <a:schemeClr val="tx1"/>
                </a:solidFill>
                <a:effectLst/>
                <a:latin typeface="+mn-lt"/>
                <a:ea typeface="+mn-ea"/>
                <a:cs typeface="+mn-cs"/>
              </a:rPr>
              <a:t>Kommunesektoren møter jevnlig komplekse utfordringer som ikke har kjente løsninger. Noen av utfordringene er knyttet til generelle utviklings- og samfunnstrekk, andre er mer spesifikke for sektoren. Demografiske endringer, økende digitalisering, endringer i innbyggernes forventninger og en mulig omstrukturering av sektoren representerer noen av de mest sentrale utfordringene.</a:t>
            </a:r>
          </a:p>
          <a:p>
            <a:endParaRPr lang="nb-NO" sz="1200" b="0" i="0" kern="1200">
              <a:solidFill>
                <a:schemeClr val="tx1"/>
              </a:solidFill>
              <a:effectLst/>
              <a:latin typeface="+mn-lt"/>
              <a:ea typeface="+mn-ea"/>
              <a:cs typeface="+mn-cs"/>
            </a:endParaRPr>
          </a:p>
          <a:p>
            <a:r>
              <a:rPr lang="nb-NO" sz="1200" b="0" i="0" kern="1200">
                <a:solidFill>
                  <a:schemeClr val="tx1"/>
                </a:solidFill>
                <a:effectLst/>
                <a:latin typeface="+mn-lt"/>
                <a:ea typeface="+mn-ea"/>
                <a:cs typeface="+mn-cs"/>
              </a:rPr>
              <a:t>Kommunesektoren er sterkt påvirket av saker som har sitt opphav i EU- og EØS-politikk. KS’ Brusselkontor har en rekke tilbud og bred kompetanse innenfor disse områdene. Kontoret har et stort ansvar for samarbeid med europeiske søsterorganisasjoner og andre medlemsorganisasjoner internasjonalt.</a:t>
            </a:r>
          </a:p>
          <a:p>
            <a:endParaRPr lang="nb-NO" sz="1200" b="0" i="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99436332-7825-CC4C-A5F0-67C79CB2EC7A}" type="slidenum">
              <a:rPr lang="nb-NO" smtClean="0"/>
              <a:t>32</a:t>
            </a:fld>
            <a:endParaRPr lang="nb-NO"/>
          </a:p>
        </p:txBody>
      </p:sp>
    </p:spTree>
    <p:extLst>
      <p:ext uri="{BB962C8B-B14F-4D97-AF65-F5344CB8AC3E}">
        <p14:creationId xmlns:p14="http://schemas.microsoft.com/office/powerpoint/2010/main" val="246046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1CCF97-541F-47C6-911E-2118A0C5FD1D}"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
        <p:nvSpPr>
          <p:cNvPr id="33795" name="Rectangle 2"/>
          <p:cNvSpPr>
            <a:spLocks noGrp="1" noRot="1" noChangeAspect="1" noChangeArrowheads="1" noTextEdit="1"/>
          </p:cNvSpPr>
          <p:nvPr>
            <p:ph type="sldImg"/>
          </p:nvPr>
        </p:nvSpPr>
        <p:spPr bwMode="auto">
          <a:xfrm>
            <a:off x="1882775" y="212725"/>
            <a:ext cx="3024188" cy="1701800"/>
          </a:xfrm>
          <a:noFill/>
          <a:ln>
            <a:solidFill>
              <a:srgbClr val="000000"/>
            </a:solidFill>
            <a:miter lim="800000"/>
            <a:headEnd/>
            <a:tailEnd/>
          </a:ln>
        </p:spPr>
      </p:sp>
      <p:sp>
        <p:nvSpPr>
          <p:cNvPr id="26628" name="Rectangle 3"/>
          <p:cNvSpPr>
            <a:spLocks noGrp="1" noChangeArrowheads="1"/>
          </p:cNvSpPr>
          <p:nvPr>
            <p:ph type="body" idx="1"/>
          </p:nvPr>
        </p:nvSpPr>
        <p:spPr>
          <a:xfrm>
            <a:off x="236709" y="2060227"/>
            <a:ext cx="6391113" cy="6889938"/>
          </a:xfrm>
          <a:ln/>
        </p:spPr>
        <p:txBody>
          <a:bodyPr/>
          <a:lstStyle/>
          <a:p>
            <a:pPr>
              <a:defRPr/>
            </a:pPr>
            <a:endParaRPr lang="nb-NO"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06375" y="788988"/>
            <a:ext cx="7023100" cy="3951287"/>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C8D3EC-6F33-4E59-9495-5C9E97A84FD4}" type="slidenum">
              <a:rPr kumimoji="0" lang="nb-NO"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14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239A48-EB5A-47D1-9F46-DE54BE3993D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180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KS arbeider for at Storting og regjering skal vise folkevalgte tillit og gi kommuner og fylkeskommuner frihet til å gjennomføre en politikk som er godt tilpasset lokale forhold uavhengig av størrelse, demografi og geografi.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05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0" fontAlgn="auto" latinLnBrk="0" hangingPunct="0">
              <a:lnSpc>
                <a:spcPct val="100000"/>
              </a:lnSpc>
              <a:spcBef>
                <a:spcPts val="0"/>
              </a:spcBef>
              <a:spcAft>
                <a:spcPts val="0"/>
              </a:spcAft>
              <a:buClrTx/>
              <a:buSzTx/>
              <a:buFont typeface="Arial" pitchFamily="34" charset="0"/>
              <a:buNone/>
              <a:tabLst/>
              <a:defRPr/>
            </a:pPr>
            <a:r>
              <a:rPr lang="nb-NO" sz="1200" b="0" i="0" kern="1200" dirty="0">
                <a:solidFill>
                  <a:schemeClr val="tx1"/>
                </a:solidFill>
                <a:effectLst/>
                <a:latin typeface="+mn-lt"/>
                <a:ea typeface="+mn-ea"/>
                <a:cs typeface="+mn-cs"/>
              </a:rPr>
              <a:t>Alle landets kommuner og fylkeskommuner er medlemmer i KS. Faste folkevalgte og kommune- og fylkesråder kan velges til styrene i KS. Tillitsvalgte fra hele landet er representert gjennom fylkesstyrene, Landsstyret og Hovedstyret. Landstinget er KS’ øverste styrende organ og avholdes hvert fjerde år etter lokalvalgene. Neste landsting blir i 2020. </a:t>
            </a:r>
          </a:p>
          <a:p>
            <a:pPr marL="0" marR="0" lvl="0" indent="0" algn="l" defTabSz="457200" rtl="0" eaLnBrk="0" fontAlgn="auto" latinLnBrk="0" hangingPunct="0">
              <a:lnSpc>
                <a:spcPct val="100000"/>
              </a:lnSpc>
              <a:spcBef>
                <a:spcPts val="0"/>
              </a:spcBef>
              <a:spcAft>
                <a:spcPts val="0"/>
              </a:spcAft>
              <a:buClrTx/>
              <a:buSzTx/>
              <a:buFont typeface="Arial" pitchFamily="34" charset="0"/>
              <a:buNone/>
              <a:tabLst/>
              <a:defRPr/>
            </a:pPr>
            <a:endParaRPr lang="nb-NO" sz="1200" b="0" i="0" kern="1200" dirty="0">
              <a:solidFill>
                <a:schemeClr val="tx1"/>
              </a:solidFill>
              <a:effectLst/>
              <a:latin typeface="+mn-lt"/>
              <a:ea typeface="+mn-ea"/>
              <a:cs typeface="+mn-cs"/>
            </a:endParaRPr>
          </a:p>
          <a:p>
            <a:pPr marL="0" marR="0" lvl="0" indent="0" algn="l" defTabSz="457200" rtl="0" eaLnBrk="0" fontAlgn="auto" latinLnBrk="0" hangingPunct="0">
              <a:lnSpc>
                <a:spcPct val="100000"/>
              </a:lnSpc>
              <a:spcBef>
                <a:spcPts val="0"/>
              </a:spcBef>
              <a:spcAft>
                <a:spcPts val="0"/>
              </a:spcAft>
              <a:buClrTx/>
              <a:buSzTx/>
              <a:buFont typeface="Arial" pitchFamily="34" charset="0"/>
              <a:buNone/>
              <a:tabLst/>
              <a:defRPr/>
            </a:pPr>
            <a:r>
              <a:rPr kumimoji="0" lang="nb-NO" altLang="nb-NO" sz="1200" b="0" i="0" u="none" strike="noStrike" kern="1200" cap="none" spc="0" normalizeH="0" baseline="0" noProof="0" dirty="0">
                <a:ln>
                  <a:noFill/>
                </a:ln>
                <a:solidFill>
                  <a:schemeClr val="tx1"/>
                </a:solidFill>
                <a:effectLst/>
                <a:uLnTx/>
                <a:uFillTx/>
                <a:latin typeface="+mn-lt"/>
                <a:ea typeface="+mn-ea"/>
                <a:cs typeface="+mn-cs"/>
              </a:rPr>
              <a:t>Organiseringen</a:t>
            </a:r>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sz="1200" b="1" i="0" kern="1200" dirty="0">
              <a:solidFill>
                <a:schemeClr val="tx1"/>
              </a:solidFill>
              <a:effectLst/>
              <a:latin typeface="+mn-lt"/>
              <a:ea typeface="+mn-ea"/>
              <a:cs typeface="+mn-cs"/>
            </a:endParaRPr>
          </a:p>
          <a:p>
            <a:pPr marL="0" marR="0" lvl="0" indent="0" algn="l" defTabSz="457200" rtl="0" eaLnBrk="0" fontAlgn="auto" latinLnBrk="0" hangingPunct="0">
              <a:spcBef>
                <a:spcPts val="0"/>
              </a:spcBef>
              <a:spcAft>
                <a:spcPts val="0"/>
              </a:spcAft>
              <a:buClrTx/>
              <a:buSzTx/>
              <a:buFont typeface="Arial" pitchFamily="34" charset="0"/>
              <a:buNone/>
              <a:tabLst/>
              <a:defRPr/>
            </a:pPr>
            <a:r>
              <a:rPr lang="nb-NO" sz="1200" b="1" i="0" kern="1200" dirty="0">
                <a:solidFill>
                  <a:schemeClr val="tx1"/>
                </a:solidFill>
                <a:effectLst/>
                <a:latin typeface="+mn-lt"/>
                <a:ea typeface="+mn-ea"/>
                <a:cs typeface="+mn-cs"/>
              </a:rPr>
              <a:t>Fylkesmøtene</a:t>
            </a:r>
            <a:br>
              <a:rPr lang="nb-NO" sz="1200" b="1"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Alle medlemmene er representert i fylkesmøtene. Etter hvert kommunestyre- og fylkestingsvalg velger fylkesmøtene delegater til Landstinget og blant disse velges medlemmer og leder til Fylkesstyret. De årlige fylkesmøtene drøfter og forankrer KS’ arbeid mot regjeringen, tariffspørsmål, forpliktende avtaler og andre viktige og prinsipielle saker. Fylkesmøtene kan også ta opp lokale/regionale saker som kan gi retning til fylkesstyrenes arbeid.</a:t>
            </a:r>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altLang="nb-NO" sz="1200" b="0" i="0" u="sng"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Fylkesstyrene</a:t>
            </a:r>
            <a:br>
              <a:rPr lang="nb-NO" sz="1200" b="1"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Ingen kjenner lokalsamfunnene og det regionale politiske bildet bedre enn representantene til fylkesstyrene. De støtter KS ved å tilrettelegge og forestå den løpende politiske virksomheten på fylkesnivå og er KS’ viktigste knutepunkt for medlemskontakt.</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Fylkesstyrene sikrer at KS har nødvendig politisk støtte og gir innspill og anbefalinger som det mener vil styrke kommunesektorens stemme overfor staten og i den offentlige debatten. Både i forberedelsen til sentrale tariffoppgjør og i politiske spørsmål har det vist seg svært viktig at det på fylkesnivå har vært grundige drøftinger og at det gis tydelige tilbakemeldinger til KS. Fylkesstyrelederne er automatisk oppnevnt til Landsstyret. KS’ </a:t>
            </a:r>
            <a:r>
              <a:rPr lang="nb-NO" sz="1200" b="0" i="0" kern="1200" dirty="0" err="1">
                <a:solidFill>
                  <a:schemeClr val="tx1"/>
                </a:solidFill>
                <a:effectLst/>
                <a:latin typeface="+mn-lt"/>
                <a:ea typeface="+mn-ea"/>
                <a:cs typeface="+mn-cs"/>
              </a:rPr>
              <a:t>regionkontorer</a:t>
            </a:r>
            <a:r>
              <a:rPr lang="nb-NO" sz="1200" b="0" i="0" kern="1200" dirty="0">
                <a:solidFill>
                  <a:schemeClr val="tx1"/>
                </a:solidFill>
                <a:effectLst/>
                <a:latin typeface="+mn-lt"/>
                <a:ea typeface="+mn-ea"/>
                <a:cs typeface="+mn-cs"/>
              </a:rPr>
              <a:t> er sekretariat for fylkesstyrene.</a:t>
            </a:r>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altLang="nb-NO" sz="1200" b="0" u="sng" dirty="0"/>
          </a:p>
          <a:p>
            <a:pPr marL="0" marR="0" lvl="0" indent="0" algn="l" defTabSz="457200" rtl="0" eaLnBrk="0" fontAlgn="auto" latinLnBrk="0" hangingPunct="0">
              <a:spcBef>
                <a:spcPts val="0"/>
              </a:spcBef>
              <a:spcAft>
                <a:spcPts val="0"/>
              </a:spcAft>
              <a:buClrTx/>
              <a:buSzTx/>
              <a:buFont typeface="Arial" pitchFamily="34" charset="0"/>
              <a:buNone/>
              <a:tabLst/>
              <a:defRPr/>
            </a:pPr>
            <a:r>
              <a:rPr lang="nb-NO" altLang="nb-NO" sz="1200" b="1" u="none" dirty="0"/>
              <a:t>Landstinget</a:t>
            </a:r>
            <a:r>
              <a:rPr lang="nb-NO" altLang="nb-NO" sz="1200" b="0" dirty="0"/>
              <a:t/>
            </a:r>
            <a:br>
              <a:rPr lang="nb-NO" altLang="nb-NO" sz="1200" b="0" dirty="0"/>
            </a:br>
            <a:r>
              <a:rPr lang="nb-NO" altLang="nb-NO" sz="1200" b="0" dirty="0"/>
              <a:t>Landstinget er KS’ øverste myndighet. Landstinget vedtar de overordnede politiske rammer som KS skal arbeide etter de neste fire årene og velger organisasjonens Hovedstyre med politisk leder. </a:t>
            </a:r>
            <a:r>
              <a:rPr lang="nb-NO" sz="1200" b="0" i="0" kern="1200" dirty="0">
                <a:solidFill>
                  <a:schemeClr val="tx1"/>
                </a:solidFill>
                <a:effectLst/>
                <a:latin typeface="+mn-lt"/>
                <a:ea typeface="+mn-ea"/>
                <a:cs typeface="+mn-cs"/>
              </a:rPr>
              <a:t>Landstinget består av ca. 240 (vedtektene skal opp til behandling i 2020) valgte delegater fra kommuner, fylkeskommuner og bedrifter. Delegatene som ble utpekt av fylkesmøtene velger representanter til Landsstyret og til Hovedstyret. I tillegg velges Hovedstyrets ledelse.</a:t>
            </a:r>
          </a:p>
          <a:p>
            <a:pPr marL="0" marR="0" lvl="0" indent="0" algn="l" defTabSz="457200" rtl="0" eaLnBrk="0" fontAlgn="auto" latinLnBrk="0" hangingPunct="0">
              <a:spcBef>
                <a:spcPts val="0"/>
              </a:spcBef>
              <a:spcAft>
                <a:spcPts val="0"/>
              </a:spcAft>
              <a:buClrTx/>
              <a:buSzTx/>
              <a:buFont typeface="Arial" pitchFamily="34" charset="0"/>
              <a:buNone/>
              <a:tabLst/>
              <a:defRPr/>
            </a:pPr>
            <a:r>
              <a:rPr lang="nb-NO" altLang="nb-NO" sz="1200" b="0" dirty="0"/>
              <a:t/>
            </a:r>
            <a:br>
              <a:rPr lang="nb-NO" altLang="nb-NO" sz="1200" b="0" dirty="0"/>
            </a:br>
            <a:r>
              <a:rPr lang="nb-NO" altLang="nb-NO" sz="1200" b="1" u="none" dirty="0"/>
              <a:t>Landsstyret</a:t>
            </a:r>
            <a:r>
              <a:rPr lang="nb-NO" altLang="nb-NO" sz="1200" b="0" dirty="0"/>
              <a:t/>
            </a:r>
            <a:br>
              <a:rPr lang="nb-NO" altLang="nb-NO" sz="1200" b="0" dirty="0"/>
            </a:br>
            <a:r>
              <a:rPr lang="nb-NO" altLang="nb-NO" sz="1200" b="0" dirty="0"/>
              <a:t>Landsstyret er KS øverste organ mellom Landstingene. </a:t>
            </a:r>
            <a:r>
              <a:rPr lang="nb-NO" sz="1200" b="0" i="0" kern="1200" dirty="0">
                <a:solidFill>
                  <a:schemeClr val="tx1"/>
                </a:solidFill>
                <a:effectLst/>
                <a:latin typeface="+mn-lt"/>
                <a:ea typeface="+mn-ea"/>
                <a:cs typeface="+mn-cs"/>
              </a:rPr>
              <a:t>Landsstyret møtes minst to ganger i året og består av alle fylkesstyrelederne, hele Hovedstyret og 18 landstingsvalgte representanter. Dette er KS’ øverste organ i fireårsperioden mellom landstingene. Landsstyret utpeker retning og vedtar blant annet langtidsplan for KS. I tillegg behandler Landsstyret spørsmål om KS’ krav til staten i forbindelse med de faste møtene med regjeringen.</a:t>
            </a:r>
            <a:endParaRPr lang="nb-NO" altLang="nb-NO" sz="1200" b="0" dirty="0"/>
          </a:p>
          <a:p>
            <a:pPr marL="0" marR="0" lvl="0" indent="0" algn="l" defTabSz="457200" rtl="0" eaLnBrk="0" fontAlgn="auto" latinLnBrk="0" hangingPunct="0">
              <a:spcBef>
                <a:spcPts val="0"/>
              </a:spcBef>
              <a:spcAft>
                <a:spcPts val="0"/>
              </a:spcAft>
              <a:buClrTx/>
              <a:buSzTx/>
              <a:buFont typeface="Arial" pitchFamily="34" charset="0"/>
              <a:buNone/>
              <a:tabLst/>
              <a:defRPr/>
            </a:pPr>
            <a:endParaRPr lang="nb-NO" altLang="nb-NO"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sz="1200" b="1" u="none" dirty="0"/>
              <a:t>Hovedstyret</a:t>
            </a:r>
            <a:r>
              <a:rPr lang="nb-NO" altLang="nb-NO" sz="1200" b="0" dirty="0"/>
              <a:t/>
            </a:r>
            <a:br>
              <a:rPr lang="nb-NO" altLang="nb-NO" sz="1200" b="0" dirty="0"/>
            </a:br>
            <a:r>
              <a:rPr lang="nb-NO" sz="1200" b="0" i="0" kern="1200" dirty="0">
                <a:solidFill>
                  <a:schemeClr val="tx1"/>
                </a:solidFill>
                <a:effectLst/>
                <a:latin typeface="+mn-lt"/>
                <a:ea typeface="+mn-ea"/>
                <a:cs typeface="+mn-cs"/>
              </a:rPr>
              <a:t>Hovedstyret ivaretar den daglige, politiske ledelsen av KS og setter i verk Landstingets og Landsstyrets vedtak. Hovedstyret vedtar budsjett for KS sentralt og i fylkene. Hovedstyret møtes normalt ti ganger i året og ellers etter behov, for eksempel under tariffoppgjøret. Hovedstyret utpeker representanter til internasjonale organisasjoner som KS er medlem av. Styreleder i KS Bjørn Arild Gram (Sp). Første nestleder er Gunn Marit Helgesen (H) og andre nestleder er Sven Tore Løkslid (AP).</a:t>
            </a:r>
          </a:p>
          <a:p>
            <a:pPr eaLnBrk="1" hangingPunct="1"/>
            <a:endParaRPr lang="nb-NO" sz="1200" b="0" i="0" kern="1200" dirty="0">
              <a:solidFill>
                <a:schemeClr val="tx1"/>
              </a:solidFill>
              <a:effectLst/>
              <a:latin typeface="+mn-lt"/>
              <a:ea typeface="+mn-ea"/>
              <a:cs typeface="+mn-cs"/>
            </a:endParaRPr>
          </a:p>
          <a:p>
            <a:pPr eaLnBrk="1" hangingPunct="1"/>
            <a:r>
              <a:rPr lang="nb-NO" altLang="nb-NO" sz="1200" b="0" i="0" kern="1200" dirty="0">
                <a:solidFill>
                  <a:schemeClr val="tx1"/>
                </a:solidFill>
                <a:effectLst/>
                <a:latin typeface="+mn-lt"/>
                <a:ea typeface="+mn-ea"/>
                <a:cs typeface="+mn-cs"/>
              </a:rPr>
              <a:t>H</a:t>
            </a:r>
            <a:r>
              <a:rPr lang="nb-NO" altLang="nb-NO" sz="1200" b="0" dirty="0"/>
              <a:t>ovedstyret har 15 medlemmer, hvorav ett medlem velges av Bedriftsstyret. </a:t>
            </a:r>
            <a:r>
              <a:rPr lang="nb-NO" altLang="nb-NO" dirty="0"/>
              <a:t> </a:t>
            </a:r>
            <a:endParaRPr lang="nb-NO" altLang="nb-NO" sz="1200" b="0" dirty="0"/>
          </a:p>
          <a:p>
            <a:pPr eaLnBrk="1" hangingPunct="1">
              <a:lnSpc>
                <a:spcPct val="80000"/>
              </a:lnSpc>
            </a:pPr>
            <a:endParaRPr lang="nb-NO" altLang="nb-NO" sz="1200" b="0" dirty="0"/>
          </a:p>
          <a:p>
            <a:pPr>
              <a:defRPr/>
            </a:pPr>
            <a:r>
              <a:rPr lang="nb-NO" altLang="nb-NO" sz="1200" b="1" u="none" dirty="0"/>
              <a:t>Kommunedirektørutvalget</a:t>
            </a:r>
          </a:p>
          <a:p>
            <a:pPr>
              <a:defRPr/>
            </a:pPr>
            <a:r>
              <a:rPr lang="nb-NO" altLang="nb-NO" sz="1200" b="0" dirty="0"/>
              <a:t>KS har et eget utvalg for kommunedirektører (rådmennene). Det er et rådgivende organ og velges av kommunedirektørlandsmøtet (rådmannslandsmøtet). Det er også kommunedirektørutvalg på fylkesnivå</a:t>
            </a:r>
            <a:r>
              <a:rPr lang="nb-NO" altLang="nb-NO" dirty="0"/>
              <a:t>. </a:t>
            </a:r>
            <a:r>
              <a:rPr lang="nb-NO" sz="1200" b="0" i="0" kern="1200" dirty="0">
                <a:solidFill>
                  <a:schemeClr val="tx1"/>
                </a:solidFill>
                <a:effectLst/>
                <a:latin typeface="+mn-lt"/>
                <a:ea typeface="+mn-ea"/>
                <a:cs typeface="+mn-cs"/>
              </a:rPr>
              <a:t>KS i regionene er sekretariat for de fylkesvise </a:t>
            </a:r>
            <a:r>
              <a:rPr lang="nb-NO" altLang="nb-NO" sz="1200" b="0" dirty="0"/>
              <a:t>kommunedirektørutvalgene</a:t>
            </a:r>
            <a:r>
              <a:rPr lang="nb-NO" sz="1200" b="0" i="0" kern="1200" dirty="0">
                <a:solidFill>
                  <a:schemeClr val="tx1"/>
                </a:solidFill>
                <a:effectLst/>
                <a:latin typeface="+mn-lt"/>
                <a:ea typeface="+mn-ea"/>
                <a:cs typeface="+mn-cs"/>
              </a:rPr>
              <a:t>. I tillegg til fylkesstyrene er de gode støttespillere og rådgivende organ for KS. K</a:t>
            </a:r>
            <a:r>
              <a:rPr lang="nb-NO" altLang="nb-NO" sz="1200" b="0" dirty="0"/>
              <a:t>ommunedirektør</a:t>
            </a:r>
            <a:r>
              <a:rPr lang="nb-NO" sz="1200" b="0" i="0" kern="1200" dirty="0">
                <a:solidFill>
                  <a:schemeClr val="tx1"/>
                </a:solidFill>
                <a:effectLst/>
                <a:latin typeface="+mn-lt"/>
                <a:ea typeface="+mn-ea"/>
                <a:cs typeface="+mn-cs"/>
              </a:rPr>
              <a:t>landsmøtet, som arrangeres annethvert år, peker ut representantene til det sentrale </a:t>
            </a:r>
            <a:r>
              <a:rPr lang="nb-NO" altLang="nb-NO" sz="1200" b="0" dirty="0"/>
              <a:t>kommunedirektørutvalget. </a:t>
            </a:r>
            <a:r>
              <a:rPr lang="nb-NO" sz="1200" b="0" i="0" kern="1200" dirty="0">
                <a:solidFill>
                  <a:schemeClr val="tx1"/>
                </a:solidFill>
                <a:effectLst/>
                <a:latin typeface="+mn-lt"/>
                <a:ea typeface="+mn-ea"/>
                <a:cs typeface="+mn-cs"/>
              </a:rPr>
              <a:t>Utvalgets leder møter som observatør med tale- og forslagsrett i Hovedstyret.</a:t>
            </a: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969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dirty="0">
                <a:solidFill>
                  <a:schemeClr val="tx1"/>
                </a:solidFill>
                <a:effectLst/>
                <a:latin typeface="+mn-lt"/>
                <a:ea typeface="+mn-ea"/>
                <a:cs typeface="+mn-cs"/>
              </a:rPr>
              <a:t>Det politiske grunnlagsdokumentet «Mange bekker små» ble vedtatt av Landstinget i 2020. Det legger grunnlaget for alt arbeidet KS skal utføre i fireårsperioden.</a:t>
            </a:r>
          </a:p>
          <a:p>
            <a:r>
              <a:rPr lang="nb-NO" sz="1200" b="0" i="0" u="none" strike="noStrike" kern="1200" dirty="0">
                <a:solidFill>
                  <a:schemeClr val="tx1"/>
                </a:solidFill>
                <a:effectLst/>
                <a:latin typeface="+mn-lt"/>
                <a:ea typeface="+mn-ea"/>
                <a:cs typeface="+mn-cs"/>
              </a:rPr>
              <a:t>Plan og budsjett for KS som utarbeides årlig, og vedtas av Landsstyret. Planen for perioden 2020-2024 har for eksempel med tiltak og aktiviteter for hvordan KS vil gi støtte til bruk av </a:t>
            </a:r>
            <a:r>
              <a:rPr lang="nb-NO" sz="1200" b="0" i="0" u="none" strike="noStrike" kern="1200" dirty="0" err="1">
                <a:solidFill>
                  <a:schemeClr val="tx1"/>
                </a:solidFill>
                <a:effectLst/>
                <a:latin typeface="+mn-lt"/>
                <a:ea typeface="+mn-ea"/>
                <a:cs typeface="+mn-cs"/>
              </a:rPr>
              <a:t>bærekraftsmålene</a:t>
            </a:r>
            <a:r>
              <a:rPr lang="nb-NO" sz="1200" b="0" i="0" u="none" strike="noStrike" kern="1200" dirty="0">
                <a:solidFill>
                  <a:schemeClr val="tx1"/>
                </a:solidFill>
                <a:effectLst/>
                <a:latin typeface="+mn-lt"/>
                <a:ea typeface="+mn-ea"/>
                <a:cs typeface="+mn-cs"/>
              </a:rPr>
              <a:t> i kommuner og fylkeskommuner.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115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For å forstå behovet for endring  – er det nyttig å se på KS sine roller:</a:t>
            </a:r>
            <a:endParaRPr lang="nb-NO"/>
          </a:p>
          <a:p>
            <a:endParaRPr lang="nb-NO"/>
          </a:p>
          <a:p>
            <a:r>
              <a:rPr lang="nb-NO"/>
              <a:t>KS har i utgangspunktet tre definerte roller:</a:t>
            </a:r>
            <a:endParaRPr lang="en-US">
              <a:cs typeface="Calibri"/>
            </a:endParaRPr>
          </a:p>
          <a:p>
            <a:r>
              <a:rPr lang="nb-NO"/>
              <a:t>1. Interessepolitisk</a:t>
            </a:r>
            <a:r>
              <a:rPr lang="nb-NO" b="0"/>
              <a:t> organisasjon.</a:t>
            </a:r>
            <a:r>
              <a:rPr lang="nb-NO"/>
              <a:t> </a:t>
            </a:r>
            <a:endParaRPr lang="nb-NO">
              <a:cs typeface="Calibri"/>
            </a:endParaRPr>
          </a:p>
          <a:p>
            <a:pPr>
              <a:defRPr/>
            </a:pPr>
            <a:r>
              <a:rPr lang="nb-NO">
                <a:solidFill>
                  <a:srgbClr val="0070C0"/>
                </a:solidFill>
                <a:cs typeface="Calibri"/>
              </a:rPr>
              <a:t>2. Arbeidsgiverorganisasjon</a:t>
            </a:r>
            <a:endParaRPr lang="nb-NO" sz="1200" b="0" i="0" u="none" strike="noStrike" kern="1200" cap="none" spc="0" normalizeH="0" baseline="0" noProof="0">
              <a:ln>
                <a:noFill/>
              </a:ln>
              <a:solidFill>
                <a:srgbClr val="0070C0"/>
              </a:solidFill>
              <a:effectLst/>
              <a:uLnTx/>
              <a:uFillTx/>
              <a:latin typeface="+mn-lt"/>
              <a:cs typeface="Calibri"/>
            </a:endParaRPr>
          </a:p>
          <a:p>
            <a:r>
              <a:rPr lang="nb-NO"/>
              <a:t>3. Utviklingspartner</a:t>
            </a:r>
            <a:endParaRPr lang="nb-NO" b="0">
              <a:cs typeface="Calibri"/>
            </a:endParaRPr>
          </a:p>
          <a:p>
            <a:endParaRPr lang="nb-NO" b="1"/>
          </a:p>
          <a:p>
            <a:r>
              <a:rPr lang="nb-NO" sz="1400">
                <a:solidFill>
                  <a:srgbClr val="002060"/>
                </a:solidFill>
                <a:ea typeface="ＭＳ Ｐゴシック"/>
                <a:cs typeface="Calibri"/>
              </a:rPr>
              <a:t>- Rollen som Leverandørfunksjon har relasjoner til rollene som interessepolitisk aktør og til utviklingspartnerrollen. </a:t>
            </a:r>
          </a:p>
          <a:p>
            <a:r>
              <a:rPr lang="nb-NO" sz="1400">
                <a:solidFill>
                  <a:srgbClr val="002060"/>
                </a:solidFill>
                <a:ea typeface="ＭＳ Ｐゴシック"/>
                <a:cs typeface="Calibri"/>
              </a:rPr>
              <a:t>- Samtidig er den også vesensforskjellig fra de tre prioriterte rollene til KS.</a:t>
            </a:r>
          </a:p>
          <a:p>
            <a:r>
              <a:rPr lang="nb-NO" sz="1400">
                <a:solidFill>
                  <a:srgbClr val="002060"/>
                </a:solidFill>
                <a:ea typeface="ＭＳ Ｐゴシック"/>
                <a:cs typeface="Calibri"/>
              </a:rPr>
              <a:t>- Den må nok også - sett i forfold til de tre øvrige rollene – kunne sies å være mindre kjent og prioritert.</a:t>
            </a:r>
          </a:p>
        </p:txBody>
      </p:sp>
      <p:sp>
        <p:nvSpPr>
          <p:cNvPr id="4" name="Plassholder for lysbildenummer 3"/>
          <p:cNvSpPr>
            <a:spLocks noGrp="1"/>
          </p:cNvSpPr>
          <p:nvPr>
            <p:ph type="sldNum" sz="quarter" idx="5"/>
          </p:nvPr>
        </p:nvSpPr>
        <p:spPr/>
        <p:txBody>
          <a:bodyPr/>
          <a:lstStyle/>
          <a:p>
            <a:fld id="{99436332-7825-CC4C-A5F0-67C79CB2EC7A}" type="slidenum">
              <a:rPr lang="nb-NO" smtClean="0"/>
              <a:t>10</a:t>
            </a:fld>
            <a:endParaRPr lang="nb-NO"/>
          </a:p>
        </p:txBody>
      </p:sp>
    </p:spTree>
    <p:extLst>
      <p:ext uri="{BB962C8B-B14F-4D97-AF65-F5344CB8AC3E}">
        <p14:creationId xmlns:p14="http://schemas.microsoft.com/office/powerpoint/2010/main" val="227052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i="0" kern="1200" dirty="0">
                <a:solidFill>
                  <a:schemeClr val="tx1"/>
                </a:solidFill>
                <a:effectLst/>
                <a:latin typeface="+mn-lt"/>
                <a:ea typeface="+mn-ea"/>
                <a:cs typeface="+mn-cs"/>
              </a:rPr>
              <a:t>KS arbeider for at kommunesektoren får være med på å bestemme, og for at stat og kommune skal være likeverdige parter.</a:t>
            </a:r>
          </a:p>
          <a:p>
            <a:pPr marL="171450" indent="-171450">
              <a:buFont typeface="Arial" panose="020B0604020202020204" pitchFamily="34" charset="0"/>
              <a:buChar char="•"/>
            </a:pPr>
            <a:endParaRPr lang="nb-NO" sz="1200" i="0" kern="1200" dirty="0">
              <a:solidFill>
                <a:schemeClr val="tx1"/>
              </a:solidFill>
              <a:effectLst/>
              <a:latin typeface="+mn-lt"/>
              <a:ea typeface="+mn-ea"/>
              <a:cs typeface="+mn-cs"/>
            </a:endParaRPr>
          </a:p>
          <a:p>
            <a:pPr marL="171450" indent="-171450">
              <a:spcBef>
                <a:spcPct val="0"/>
              </a:spcBef>
              <a:buFont typeface="Arial" panose="020B0604020202020204" pitchFamily="34" charset="0"/>
              <a:buChar char="•"/>
            </a:pPr>
            <a:r>
              <a:rPr lang="nb-NO" sz="1200" kern="1200" dirty="0">
                <a:solidFill>
                  <a:srgbClr val="001046"/>
                </a:solidFill>
                <a:latin typeface="+mn-lt"/>
                <a:ea typeface="+mn-ea"/>
                <a:cs typeface="+mn-cs"/>
              </a:rPr>
              <a:t>Det er enorm kraft i kommunesektoren (Til sammen er vi faktisk fire ganger så mange ansatte som Apple)</a:t>
            </a:r>
          </a:p>
          <a:p>
            <a:pPr marL="171450" indent="-171450">
              <a:spcBef>
                <a:spcPct val="0"/>
              </a:spcBef>
              <a:buFont typeface="Arial" panose="020B0604020202020204" pitchFamily="34" charset="0"/>
              <a:buChar char="•"/>
            </a:pPr>
            <a:r>
              <a:rPr lang="nb-NO" sz="1200" kern="1200" dirty="0">
                <a:solidFill>
                  <a:srgbClr val="001046"/>
                </a:solidFill>
                <a:latin typeface="+mn-lt"/>
                <a:ea typeface="+mn-ea"/>
                <a:cs typeface="+mn-cs"/>
              </a:rPr>
              <a:t>Det er stor enighet om at vi skal gjøre mer sammen </a:t>
            </a:r>
          </a:p>
          <a:p>
            <a:pPr marL="171450" indent="-171450">
              <a:spcBef>
                <a:spcPct val="0"/>
              </a:spcBef>
              <a:buFont typeface="Arial" panose="020B0604020202020204" pitchFamily="34" charset="0"/>
              <a:buChar char="•"/>
            </a:pPr>
            <a:r>
              <a:rPr lang="nb-NO" sz="1200" kern="1200" dirty="0">
                <a:solidFill>
                  <a:srgbClr val="001046"/>
                </a:solidFill>
                <a:latin typeface="+mn-lt"/>
                <a:ea typeface="+mn-ea"/>
                <a:cs typeface="+mn-cs"/>
              </a:rPr>
              <a:t>Vi er sterke sammen - både overfor stat og ikke minst leverandørmarkedet </a:t>
            </a:r>
          </a:p>
          <a:p>
            <a:pPr marL="171450" indent="-171450">
              <a:spcBef>
                <a:spcPct val="0"/>
              </a:spcBef>
              <a:buFont typeface="Arial" panose="020B0604020202020204" pitchFamily="34" charset="0"/>
              <a:buChar char="•"/>
              <a:defRPr/>
            </a:pPr>
            <a:r>
              <a:rPr lang="nb-NO" sz="1200" kern="1200" dirty="0">
                <a:solidFill>
                  <a:srgbClr val="001046"/>
                </a:solidFill>
                <a:latin typeface="+mn-lt"/>
                <a:ea typeface="+mn-ea"/>
                <a:cs typeface="+mn-cs"/>
              </a:rPr>
              <a:t>Det er vi som må sette premissene for hvordan innbyggerne skal møte kommunen i framtiden</a:t>
            </a:r>
          </a:p>
          <a:p>
            <a:pPr marL="171450" indent="-171450">
              <a:spcBef>
                <a:spcPct val="0"/>
              </a:spcBef>
              <a:buFont typeface="Arial" panose="020B0604020202020204" pitchFamily="34" charset="0"/>
              <a:buChar char="•"/>
              <a:defRPr/>
            </a:pPr>
            <a:r>
              <a:rPr lang="nb-NO" sz="1200" kern="1200" dirty="0">
                <a:solidFill>
                  <a:srgbClr val="001046"/>
                </a:solidFill>
                <a:latin typeface="+mn-lt"/>
                <a:ea typeface="+mn-ea"/>
                <a:cs typeface="+mn-cs"/>
              </a:rPr>
              <a:t>KS har en sentral rolle i å samordne sektoren på digitaliseringsområdet</a:t>
            </a:r>
          </a:p>
          <a:p>
            <a:pPr marL="171450" indent="-171450">
              <a:buFont typeface="Arial" panose="020B0604020202020204" pitchFamily="34" charset="0"/>
              <a:buChar char="•"/>
            </a:pPr>
            <a:endParaRPr lang="nb-NO" sz="1200" i="0" kern="1200" dirty="0">
              <a:solidFill>
                <a:schemeClr val="tx1"/>
              </a:solidFill>
              <a:effectLst/>
              <a:latin typeface="+mn-lt"/>
              <a:ea typeface="+mn-ea"/>
              <a:cs typeface="+mn-cs"/>
            </a:endParaRPr>
          </a:p>
          <a:p>
            <a:r>
              <a:rPr lang="nb-NO" sz="1200" i="0" kern="1200" dirty="0">
                <a:solidFill>
                  <a:schemeClr val="tx1"/>
                </a:solidFill>
                <a:effectLst/>
                <a:latin typeface="+mn-lt"/>
                <a:ea typeface="+mn-ea"/>
                <a:cs typeface="+mn-cs"/>
              </a:rPr>
              <a:t>KS lager ordninger som bidrar til at kommunesektoren som fellesskap kan utvikle trygge, gode og effektive fellesløsninger.</a:t>
            </a:r>
          </a:p>
          <a:p>
            <a:pPr marL="171450" indent="-171450">
              <a:buFont typeface="Arial" panose="020B0604020202020204" pitchFamily="34" charset="0"/>
              <a:buChar char="•"/>
            </a:pPr>
            <a:r>
              <a:rPr lang="nb-NO" sz="1200" i="0" kern="1200" dirty="0">
                <a:solidFill>
                  <a:schemeClr val="tx1"/>
                </a:solidFill>
                <a:effectLst/>
                <a:latin typeface="+mn-lt"/>
                <a:ea typeface="+mn-ea"/>
                <a:cs typeface="+mn-cs"/>
              </a:rPr>
              <a:t>Finansieringsordningen </a:t>
            </a:r>
            <a:r>
              <a:rPr lang="nb-NO" sz="1200" i="0" kern="1200" dirty="0" err="1">
                <a:solidFill>
                  <a:schemeClr val="tx1"/>
                </a:solidFill>
                <a:effectLst/>
                <a:latin typeface="+mn-lt"/>
                <a:ea typeface="+mn-ea"/>
                <a:cs typeface="+mn-cs"/>
              </a:rPr>
              <a:t>Digifin</a:t>
            </a:r>
            <a:r>
              <a:rPr lang="nb-NO" sz="1200" i="0" kern="1200" dirty="0">
                <a:solidFill>
                  <a:schemeClr val="tx1"/>
                </a:solidFill>
                <a:effectLst/>
                <a:latin typeface="+mn-lt"/>
                <a:ea typeface="+mn-ea"/>
                <a:cs typeface="+mn-cs"/>
              </a:rPr>
              <a:t> er et spleiselag som sørger for at kommunene</a:t>
            </a:r>
            <a:r>
              <a:rPr lang="nb-NO" sz="1200" i="0" kern="1200" baseline="0" dirty="0">
                <a:solidFill>
                  <a:schemeClr val="tx1"/>
                </a:solidFill>
                <a:effectLst/>
                <a:latin typeface="+mn-lt"/>
                <a:ea typeface="+mn-ea"/>
                <a:cs typeface="+mn-cs"/>
              </a:rPr>
              <a:t> og fylkeskommunene</a:t>
            </a:r>
            <a:r>
              <a:rPr lang="nb-NO" sz="1200" i="0" kern="1200" dirty="0">
                <a:solidFill>
                  <a:schemeClr val="tx1"/>
                </a:solidFill>
                <a:effectLst/>
                <a:latin typeface="+mn-lt"/>
                <a:ea typeface="+mn-ea"/>
                <a:cs typeface="+mn-cs"/>
              </a:rPr>
              <a:t> utvikler løsninger</a:t>
            </a:r>
            <a:r>
              <a:rPr lang="nb-NO" sz="1200" i="0" kern="1200" baseline="0" dirty="0">
                <a:solidFill>
                  <a:schemeClr val="tx1"/>
                </a:solidFill>
                <a:effectLst/>
                <a:latin typeface="+mn-lt"/>
                <a:ea typeface="+mn-ea"/>
                <a:cs typeface="+mn-cs"/>
              </a:rPr>
              <a:t> sammen</a:t>
            </a:r>
            <a:r>
              <a:rPr lang="nb-NO" sz="1200" i="0" kern="1200" dirty="0">
                <a:solidFill>
                  <a:schemeClr val="tx1"/>
                </a:solidFill>
                <a:effectLst/>
                <a:latin typeface="+mn-lt"/>
                <a:ea typeface="+mn-ea"/>
                <a:cs typeface="+mn-cs"/>
              </a:rPr>
              <a:t>.</a:t>
            </a:r>
          </a:p>
          <a:p>
            <a:pPr marL="171450" indent="-171450">
              <a:buFont typeface="Arial" panose="020B0604020202020204" pitchFamily="34" charset="0"/>
              <a:buChar char="•"/>
            </a:pPr>
            <a:r>
              <a:rPr lang="nb-NO" sz="1200" i="0" kern="1200" dirty="0">
                <a:solidFill>
                  <a:schemeClr val="tx1"/>
                </a:solidFill>
                <a:effectLst/>
                <a:latin typeface="+mn-lt"/>
                <a:ea typeface="+mn-ea"/>
                <a:cs typeface="+mn-cs"/>
              </a:rPr>
              <a:t>KS utvikler og forvalter felles kommunal arkitektur og felleskomponenter,</a:t>
            </a:r>
            <a:r>
              <a:rPr lang="nb-NO" sz="1200" i="0" kern="1200" baseline="0" dirty="0">
                <a:solidFill>
                  <a:schemeClr val="tx1"/>
                </a:solidFill>
                <a:effectLst/>
                <a:latin typeface="+mn-lt"/>
                <a:ea typeface="+mn-ea"/>
                <a:cs typeface="+mn-cs"/>
              </a:rPr>
              <a:t> for eksempel </a:t>
            </a:r>
            <a:r>
              <a:rPr lang="nb-NO" sz="1200" i="0" kern="1200" baseline="0" dirty="0" err="1">
                <a:solidFill>
                  <a:schemeClr val="tx1"/>
                </a:solidFill>
                <a:effectLst/>
                <a:latin typeface="+mn-lt"/>
                <a:ea typeface="+mn-ea"/>
                <a:cs typeface="+mn-cs"/>
              </a:rPr>
              <a:t>SvarUt</a:t>
            </a:r>
            <a:r>
              <a:rPr lang="nb-NO" sz="1200" i="0" kern="1200" baseline="0" dirty="0">
                <a:solidFill>
                  <a:schemeClr val="tx1"/>
                </a:solidFill>
                <a:effectLst/>
                <a:latin typeface="+mn-lt"/>
                <a:ea typeface="+mn-ea"/>
                <a:cs typeface="+mn-cs"/>
              </a:rPr>
              <a:t> og </a:t>
            </a:r>
            <a:r>
              <a:rPr lang="nb-NO" sz="1200" i="0" kern="1200" baseline="0" dirty="0" err="1">
                <a:solidFill>
                  <a:schemeClr val="tx1"/>
                </a:solidFill>
                <a:effectLst/>
                <a:latin typeface="+mn-lt"/>
                <a:ea typeface="+mn-ea"/>
                <a:cs typeface="+mn-cs"/>
              </a:rPr>
              <a:t>MinSide</a:t>
            </a:r>
            <a:r>
              <a:rPr lang="nb-NO" sz="1200" i="0" kern="1200" baseline="0" dirty="0">
                <a:solidFill>
                  <a:schemeClr val="tx1"/>
                </a:solidFill>
                <a:effectLst/>
                <a:latin typeface="+mn-lt"/>
                <a:ea typeface="+mn-ea"/>
                <a:cs typeface="+mn-cs"/>
              </a:rPr>
              <a:t>.</a:t>
            </a:r>
            <a:endParaRPr lang="nb-NO" sz="1200" i="0" kern="1200" dirty="0">
              <a:solidFill>
                <a:schemeClr val="tx1"/>
              </a:solidFill>
              <a:effectLst/>
              <a:latin typeface="+mn-lt"/>
              <a:ea typeface="+mn-ea"/>
              <a:cs typeface="+mn-cs"/>
            </a:endParaRPr>
          </a:p>
          <a:p>
            <a:pPr marL="171450" indent="-171450">
              <a:buFont typeface="Arial" panose="020B0604020202020204" pitchFamily="34" charset="0"/>
              <a:buChar char="•"/>
            </a:pPr>
            <a:endParaRPr lang="nb-NO"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i="0" kern="1200" baseline="0" dirty="0">
                <a:solidFill>
                  <a:schemeClr val="tx1"/>
                </a:solidFill>
                <a:effectLst/>
                <a:latin typeface="+mn-lt"/>
                <a:ea typeface="+mn-ea"/>
                <a:cs typeface="+mn-cs"/>
              </a:rPr>
              <a:t>Gjennom </a:t>
            </a:r>
            <a:r>
              <a:rPr lang="nb-NO" sz="1200" i="0" kern="1200" baseline="0" dirty="0" err="1">
                <a:solidFill>
                  <a:schemeClr val="tx1"/>
                </a:solidFill>
                <a:effectLst/>
                <a:latin typeface="+mn-lt"/>
                <a:ea typeface="+mn-ea"/>
                <a:cs typeface="+mn-cs"/>
              </a:rPr>
              <a:t>KommIT</a:t>
            </a:r>
            <a:r>
              <a:rPr lang="nb-NO" sz="1200" i="0" kern="1200" baseline="0" dirty="0">
                <a:solidFill>
                  <a:schemeClr val="tx1"/>
                </a:solidFill>
                <a:effectLst/>
                <a:latin typeface="+mn-lt"/>
                <a:ea typeface="+mn-ea"/>
                <a:cs typeface="+mn-cs"/>
              </a:rPr>
              <a:t>-rådet bidrar kommuner og fylkeskommuner til å styre digitaliseringsarbeidet vårt. </a:t>
            </a:r>
            <a:r>
              <a:rPr lang="nb-NO" sz="1200" kern="1200" dirty="0" err="1">
                <a:solidFill>
                  <a:schemeClr val="tx1"/>
                </a:solidFill>
                <a:effectLst/>
                <a:latin typeface="+mn-lt"/>
                <a:ea typeface="+mn-ea"/>
                <a:cs typeface="+mn-cs"/>
              </a:rPr>
              <a:t>KommIT</a:t>
            </a:r>
            <a:r>
              <a:rPr lang="nb-NO" sz="1200" kern="1200" dirty="0">
                <a:solidFill>
                  <a:schemeClr val="tx1"/>
                </a:solidFill>
                <a:effectLst/>
                <a:latin typeface="+mn-lt"/>
                <a:ea typeface="+mn-ea"/>
                <a:cs typeface="+mn-cs"/>
              </a:rPr>
              <a:t>-rådet er et rådgivende organ i KS innen digitalisering og smart bruk av teknologi. Rådet skal bidra til utvikling av felles løsninger og ivareta kommunesektorens interesser. </a:t>
            </a:r>
            <a:r>
              <a:rPr lang="nb-NO" sz="1200" b="0" i="0" kern="1200" dirty="0">
                <a:solidFill>
                  <a:schemeClr val="tx1"/>
                </a:solidFill>
                <a:effectLst/>
                <a:latin typeface="+mn-lt"/>
                <a:ea typeface="+mn-ea"/>
                <a:cs typeface="+mn-cs"/>
              </a:rPr>
              <a:t>Rådet behandler blant annet nasjonale prosjekter som har søkt om støtte fra finansieringsordningen for digitale fellesprosjekter. </a:t>
            </a:r>
            <a:r>
              <a:rPr lang="nb-NO" sz="1200" b="0" i="0" kern="1200" dirty="0" err="1">
                <a:solidFill>
                  <a:schemeClr val="tx1"/>
                </a:solidFill>
                <a:effectLst/>
                <a:latin typeface="+mn-lt"/>
                <a:ea typeface="+mn-ea"/>
                <a:cs typeface="+mn-cs"/>
              </a:rPr>
              <a:t>KommIT</a:t>
            </a:r>
            <a:r>
              <a:rPr lang="nb-NO" sz="1200" b="0" i="0" kern="1200" dirty="0">
                <a:solidFill>
                  <a:schemeClr val="tx1"/>
                </a:solidFill>
                <a:effectLst/>
                <a:latin typeface="+mn-lt"/>
                <a:ea typeface="+mn-ea"/>
                <a:cs typeface="+mn-cs"/>
              </a:rPr>
              <a:t>-rådets anbefaling sendes KS som tar den endelige beslutninger.</a:t>
            </a:r>
          </a:p>
          <a:p>
            <a:pPr marL="171450" indent="-171450">
              <a:buFont typeface="Arial" panose="020B0604020202020204" pitchFamily="34" charset="0"/>
              <a:buChar char="•"/>
            </a:pPr>
            <a:endParaRPr lang="nb-NO"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i="0" kern="1200" dirty="0">
                <a:solidFill>
                  <a:schemeClr val="tx1"/>
                </a:solidFill>
                <a:effectLst/>
                <a:latin typeface="+mn-lt"/>
                <a:ea typeface="+mn-ea"/>
                <a:cs typeface="+mn-cs"/>
              </a:rPr>
              <a:t>KS sitter</a:t>
            </a:r>
            <a:r>
              <a:rPr lang="nb-NO" sz="1200" i="0" kern="1200" baseline="0" dirty="0">
                <a:solidFill>
                  <a:schemeClr val="tx1"/>
                </a:solidFill>
                <a:effectLst/>
                <a:latin typeface="+mn-lt"/>
                <a:ea typeface="+mn-ea"/>
                <a:cs typeface="+mn-cs"/>
              </a:rPr>
              <a:t> sammen med medlemmene i 17++  (vokser stadig) nasjonale råd og utvalg (for eksempel SKATE, Nasjonalt fagutvalg for arkitektur </a:t>
            </a:r>
            <a:r>
              <a:rPr lang="nb-NO" sz="1200" i="0" kern="1200" baseline="0" dirty="0" err="1">
                <a:solidFill>
                  <a:schemeClr val="tx1"/>
                </a:solidFill>
                <a:effectLst/>
                <a:latin typeface="+mn-lt"/>
                <a:ea typeface="+mn-ea"/>
                <a:cs typeface="+mn-cs"/>
              </a:rPr>
              <a:t>eHelse</a:t>
            </a:r>
            <a:r>
              <a:rPr lang="nb-NO" sz="1200" i="0" kern="1200" baseline="0" dirty="0">
                <a:solidFill>
                  <a:schemeClr val="tx1"/>
                </a:solidFill>
                <a:effectLst/>
                <a:latin typeface="+mn-lt"/>
                <a:ea typeface="+mn-ea"/>
                <a:cs typeface="+mn-cs"/>
              </a:rPr>
              <a:t> osv.)</a:t>
            </a:r>
          </a:p>
          <a:p>
            <a:pPr marL="171450" indent="-171450">
              <a:buFont typeface="Arial" panose="020B0604020202020204" pitchFamily="34" charset="0"/>
              <a:buChar char="•"/>
            </a:pPr>
            <a:endParaRPr lang="nb-NO" sz="1200" i="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dirty="0"/>
          </a:p>
          <a:p>
            <a:pPr marL="0" indent="0">
              <a:buFont typeface="Arial" panose="020B0604020202020204" pitchFamily="34" charset="0"/>
              <a:buNone/>
            </a:pPr>
            <a:endParaRPr lang="nb-NO" sz="1200" i="0" kern="1200" baseline="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36332-7825-CC4C-A5F0-67C79CB2EC7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45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688DCB-DB4E-435B-9BF0-227961DE9E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18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7E7C2CBD-DFBF-4BF8-AC4E-A1E069C95ACA}" type="datetimeFigureOut">
              <a:rPr lang="nb-NO" smtClean="0"/>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187183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E7C2CBD-DFBF-4BF8-AC4E-A1E069C95ACA}" type="datetimeFigureOut">
              <a:rPr lang="nb-NO" smtClean="0"/>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2853555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E7C2CBD-DFBF-4BF8-AC4E-A1E069C95ACA}" type="datetimeFigureOut">
              <a:rPr lang="nb-NO" smtClean="0"/>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2720667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tel og innhold">
    <p:spTree>
      <p:nvGrpSpPr>
        <p:cNvPr id="1" name=""/>
        <p:cNvGrpSpPr/>
        <p:nvPr/>
      </p:nvGrpSpPr>
      <p:grpSpPr>
        <a:xfrm>
          <a:off x="0" y="0"/>
          <a:ext cx="0" cy="0"/>
          <a:chOff x="0" y="0"/>
          <a:chExt cx="0" cy="0"/>
        </a:xfrm>
      </p:grpSpPr>
      <p:sp>
        <p:nvSpPr>
          <p:cNvPr id="3" name="Plassholder for innhold 2"/>
          <p:cNvSpPr>
            <a:spLocks noGrp="1"/>
          </p:cNvSpPr>
          <p:nvPr>
            <p:ph sz="quarter" idx="10"/>
          </p:nvPr>
        </p:nvSpPr>
        <p:spPr>
          <a:xfrm>
            <a:off x="489283" y="1701799"/>
            <a:ext cx="11198620" cy="439964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8" tIns="45719" rIns="91438" bIns="45719"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2398359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Eksempel bilde høyre">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rgbClr val="E3ECED"/>
          </a:solidFill>
        </p:spPr>
        <p:txBody>
          <a:bodyPr/>
          <a:lstStyle/>
          <a:p>
            <a:r>
              <a:rPr lang="nb-NO"/>
              <a:t>Klikk for å sette inn bilde</a:t>
            </a:r>
          </a:p>
        </p:txBody>
      </p:sp>
    </p:spTree>
    <p:extLst>
      <p:ext uri="{BB962C8B-B14F-4D97-AF65-F5344CB8AC3E}">
        <p14:creationId xmlns:p14="http://schemas.microsoft.com/office/powerpoint/2010/main" val="455932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8" y="2196036"/>
            <a:ext cx="9915291" cy="466880"/>
          </a:xfrm>
        </p:spPr>
        <p:txBody>
          <a:bodyPr>
            <a:noAutofit/>
          </a:bodyPr>
          <a:lstStyle>
            <a:lvl1pPr algn="l">
              <a:defRPr sz="3000">
                <a:solidFill>
                  <a:srgbClr val="FFFFFF"/>
                </a:solidFill>
              </a:defRPr>
            </a:lvl1pPr>
          </a:lstStyle>
          <a:p>
            <a:endParaRPr lang="nb-NO"/>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endParaRPr lang="nb-NO"/>
          </a:p>
        </p:txBody>
      </p:sp>
      <p:pic>
        <p:nvPicPr>
          <p:cNvPr id="13" name="Bilde 12" descr="ks_hoved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139" y="463549"/>
            <a:ext cx="953397" cy="476251"/>
          </a:xfrm>
          <a:prstGeom prst="rect">
            <a:avLst/>
          </a:prstGeom>
        </p:spPr>
      </p:pic>
      <p:pic>
        <p:nvPicPr>
          <p:cNvPr id="14" name="Bilde 13" descr="KS taglin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438" y="6159500"/>
            <a:ext cx="3137663" cy="287901"/>
          </a:xfrm>
          <a:prstGeom prst="rect">
            <a:avLst/>
          </a:prstGeom>
        </p:spPr>
      </p:pic>
    </p:spTree>
    <p:extLst>
      <p:ext uri="{BB962C8B-B14F-4D97-AF65-F5344CB8AC3E}">
        <p14:creationId xmlns:p14="http://schemas.microsoft.com/office/powerpoint/2010/main" val="1652028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5"/>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2"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5240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549082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13.09.2022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546955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13.09.2022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85804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05756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E7C2CBD-DFBF-4BF8-AC4E-A1E069C95ACA}" type="datetimeFigureOut">
              <a:rPr lang="nb-NO" smtClean="0"/>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1474046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9"/>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b-NO"/>
          </a:p>
        </p:txBody>
      </p:sp>
      <p:sp>
        <p:nvSpPr>
          <p:cNvPr id="4" name="Plassholder for teks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5813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700246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0"/>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40"/>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927968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7"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139" y="463549"/>
            <a:ext cx="953397" cy="476251"/>
          </a:xfrm>
          <a:prstGeom prst="rect">
            <a:avLst/>
          </a:prstGeom>
        </p:spPr>
      </p:pic>
      <p:pic>
        <p:nvPicPr>
          <p:cNvPr id="9" name="Bilde 8" descr="kommunelenka.png"/>
          <p:cNvPicPr>
            <a:picLocks noChangeAspect="1"/>
          </p:cNvPicPr>
          <p:nvPr userDrawn="1"/>
        </p:nvPicPr>
        <p:blipFill>
          <a:blip r:embed="rId3" cstate="print">
            <a:alphaModFix amt="27000"/>
            <a:extLst>
              <a:ext uri="{28A0092B-C50C-407E-A947-70E740481C1C}">
                <a14:useLocalDpi xmlns:a14="http://schemas.microsoft.com/office/drawing/2010/main" val="0"/>
              </a:ext>
            </a:extLst>
          </a:blip>
          <a:stretch>
            <a:fillRect/>
          </a:stretch>
        </p:blipFill>
        <p:spPr>
          <a:xfrm>
            <a:off x="8157693" y="1450324"/>
            <a:ext cx="5117920" cy="5079467"/>
          </a:xfrm>
          <a:prstGeom prst="rect">
            <a:avLst/>
          </a:prstGeom>
        </p:spPr>
      </p:pic>
    </p:spTree>
    <p:extLst>
      <p:ext uri="{BB962C8B-B14F-4D97-AF65-F5344CB8AC3E}">
        <p14:creationId xmlns:p14="http://schemas.microsoft.com/office/powerpoint/2010/main" val="832338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9" y="2196037"/>
            <a:ext cx="7151487" cy="1230559"/>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139" y="463549"/>
            <a:ext cx="953397" cy="476251"/>
          </a:xfrm>
          <a:prstGeom prst="rect">
            <a:avLst/>
          </a:prstGeom>
        </p:spPr>
      </p:pic>
      <p:pic>
        <p:nvPicPr>
          <p:cNvPr id="9" name="Bilde 8" descr="kommunelenka.png"/>
          <p:cNvPicPr>
            <a:picLocks noChangeAspect="1"/>
          </p:cNvPicPr>
          <p:nvPr userDrawn="1"/>
        </p:nvPicPr>
        <p:blipFill>
          <a:blip r:embed="rId3" cstate="print">
            <a:alphaModFix amt="27000"/>
            <a:extLst>
              <a:ext uri="{28A0092B-C50C-407E-A947-70E740481C1C}">
                <a14:useLocalDpi xmlns:a14="http://schemas.microsoft.com/office/drawing/2010/main" val="0"/>
              </a:ext>
            </a:extLst>
          </a:blip>
          <a:stretch>
            <a:fillRect/>
          </a:stretch>
        </p:blipFill>
        <p:spPr>
          <a:xfrm>
            <a:off x="8157693" y="1450324"/>
            <a:ext cx="5117920" cy="5079467"/>
          </a:xfrm>
          <a:prstGeom prst="rect">
            <a:avLst/>
          </a:prstGeom>
        </p:spPr>
      </p:pic>
    </p:spTree>
    <p:extLst>
      <p:ext uri="{BB962C8B-B14F-4D97-AF65-F5344CB8AC3E}">
        <p14:creationId xmlns:p14="http://schemas.microsoft.com/office/powerpoint/2010/main" val="3246944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8" y="2196037"/>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139" y="463549"/>
            <a:ext cx="953397" cy="476251"/>
          </a:xfrm>
          <a:prstGeom prst="rect">
            <a:avLst/>
          </a:prstGeom>
        </p:spPr>
      </p:pic>
      <p:pic>
        <p:nvPicPr>
          <p:cNvPr id="9" name="Bilde 8" descr="kommunelenka.png"/>
          <p:cNvPicPr>
            <a:picLocks noChangeAspect="1"/>
          </p:cNvPicPr>
          <p:nvPr userDrawn="1"/>
        </p:nvPicPr>
        <p:blipFill>
          <a:blip r:embed="rId3" cstate="print">
            <a:alphaModFix amt="27000"/>
            <a:extLst>
              <a:ext uri="{28A0092B-C50C-407E-A947-70E740481C1C}">
                <a14:useLocalDpi xmlns:a14="http://schemas.microsoft.com/office/drawing/2010/main" val="0"/>
              </a:ext>
            </a:extLst>
          </a:blip>
          <a:stretch>
            <a:fillRect/>
          </a:stretch>
        </p:blipFill>
        <p:spPr>
          <a:xfrm>
            <a:off x="8157693" y="1450324"/>
            <a:ext cx="5117920" cy="5079467"/>
          </a:xfrm>
          <a:prstGeom prst="rect">
            <a:avLst/>
          </a:prstGeom>
        </p:spPr>
      </p:pic>
    </p:spTree>
    <p:extLst>
      <p:ext uri="{BB962C8B-B14F-4D97-AF65-F5344CB8AC3E}">
        <p14:creationId xmlns:p14="http://schemas.microsoft.com/office/powerpoint/2010/main" val="1094846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endParaRPr lang="nb-NO" dirty="0"/>
          </a:p>
        </p:txBody>
      </p:sp>
      <p:sp>
        <p:nvSpPr>
          <p:cNvPr id="9" name="Plassholder for dato 3"/>
          <p:cNvSpPr>
            <a:spLocks noGrp="1"/>
          </p:cNvSpPr>
          <p:nvPr>
            <p:ph type="dt" sz="half" idx="2"/>
          </p:nvPr>
        </p:nvSpPr>
        <p:spPr>
          <a:xfrm>
            <a:off x="609600" y="6173790"/>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90"/>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2" y="6173790"/>
            <a:ext cx="155905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75822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A207180-EBE4-4B8A-9A7F-A4420C671D84}" type="datetimeFigureOut">
              <a:rPr lang="nb-NO" smtClean="0">
                <a:solidFill>
                  <a:prstClr val="black">
                    <a:tint val="75000"/>
                  </a:prstClr>
                </a:solidFill>
              </a:rPr>
              <a:pPr/>
              <a:t>13.09.2022</a:t>
            </a:fld>
            <a:endParaRPr lang="nb-NO" dirty="0">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dirty="0">
              <a:solidFill>
                <a:prstClr val="black">
                  <a:tint val="75000"/>
                </a:prstClr>
              </a:solidFill>
            </a:endParaRPr>
          </a:p>
        </p:txBody>
      </p:sp>
      <p:sp>
        <p:nvSpPr>
          <p:cNvPr id="6" name="Plassholder for lysbildenummer 5"/>
          <p:cNvSpPr>
            <a:spLocks noGrp="1"/>
          </p:cNvSpPr>
          <p:nvPr>
            <p:ph type="sldNum" sz="quarter" idx="12"/>
          </p:nvPr>
        </p:nvSpPr>
        <p:spPr/>
        <p:txBody>
          <a:bodyPr/>
          <a:lstStyle/>
          <a:p>
            <a:fld id="{68169D7D-A45B-4782-A5FB-7834D6814D06}" type="slidenum">
              <a:rPr lang="nb-NO" smtClean="0">
                <a:solidFill>
                  <a:prstClr val="black">
                    <a:tint val="75000"/>
                  </a:prstClr>
                </a:solidFill>
              </a:rPr>
              <a:pPr/>
              <a:t>‹#›</a:t>
            </a:fld>
            <a:endParaRPr lang="nb-NO" dirty="0">
              <a:solidFill>
                <a:prstClr val="black">
                  <a:tint val="75000"/>
                </a:prstClr>
              </a:solidFill>
            </a:endParaRPr>
          </a:p>
        </p:txBody>
      </p:sp>
    </p:spTree>
    <p:extLst>
      <p:ext uri="{BB962C8B-B14F-4D97-AF65-F5344CB8AC3E}">
        <p14:creationId xmlns:p14="http://schemas.microsoft.com/office/powerpoint/2010/main" val="2927252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Eksempel bilde høyre">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rgbClr val="E3ECED"/>
          </a:solidFill>
        </p:spPr>
        <p:txBody>
          <a:bodyPr/>
          <a:lstStyle/>
          <a:p>
            <a:r>
              <a:rPr lang="nb-NO" dirty="0"/>
              <a:t>Klikk for å sette inn bilde</a:t>
            </a:r>
          </a:p>
        </p:txBody>
      </p:sp>
    </p:spTree>
    <p:extLst>
      <p:ext uri="{BB962C8B-B14F-4D97-AF65-F5344CB8AC3E}">
        <p14:creationId xmlns:p14="http://schemas.microsoft.com/office/powerpoint/2010/main" val="1053124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800">
                <a:solidFill>
                  <a:srgbClr val="FFFFFF"/>
                </a:solidFill>
              </a:defRPr>
            </a:lvl1pPr>
          </a:lstStyle>
          <a:p>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200">
                <a:solidFill>
                  <a:srgbClr val="FFFFFF"/>
                </a:solidFill>
              </a:defRPr>
            </a:lvl1pPr>
          </a:lstStyle>
          <a:p>
            <a:endParaRPr lang="nb-NO" dirty="0"/>
          </a:p>
        </p:txBody>
      </p:sp>
      <p:pic>
        <p:nvPicPr>
          <p:cNvPr id="13" name="Bilde 12"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213825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7E7C2CBD-DFBF-4BF8-AC4E-A1E069C95ACA}" type="datetimeFigureOut">
              <a:rPr lang="nb-NO" smtClean="0"/>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4034201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363546"/>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495660"/>
            <a:ext cx="10972800" cy="441425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29637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09600" y="363546"/>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495660"/>
            <a:ext cx="10972800" cy="441425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3103400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Eksempel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09600" y="696774"/>
            <a:ext cx="5343939" cy="913366"/>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6096001" y="0"/>
            <a:ext cx="6096000" cy="6858000"/>
          </a:xfrm>
          <a:solidFill>
            <a:srgbClr val="E3ECED"/>
          </a:solidFill>
        </p:spPr>
        <p:txBody>
          <a:bodyPr/>
          <a:lstStyle/>
          <a:p>
            <a:r>
              <a:rPr lang="nb-NO" dirty="0"/>
              <a:t>Klikk for å sette inn bilde</a:t>
            </a:r>
          </a:p>
        </p:txBody>
      </p:sp>
    </p:spTree>
    <p:extLst>
      <p:ext uri="{BB962C8B-B14F-4D97-AF65-F5344CB8AC3E}">
        <p14:creationId xmlns:p14="http://schemas.microsoft.com/office/powerpoint/2010/main" val="1486515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Eksempel bilde høyre">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rgbClr val="E3ECED"/>
          </a:solidFill>
        </p:spPr>
        <p:txBody>
          <a:bodyPr/>
          <a:lstStyle/>
          <a:p>
            <a:r>
              <a:rPr lang="nb-NO" dirty="0"/>
              <a:t>Klikk for å sette inn bilde</a:t>
            </a:r>
          </a:p>
        </p:txBody>
      </p:sp>
    </p:spTree>
    <p:extLst>
      <p:ext uri="{BB962C8B-B14F-4D97-AF65-F5344CB8AC3E}">
        <p14:creationId xmlns:p14="http://schemas.microsoft.com/office/powerpoint/2010/main" val="409734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ksempel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09600" y="696774"/>
            <a:ext cx="5343939" cy="913366"/>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6096001" y="0"/>
            <a:ext cx="6096000" cy="6858000"/>
          </a:xfrm>
          <a:solidFill>
            <a:schemeClr val="bg1"/>
          </a:solidFill>
        </p:spPr>
        <p:txBody>
          <a:bodyPr/>
          <a:lstStyle/>
          <a:p>
            <a:r>
              <a:rPr lang="nb-NO" dirty="0"/>
              <a:t>Klikk for å sette inn bilde</a:t>
            </a:r>
          </a:p>
        </p:txBody>
      </p:sp>
      <p:sp>
        <p:nvSpPr>
          <p:cNvPr id="13" name="Plassholder for tittel 1">
            <a:extLst>
              <a:ext uri="{FF2B5EF4-FFF2-40B4-BE49-F238E27FC236}">
                <a16:creationId xmlns:a16="http://schemas.microsoft.com/office/drawing/2014/main" id="{559ADE44-D286-4C48-AF6F-703878012833}"/>
              </a:ext>
            </a:extLst>
          </p:cNvPr>
          <p:cNvSpPr txBox="1">
            <a:spLocks/>
          </p:cNvSpPr>
          <p:nvPr userDrawn="1"/>
        </p:nvSpPr>
        <p:spPr>
          <a:xfrm>
            <a:off x="1124619" y="319087"/>
            <a:ext cx="4780794" cy="3776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r>
              <a:rPr lang="nb-NO" sz="1800" dirty="0"/>
              <a:t>EKSEMPEL</a:t>
            </a:r>
          </a:p>
        </p:txBody>
      </p:sp>
      <p:pic>
        <p:nvPicPr>
          <p:cNvPr id="5" name="Bilde 4" descr="Et bilde som inneholder lys, tegning&#10;&#10;Automatisk generert beskrivelse">
            <a:extLst>
              <a:ext uri="{FF2B5EF4-FFF2-40B4-BE49-F238E27FC236}">
                <a16:creationId xmlns:a16="http://schemas.microsoft.com/office/drawing/2014/main" id="{BDAA196A-661F-1943-8354-6DA556F118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3566" y="319087"/>
            <a:ext cx="335213" cy="381133"/>
          </a:xfrm>
          <a:prstGeom prst="rect">
            <a:avLst/>
          </a:prstGeom>
        </p:spPr>
      </p:pic>
    </p:spTree>
    <p:extLst>
      <p:ext uri="{BB962C8B-B14F-4D97-AF65-F5344CB8AC3E}">
        <p14:creationId xmlns:p14="http://schemas.microsoft.com/office/powerpoint/2010/main" val="2961871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ksempel bilde høyr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7480D048-D9E0-7447-AC67-79F0EF52E519}"/>
              </a:ext>
            </a:extLst>
          </p:cNvPr>
          <p:cNvSpPr/>
          <p:nvPr userDrawn="1"/>
        </p:nvSpPr>
        <p:spPr>
          <a:xfrm>
            <a:off x="-1" y="0"/>
            <a:ext cx="12192001" cy="6858000"/>
          </a:xfrm>
          <a:prstGeom prst="rect">
            <a:avLst/>
          </a:prstGeom>
          <a:solidFill>
            <a:srgbClr val="E3EC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7" name="Plassholder for tittel 1"/>
          <p:cNvSpPr>
            <a:spLocks noGrp="1"/>
          </p:cNvSpPr>
          <p:nvPr>
            <p:ph type="title"/>
          </p:nvPr>
        </p:nvSpPr>
        <p:spPr>
          <a:xfrm>
            <a:off x="6456845" y="548535"/>
            <a:ext cx="5343939" cy="1172818"/>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456846" y="1759226"/>
            <a:ext cx="5343938" cy="415068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2" name="Bilde 11" descr="ks_hovedlogo_rgb.png">
            <a:extLst>
              <a:ext uri="{FF2B5EF4-FFF2-40B4-BE49-F238E27FC236}">
                <a16:creationId xmlns:a16="http://schemas.microsoft.com/office/drawing/2014/main" id="{46A0EEB7-D820-334D-B25B-E9ABF0D7B5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
        <p:nvSpPr>
          <p:cNvPr id="3" name="Plassholder for bilde 2">
            <a:extLst>
              <a:ext uri="{FF2B5EF4-FFF2-40B4-BE49-F238E27FC236}">
                <a16:creationId xmlns:a16="http://schemas.microsoft.com/office/drawing/2014/main" id="{F8775785-5BFF-6D40-A053-A80A0C6E5480}"/>
              </a:ext>
            </a:extLst>
          </p:cNvPr>
          <p:cNvSpPr>
            <a:spLocks noGrp="1"/>
          </p:cNvSpPr>
          <p:nvPr>
            <p:ph type="pic" sz="quarter" idx="11" hasCustomPrompt="1"/>
          </p:nvPr>
        </p:nvSpPr>
        <p:spPr>
          <a:xfrm>
            <a:off x="-1" y="0"/>
            <a:ext cx="6096000" cy="6858000"/>
          </a:xfrm>
          <a:solidFill>
            <a:schemeClr val="bg1"/>
          </a:solidFill>
        </p:spPr>
        <p:txBody>
          <a:bodyPr/>
          <a:lstStyle/>
          <a:p>
            <a:r>
              <a:rPr lang="nb-NO" dirty="0"/>
              <a:t>Klikk for å sette inn bilde</a:t>
            </a:r>
          </a:p>
        </p:txBody>
      </p:sp>
      <p:sp>
        <p:nvSpPr>
          <p:cNvPr id="13" name="Plassholder for tittel 1">
            <a:extLst>
              <a:ext uri="{FF2B5EF4-FFF2-40B4-BE49-F238E27FC236}">
                <a16:creationId xmlns:a16="http://schemas.microsoft.com/office/drawing/2014/main" id="{76465E12-734C-3245-9C95-4F8EED55FA64}"/>
              </a:ext>
            </a:extLst>
          </p:cNvPr>
          <p:cNvSpPr txBox="1">
            <a:spLocks/>
          </p:cNvSpPr>
          <p:nvPr userDrawn="1"/>
        </p:nvSpPr>
        <p:spPr>
          <a:xfrm>
            <a:off x="6945848" y="319087"/>
            <a:ext cx="4780794" cy="3776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r>
              <a:rPr lang="nb-NO" sz="1800" dirty="0"/>
              <a:t>EKSEMPEL</a:t>
            </a:r>
          </a:p>
        </p:txBody>
      </p:sp>
      <p:pic>
        <p:nvPicPr>
          <p:cNvPr id="15" name="Bilde 14" descr="Et bilde som inneholder lys, tegning&#10;&#10;Automatisk generert beskrivelse">
            <a:extLst>
              <a:ext uri="{FF2B5EF4-FFF2-40B4-BE49-F238E27FC236}">
                <a16:creationId xmlns:a16="http://schemas.microsoft.com/office/drawing/2014/main" id="{D19E0E4C-2FD0-EE4A-8162-DFCEE973FC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4795" y="319087"/>
            <a:ext cx="335213" cy="381133"/>
          </a:xfrm>
          <a:prstGeom prst="rect">
            <a:avLst/>
          </a:prstGeom>
        </p:spPr>
      </p:pic>
    </p:spTree>
    <p:extLst>
      <p:ext uri="{BB962C8B-B14F-4D97-AF65-F5344CB8AC3E}">
        <p14:creationId xmlns:p14="http://schemas.microsoft.com/office/powerpoint/2010/main" val="2701389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6575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13.09.2022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985123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13.09.2022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304759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3198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7E7C2CBD-DFBF-4BF8-AC4E-A1E069C95ACA}" type="datetimeFigureOut">
              <a:rPr lang="nb-NO" smtClean="0"/>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2493703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7084078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632451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313634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6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47332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600">
                <a:solidFill>
                  <a:schemeClr val="bg1"/>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05417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600">
                <a:solidFill>
                  <a:srgbClr val="001A58"/>
                </a:solidFill>
                <a:latin typeface="Calibri"/>
                <a:cs typeface="Calibri"/>
              </a:defRPr>
            </a:lvl1pPr>
          </a:lstStyle>
          <a:p>
            <a:r>
              <a:rPr lang="nb-NO" dirty="0"/>
              <a:t>Klikk for å redigere tittelstil</a:t>
            </a:r>
          </a:p>
        </p:txBody>
      </p:sp>
      <p:pic>
        <p:nvPicPr>
          <p:cNvPr id="6" name="Bilde 5" descr="ks_hoved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cstate="screen">
            <a:alphaModFix amt="27000"/>
            <a:extLst>
              <a:ext uri="{28A0092B-C50C-407E-A947-70E740481C1C}">
                <a14:useLocalDpi xmlns:a14="http://schemas.microsoft.com/office/drawing/2010/main"/>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568807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 To innholdsdeler SORT">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4" name="Plassholder for innhold 3"/>
          <p:cNvSpPr>
            <a:spLocks noGrp="1"/>
          </p:cNvSpPr>
          <p:nvPr>
            <p:ph sz="half" idx="2" hasCustomPrompt="1"/>
          </p:nvPr>
        </p:nvSpPr>
        <p:spPr>
          <a:xfrm>
            <a:off x="6172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fld id="{7B2477A5-5B9F-4F61-9BDE-323837191970}" type="datetime1">
              <a:rPr lang="nb-NO" smtClean="0"/>
              <a:t>13.09.2022</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endParaRPr lang="nb-NO" dirty="0"/>
          </a:p>
        </p:txBody>
      </p:sp>
      <p:sp>
        <p:nvSpPr>
          <p:cNvPr id="7" name="Plassholder for lysbildenummer 6"/>
          <p:cNvSpPr>
            <a:spLocks noGrp="1"/>
          </p:cNvSpPr>
          <p:nvPr>
            <p:ph type="sldNum" sz="quarter" idx="12"/>
          </p:nvPr>
        </p:nvSpPr>
        <p:spPr>
          <a:xfrm>
            <a:off x="11556000" y="6318000"/>
            <a:ext cx="450000" cy="360000"/>
          </a:xfrm>
          <a:prstGeom prst="rect">
            <a:avLst/>
          </a:prstGeom>
        </p:spPr>
        <p:txBody>
          <a:bodyPr/>
          <a:lstStyle>
            <a:lvl1pPr>
              <a:defRPr sz="900">
                <a:solidFill>
                  <a:schemeClr val="tx2">
                    <a:lumMod val="75000"/>
                  </a:schemeClr>
                </a:solidFill>
                <a:latin typeface="Arial" panose="020B0604020202020204" pitchFamily="34" charset="0"/>
                <a:cs typeface="Arial" panose="020B0604020202020204" pitchFamily="34" charset="0"/>
              </a:defRPr>
            </a:lvl1pPr>
          </a:lstStyle>
          <a:p>
            <a:fld id="{CBF60C1B-21D4-425B-89C8-B0A7AB09A1E4}" type="slidenum">
              <a:rPr lang="nb-NO" smtClean="0"/>
              <a:pPr/>
              <a:t>‹#›</a:t>
            </a:fld>
            <a:endParaRPr lang="nb-NO" dirty="0"/>
          </a:p>
        </p:txBody>
      </p:sp>
      <p:sp>
        <p:nvSpPr>
          <p:cNvPr id="8" name="Plassholder for tekst 3"/>
          <p:cNvSpPr>
            <a:spLocks noGrp="1"/>
          </p:cNvSpPr>
          <p:nvPr>
            <p:ph type="body" sz="quarter" idx="15" hasCustomPrompt="1"/>
          </p:nvPr>
        </p:nvSpPr>
        <p:spPr>
          <a:xfrm>
            <a:off x="838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98" y="6285716"/>
            <a:ext cx="2255194" cy="431767"/>
          </a:xfrm>
          <a:prstGeom prst="rect">
            <a:avLst/>
          </a:prstGeom>
          <a:noFill/>
        </p:spPr>
      </p:pic>
    </p:spTree>
    <p:extLst>
      <p:ext uri="{BB962C8B-B14F-4D97-AF65-F5344CB8AC3E}">
        <p14:creationId xmlns:p14="http://schemas.microsoft.com/office/powerpoint/2010/main" val="1721332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endParaRPr lang="nb-NO" dirty="0"/>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endParaRPr lang="nb-NO" dirty="0"/>
          </a:p>
        </p:txBody>
      </p:sp>
      <p:pic>
        <p:nvPicPr>
          <p:cNvPr id="13" name="Bilde 12" descr="ks_hovedlogo_rgb.png"/>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70412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endParaRPr lang="nb-NO" dirty="0"/>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677551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38670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7E7C2CBD-DFBF-4BF8-AC4E-A1E069C95ACA}" type="datetimeFigureOut">
              <a:rPr lang="nb-NO" smtClean="0"/>
              <a:t>13.09.2022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628409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13.09.2022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067386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13.09.2022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493684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endParaRPr lang="nb-NO" dirty="0"/>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633348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9540C3D-7D2E-B046-9707-68B92A5A8B5C}" type="datetimeFigureOut">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55331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94732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13.09.2022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179145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494663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950853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endParaRPr lang="nb-NO" dirty="0"/>
          </a:p>
        </p:txBody>
      </p:sp>
      <p:pic>
        <p:nvPicPr>
          <p:cNvPr id="6" name="Bilde 5" descr="ks_hovedlogo_rgb.png"/>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72813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719669" y="260352"/>
            <a:ext cx="10058400" cy="1143000"/>
          </a:xfrm>
        </p:spPr>
        <p:txBody>
          <a:bodyPr/>
          <a:lstStyle/>
          <a:p>
            <a:r>
              <a:rPr lang="nb-NO"/>
              <a:t>Klikk for å redigere tittelstil</a:t>
            </a:r>
          </a:p>
        </p:txBody>
      </p:sp>
      <p:sp>
        <p:nvSpPr>
          <p:cNvPr id="3" name="Plassholder for tabell 2"/>
          <p:cNvSpPr>
            <a:spLocks noGrp="1"/>
          </p:cNvSpPr>
          <p:nvPr>
            <p:ph type="tbl" idx="1"/>
          </p:nvPr>
        </p:nvSpPr>
        <p:spPr>
          <a:xfrm>
            <a:off x="719669" y="1628778"/>
            <a:ext cx="10058400" cy="4467225"/>
          </a:xfrm>
        </p:spPr>
        <p:txBody>
          <a:bodyPr/>
          <a:lstStyle/>
          <a:p>
            <a:endParaRPr lang="nb-NO" dirty="0"/>
          </a:p>
        </p:txBody>
      </p:sp>
      <p:sp>
        <p:nvSpPr>
          <p:cNvPr id="4" name="Plassholder for bunntekst 3"/>
          <p:cNvSpPr>
            <a:spLocks noGrp="1"/>
          </p:cNvSpPr>
          <p:nvPr>
            <p:ph type="ftr" sz="quarter" idx="10"/>
          </p:nvPr>
        </p:nvSpPr>
        <p:spPr>
          <a:xfrm rot="-5400000">
            <a:off x="10998200" y="1676400"/>
            <a:ext cx="1371600" cy="609600"/>
          </a:xfrm>
          <a:prstGeom prst="rect">
            <a:avLst/>
          </a:prstGeom>
        </p:spPr>
        <p:txBody>
          <a:bodyPr/>
          <a:lstStyle>
            <a:lvl1pPr>
              <a:defRPr/>
            </a:lvl1pPr>
          </a:lstStyle>
          <a:p>
            <a:r>
              <a:rPr lang="en-US" dirty="0"/>
              <a:t>2004</a:t>
            </a:r>
          </a:p>
        </p:txBody>
      </p:sp>
    </p:spTree>
    <p:extLst>
      <p:ext uri="{BB962C8B-B14F-4D97-AF65-F5344CB8AC3E}">
        <p14:creationId xmlns:p14="http://schemas.microsoft.com/office/powerpoint/2010/main" val="2930264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7E7C2CBD-DFBF-4BF8-AC4E-A1E069C95ACA}" type="datetimeFigureOut">
              <a:rPr lang="nb-NO" smtClean="0"/>
              <a:t>13.09.2022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1048560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sp>
        <p:nvSpPr>
          <p:cNvPr id="3" name="Tittel 1"/>
          <p:cNvSpPr>
            <a:spLocks noGrp="1"/>
          </p:cNvSpPr>
          <p:nvPr>
            <p:ph type="title"/>
          </p:nvPr>
        </p:nvSpPr>
        <p:spPr>
          <a:xfrm>
            <a:off x="609600" y="250092"/>
            <a:ext cx="10972800" cy="593878"/>
          </a:xfrm>
        </p:spPr>
        <p:txBody>
          <a:bodyPr>
            <a:normAutofit/>
          </a:bodyPr>
          <a:lstStyle>
            <a:lvl1pPr>
              <a:defRPr sz="3000">
                <a:solidFill>
                  <a:srgbClr val="C00000"/>
                </a:solidFill>
              </a:defRPr>
            </a:lvl1pPr>
          </a:lstStyle>
          <a:p>
            <a:r>
              <a:rPr lang="nb-NO" dirty="0"/>
              <a:t>Klikk for å redigere tittelstil</a:t>
            </a:r>
          </a:p>
        </p:txBody>
      </p:sp>
      <p:sp>
        <p:nvSpPr>
          <p:cNvPr id="4" name="Plassholder for innhold 2"/>
          <p:cNvSpPr>
            <a:spLocks noGrp="1"/>
          </p:cNvSpPr>
          <p:nvPr>
            <p:ph sz="half" idx="1"/>
          </p:nvPr>
        </p:nvSpPr>
        <p:spPr>
          <a:xfrm>
            <a:off x="609600" y="1158950"/>
            <a:ext cx="10972800" cy="2456121"/>
          </a:xfrm>
        </p:spPr>
        <p:txBody>
          <a:bodyPr/>
          <a:lstStyle>
            <a:lvl1pPr marL="342900" indent="-342900">
              <a:buFont typeface="Wingdings" pitchFamily="2" charset="2"/>
              <a:buChar cha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innhold 3"/>
          <p:cNvSpPr>
            <a:spLocks noGrp="1"/>
          </p:cNvSpPr>
          <p:nvPr>
            <p:ph sz="half" idx="2"/>
          </p:nvPr>
        </p:nvSpPr>
        <p:spPr>
          <a:xfrm>
            <a:off x="609600" y="3732030"/>
            <a:ext cx="10972800" cy="2456121"/>
          </a:xfrm>
        </p:spPr>
        <p:txBody>
          <a:bodyPr/>
          <a:lstStyle>
            <a:lvl1pPr marL="180975" indent="-180975">
              <a:buFont typeface="Wingdings" pitchFamily="2" charset="2"/>
              <a:buChar char="§"/>
              <a:defRPr sz="22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9314253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09600" y="460291"/>
            <a:ext cx="10972800" cy="1090697"/>
          </a:xfrm>
        </p:spPr>
        <p:txBody>
          <a:bodyPr/>
          <a:lstStyle>
            <a:lvl1pPr>
              <a:defRPr/>
            </a:lvl1pPr>
          </a:lstStyle>
          <a:p>
            <a:r>
              <a:rPr lang="nb-NO" dirty="0"/>
              <a:t>Klikk for å redigere </a:t>
            </a:r>
            <a:br>
              <a:rPr lang="nb-NO" dirty="0"/>
            </a:br>
            <a:r>
              <a:rPr lang="nb-NO" dirty="0"/>
              <a:t>tittelstil</a:t>
            </a:r>
          </a:p>
        </p:txBody>
      </p:sp>
      <p:sp>
        <p:nvSpPr>
          <p:cNvPr id="3" name="Plassholder for innhold 2"/>
          <p:cNvSpPr>
            <a:spLocks noGrp="1"/>
          </p:cNvSpPr>
          <p:nvPr>
            <p:ph sz="half" idx="1"/>
          </p:nvPr>
        </p:nvSpPr>
        <p:spPr>
          <a:xfrm>
            <a:off x="609600" y="1668380"/>
            <a:ext cx="3553326" cy="4205372"/>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
        <p:nvSpPr>
          <p:cNvPr id="6" name="Plassholder for innhold 2"/>
          <p:cNvSpPr>
            <a:spLocks noGrp="1"/>
          </p:cNvSpPr>
          <p:nvPr>
            <p:ph sz="half" idx="13"/>
          </p:nvPr>
        </p:nvSpPr>
        <p:spPr>
          <a:xfrm>
            <a:off x="4307306" y="1668380"/>
            <a:ext cx="3553326" cy="4205372"/>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innhold 2"/>
          <p:cNvSpPr>
            <a:spLocks noGrp="1"/>
          </p:cNvSpPr>
          <p:nvPr>
            <p:ph sz="half" idx="14"/>
          </p:nvPr>
        </p:nvSpPr>
        <p:spPr>
          <a:xfrm>
            <a:off x="8029074" y="1668380"/>
            <a:ext cx="3553326" cy="4205370"/>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099827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998" y="329701"/>
            <a:ext cx="11886419" cy="6392833"/>
          </a:xfrm>
          <a:prstGeom prst="rect">
            <a:avLst/>
          </a:prstGeom>
        </p:spPr>
      </p:pic>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9716" b="44674"/>
          <a:stretch/>
        </p:blipFill>
        <p:spPr>
          <a:xfrm>
            <a:off x="167998" y="1940984"/>
            <a:ext cx="11886419" cy="1565667"/>
          </a:xfrm>
          <a:prstGeom prst="rect">
            <a:avLst/>
          </a:prstGeom>
        </p:spPr>
      </p:pic>
      <p:sp>
        <p:nvSpPr>
          <p:cNvPr id="6" name="Tittel 5"/>
          <p:cNvSpPr>
            <a:spLocks noGrp="1"/>
          </p:cNvSpPr>
          <p:nvPr>
            <p:ph type="title"/>
          </p:nvPr>
        </p:nvSpPr>
        <p:spPr>
          <a:xfrm>
            <a:off x="466197" y="3177917"/>
            <a:ext cx="11226131" cy="587879"/>
          </a:xfrm>
          <a:prstGeom prst="rect">
            <a:avLst/>
          </a:prstGeom>
        </p:spPr>
        <p:txBody>
          <a:bodyPr/>
          <a:lstStyle>
            <a:lvl1pPr algn="ctr">
              <a:defRPr b="0" i="0" cap="all" spc="200" baseline="0">
                <a:solidFill>
                  <a:schemeClr val="bg1"/>
                </a:solidFill>
                <a:latin typeface="Calibri" charset="0"/>
                <a:ea typeface="Calibri" charset="0"/>
                <a:cs typeface="Calibri" charset="0"/>
              </a:defRPr>
            </a:lvl1pPr>
          </a:lstStyle>
          <a:p>
            <a:r>
              <a:rPr lang="nb-NO"/>
              <a:t>Klikk for å redigere tittelstil</a:t>
            </a:r>
            <a:endParaRPr lang="nb-NO" dirty="0"/>
          </a:p>
        </p:txBody>
      </p:sp>
      <p:sp>
        <p:nvSpPr>
          <p:cNvPr id="16" name="Plassholder for tekst 15"/>
          <p:cNvSpPr>
            <a:spLocks noGrp="1"/>
          </p:cNvSpPr>
          <p:nvPr>
            <p:ph type="body" sz="quarter" idx="10"/>
          </p:nvPr>
        </p:nvSpPr>
        <p:spPr>
          <a:xfrm>
            <a:off x="2166706" y="4032354"/>
            <a:ext cx="7824788" cy="1566759"/>
          </a:xfrm>
          <a:prstGeom prst="rect">
            <a:avLst/>
          </a:prstGeom>
        </p:spPr>
        <p:txBody>
          <a:bodyPr/>
          <a:lstStyle>
            <a:lvl1pPr marL="0" indent="0" algn="ctr">
              <a:lnSpc>
                <a:spcPct val="100000"/>
              </a:lnSpc>
              <a:buFontTx/>
              <a:buNone/>
              <a:defRPr b="0" spc="31" baseline="0">
                <a:solidFill>
                  <a:schemeClr val="bg1"/>
                </a:solidFill>
              </a:defRPr>
            </a:lvl1pPr>
            <a:lvl2pPr marL="3175" indent="0" algn="ctr">
              <a:lnSpc>
                <a:spcPct val="100000"/>
              </a:lnSpc>
              <a:spcBef>
                <a:spcPts val="2500"/>
              </a:spcBef>
              <a:buFontTx/>
              <a:buNone/>
              <a:tabLst/>
              <a:defRPr sz="1200">
                <a:solidFill>
                  <a:schemeClr val="bg1"/>
                </a:solidFill>
              </a:defRPr>
            </a:lvl2pPr>
            <a:lvl3pPr marL="3175" indent="0" algn="ctr">
              <a:buFontTx/>
              <a:buNone/>
              <a:tabLst/>
              <a:defRPr sz="1200">
                <a:solidFill>
                  <a:schemeClr val="bg1"/>
                </a:solidFill>
              </a:defRPr>
            </a:lvl3pPr>
            <a:lvl4pPr marL="3175" indent="0" algn="ctr">
              <a:buFontTx/>
              <a:buNone/>
              <a:tabLst/>
              <a:defRPr sz="1200">
                <a:solidFill>
                  <a:schemeClr val="bg1"/>
                </a:solidFill>
              </a:defRPr>
            </a:lvl4pPr>
            <a:lvl5pPr marL="3175" indent="0" algn="ctr">
              <a:buFontTx/>
              <a:buNone/>
              <a:tabLst/>
              <a:defRPr sz="1200">
                <a:solidFill>
                  <a:schemeClr val="bg1"/>
                </a:solidFill>
              </a:defRPr>
            </a:lvl5pPr>
          </a:lstStyle>
          <a:p>
            <a:pPr lvl="0"/>
            <a:r>
              <a:rPr lang="nb-NO"/>
              <a:t>Rediger tekststiler i malen</a:t>
            </a:r>
          </a:p>
          <a:p>
            <a:pPr lvl="1"/>
            <a:r>
              <a:rPr lang="nb-NO"/>
              <a:t>Andre nivå</a:t>
            </a:r>
          </a:p>
        </p:txBody>
      </p:sp>
    </p:spTree>
    <p:extLst>
      <p:ext uri="{BB962C8B-B14F-4D97-AF65-F5344CB8AC3E}">
        <p14:creationId xmlns:p14="http://schemas.microsoft.com/office/powerpoint/2010/main" val="375152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pic>
        <p:nvPicPr>
          <p:cNvPr id="6" name="Bil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819" b="39729"/>
          <a:stretch/>
        </p:blipFill>
        <p:spPr>
          <a:xfrm>
            <a:off x="-16365" y="-16367"/>
            <a:ext cx="12243397" cy="764977"/>
          </a:xfrm>
          <a:prstGeom prst="rect">
            <a:avLst/>
          </a:prstGeom>
        </p:spPr>
      </p:pic>
      <p:sp>
        <p:nvSpPr>
          <p:cNvPr id="2" name="Tittel 1"/>
          <p:cNvSpPr>
            <a:spLocks noGrp="1"/>
          </p:cNvSpPr>
          <p:nvPr>
            <p:ph type="title" hasCustomPrompt="1"/>
          </p:nvPr>
        </p:nvSpPr>
        <p:spPr>
          <a:xfrm>
            <a:off x="623890" y="980019"/>
            <a:ext cx="10958511" cy="817032"/>
          </a:xfrm>
          <a:prstGeom prst="rect">
            <a:avLst/>
          </a:prstGeom>
        </p:spPr>
        <p:txBody>
          <a:bodyPr/>
          <a:lstStyle/>
          <a:p>
            <a:r>
              <a:rPr lang="nb-NO" dirty="0" err="1"/>
              <a:t>Headline</a:t>
            </a:r>
            <a:endParaRPr lang="nb-NO" dirty="0"/>
          </a:p>
        </p:txBody>
      </p:sp>
      <p:cxnSp>
        <p:nvCxnSpPr>
          <p:cNvPr id="10" name="Rett linje 9"/>
          <p:cNvCxnSpPr/>
          <p:nvPr/>
        </p:nvCxnSpPr>
        <p:spPr>
          <a:xfrm>
            <a:off x="0" y="6480441"/>
            <a:ext cx="121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userDrawn="1"/>
        </p:nvCxnSpPr>
        <p:spPr>
          <a:xfrm>
            <a:off x="0" y="6480441"/>
            <a:ext cx="121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Plassholder for innhold 6"/>
          <p:cNvSpPr>
            <a:spLocks noGrp="1"/>
          </p:cNvSpPr>
          <p:nvPr>
            <p:ph sz="quarter" idx="18" hasCustomPrompt="1"/>
          </p:nvPr>
        </p:nvSpPr>
        <p:spPr>
          <a:xfrm>
            <a:off x="623593" y="1940985"/>
            <a:ext cx="10958805" cy="4367743"/>
          </a:xfrm>
          <a:prstGeom prst="rect">
            <a:avLst/>
          </a:prstGeo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dirty="0"/>
              <a:t>Sett inn tekst/ bilde/ diagram/ tabell</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tekst 10"/>
          <p:cNvSpPr>
            <a:spLocks noGrp="1"/>
          </p:cNvSpPr>
          <p:nvPr>
            <p:ph type="body" sz="quarter" idx="14" hasCustomPrompt="1"/>
          </p:nvPr>
        </p:nvSpPr>
        <p:spPr>
          <a:xfrm>
            <a:off x="0" y="1"/>
            <a:ext cx="9323883" cy="749300"/>
          </a:xfrm>
          <a:prstGeom prst="rect">
            <a:avLst/>
          </a:prstGeom>
        </p:spPr>
        <p:txBody>
          <a:bodyPr lIns="288000" tIns="0" anchor="ctr" anchorCtr="0"/>
          <a:lstStyle>
            <a:lvl1pPr marL="0" indent="0">
              <a:buNone/>
              <a:defRPr sz="2000" b="0" cap="all" spc="100" baseline="0">
                <a:solidFill>
                  <a:schemeClr val="bg1"/>
                </a:solidFill>
              </a:defRPr>
            </a:lvl1pPr>
          </a:lstStyle>
          <a:p>
            <a:pPr lvl="0"/>
            <a:r>
              <a:rPr lang="nb-NO" dirty="0"/>
              <a:t>Skriv inn tema/kapittel</a:t>
            </a:r>
          </a:p>
        </p:txBody>
      </p:sp>
      <p:sp>
        <p:nvSpPr>
          <p:cNvPr id="7" name="Plassholder for dato 6"/>
          <p:cNvSpPr>
            <a:spLocks noGrp="1"/>
          </p:cNvSpPr>
          <p:nvPr>
            <p:ph type="dt" sz="half" idx="19"/>
          </p:nvPr>
        </p:nvSpPr>
        <p:spPr/>
        <p:txBody>
          <a:bodyPr/>
          <a:lstStyle/>
          <a:p>
            <a:fld id="{20E67170-BACA-0948-872C-023798A4F67F}" type="datetime1">
              <a:rPr lang="nb-NO" smtClean="0"/>
              <a:t>13.09.2022</a:t>
            </a:fld>
            <a:endParaRPr lang="nb-NO" dirty="0"/>
          </a:p>
        </p:txBody>
      </p:sp>
      <p:sp>
        <p:nvSpPr>
          <p:cNvPr id="8" name="Plassholder for bunntekst 7"/>
          <p:cNvSpPr>
            <a:spLocks noGrp="1"/>
          </p:cNvSpPr>
          <p:nvPr>
            <p:ph type="ftr" sz="quarter" idx="20"/>
          </p:nvPr>
        </p:nvSpPr>
        <p:spPr/>
        <p:txBody>
          <a:bodyPr/>
          <a:lstStyle/>
          <a:p>
            <a:r>
              <a:rPr lang="nb-NO"/>
              <a:t>Menon Economics</a:t>
            </a:r>
            <a:endParaRPr lang="nb-NO" dirty="0"/>
          </a:p>
        </p:txBody>
      </p:sp>
      <p:sp>
        <p:nvSpPr>
          <p:cNvPr id="9" name="Plassholder for lysbildenummer 8"/>
          <p:cNvSpPr>
            <a:spLocks noGrp="1"/>
          </p:cNvSpPr>
          <p:nvPr>
            <p:ph type="sldNum" sz="quarter" idx="21"/>
          </p:nvPr>
        </p:nvSpPr>
        <p:spPr/>
        <p:txBody>
          <a:bodyPr/>
          <a:lstStyle/>
          <a:p>
            <a:r>
              <a:rPr lang="nb-NO"/>
              <a:t> </a:t>
            </a:r>
            <a:fld id="{4B4A0E1B-6928-413F-B10B-EA3BF5B40920}" type="slidenum">
              <a:rPr lang="nb-NO" smtClean="0"/>
              <a:pPr/>
              <a:t>‹#›</a:t>
            </a:fld>
            <a:endParaRPr lang="nb-NO" dirty="0"/>
          </a:p>
        </p:txBody>
      </p:sp>
    </p:spTree>
    <p:extLst>
      <p:ext uri="{BB962C8B-B14F-4D97-AF65-F5344CB8AC3E}">
        <p14:creationId xmlns:p14="http://schemas.microsoft.com/office/powerpoint/2010/main" val="295213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235411"/>
            <a:ext cx="10972800" cy="897474"/>
          </a:xfrm>
        </p:spPr>
        <p:txBody>
          <a:bodyPr/>
          <a:lstStyle>
            <a:lvl1pPr>
              <a:defRPr>
                <a:solidFill>
                  <a:srgbClr val="C00000"/>
                </a:solidFill>
              </a:defRPr>
            </a:lvl1pPr>
          </a:lstStyle>
          <a:p>
            <a:r>
              <a:rPr lang="nb-NO"/>
              <a:t>Klikk for å redigere tittelstil</a:t>
            </a:r>
          </a:p>
        </p:txBody>
      </p:sp>
      <p:sp>
        <p:nvSpPr>
          <p:cNvPr id="3" name="Plassholder for dato 2"/>
          <p:cNvSpPr>
            <a:spLocks noGrp="1"/>
          </p:cNvSpPr>
          <p:nvPr>
            <p:ph type="dt" sz="half" idx="10"/>
          </p:nvPr>
        </p:nvSpPr>
        <p:spPr/>
        <p:txBody>
          <a:bodyPr/>
          <a:lstStyle/>
          <a:p>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a:xfrm>
            <a:off x="8845510" y="6173810"/>
            <a:ext cx="1559055" cy="365125"/>
          </a:xfrm>
        </p:spPr>
        <p:txBody>
          <a:bodyPr/>
          <a:lstStyle>
            <a:lvl1pPr>
              <a:defRPr sz="1600"/>
            </a:lvl1pPr>
          </a:lstStyle>
          <a:p>
            <a:fld id="{DA31872E-8BFC-214A-B7E1-4CF644173512}" type="slidenum">
              <a:rPr lang="nb-NO" smtClean="0">
                <a:solidFill>
                  <a:prstClr val="black">
                    <a:tint val="75000"/>
                  </a:prstClr>
                </a:solidFill>
              </a:rPr>
              <a:pPr/>
              <a:t>‹#›</a:t>
            </a:fld>
            <a:endParaRPr lang="nb-NO">
              <a:solidFill>
                <a:prstClr val="black">
                  <a:tint val="75000"/>
                </a:prstClr>
              </a:solidFill>
            </a:endParaRPr>
          </a:p>
        </p:txBody>
      </p:sp>
      <p:sp>
        <p:nvSpPr>
          <p:cNvPr id="6" name="Plassholder for innhold 2"/>
          <p:cNvSpPr>
            <a:spLocks noGrp="1"/>
          </p:cNvSpPr>
          <p:nvPr>
            <p:ph sz="half" idx="1"/>
          </p:nvPr>
        </p:nvSpPr>
        <p:spPr>
          <a:xfrm>
            <a:off x="609600" y="1205721"/>
            <a:ext cx="10972800" cy="2408755"/>
          </a:xfrm>
        </p:spPr>
        <p:txBody>
          <a:bodyPr>
            <a:normAutofit/>
          </a:bodyPr>
          <a:lstStyle>
            <a:lvl1pPr marL="342900" indent="-342900">
              <a:buFont typeface="Wingdings" panose="05000000000000000000" pitchFamily="2" charset="2"/>
              <a:buChar cha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2"/>
          <p:cNvSpPr>
            <a:spLocks noGrp="1"/>
          </p:cNvSpPr>
          <p:nvPr>
            <p:ph sz="half" idx="13"/>
          </p:nvPr>
        </p:nvSpPr>
        <p:spPr>
          <a:xfrm>
            <a:off x="619729" y="3681497"/>
            <a:ext cx="10962672" cy="2408754"/>
          </a:xfrm>
        </p:spPr>
        <p:txBody>
          <a:bodyPr>
            <a:normAutofit/>
          </a:bodyPr>
          <a:lstStyle>
            <a:lvl1pPr marL="342900" indent="-342900">
              <a:buFont typeface="Wingdings" panose="05000000000000000000" pitchFamily="2" charset="2"/>
              <a:buChar cha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424665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7E7C2CBD-DFBF-4BF8-AC4E-A1E069C95ACA}" type="datetimeFigureOut">
              <a:rPr lang="nb-NO" smtClean="0"/>
              <a:t>13.09.2022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401750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7E7C2CBD-DFBF-4BF8-AC4E-A1E069C95ACA}" type="datetimeFigureOut">
              <a:rPr lang="nb-NO" smtClean="0"/>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150336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7E7C2CBD-DFBF-4BF8-AC4E-A1E069C95ACA}" type="datetimeFigureOut">
              <a:rPr lang="nb-NO" smtClean="0"/>
              <a:t>13.09.2022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0A03DFE-0FDA-4359-AE79-1AA04DE14DC8}" type="slidenum">
              <a:rPr lang="nb-NO" smtClean="0"/>
              <a:t>‹#›</a:t>
            </a:fld>
            <a:endParaRPr lang="nb-NO"/>
          </a:p>
        </p:txBody>
      </p:sp>
    </p:spTree>
    <p:extLst>
      <p:ext uri="{BB962C8B-B14F-4D97-AF65-F5344CB8AC3E}">
        <p14:creationId xmlns:p14="http://schemas.microsoft.com/office/powerpoint/2010/main" val="2092872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11.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C2CBD-DFBF-4BF8-AC4E-A1E069C95ACA}" type="datetimeFigureOut">
              <a:rPr lang="nb-NO" smtClean="0"/>
              <a:t>13.09.2022</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03DFE-0FDA-4359-AE79-1AA04DE14DC8}" type="slidenum">
              <a:rPr lang="nb-NO" smtClean="0"/>
              <a:t>‹#›</a:t>
            </a:fld>
            <a:endParaRPr lang="nb-NO"/>
          </a:p>
        </p:txBody>
      </p:sp>
    </p:spTree>
    <p:extLst>
      <p:ext uri="{BB962C8B-B14F-4D97-AF65-F5344CB8AC3E}">
        <p14:creationId xmlns:p14="http://schemas.microsoft.com/office/powerpoint/2010/main" val="2886068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5"/>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2"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928244" y="6173788"/>
            <a:ext cx="730357" cy="364835"/>
          </a:xfrm>
          <a:prstGeom prst="rect">
            <a:avLst/>
          </a:prstGeom>
        </p:spPr>
      </p:pic>
    </p:spTree>
    <p:extLst>
      <p:ext uri="{BB962C8B-B14F-4D97-AF65-F5344CB8AC3E}">
        <p14:creationId xmlns:p14="http://schemas.microsoft.com/office/powerpoint/2010/main" val="32353520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5" r:id="rId13"/>
    <p:sldLayoutId id="2147483706" r:id="rId14"/>
    <p:sldLayoutId id="2147483729" r:id="rId15"/>
  </p:sldLayoutIdLst>
  <p:txStyles>
    <p:titleStyle>
      <a:lvl1pPr algn="l" defTabSz="457189" rtl="0" eaLnBrk="1" latinLnBrk="0" hangingPunct="1">
        <a:spcBef>
          <a:spcPct val="0"/>
        </a:spcBef>
        <a:buNone/>
        <a:defRPr sz="2800" kern="1200">
          <a:solidFill>
            <a:srgbClr val="001A58"/>
          </a:solidFill>
          <a:latin typeface="+mj-lt"/>
          <a:ea typeface="+mj-ea"/>
          <a:cs typeface="+mj-cs"/>
        </a:defRPr>
      </a:lvl1pPr>
    </p:titleStyle>
    <p:bodyStyle>
      <a:lvl1pPr marL="342891" indent="-342891" algn="l" defTabSz="457189" rtl="0" eaLnBrk="1" latinLnBrk="0" hangingPunct="1">
        <a:spcBef>
          <a:spcPct val="20000"/>
        </a:spcBef>
        <a:buFont typeface="Arial"/>
        <a:buChar char="•"/>
        <a:defRPr sz="2000" kern="1200">
          <a:solidFill>
            <a:srgbClr val="001A58"/>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001A58"/>
          </a:solidFill>
          <a:latin typeface="+mn-lt"/>
          <a:ea typeface="+mn-ea"/>
          <a:cs typeface="+mn-cs"/>
        </a:defRPr>
      </a:lvl2pPr>
      <a:lvl3pPr marL="1142971" indent="-228594" algn="l" defTabSz="457189" rtl="0" eaLnBrk="1" latinLnBrk="0" hangingPunct="1">
        <a:spcBef>
          <a:spcPct val="20000"/>
        </a:spcBef>
        <a:buFont typeface="Arial"/>
        <a:buChar char="•"/>
        <a:defRPr sz="2000" kern="1200">
          <a:solidFill>
            <a:srgbClr val="001A58"/>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1A58"/>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1A58"/>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366591"/>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548091"/>
            <a:ext cx="10972800" cy="432332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152443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l" defTabSz="457200" rtl="0" eaLnBrk="1" latinLnBrk="0" hangingPunct="1">
        <a:spcBef>
          <a:spcPct val="0"/>
        </a:spcBef>
        <a:buNone/>
        <a:defRPr sz="36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13.09.2022</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30812287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wdp"/><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hyperlink" Target="https://portal.fiks.ks.no/" TargetMode="External"/><Relationship Id="rId4" Type="http://schemas.openxmlformats.org/officeDocument/2006/relationships/hyperlink" Target="https://ks-no.github.i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60.sv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54.sv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hyperlink" Target="mailto:fiks@ks.no" TargetMode="External"/><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5.png"/><Relationship Id="rId1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3.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1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hyperlink" Target="mailto:Fiks@ks.no" TargetMode="External"/><Relationship Id="rId13" Type="http://schemas.openxmlformats.org/officeDocument/2006/relationships/image" Target="../media/image79.png"/><Relationship Id="rId3" Type="http://schemas.openxmlformats.org/officeDocument/2006/relationships/hyperlink" Target="http://www.ks.no/" TargetMode="External"/><Relationship Id="rId7" Type="http://schemas.openxmlformats.org/officeDocument/2006/relationships/hyperlink" Target="https://forvaltning.fiks.ks.no/sikkerhet-dokumentasjon/" TargetMode="External"/><Relationship Id="rId12" Type="http://schemas.openxmlformats.org/officeDocument/2006/relationships/image" Target="../media/image84.sv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https://ks-no.github.io/fiks-platform/" TargetMode="External"/><Relationship Id="rId11" Type="http://schemas.openxmlformats.org/officeDocument/2006/relationships/image" Target="../media/image78.png"/><Relationship Id="rId5" Type="http://schemas.openxmlformats.org/officeDocument/2006/relationships/hyperlink" Target="https://www.facebook.com/groups/147231349386435" TargetMode="External"/><Relationship Id="rId10" Type="http://schemas.openxmlformats.org/officeDocument/2006/relationships/image" Target="../media/image60.svg"/><Relationship Id="rId4" Type="http://schemas.openxmlformats.org/officeDocument/2006/relationships/hyperlink" Target="https://portal.fiks.ks.no/" TargetMode="External"/><Relationship Id="rId9" Type="http://schemas.openxmlformats.org/officeDocument/2006/relationships/image" Target="../media/image56.png"/><Relationship Id="rId14" Type="http://schemas.openxmlformats.org/officeDocument/2006/relationships/image" Target="../media/image86.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5C83A4-55D5-408E-A2FF-414195EEBB22}"/>
              </a:ext>
            </a:extLst>
          </p:cNvPr>
          <p:cNvSpPr>
            <a:spLocks noGrp="1"/>
          </p:cNvSpPr>
          <p:nvPr>
            <p:ph type="ctrTitle"/>
          </p:nvPr>
        </p:nvSpPr>
        <p:spPr>
          <a:xfrm>
            <a:off x="664228" y="1382487"/>
            <a:ext cx="10678686" cy="2340428"/>
          </a:xfrm>
        </p:spPr>
        <p:txBody>
          <a:bodyPr/>
          <a:lstStyle/>
          <a:p>
            <a:r>
              <a:rPr lang="nb-NO" sz="2400" dirty="0"/>
              <a:t>KS - kommunesektorens organisasjon</a:t>
            </a:r>
            <a:br>
              <a:rPr lang="nb-NO" sz="2400" dirty="0"/>
            </a:br>
            <a:r>
              <a:rPr lang="nb-NO" sz="1800" dirty="0">
                <a:solidFill>
                  <a:schemeClr val="bg1">
                    <a:lumMod val="95000"/>
                  </a:schemeClr>
                </a:solidFill>
                <a:effectLst/>
                <a:latin typeface="Arial" panose="020B0604020202020204" pitchFamily="34" charset="0"/>
                <a:ea typeface="Calibri" panose="020F0502020204030204" pitchFamily="34" charset="0"/>
              </a:rPr>
              <a:t/>
            </a:r>
            <a:br>
              <a:rPr lang="nb-NO" sz="1800" dirty="0">
                <a:solidFill>
                  <a:schemeClr val="bg1">
                    <a:lumMod val="95000"/>
                  </a:schemeClr>
                </a:solidFill>
                <a:effectLst/>
                <a:latin typeface="Arial" panose="020B0604020202020204" pitchFamily="34" charset="0"/>
                <a:ea typeface="Calibri" panose="020F0502020204030204" pitchFamily="34" charset="0"/>
              </a:rPr>
            </a:br>
            <a:r>
              <a:rPr lang="nb-NO" sz="1800" dirty="0">
                <a:solidFill>
                  <a:schemeClr val="bg1">
                    <a:lumMod val="95000"/>
                  </a:schemeClr>
                </a:solidFill>
                <a:effectLst/>
                <a:latin typeface="Arial" panose="020B0604020202020204" pitchFamily="34" charset="0"/>
                <a:ea typeface="Calibri" panose="020F0502020204030204" pitchFamily="34" charset="0"/>
              </a:rPr>
              <a:t/>
            </a:r>
            <a:br>
              <a:rPr lang="nb-NO" sz="1800" dirty="0">
                <a:solidFill>
                  <a:schemeClr val="bg1">
                    <a:lumMod val="95000"/>
                  </a:schemeClr>
                </a:solidFill>
                <a:effectLst/>
                <a:latin typeface="Arial" panose="020B0604020202020204" pitchFamily="34" charset="0"/>
                <a:ea typeface="Calibri" panose="020F0502020204030204" pitchFamily="34" charset="0"/>
              </a:rPr>
            </a:br>
            <a:r>
              <a:rPr lang="nb-NO" sz="3200" dirty="0">
                <a:latin typeface="&quot;Calibri Light&quot;"/>
              </a:rPr>
              <a:t>FINF4010, 13. september kl. 10.15 - 12.00 i rom DJ 5103. </a:t>
            </a:r>
            <a:br>
              <a:rPr lang="nb-NO" sz="3200" dirty="0">
                <a:latin typeface="&quot;Calibri Light&quot;"/>
              </a:rPr>
            </a:br>
            <a:r>
              <a:rPr lang="nb-NO" sz="3200" dirty="0">
                <a:latin typeface="&quot;Calibri Light&quot;"/>
              </a:rPr>
              <a:t>Kommunal IT: status, styring og viktige utfordringer, sett fra KS</a:t>
            </a:r>
            <a:r>
              <a:rPr lang="nb-NO" sz="1800" dirty="0">
                <a:solidFill>
                  <a:schemeClr val="bg1">
                    <a:lumMod val="95000"/>
                  </a:schemeClr>
                </a:solidFill>
                <a:effectLst/>
                <a:latin typeface="Arial" panose="020B0604020202020204" pitchFamily="34" charset="0"/>
                <a:ea typeface="Calibri" panose="020F0502020204030204" pitchFamily="34" charset="0"/>
              </a:rPr>
              <a:t/>
            </a:r>
            <a:br>
              <a:rPr lang="nb-NO" sz="1800" dirty="0">
                <a:solidFill>
                  <a:schemeClr val="bg1">
                    <a:lumMod val="95000"/>
                  </a:schemeClr>
                </a:solidFill>
                <a:effectLst/>
                <a:latin typeface="Arial" panose="020B0604020202020204" pitchFamily="34" charset="0"/>
                <a:ea typeface="Calibri" panose="020F0502020204030204" pitchFamily="34" charset="0"/>
              </a:rPr>
            </a:br>
            <a:endParaRPr lang="nb-NO" dirty="0">
              <a:solidFill>
                <a:schemeClr val="bg1">
                  <a:lumMod val="95000"/>
                </a:schemeClr>
              </a:solidFill>
            </a:endParaRPr>
          </a:p>
        </p:txBody>
      </p:sp>
      <p:sp>
        <p:nvSpPr>
          <p:cNvPr id="3" name="Undertittel 2">
            <a:extLst>
              <a:ext uri="{FF2B5EF4-FFF2-40B4-BE49-F238E27FC236}">
                <a16:creationId xmlns:a16="http://schemas.microsoft.com/office/drawing/2014/main" id="{ABFD9119-7FB7-4864-B885-7EA5945D8FCA}"/>
              </a:ext>
            </a:extLst>
          </p:cNvPr>
          <p:cNvSpPr>
            <a:spLocks noGrp="1"/>
          </p:cNvSpPr>
          <p:nvPr>
            <p:ph type="subTitle" idx="1"/>
          </p:nvPr>
        </p:nvSpPr>
        <p:spPr>
          <a:xfrm>
            <a:off x="664228" y="3722915"/>
            <a:ext cx="8534400" cy="881742"/>
          </a:xfrm>
        </p:spPr>
        <p:txBody>
          <a:bodyPr>
            <a:normAutofit/>
          </a:bodyPr>
          <a:lstStyle/>
          <a:p>
            <a:r>
              <a:rPr lang="nb-NO" sz="1400" dirty="0">
                <a:effectLst/>
                <a:latin typeface="Calibri" panose="020F0502020204030204" pitchFamily="34" charset="0"/>
                <a:ea typeface="Times New Roman" panose="02020603050405020304" pitchFamily="18" charset="0"/>
                <a:cs typeface="Times New Roman" panose="02020603050405020304" pitchFamily="18" charset="0"/>
              </a:rPr>
              <a:t>Astrid Øksenvåg</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400" dirty="0">
                <a:effectLst/>
                <a:latin typeface="Calibri" panose="020F0502020204030204" pitchFamily="34" charset="0"/>
                <a:ea typeface="Times New Roman" panose="02020603050405020304" pitchFamily="18" charset="0"/>
                <a:cs typeface="Times New Roman" panose="02020603050405020304" pitchFamily="18" charset="0"/>
              </a:rPr>
              <a:t>Avdelingsdirektør Digitale fellestjenester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400" dirty="0">
                <a:effectLst/>
                <a:latin typeface="Calibri" panose="020F0502020204030204" pitchFamily="34" charset="0"/>
                <a:ea typeface="Times New Roman" panose="02020603050405020304" pitchFamily="18" charset="0"/>
                <a:cs typeface="Times New Roman" panose="02020603050405020304" pitchFamily="18" charset="0"/>
              </a:rPr>
              <a:t>Forskning, innovasjon og digitalisering, KS</a:t>
            </a:r>
            <a:endParaRPr lang="nb-NO"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7711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4DADB017-1180-EA43-865C-F87B7665B7E0}"/>
              </a:ext>
            </a:extLst>
          </p:cNvPr>
          <p:cNvSpPr/>
          <p:nvPr/>
        </p:nvSpPr>
        <p:spPr>
          <a:xfrm>
            <a:off x="3394123" y="1380191"/>
            <a:ext cx="4604084" cy="4604084"/>
          </a:xfrm>
          <a:prstGeom prst="ellipse">
            <a:avLst/>
          </a:prstGeom>
          <a:noFill/>
          <a:ln>
            <a:solidFill>
              <a:srgbClr val="001A58">
                <a:alpha val="38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ittel 2"/>
          <p:cNvSpPr>
            <a:spLocks noGrp="1"/>
          </p:cNvSpPr>
          <p:nvPr>
            <p:ph type="title"/>
          </p:nvPr>
        </p:nvSpPr>
        <p:spPr>
          <a:xfrm>
            <a:off x="714375" y="732380"/>
            <a:ext cx="2419350" cy="1341664"/>
          </a:xfrm>
        </p:spPr>
        <p:txBody>
          <a:bodyPr>
            <a:normAutofit/>
          </a:bodyPr>
          <a:lstStyle/>
          <a:p>
            <a:r>
              <a:rPr lang="en-US">
                <a:ea typeface="+mj-lt"/>
                <a:cs typeface="+mj-lt"/>
              </a:rPr>
              <a:t>KS` roller</a:t>
            </a:r>
            <a:endParaRPr lang="en-US">
              <a:cs typeface="Calibri"/>
            </a:endParaRPr>
          </a:p>
        </p:txBody>
      </p:sp>
      <p:sp>
        <p:nvSpPr>
          <p:cNvPr id="5" name="Ellipse 4">
            <a:extLst>
              <a:ext uri="{FF2B5EF4-FFF2-40B4-BE49-F238E27FC236}">
                <a16:creationId xmlns:a16="http://schemas.microsoft.com/office/drawing/2014/main" id="{ED6887ED-C646-0944-89FF-FD13D0CD83DB}"/>
              </a:ext>
            </a:extLst>
          </p:cNvPr>
          <p:cNvSpPr/>
          <p:nvPr/>
        </p:nvSpPr>
        <p:spPr>
          <a:xfrm>
            <a:off x="4648934" y="2565768"/>
            <a:ext cx="2094462" cy="2105445"/>
          </a:xfrm>
          <a:prstGeom prst="ellipse">
            <a:avLst/>
          </a:prstGeom>
          <a:solidFill>
            <a:srgbClr val="001A5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a:ln>
                  <a:noFill/>
                </a:ln>
                <a:solidFill>
                  <a:prstClr val="white"/>
                </a:solidFill>
                <a:effectLst/>
                <a:uLnTx/>
                <a:uFillTx/>
                <a:latin typeface="Calibri"/>
                <a:ea typeface="+mn-ea"/>
                <a:cs typeface="+mn-cs"/>
              </a:rPr>
              <a:t>KS</a:t>
            </a:r>
          </a:p>
        </p:txBody>
      </p:sp>
      <p:sp>
        <p:nvSpPr>
          <p:cNvPr id="6" name="Rektangel 5">
            <a:extLst>
              <a:ext uri="{FF2B5EF4-FFF2-40B4-BE49-F238E27FC236}">
                <a16:creationId xmlns:a16="http://schemas.microsoft.com/office/drawing/2014/main" id="{CF1448D1-7B18-DA4F-BA5D-B1335E14BA60}"/>
              </a:ext>
            </a:extLst>
          </p:cNvPr>
          <p:cNvSpPr/>
          <p:nvPr/>
        </p:nvSpPr>
        <p:spPr>
          <a:xfrm>
            <a:off x="4152325" y="1171656"/>
            <a:ext cx="3087680" cy="678152"/>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prstClr val="white"/>
                </a:solidFill>
                <a:effectLst/>
                <a:uLnTx/>
                <a:uFillTx/>
                <a:latin typeface="Calibri"/>
                <a:ea typeface="+mn-ea"/>
                <a:cs typeface="+mn-cs"/>
              </a:rPr>
              <a:t>Interessepolitisk aktør</a:t>
            </a:r>
          </a:p>
        </p:txBody>
      </p:sp>
      <p:sp>
        <p:nvSpPr>
          <p:cNvPr id="7" name="Rektangel 6">
            <a:extLst>
              <a:ext uri="{FF2B5EF4-FFF2-40B4-BE49-F238E27FC236}">
                <a16:creationId xmlns:a16="http://schemas.microsoft.com/office/drawing/2014/main" id="{EA6741E6-ACC1-D248-91B8-B76984813583}"/>
              </a:ext>
            </a:extLst>
          </p:cNvPr>
          <p:cNvSpPr/>
          <p:nvPr/>
        </p:nvSpPr>
        <p:spPr>
          <a:xfrm>
            <a:off x="6743396" y="4608582"/>
            <a:ext cx="2494008" cy="704908"/>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lvl="0" algn="ctr"/>
            <a:r>
              <a:rPr lang="nb-NO" sz="2000" dirty="0">
                <a:solidFill>
                  <a:prstClr val="white"/>
                </a:solidFill>
                <a:latin typeface="Calibri"/>
              </a:rPr>
              <a:t>Utviklingspartner</a:t>
            </a:r>
          </a:p>
        </p:txBody>
      </p:sp>
      <p:sp>
        <p:nvSpPr>
          <p:cNvPr id="8" name="Rektangel 7">
            <a:extLst>
              <a:ext uri="{FF2B5EF4-FFF2-40B4-BE49-F238E27FC236}">
                <a16:creationId xmlns:a16="http://schemas.microsoft.com/office/drawing/2014/main" id="{B4D76BE2-B2E4-9444-A0DB-781694F5A706}"/>
              </a:ext>
            </a:extLst>
          </p:cNvPr>
          <p:cNvSpPr/>
          <p:nvPr/>
        </p:nvSpPr>
        <p:spPr>
          <a:xfrm>
            <a:off x="2147119" y="4608581"/>
            <a:ext cx="2494008" cy="704909"/>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nb-NO" sz="1700">
                <a:solidFill>
                  <a:prstClr val="white"/>
                </a:solidFill>
                <a:latin typeface="Calibri"/>
              </a:rPr>
              <a:t> Arbeidsgiverorganisasjon</a:t>
            </a:r>
          </a:p>
        </p:txBody>
      </p:sp>
      <p:sp>
        <p:nvSpPr>
          <p:cNvPr id="9" name="Rektangel 6">
            <a:extLst>
              <a:ext uri="{FF2B5EF4-FFF2-40B4-BE49-F238E27FC236}">
                <a16:creationId xmlns:a16="http://schemas.microsoft.com/office/drawing/2014/main" id="{3115AE90-3B5E-4F75-A300-C952820AAA43}"/>
              </a:ext>
            </a:extLst>
          </p:cNvPr>
          <p:cNvSpPr/>
          <p:nvPr/>
        </p:nvSpPr>
        <p:spPr>
          <a:xfrm>
            <a:off x="8101264" y="3686715"/>
            <a:ext cx="2303508" cy="502163"/>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pPr algn="ctr"/>
            <a:r>
              <a:rPr lang="nb-NO" sz="1900" dirty="0">
                <a:solidFill>
                  <a:srgbClr val="001046"/>
                </a:solidFill>
                <a:latin typeface="Calibri"/>
              </a:rPr>
              <a:t>Tjenestetilbyder</a:t>
            </a:r>
          </a:p>
        </p:txBody>
      </p:sp>
    </p:spTree>
    <p:extLst>
      <p:ext uri="{BB962C8B-B14F-4D97-AF65-F5344CB8AC3E}">
        <p14:creationId xmlns:p14="http://schemas.microsoft.com/office/powerpoint/2010/main" val="12073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43E62A-AD2F-F34C-88B1-FC84CB20F36C}"/>
              </a:ext>
            </a:extLst>
          </p:cNvPr>
          <p:cNvSpPr>
            <a:spLocks noGrp="1"/>
          </p:cNvSpPr>
          <p:nvPr>
            <p:ph type="title"/>
          </p:nvPr>
        </p:nvSpPr>
        <p:spPr>
          <a:xfrm>
            <a:off x="6456845" y="937312"/>
            <a:ext cx="5343939" cy="1172818"/>
          </a:xfrm>
        </p:spPr>
        <p:txBody>
          <a:bodyPr>
            <a:normAutofit/>
          </a:bodyPr>
          <a:lstStyle/>
          <a:p>
            <a:r>
              <a:rPr lang="nb-NO" dirty="0"/>
              <a:t>Pådriver og samordner i digitaliseringsarbeidet</a:t>
            </a:r>
          </a:p>
        </p:txBody>
      </p:sp>
      <p:sp>
        <p:nvSpPr>
          <p:cNvPr id="3" name="Plassholder for innhold 2">
            <a:extLst>
              <a:ext uri="{FF2B5EF4-FFF2-40B4-BE49-F238E27FC236}">
                <a16:creationId xmlns:a16="http://schemas.microsoft.com/office/drawing/2014/main" id="{F1B284FC-B200-1F4D-8182-E49CA5CF0E2C}"/>
              </a:ext>
            </a:extLst>
          </p:cNvPr>
          <p:cNvSpPr>
            <a:spLocks noGrp="1"/>
          </p:cNvSpPr>
          <p:nvPr>
            <p:ph sz="quarter" idx="10"/>
          </p:nvPr>
        </p:nvSpPr>
        <p:spPr>
          <a:xfrm>
            <a:off x="6456846" y="2413414"/>
            <a:ext cx="5343938" cy="3226673"/>
          </a:xfrm>
        </p:spPr>
        <p:txBody>
          <a:bodyPr>
            <a:normAutofit/>
          </a:bodyPr>
          <a:lstStyle/>
          <a:p>
            <a:r>
              <a:rPr lang="nb-NO" dirty="0"/>
              <a:t>KS samler kommunesektoren i digitaliseringsarbeidet. </a:t>
            </a:r>
          </a:p>
          <a:p>
            <a:r>
              <a:rPr lang="nb-NO" dirty="0"/>
              <a:t>KS sitter sammen med representanter fra medlemmene i 17+ nasjonale råd og utvalg på digitaliseringsområdet</a:t>
            </a:r>
          </a:p>
          <a:p>
            <a:r>
              <a:rPr lang="nb-NO" dirty="0" err="1"/>
              <a:t>KommIT</a:t>
            </a:r>
            <a:r>
              <a:rPr lang="nb-NO" dirty="0"/>
              <a:t>-rådet peker ut retning</a:t>
            </a:r>
          </a:p>
          <a:p>
            <a:r>
              <a:rPr lang="nb-NO" dirty="0"/>
              <a:t>Regionale nettverk muliggjør forankring og utbredelse</a:t>
            </a:r>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sp>
        <p:nvSpPr>
          <p:cNvPr id="5" name="Title 1">
            <a:extLst>
              <a:ext uri="{FF2B5EF4-FFF2-40B4-BE49-F238E27FC236}">
                <a16:creationId xmlns:a16="http://schemas.microsoft.com/office/drawing/2014/main" id="{7FE82E24-4D4F-324D-85B1-AC925BDF7917}"/>
              </a:ext>
            </a:extLst>
          </p:cNvPr>
          <p:cNvSpPr txBox="1">
            <a:spLocks/>
          </p:cNvSpPr>
          <p:nvPr/>
        </p:nvSpPr>
        <p:spPr>
          <a:xfrm>
            <a:off x="6463271" y="328245"/>
            <a:ext cx="5343937" cy="68401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00104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b-NO" sz="1800" b="1" i="0" u="none" strike="noStrike" kern="1200" cap="none" spc="0" normalizeH="0" baseline="0" noProof="0" dirty="0">
                <a:ln>
                  <a:noFill/>
                </a:ln>
                <a:solidFill>
                  <a:srgbClr val="008CD3"/>
                </a:solidFill>
                <a:effectLst/>
                <a:uLnTx/>
                <a:uFillTx/>
                <a:latin typeface="Calibri"/>
                <a:ea typeface="+mj-ea"/>
                <a:cs typeface="+mj-cs"/>
              </a:rPr>
              <a:t>KS ER PREMISSLEVERANDØR </a:t>
            </a:r>
            <a:br>
              <a:rPr kumimoji="0" lang="nb-NO" sz="1800" b="1" i="0" u="none" strike="noStrike" kern="1200" cap="none" spc="0" normalizeH="0" baseline="0" noProof="0" dirty="0">
                <a:ln>
                  <a:noFill/>
                </a:ln>
                <a:solidFill>
                  <a:srgbClr val="008CD3"/>
                </a:solidFill>
                <a:effectLst/>
                <a:uLnTx/>
                <a:uFillTx/>
                <a:latin typeface="Calibri"/>
                <a:ea typeface="+mj-ea"/>
                <a:cs typeface="+mj-cs"/>
              </a:rPr>
            </a:br>
            <a:r>
              <a:rPr kumimoji="0" lang="nb-NO" sz="1800" b="1" i="0" u="none" strike="noStrike" kern="1200" cap="none" spc="0" normalizeH="0" baseline="0" noProof="0" dirty="0">
                <a:ln>
                  <a:noFill/>
                </a:ln>
                <a:solidFill>
                  <a:srgbClr val="008CD3"/>
                </a:solidFill>
                <a:effectLst/>
                <a:uLnTx/>
                <a:uFillTx/>
                <a:latin typeface="Calibri"/>
                <a:ea typeface="+mj-ea"/>
                <a:cs typeface="+mj-cs"/>
              </a:rPr>
              <a:t>I DIGITALISERING AV KOMMUNAL SEKTOR </a:t>
            </a:r>
            <a:endParaRPr kumimoji="0" lang="en-US" sz="1800" b="1" i="0" u="none" strike="noStrike" kern="1200" cap="none" spc="0" normalizeH="0" baseline="0" noProof="0" dirty="0">
              <a:ln>
                <a:noFill/>
              </a:ln>
              <a:solidFill>
                <a:srgbClr val="008CD3"/>
              </a:solidFill>
              <a:effectLst/>
              <a:uLnTx/>
              <a:uFillTx/>
              <a:latin typeface="Calibri"/>
              <a:ea typeface="+mj-ea"/>
              <a:cs typeface="+mj-cs"/>
            </a:endParaRPr>
          </a:p>
        </p:txBody>
      </p:sp>
      <p:pic>
        <p:nvPicPr>
          <p:cNvPr id="7" name="Bilde 6">
            <a:extLst>
              <a:ext uri="{FF2B5EF4-FFF2-40B4-BE49-F238E27FC236}">
                <a16:creationId xmlns:a16="http://schemas.microsoft.com/office/drawing/2014/main" id="{8BD088FE-7239-8F46-87CE-EB17C9D040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6096000" cy="6905467"/>
          </a:xfrm>
          <a:prstGeom prst="rect">
            <a:avLst/>
          </a:prstGeom>
        </p:spPr>
      </p:pic>
      <p:sp>
        <p:nvSpPr>
          <p:cNvPr id="8" name="TekstSylinder 7">
            <a:extLst>
              <a:ext uri="{FF2B5EF4-FFF2-40B4-BE49-F238E27FC236}">
                <a16:creationId xmlns:a16="http://schemas.microsoft.com/office/drawing/2014/main" id="{9EA24666-886E-4590-8014-9C4A2F842254}"/>
              </a:ext>
            </a:extLst>
          </p:cNvPr>
          <p:cNvSpPr txBox="1"/>
          <p:nvPr/>
        </p:nvSpPr>
        <p:spPr>
          <a:xfrm>
            <a:off x="3836096" y="4455483"/>
            <a:ext cx="6093912"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dirty="0">
                <a:ln>
                  <a:noFill/>
                </a:ln>
                <a:solidFill>
                  <a:prstClr val="white"/>
                </a:solidFill>
                <a:effectLst/>
                <a:uLnTx/>
                <a:uFillTx/>
                <a:latin typeface="Calibri"/>
                <a:ea typeface="+mn-ea"/>
                <a:cs typeface="+mn-cs"/>
              </a:rPr>
              <a:t>Enklere hverdag for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dirty="0">
                <a:ln>
                  <a:noFill/>
                </a:ln>
                <a:solidFill>
                  <a:prstClr val="white"/>
                </a:solidFill>
                <a:effectLst/>
                <a:uLnTx/>
                <a:uFillTx/>
                <a:latin typeface="Calibri"/>
                <a:ea typeface="+mn-ea"/>
                <a:cs typeface="+mn-cs"/>
              </a:rPr>
              <a:t>innbyggere og næringsliv</a:t>
            </a:r>
          </a:p>
        </p:txBody>
      </p:sp>
      <p:sp>
        <p:nvSpPr>
          <p:cNvPr id="9" name="TekstSylinder 8">
            <a:extLst>
              <a:ext uri="{FF2B5EF4-FFF2-40B4-BE49-F238E27FC236}">
                <a16:creationId xmlns:a16="http://schemas.microsoft.com/office/drawing/2014/main" id="{17A61ED6-2DAA-4130-B35F-7438AF0971FB}"/>
              </a:ext>
            </a:extLst>
          </p:cNvPr>
          <p:cNvSpPr txBox="1"/>
          <p:nvPr/>
        </p:nvSpPr>
        <p:spPr>
          <a:xfrm>
            <a:off x="-9394" y="4286205"/>
            <a:ext cx="1604478"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dirty="0">
                <a:ln>
                  <a:noFill/>
                </a:ln>
                <a:solidFill>
                  <a:prstClr val="white"/>
                </a:solidFill>
                <a:effectLst/>
                <a:uLnTx/>
                <a:uFillTx/>
                <a:latin typeface="Calibri"/>
                <a:ea typeface="+mn-ea"/>
                <a:cs typeface="+mn-cs"/>
              </a:rPr>
              <a:t>Likeverdighet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dirty="0">
                <a:ln>
                  <a:noFill/>
                </a:ln>
                <a:solidFill>
                  <a:prstClr val="white"/>
                </a:solidFill>
                <a:effectLst/>
                <a:uLnTx/>
                <a:uFillTx/>
                <a:latin typeface="Calibri"/>
                <a:ea typeface="+mn-ea"/>
                <a:cs typeface="+mn-cs"/>
              </a:rPr>
              <a:t>Representativitet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1" u="none" strike="noStrike" kern="1200" cap="none" spc="0" normalizeH="0" baseline="0" noProof="0" dirty="0">
                <a:ln>
                  <a:noFill/>
                </a:ln>
                <a:solidFill>
                  <a:prstClr val="white"/>
                </a:solidFill>
                <a:effectLst/>
                <a:uLnTx/>
                <a:uFillTx/>
                <a:latin typeface="Calibri"/>
                <a:ea typeface="+mn-ea"/>
                <a:cs typeface="+mn-cs"/>
              </a:rPr>
              <a:t>Innflytelse</a:t>
            </a:r>
          </a:p>
        </p:txBody>
      </p:sp>
    </p:spTree>
    <p:extLst>
      <p:ext uri="{BB962C8B-B14F-4D97-AF65-F5344CB8AC3E}">
        <p14:creationId xmlns:p14="http://schemas.microsoft.com/office/powerpoint/2010/main" val="2122125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8FA34FF-59B7-4928-9049-D05FFAFB5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409878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788737"/>
            <a:ext cx="4876800" cy="1045028"/>
          </a:xfrm>
        </p:spPr>
        <p:txBody>
          <a:bodyPr anchor="t">
            <a:noAutofit/>
          </a:bodyPr>
          <a:lstStyle/>
          <a:p>
            <a:r>
              <a:rPr lang="nb-NO" sz="1800" i="1"/>
              <a:t>Medlemsundersøkelsen 2019 (og 2017):</a:t>
            </a:r>
            <a:br>
              <a:rPr lang="nb-NO" sz="1800" i="1"/>
            </a:br>
            <a:r>
              <a:rPr lang="nb-NO" sz="2400"/>
              <a:t>Det spriker mellom det KS’ medlemmer opplever som viktig,  og hvor fornøyde de er med KS sitt arbeid – særlig innenfor digitalisering</a:t>
            </a:r>
          </a:p>
        </p:txBody>
      </p:sp>
      <p:pic>
        <p:nvPicPr>
          <p:cNvPr id="5" name="Bilde 4"/>
          <p:cNvPicPr>
            <a:picLocks noChangeAspect="1"/>
          </p:cNvPicPr>
          <p:nvPr/>
        </p:nvPicPr>
        <p:blipFill>
          <a:blip r:embed="rId3"/>
          <a:stretch>
            <a:fillRect/>
          </a:stretch>
        </p:blipFill>
        <p:spPr>
          <a:xfrm>
            <a:off x="5617291" y="788737"/>
            <a:ext cx="6198898" cy="5752262"/>
          </a:xfrm>
          <a:prstGeom prst="rect">
            <a:avLst/>
          </a:prstGeom>
        </p:spPr>
      </p:pic>
      <p:sp>
        <p:nvSpPr>
          <p:cNvPr id="6" name="Plassholder for innhold 5"/>
          <p:cNvSpPr>
            <a:spLocks noGrp="1"/>
          </p:cNvSpPr>
          <p:nvPr>
            <p:ph sz="quarter" idx="10"/>
          </p:nvPr>
        </p:nvSpPr>
        <p:spPr>
          <a:xfrm>
            <a:off x="609601" y="4107951"/>
            <a:ext cx="4876799" cy="2077448"/>
          </a:xfrm>
        </p:spPr>
        <p:txBody>
          <a:bodyPr vert="horz" lIns="91440" tIns="45720" rIns="91440" bIns="45720" rtlCol="0" anchor="t">
            <a:normAutofit/>
          </a:bodyPr>
          <a:lstStyle/>
          <a:p>
            <a:r>
              <a:rPr lang="nb-NO" sz="1600">
                <a:solidFill>
                  <a:schemeClr val="tx1"/>
                </a:solidFill>
              </a:rPr>
              <a:t>Gjennomført gapanalyse – der viktighet er satt opp mot tilfredshet</a:t>
            </a:r>
          </a:p>
          <a:p>
            <a:r>
              <a:rPr lang="nb-NO" sz="1600">
                <a:solidFill>
                  <a:schemeClr val="tx1"/>
                </a:solidFill>
              </a:rPr>
              <a:t>Digitalisering ligger høyt på listen over største forskjeller mellom viktighet og tilfredshet </a:t>
            </a:r>
            <a:endParaRPr lang="nb-NO" sz="1600">
              <a:solidFill>
                <a:schemeClr val="tx1"/>
              </a:solidFill>
              <a:cs typeface="Calibri"/>
            </a:endParaRPr>
          </a:p>
          <a:p>
            <a:r>
              <a:rPr lang="nb-NO" sz="1600">
                <a:solidFill>
                  <a:schemeClr val="tx1"/>
                </a:solidFill>
              </a:rPr>
              <a:t>Over 30 prosentpoengs gap mellom meget viktig og meget fornøyd</a:t>
            </a:r>
            <a:endParaRPr lang="nb-NO" sz="1600">
              <a:solidFill>
                <a:schemeClr val="tx1"/>
              </a:solidFill>
              <a:cs typeface="Calibri"/>
            </a:endParaRPr>
          </a:p>
          <a:p>
            <a:r>
              <a:rPr lang="nb-NO" sz="1600">
                <a:solidFill>
                  <a:schemeClr val="tx1"/>
                </a:solidFill>
              </a:rPr>
              <a:t>Kommer også til syne i annen medlemsdialog</a:t>
            </a:r>
          </a:p>
          <a:p>
            <a:endParaRPr lang="nb-NO" sz="1600">
              <a:solidFill>
                <a:schemeClr val="tx1"/>
              </a:solidFill>
            </a:endParaRPr>
          </a:p>
        </p:txBody>
      </p:sp>
    </p:spTree>
    <p:extLst>
      <p:ext uri="{BB962C8B-B14F-4D97-AF65-F5344CB8AC3E}">
        <p14:creationId xmlns:p14="http://schemas.microsoft.com/office/powerpoint/2010/main" val="368903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023460-CF10-E649-AEB5-678D7612C715}"/>
              </a:ext>
            </a:extLst>
          </p:cNvPr>
          <p:cNvSpPr>
            <a:spLocks noGrp="1"/>
          </p:cNvSpPr>
          <p:nvPr>
            <p:ph type="ctrTitle"/>
          </p:nvPr>
        </p:nvSpPr>
        <p:spPr/>
        <p:txBody>
          <a:bodyPr/>
          <a:lstStyle/>
          <a:p>
            <a:r>
              <a:rPr lang="nb-NO" dirty="0"/>
              <a:t>KS som samordner</a:t>
            </a:r>
          </a:p>
        </p:txBody>
      </p:sp>
    </p:spTree>
    <p:extLst>
      <p:ext uri="{BB962C8B-B14F-4D97-AF65-F5344CB8AC3E}">
        <p14:creationId xmlns:p14="http://schemas.microsoft.com/office/powerpoint/2010/main" val="3827726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891E88-68EE-47ED-B3F4-F1D2172AEF8A}"/>
              </a:ext>
            </a:extLst>
          </p:cNvPr>
          <p:cNvSpPr>
            <a:spLocks noGrp="1"/>
          </p:cNvSpPr>
          <p:nvPr>
            <p:ph type="title"/>
          </p:nvPr>
        </p:nvSpPr>
        <p:spPr/>
        <p:txBody>
          <a:bodyPr/>
          <a:lstStyle/>
          <a:p>
            <a:r>
              <a:rPr lang="nb-NO" dirty="0"/>
              <a:t>Hva menes med samstyring?</a:t>
            </a:r>
          </a:p>
        </p:txBody>
      </p:sp>
      <p:sp>
        <p:nvSpPr>
          <p:cNvPr id="3" name="Plassholder for innhold 2">
            <a:extLst>
              <a:ext uri="{FF2B5EF4-FFF2-40B4-BE49-F238E27FC236}">
                <a16:creationId xmlns:a16="http://schemas.microsoft.com/office/drawing/2014/main" id="{FFD5FD95-F77B-4570-BD01-991891A2675A}"/>
              </a:ext>
            </a:extLst>
          </p:cNvPr>
          <p:cNvSpPr>
            <a:spLocks noGrp="1"/>
          </p:cNvSpPr>
          <p:nvPr>
            <p:ph sz="quarter" idx="10"/>
          </p:nvPr>
        </p:nvSpPr>
        <p:spPr/>
        <p:txBody>
          <a:bodyPr>
            <a:normAutofit/>
          </a:bodyPr>
          <a:lstStyle/>
          <a:p>
            <a:pPr marL="0" indent="0">
              <a:buNone/>
            </a:pPr>
            <a:r>
              <a:rPr lang="nb-NO" sz="2800" i="1" dirty="0">
                <a:solidFill>
                  <a:schemeClr val="tx1"/>
                </a:solidFill>
              </a:rPr>
              <a:t>Med samstyring menes samarbeidsmodeller for digitaliseringsarbeidet i offentlig sektor som sikrer samordning og samhandling på tvers av og innenfor sektorer og forvaltningsnivåer. Slike modeller skal gi kommunal sektor tilstrekkelig innflytelse i det nasjonale digitaliseringsarbeidet, uten at dette rokker ved de grunnleggende prinsippene for styring og oppgavefordeling i offentlig forvaltning. </a:t>
            </a:r>
          </a:p>
          <a:p>
            <a:pPr marL="0" indent="0">
              <a:buNone/>
            </a:pPr>
            <a:r>
              <a:rPr lang="nb-NO" sz="2800" i="1" dirty="0">
                <a:solidFill>
                  <a:schemeClr val="tx1"/>
                </a:solidFill>
              </a:rPr>
              <a:t>							(Digitaliseringsstrategien En digital offentlig sektor)</a:t>
            </a:r>
          </a:p>
          <a:p>
            <a:pPr marL="0" indent="0">
              <a:buNone/>
            </a:pPr>
            <a:endParaRPr lang="nb-NO" sz="2800" i="1" dirty="0"/>
          </a:p>
        </p:txBody>
      </p:sp>
      <p:pic>
        <p:nvPicPr>
          <p:cNvPr id="4" name="Bilde 3">
            <a:extLst>
              <a:ext uri="{FF2B5EF4-FFF2-40B4-BE49-F238E27FC236}">
                <a16:creationId xmlns:a16="http://schemas.microsoft.com/office/drawing/2014/main" id="{2A2EFB40-945C-4846-9E4A-4FD2F52D0B37}"/>
              </a:ext>
            </a:extLst>
          </p:cNvPr>
          <p:cNvPicPr>
            <a:picLocks noChangeAspect="1"/>
          </p:cNvPicPr>
          <p:nvPr/>
        </p:nvPicPr>
        <p:blipFill>
          <a:blip r:embed="rId2"/>
          <a:stretch>
            <a:fillRect/>
          </a:stretch>
        </p:blipFill>
        <p:spPr>
          <a:xfrm>
            <a:off x="1605192" y="4454680"/>
            <a:ext cx="1249219" cy="1815320"/>
          </a:xfrm>
          <a:prstGeom prst="rect">
            <a:avLst/>
          </a:prstGeom>
        </p:spPr>
      </p:pic>
    </p:spTree>
    <p:extLst>
      <p:ext uri="{BB962C8B-B14F-4D97-AF65-F5344CB8AC3E}">
        <p14:creationId xmlns:p14="http://schemas.microsoft.com/office/powerpoint/2010/main" val="2255618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9BE844-278A-4F63-8484-2314203A7780}"/>
              </a:ext>
            </a:extLst>
          </p:cNvPr>
          <p:cNvSpPr>
            <a:spLocks noGrp="1"/>
          </p:cNvSpPr>
          <p:nvPr>
            <p:ph type="title"/>
          </p:nvPr>
        </p:nvSpPr>
        <p:spPr>
          <a:xfrm>
            <a:off x="838198" y="91388"/>
            <a:ext cx="9000000" cy="1325563"/>
          </a:xfrm>
        </p:spPr>
        <p:txBody>
          <a:bodyPr anchor="ctr">
            <a:normAutofit/>
          </a:bodyPr>
          <a:lstStyle/>
          <a:p>
            <a:r>
              <a:rPr lang="nb-NO" sz="3200" b="1" dirty="0">
                <a:solidFill>
                  <a:schemeClr val="bg1"/>
                </a:solidFill>
              </a:rPr>
              <a:t>Prinsipper for samstyring</a:t>
            </a:r>
          </a:p>
        </p:txBody>
      </p:sp>
      <p:sp>
        <p:nvSpPr>
          <p:cNvPr id="3" name="Plassholder for innhold 2">
            <a:extLst>
              <a:ext uri="{FF2B5EF4-FFF2-40B4-BE49-F238E27FC236}">
                <a16:creationId xmlns:a16="http://schemas.microsoft.com/office/drawing/2014/main" id="{05C623C4-336E-44E6-9115-429AEAB1A605}"/>
              </a:ext>
            </a:extLst>
          </p:cNvPr>
          <p:cNvSpPr>
            <a:spLocks noGrp="1"/>
          </p:cNvSpPr>
          <p:nvPr>
            <p:ph sz="half" idx="1"/>
          </p:nvPr>
        </p:nvSpPr>
        <p:spPr>
          <a:xfrm>
            <a:off x="838199" y="1368688"/>
            <a:ext cx="7600101" cy="4880683"/>
          </a:xfrm>
        </p:spPr>
        <p:txBody>
          <a:bodyPr>
            <a:normAutofit/>
          </a:bodyPr>
          <a:lstStyle/>
          <a:p>
            <a:pPr marL="0" indent="0">
              <a:lnSpc>
                <a:spcPct val="90000"/>
              </a:lnSpc>
              <a:buNone/>
            </a:pPr>
            <a:r>
              <a:rPr lang="nb-NO" sz="2600" i="1" dirty="0">
                <a:solidFill>
                  <a:schemeClr val="bg1"/>
                </a:solidFill>
              </a:rPr>
              <a:t>Likeverdighet og innflytelse: </a:t>
            </a:r>
            <a:br>
              <a:rPr lang="nb-NO" sz="2600" i="1" dirty="0">
                <a:solidFill>
                  <a:schemeClr val="bg1"/>
                </a:solidFill>
              </a:rPr>
            </a:br>
            <a:r>
              <a:rPr lang="nb-NO" sz="2000" dirty="0">
                <a:solidFill>
                  <a:schemeClr val="bg1"/>
                </a:solidFill>
              </a:rPr>
              <a:t>Styringsmodellen må bidra til å gi partene reell medinnflytelse. Representasjon i råd og utvalg der samstyring foregår, må legge grunnlag for likeverdig og balansert medvirkning og påvirkning.</a:t>
            </a:r>
            <a:r>
              <a:rPr lang="nb-NO" dirty="0">
                <a:solidFill>
                  <a:schemeClr val="bg1"/>
                </a:solidFill>
              </a:rPr>
              <a:t/>
            </a:r>
            <a:br>
              <a:rPr lang="nb-NO" dirty="0">
                <a:solidFill>
                  <a:schemeClr val="bg1"/>
                </a:solidFill>
              </a:rPr>
            </a:br>
            <a:endParaRPr lang="nb-NO" dirty="0">
              <a:solidFill>
                <a:schemeClr val="bg1"/>
              </a:solidFill>
            </a:endParaRPr>
          </a:p>
          <a:p>
            <a:pPr marL="0" indent="0">
              <a:lnSpc>
                <a:spcPct val="90000"/>
              </a:lnSpc>
              <a:buNone/>
            </a:pPr>
            <a:r>
              <a:rPr lang="nb-NO" sz="2600" i="1" dirty="0">
                <a:solidFill>
                  <a:schemeClr val="bg1"/>
                </a:solidFill>
              </a:rPr>
              <a:t>Representativitet: </a:t>
            </a:r>
            <a:r>
              <a:rPr lang="nb-NO" sz="2600" dirty="0">
                <a:solidFill>
                  <a:schemeClr val="bg1"/>
                </a:solidFill>
              </a:rPr>
              <a:t/>
            </a:r>
            <a:br>
              <a:rPr lang="nb-NO" sz="2600" dirty="0">
                <a:solidFill>
                  <a:schemeClr val="bg1"/>
                </a:solidFill>
              </a:rPr>
            </a:br>
            <a:r>
              <a:rPr lang="nb-NO" sz="2000" dirty="0">
                <a:solidFill>
                  <a:schemeClr val="bg1"/>
                </a:solidFill>
              </a:rPr>
              <a:t>Kommunesektorens representanter i statlige råd og utvalg må oppnevnes og delta på vegne av en samlet sektor. KS oppnevner kommunesektorens representanter til råd og utvalg. </a:t>
            </a:r>
            <a:r>
              <a:rPr lang="nb-NO" sz="2200" dirty="0">
                <a:solidFill>
                  <a:schemeClr val="bg1"/>
                </a:solidFill>
              </a:rPr>
              <a:t/>
            </a:r>
            <a:br>
              <a:rPr lang="nb-NO" sz="2200" dirty="0">
                <a:solidFill>
                  <a:schemeClr val="bg1"/>
                </a:solidFill>
              </a:rPr>
            </a:br>
            <a:endParaRPr lang="nb-NO" sz="2200" dirty="0">
              <a:solidFill>
                <a:schemeClr val="bg1"/>
              </a:solidFill>
            </a:endParaRPr>
          </a:p>
          <a:p>
            <a:pPr marL="0" indent="0">
              <a:lnSpc>
                <a:spcPct val="90000"/>
              </a:lnSpc>
              <a:buNone/>
            </a:pPr>
            <a:r>
              <a:rPr lang="nb-NO" sz="2600" i="1" dirty="0">
                <a:solidFill>
                  <a:schemeClr val="bg1"/>
                </a:solidFill>
              </a:rPr>
              <a:t>Tidlig involvering -&gt; Involvering hele veien: </a:t>
            </a:r>
            <a:r>
              <a:rPr lang="nb-NO" sz="2600" dirty="0">
                <a:solidFill>
                  <a:schemeClr val="bg1"/>
                </a:solidFill>
              </a:rPr>
              <a:t/>
            </a:r>
            <a:br>
              <a:rPr lang="nb-NO" sz="2600" dirty="0">
                <a:solidFill>
                  <a:schemeClr val="bg1"/>
                </a:solidFill>
              </a:rPr>
            </a:br>
            <a:r>
              <a:rPr lang="nb-NO" sz="2000" dirty="0">
                <a:solidFill>
                  <a:schemeClr val="bg1"/>
                </a:solidFill>
              </a:rPr>
              <a:t>De utvalgene og rådene der samstyring foregår, må involveres så tidlig som mulig i relevante nasjonale saker som berører deres mandat eller ansvarsområde. </a:t>
            </a:r>
            <a:endParaRPr lang="nb-NO" dirty="0">
              <a:solidFill>
                <a:schemeClr val="bg1"/>
              </a:solidFill>
            </a:endParaRPr>
          </a:p>
          <a:p>
            <a:pPr>
              <a:lnSpc>
                <a:spcPct val="90000"/>
              </a:lnSpc>
            </a:pPr>
            <a:endParaRPr lang="nb-NO" sz="1500" dirty="0">
              <a:solidFill>
                <a:schemeClr val="bg1"/>
              </a:solidFill>
            </a:endParaRPr>
          </a:p>
        </p:txBody>
      </p:sp>
      <p:pic>
        <p:nvPicPr>
          <p:cNvPr id="8" name="Plassholder for innhold 7" descr="Et bilde som inneholder bygning, gress, by, foran&#10;&#10;Automatisk generert beskrivelse">
            <a:extLst>
              <a:ext uri="{FF2B5EF4-FFF2-40B4-BE49-F238E27FC236}">
                <a16:creationId xmlns:a16="http://schemas.microsoft.com/office/drawing/2014/main" id="{0A9639DE-64C3-444B-ABE6-9E17DACFB14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7049" t="-2456" b="-1"/>
          <a:stretch/>
        </p:blipFill>
        <p:spPr>
          <a:xfrm>
            <a:off x="8438300" y="-170245"/>
            <a:ext cx="7247123" cy="7180238"/>
          </a:xfrm>
        </p:spPr>
      </p:pic>
      <p:sp>
        <p:nvSpPr>
          <p:cNvPr id="4" name="Plassholder for lysbildenummer 3">
            <a:extLst>
              <a:ext uri="{FF2B5EF4-FFF2-40B4-BE49-F238E27FC236}">
                <a16:creationId xmlns:a16="http://schemas.microsoft.com/office/drawing/2014/main" id="{B21BA65D-9BAB-4499-90B2-4BC9535A017A}"/>
              </a:ext>
            </a:extLst>
          </p:cNvPr>
          <p:cNvSpPr>
            <a:spLocks noGrp="1"/>
          </p:cNvSpPr>
          <p:nvPr>
            <p:ph type="sldNum" sz="quarter" idx="12"/>
          </p:nvPr>
        </p:nvSpPr>
        <p:spPr>
          <a:xfrm>
            <a:off x="11556000" y="6318000"/>
            <a:ext cx="450000" cy="360000"/>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BF60C1B-21D4-425B-89C8-B0A7AB09A1E4}" type="slidenum">
              <a:rPr kumimoji="0" lang="nb-NO" sz="900" b="0" i="0" u="none" strike="noStrike" kern="1200" cap="none" spc="0" normalizeH="0" baseline="0" noProof="0" smtClean="0">
                <a:ln>
                  <a:noFill/>
                </a:ln>
                <a:solidFill>
                  <a:srgbClr val="EEECE1">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nb-NO" sz="900" b="0" i="0" u="none" strike="noStrike" kern="1200" cap="none" spc="0" normalizeH="0" baseline="0" noProof="0">
              <a:ln>
                <a:noFill/>
              </a:ln>
              <a:solidFill>
                <a:srgbClr val="EEECE1">
                  <a:lumMod val="75000"/>
                </a:srgbClr>
              </a:solidFill>
              <a:effectLst/>
              <a:uLnTx/>
              <a:uFillTx/>
              <a:latin typeface="Arial" panose="020B0604020202020204" pitchFamily="34" charset="0"/>
              <a:ea typeface="+mn-ea"/>
              <a:cs typeface="Arial" panose="020B0604020202020204" pitchFamily="34" charset="0"/>
            </a:endParaRPr>
          </a:p>
        </p:txBody>
      </p:sp>
      <p:sp>
        <p:nvSpPr>
          <p:cNvPr id="13" name="Text Placeholder 5">
            <a:extLst>
              <a:ext uri="{FF2B5EF4-FFF2-40B4-BE49-F238E27FC236}">
                <a16:creationId xmlns:a16="http://schemas.microsoft.com/office/drawing/2014/main" id="{92AD3308-23D8-4AAA-804A-836EECB351BC}"/>
              </a:ext>
            </a:extLst>
          </p:cNvPr>
          <p:cNvSpPr>
            <a:spLocks noGrp="1"/>
          </p:cNvSpPr>
          <p:nvPr>
            <p:ph type="body" sz="quarter" idx="15"/>
          </p:nvPr>
        </p:nvSpPr>
        <p:spPr>
          <a:xfrm>
            <a:off x="838200" y="5932357"/>
            <a:ext cx="5181600" cy="244606"/>
          </a:xfrm>
        </p:spPr>
        <p:txBody>
          <a:bodyPr/>
          <a:lstStyle/>
          <a:p>
            <a:endParaRPr lang="en-US"/>
          </a:p>
        </p:txBody>
      </p:sp>
      <p:sp>
        <p:nvSpPr>
          <p:cNvPr id="15" name="Text Placeholder 6">
            <a:extLst>
              <a:ext uri="{FF2B5EF4-FFF2-40B4-BE49-F238E27FC236}">
                <a16:creationId xmlns:a16="http://schemas.microsoft.com/office/drawing/2014/main" id="{9BABD144-A88C-485A-8E50-BFC53B47252E}"/>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246857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27305D-0636-4D1C-B83B-33B522A4DD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82512" y="1242927"/>
            <a:ext cx="3621901" cy="4594948"/>
          </a:xfrm>
          <a:prstGeom prst="rect">
            <a:avLst/>
          </a:prstGeom>
          <a:extLst>
            <a:ext uri="{909E8E84-426E-40DD-AFC4-6F175D3DCCD1}">
              <a14:hiddenFill xmlns:a14="http://schemas.microsoft.com/office/drawing/2010/main">
                <a:solidFill>
                  <a:srgbClr val="FFFFFF"/>
                </a:solidFill>
              </a14:hiddenFill>
            </a:ext>
          </a:extLst>
        </p:spPr>
      </p:pic>
      <p:cxnSp>
        <p:nvCxnSpPr>
          <p:cNvPr id="13" name="Rett linje 12">
            <a:extLst>
              <a:ext uri="{FF2B5EF4-FFF2-40B4-BE49-F238E27FC236}">
                <a16:creationId xmlns:a16="http://schemas.microsoft.com/office/drawing/2014/main" id="{0596D23E-EE5C-411C-B569-6A0DE53F9C94}"/>
              </a:ext>
            </a:extLst>
          </p:cNvPr>
          <p:cNvCxnSpPr>
            <a:cxnSpLocks/>
          </p:cNvCxnSpPr>
          <p:nvPr/>
        </p:nvCxnSpPr>
        <p:spPr>
          <a:xfrm>
            <a:off x="1686460" y="3379815"/>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kstSylinder 1">
            <a:extLst>
              <a:ext uri="{FF2B5EF4-FFF2-40B4-BE49-F238E27FC236}">
                <a16:creationId xmlns:a16="http://schemas.microsoft.com/office/drawing/2014/main" id="{D7066C5F-4A69-421B-8314-707C2A616B32}"/>
              </a:ext>
            </a:extLst>
          </p:cNvPr>
          <p:cNvSpPr txBox="1"/>
          <p:nvPr/>
        </p:nvSpPr>
        <p:spPr>
          <a:xfrm flipH="1">
            <a:off x="10554759" y="1986775"/>
            <a:ext cx="1935481" cy="584775"/>
          </a:xfrm>
          <a:prstGeom prst="rect">
            <a:avLst/>
          </a:prstGeom>
          <a:noFill/>
        </p:spPr>
        <p:txBody>
          <a:bodyPr wrap="square" rtlCol="0">
            <a:spAutoFit/>
          </a:bodyPr>
          <a:lstStyle/>
          <a:p>
            <a:r>
              <a:rPr lang="nb-NO" sz="1600" err="1"/>
              <a:t>Digi</a:t>
            </a:r>
            <a:r>
              <a:rPr lang="nb-NO" sz="1600"/>
              <a:t> Troms og Finnmark</a:t>
            </a:r>
          </a:p>
        </p:txBody>
      </p:sp>
      <p:sp>
        <p:nvSpPr>
          <p:cNvPr id="3" name="TekstSylinder 2">
            <a:extLst>
              <a:ext uri="{FF2B5EF4-FFF2-40B4-BE49-F238E27FC236}">
                <a16:creationId xmlns:a16="http://schemas.microsoft.com/office/drawing/2014/main" id="{090A9BAF-3508-4D69-ADD8-D378C44731D2}"/>
              </a:ext>
            </a:extLst>
          </p:cNvPr>
          <p:cNvSpPr txBox="1"/>
          <p:nvPr/>
        </p:nvSpPr>
        <p:spPr>
          <a:xfrm>
            <a:off x="8086732" y="2187625"/>
            <a:ext cx="1037819" cy="523220"/>
          </a:xfrm>
          <a:prstGeom prst="rect">
            <a:avLst/>
          </a:prstGeom>
          <a:noFill/>
        </p:spPr>
        <p:txBody>
          <a:bodyPr wrap="square" rtlCol="0">
            <a:spAutoFit/>
          </a:bodyPr>
          <a:lstStyle/>
          <a:p>
            <a:r>
              <a:rPr lang="nb-NO" sz="1400" err="1"/>
              <a:t>Digi</a:t>
            </a:r>
            <a:r>
              <a:rPr lang="nb-NO" sz="1400"/>
              <a:t> Nordland</a:t>
            </a:r>
          </a:p>
        </p:txBody>
      </p:sp>
      <p:sp>
        <p:nvSpPr>
          <p:cNvPr id="4" name="TekstSylinder 3">
            <a:extLst>
              <a:ext uri="{FF2B5EF4-FFF2-40B4-BE49-F238E27FC236}">
                <a16:creationId xmlns:a16="http://schemas.microsoft.com/office/drawing/2014/main" id="{52B9E7E6-70B1-4959-8981-74E5E2615E66}"/>
              </a:ext>
            </a:extLst>
          </p:cNvPr>
          <p:cNvSpPr txBox="1"/>
          <p:nvPr/>
        </p:nvSpPr>
        <p:spPr>
          <a:xfrm>
            <a:off x="9587266" y="3738897"/>
            <a:ext cx="2356109" cy="307777"/>
          </a:xfrm>
          <a:prstGeom prst="rect">
            <a:avLst/>
          </a:prstGeom>
          <a:noFill/>
        </p:spPr>
        <p:txBody>
          <a:bodyPr wrap="square" rtlCol="0">
            <a:spAutoFit/>
          </a:bodyPr>
          <a:lstStyle/>
          <a:p>
            <a:r>
              <a:rPr lang="nb-NO" sz="1400" err="1"/>
              <a:t>Digi</a:t>
            </a:r>
            <a:r>
              <a:rPr lang="nb-NO" sz="1400"/>
              <a:t> Trøndelag</a:t>
            </a:r>
          </a:p>
        </p:txBody>
      </p:sp>
      <p:sp>
        <p:nvSpPr>
          <p:cNvPr id="5" name="TekstSylinder 4">
            <a:extLst>
              <a:ext uri="{FF2B5EF4-FFF2-40B4-BE49-F238E27FC236}">
                <a16:creationId xmlns:a16="http://schemas.microsoft.com/office/drawing/2014/main" id="{CF62A43E-1393-4724-A856-7CC8C26FFE9D}"/>
              </a:ext>
            </a:extLst>
          </p:cNvPr>
          <p:cNvSpPr txBox="1"/>
          <p:nvPr/>
        </p:nvSpPr>
        <p:spPr>
          <a:xfrm>
            <a:off x="6689465" y="3785064"/>
            <a:ext cx="1236868" cy="523220"/>
          </a:xfrm>
          <a:prstGeom prst="rect">
            <a:avLst/>
          </a:prstGeom>
          <a:noFill/>
        </p:spPr>
        <p:txBody>
          <a:bodyPr wrap="square" rtlCol="0">
            <a:spAutoFit/>
          </a:bodyPr>
          <a:lstStyle/>
          <a:p>
            <a:r>
              <a:rPr lang="nb-NO" sz="1400" err="1"/>
              <a:t>Digi</a:t>
            </a:r>
            <a:r>
              <a:rPr lang="nb-NO" sz="1400"/>
              <a:t> Møre og Romsdal </a:t>
            </a:r>
          </a:p>
        </p:txBody>
      </p:sp>
      <p:sp>
        <p:nvSpPr>
          <p:cNvPr id="7" name="TekstSylinder 6">
            <a:extLst>
              <a:ext uri="{FF2B5EF4-FFF2-40B4-BE49-F238E27FC236}">
                <a16:creationId xmlns:a16="http://schemas.microsoft.com/office/drawing/2014/main" id="{E08EB2F6-508B-4D4E-9F47-F252A7F06C9E}"/>
              </a:ext>
            </a:extLst>
          </p:cNvPr>
          <p:cNvSpPr txBox="1"/>
          <p:nvPr/>
        </p:nvSpPr>
        <p:spPr>
          <a:xfrm flipH="1">
            <a:off x="6689465" y="4590428"/>
            <a:ext cx="994655" cy="523220"/>
          </a:xfrm>
          <a:prstGeom prst="rect">
            <a:avLst/>
          </a:prstGeom>
          <a:noFill/>
        </p:spPr>
        <p:txBody>
          <a:bodyPr wrap="square" rtlCol="0">
            <a:spAutoFit/>
          </a:bodyPr>
          <a:lstStyle/>
          <a:p>
            <a:r>
              <a:rPr lang="nb-NO" sz="1400" err="1"/>
              <a:t>Digi</a:t>
            </a:r>
            <a:r>
              <a:rPr lang="nb-NO" sz="1400"/>
              <a:t> </a:t>
            </a:r>
            <a:r>
              <a:rPr lang="nb-NO" sz="1400" err="1"/>
              <a:t>Vestland</a:t>
            </a:r>
            <a:endParaRPr lang="nb-NO" sz="1400"/>
          </a:p>
        </p:txBody>
      </p:sp>
      <p:sp>
        <p:nvSpPr>
          <p:cNvPr id="9" name="TekstSylinder 8">
            <a:extLst>
              <a:ext uri="{FF2B5EF4-FFF2-40B4-BE49-F238E27FC236}">
                <a16:creationId xmlns:a16="http://schemas.microsoft.com/office/drawing/2014/main" id="{85C0C94E-0ACB-4B0B-B702-8DFC0C446EEF}"/>
              </a:ext>
            </a:extLst>
          </p:cNvPr>
          <p:cNvSpPr txBox="1"/>
          <p:nvPr/>
        </p:nvSpPr>
        <p:spPr>
          <a:xfrm>
            <a:off x="6691519" y="5300323"/>
            <a:ext cx="1345554" cy="523220"/>
          </a:xfrm>
          <a:prstGeom prst="rect">
            <a:avLst/>
          </a:prstGeom>
          <a:noFill/>
        </p:spPr>
        <p:txBody>
          <a:bodyPr wrap="square" rtlCol="0">
            <a:spAutoFit/>
          </a:bodyPr>
          <a:lstStyle/>
          <a:p>
            <a:r>
              <a:rPr lang="nb-NO" sz="1400" err="1"/>
              <a:t>Digi</a:t>
            </a:r>
            <a:r>
              <a:rPr lang="nb-NO" sz="1400"/>
              <a:t> </a:t>
            </a:r>
          </a:p>
          <a:p>
            <a:r>
              <a:rPr lang="nb-NO" sz="1400"/>
              <a:t>Rogaland</a:t>
            </a:r>
          </a:p>
        </p:txBody>
      </p:sp>
      <p:sp>
        <p:nvSpPr>
          <p:cNvPr id="11" name="TekstSylinder 10">
            <a:extLst>
              <a:ext uri="{FF2B5EF4-FFF2-40B4-BE49-F238E27FC236}">
                <a16:creationId xmlns:a16="http://schemas.microsoft.com/office/drawing/2014/main" id="{C6F9E57A-6819-4677-8022-BA8536006D00}"/>
              </a:ext>
            </a:extLst>
          </p:cNvPr>
          <p:cNvSpPr txBox="1"/>
          <p:nvPr/>
        </p:nvSpPr>
        <p:spPr>
          <a:xfrm>
            <a:off x="7827592" y="5968955"/>
            <a:ext cx="1172982" cy="307777"/>
          </a:xfrm>
          <a:prstGeom prst="rect">
            <a:avLst/>
          </a:prstGeom>
          <a:noFill/>
        </p:spPr>
        <p:txBody>
          <a:bodyPr wrap="square" rtlCol="0">
            <a:spAutoFit/>
          </a:bodyPr>
          <a:lstStyle/>
          <a:p>
            <a:r>
              <a:rPr lang="nb-NO" sz="1400" err="1"/>
              <a:t>Digi</a:t>
            </a:r>
            <a:r>
              <a:rPr lang="nb-NO" sz="1400"/>
              <a:t> Agder</a:t>
            </a:r>
          </a:p>
        </p:txBody>
      </p:sp>
      <p:sp>
        <p:nvSpPr>
          <p:cNvPr id="14" name="TekstSylinder 13">
            <a:extLst>
              <a:ext uri="{FF2B5EF4-FFF2-40B4-BE49-F238E27FC236}">
                <a16:creationId xmlns:a16="http://schemas.microsoft.com/office/drawing/2014/main" id="{9078C458-E1B7-4E65-9911-0FD51633A4B9}"/>
              </a:ext>
            </a:extLst>
          </p:cNvPr>
          <p:cNvSpPr txBox="1"/>
          <p:nvPr/>
        </p:nvSpPr>
        <p:spPr>
          <a:xfrm>
            <a:off x="9045094" y="5415282"/>
            <a:ext cx="1659608" cy="476349"/>
          </a:xfrm>
          <a:prstGeom prst="rect">
            <a:avLst/>
          </a:prstGeom>
          <a:noFill/>
        </p:spPr>
        <p:txBody>
          <a:bodyPr wrap="square" rtlCol="0">
            <a:spAutoFit/>
          </a:bodyPr>
          <a:lstStyle/>
          <a:p>
            <a:r>
              <a:rPr lang="nb-NO" sz="1400" err="1"/>
              <a:t>Digi</a:t>
            </a:r>
            <a:r>
              <a:rPr lang="nb-NO" sz="1400"/>
              <a:t> TV </a:t>
            </a:r>
            <a:r>
              <a:rPr lang="nb-NO" sz="1100"/>
              <a:t>(Vestfold og Telemark)</a:t>
            </a:r>
          </a:p>
        </p:txBody>
      </p:sp>
      <p:sp>
        <p:nvSpPr>
          <p:cNvPr id="15" name="TekstSylinder 14">
            <a:extLst>
              <a:ext uri="{FF2B5EF4-FFF2-40B4-BE49-F238E27FC236}">
                <a16:creationId xmlns:a16="http://schemas.microsoft.com/office/drawing/2014/main" id="{33F5432C-211D-42AB-B14D-D4EFA8FCA7E8}"/>
              </a:ext>
            </a:extLst>
          </p:cNvPr>
          <p:cNvSpPr txBox="1"/>
          <p:nvPr/>
        </p:nvSpPr>
        <p:spPr>
          <a:xfrm>
            <a:off x="9587266" y="4399796"/>
            <a:ext cx="1433647" cy="307777"/>
          </a:xfrm>
          <a:prstGeom prst="rect">
            <a:avLst/>
          </a:prstGeom>
          <a:noFill/>
        </p:spPr>
        <p:txBody>
          <a:bodyPr wrap="square" rtlCol="0">
            <a:spAutoFit/>
          </a:bodyPr>
          <a:lstStyle/>
          <a:p>
            <a:r>
              <a:rPr lang="nb-NO" sz="1400" err="1"/>
              <a:t>Digi</a:t>
            </a:r>
            <a:r>
              <a:rPr lang="nb-NO" sz="1400"/>
              <a:t> Innlandet</a:t>
            </a:r>
          </a:p>
        </p:txBody>
      </p:sp>
      <p:sp>
        <p:nvSpPr>
          <p:cNvPr id="17" name="TekstSylinder 16">
            <a:extLst>
              <a:ext uri="{FF2B5EF4-FFF2-40B4-BE49-F238E27FC236}">
                <a16:creationId xmlns:a16="http://schemas.microsoft.com/office/drawing/2014/main" id="{C155B283-2140-46CE-9C78-9B6505E486C2}"/>
              </a:ext>
            </a:extLst>
          </p:cNvPr>
          <p:cNvSpPr txBox="1"/>
          <p:nvPr/>
        </p:nvSpPr>
        <p:spPr>
          <a:xfrm flipH="1">
            <a:off x="9589698" y="4783797"/>
            <a:ext cx="1472468" cy="523220"/>
          </a:xfrm>
          <a:prstGeom prst="rect">
            <a:avLst/>
          </a:prstGeom>
          <a:noFill/>
        </p:spPr>
        <p:txBody>
          <a:bodyPr wrap="square" rtlCol="0">
            <a:spAutoFit/>
          </a:bodyPr>
          <a:lstStyle/>
          <a:p>
            <a:r>
              <a:rPr lang="nb-NO" sz="1400" err="1"/>
              <a:t>Digi</a:t>
            </a:r>
            <a:r>
              <a:rPr lang="nb-NO" sz="1400"/>
              <a:t> Viken</a:t>
            </a:r>
          </a:p>
          <a:p>
            <a:r>
              <a:rPr lang="nb-NO" sz="1400"/>
              <a:t>- </a:t>
            </a:r>
            <a:r>
              <a:rPr lang="nb-NO" sz="1400" err="1"/>
              <a:t>Digi</a:t>
            </a:r>
            <a:r>
              <a:rPr lang="nb-NO" sz="1400"/>
              <a:t> Viken Øst</a:t>
            </a:r>
          </a:p>
        </p:txBody>
      </p:sp>
      <p:cxnSp>
        <p:nvCxnSpPr>
          <p:cNvPr id="21" name="Rett linje 20">
            <a:extLst>
              <a:ext uri="{FF2B5EF4-FFF2-40B4-BE49-F238E27FC236}">
                <a16:creationId xmlns:a16="http://schemas.microsoft.com/office/drawing/2014/main" id="{C295FA50-EF38-4ED9-9EE8-437CF0D50C42}"/>
              </a:ext>
            </a:extLst>
          </p:cNvPr>
          <p:cNvCxnSpPr>
            <a:cxnSpLocks/>
          </p:cNvCxnSpPr>
          <p:nvPr/>
        </p:nvCxnSpPr>
        <p:spPr>
          <a:xfrm>
            <a:off x="10089087" y="2170527"/>
            <a:ext cx="515241" cy="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Rett linje 25">
            <a:extLst>
              <a:ext uri="{FF2B5EF4-FFF2-40B4-BE49-F238E27FC236}">
                <a16:creationId xmlns:a16="http://schemas.microsoft.com/office/drawing/2014/main" id="{3F2D5717-543E-4E08-AF80-5D97DF69CCBF}"/>
              </a:ext>
            </a:extLst>
          </p:cNvPr>
          <p:cNvCxnSpPr>
            <a:cxnSpLocks/>
          </p:cNvCxnSpPr>
          <p:nvPr/>
        </p:nvCxnSpPr>
        <p:spPr>
          <a:xfrm>
            <a:off x="8264933" y="2949873"/>
            <a:ext cx="555387" cy="0"/>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8" name="Rett linje 27">
            <a:extLst>
              <a:ext uri="{FF2B5EF4-FFF2-40B4-BE49-F238E27FC236}">
                <a16:creationId xmlns:a16="http://schemas.microsoft.com/office/drawing/2014/main" id="{E51EACCF-DE9F-4664-A709-32164401DC22}"/>
              </a:ext>
            </a:extLst>
          </p:cNvPr>
          <p:cNvCxnSpPr>
            <a:cxnSpLocks/>
          </p:cNvCxnSpPr>
          <p:nvPr/>
        </p:nvCxnSpPr>
        <p:spPr>
          <a:xfrm flipH="1">
            <a:off x="9980132" y="3941999"/>
            <a:ext cx="3086" cy="0"/>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30" name="Rett linje 29">
            <a:extLst>
              <a:ext uri="{FF2B5EF4-FFF2-40B4-BE49-F238E27FC236}">
                <a16:creationId xmlns:a16="http://schemas.microsoft.com/office/drawing/2014/main" id="{BE153332-FB43-4D18-93CA-CDADF018677C}"/>
              </a:ext>
            </a:extLst>
          </p:cNvPr>
          <p:cNvCxnSpPr>
            <a:cxnSpLocks/>
          </p:cNvCxnSpPr>
          <p:nvPr/>
        </p:nvCxnSpPr>
        <p:spPr>
          <a:xfrm>
            <a:off x="7599738" y="4098745"/>
            <a:ext cx="486994"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Rett linje 31">
            <a:extLst>
              <a:ext uri="{FF2B5EF4-FFF2-40B4-BE49-F238E27FC236}">
                <a16:creationId xmlns:a16="http://schemas.microsoft.com/office/drawing/2014/main" id="{36D3BD1E-5AEE-4F9C-8850-BD50D4490A2E}"/>
              </a:ext>
            </a:extLst>
          </p:cNvPr>
          <p:cNvCxnSpPr>
            <a:cxnSpLocks/>
          </p:cNvCxnSpPr>
          <p:nvPr/>
        </p:nvCxnSpPr>
        <p:spPr>
          <a:xfrm>
            <a:off x="7282019" y="4808643"/>
            <a:ext cx="384426"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4" name="Rett linje 33">
            <a:extLst>
              <a:ext uri="{FF2B5EF4-FFF2-40B4-BE49-F238E27FC236}">
                <a16:creationId xmlns:a16="http://schemas.microsoft.com/office/drawing/2014/main" id="{871200C3-0CA0-411B-8B99-1554C115FC2E}"/>
              </a:ext>
            </a:extLst>
          </p:cNvPr>
          <p:cNvCxnSpPr>
            <a:cxnSpLocks/>
          </p:cNvCxnSpPr>
          <p:nvPr/>
        </p:nvCxnSpPr>
        <p:spPr>
          <a:xfrm>
            <a:off x="7346627" y="5514071"/>
            <a:ext cx="45356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6" name="Rett linje 35">
            <a:extLst>
              <a:ext uri="{FF2B5EF4-FFF2-40B4-BE49-F238E27FC236}">
                <a16:creationId xmlns:a16="http://schemas.microsoft.com/office/drawing/2014/main" id="{3719FDB1-371F-4210-A924-9223A47AAE08}"/>
              </a:ext>
            </a:extLst>
          </p:cNvPr>
          <p:cNvCxnSpPr>
            <a:cxnSpLocks/>
          </p:cNvCxnSpPr>
          <p:nvPr/>
        </p:nvCxnSpPr>
        <p:spPr>
          <a:xfrm>
            <a:off x="8264933" y="5808838"/>
            <a:ext cx="0" cy="160117"/>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39" name="Rett linje 38">
            <a:extLst>
              <a:ext uri="{FF2B5EF4-FFF2-40B4-BE49-F238E27FC236}">
                <a16:creationId xmlns:a16="http://schemas.microsoft.com/office/drawing/2014/main" id="{26B171E1-A638-4FA6-BEF1-F99BB61E9045}"/>
              </a:ext>
            </a:extLst>
          </p:cNvPr>
          <p:cNvCxnSpPr>
            <a:cxnSpLocks/>
          </p:cNvCxnSpPr>
          <p:nvPr/>
        </p:nvCxnSpPr>
        <p:spPr>
          <a:xfrm>
            <a:off x="8673355" y="5508187"/>
            <a:ext cx="293929" cy="0"/>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Rett linje 40">
            <a:extLst>
              <a:ext uri="{FF2B5EF4-FFF2-40B4-BE49-F238E27FC236}">
                <a16:creationId xmlns:a16="http://schemas.microsoft.com/office/drawing/2014/main" id="{5E9603E6-7E66-4B81-B0A1-CC7613B15977}"/>
              </a:ext>
            </a:extLst>
          </p:cNvPr>
          <p:cNvCxnSpPr>
            <a:cxnSpLocks/>
          </p:cNvCxnSpPr>
          <p:nvPr/>
        </p:nvCxnSpPr>
        <p:spPr>
          <a:xfrm>
            <a:off x="9077451" y="5170597"/>
            <a:ext cx="50981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Rett linje 42">
            <a:extLst>
              <a:ext uri="{FF2B5EF4-FFF2-40B4-BE49-F238E27FC236}">
                <a16:creationId xmlns:a16="http://schemas.microsoft.com/office/drawing/2014/main" id="{3597C39A-2B32-4D8C-9802-E03EBECA45FB}"/>
              </a:ext>
            </a:extLst>
          </p:cNvPr>
          <p:cNvCxnSpPr>
            <a:cxnSpLocks/>
          </p:cNvCxnSpPr>
          <p:nvPr/>
        </p:nvCxnSpPr>
        <p:spPr>
          <a:xfrm>
            <a:off x="9093817" y="4558911"/>
            <a:ext cx="493449"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46" name="Gruppe 45">
            <a:extLst>
              <a:ext uri="{FF2B5EF4-FFF2-40B4-BE49-F238E27FC236}">
                <a16:creationId xmlns:a16="http://schemas.microsoft.com/office/drawing/2014/main" id="{E43A68BB-9F0D-40A0-84FA-01B976F53CCB}"/>
              </a:ext>
            </a:extLst>
          </p:cNvPr>
          <p:cNvGrpSpPr/>
          <p:nvPr/>
        </p:nvGrpSpPr>
        <p:grpSpPr>
          <a:xfrm>
            <a:off x="655063" y="603233"/>
            <a:ext cx="4864813" cy="5043805"/>
            <a:chOff x="3990293" y="1012237"/>
            <a:chExt cx="3622839" cy="4050243"/>
          </a:xfrm>
        </p:grpSpPr>
        <p:pic>
          <p:nvPicPr>
            <p:cNvPr id="47" name="Picture 2">
              <a:extLst>
                <a:ext uri="{FF2B5EF4-FFF2-40B4-BE49-F238E27FC236}">
                  <a16:creationId xmlns:a16="http://schemas.microsoft.com/office/drawing/2014/main" id="{40C64C2C-6F92-4E0B-804B-54B6467EE5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293" y="2022639"/>
              <a:ext cx="3622839" cy="303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kstSylinder 47">
              <a:extLst>
                <a:ext uri="{FF2B5EF4-FFF2-40B4-BE49-F238E27FC236}">
                  <a16:creationId xmlns:a16="http://schemas.microsoft.com/office/drawing/2014/main" id="{637E77FF-AC5F-4152-9CF4-1062F6D77C3C}"/>
                </a:ext>
              </a:extLst>
            </p:cNvPr>
            <p:cNvSpPr txBox="1"/>
            <p:nvPr/>
          </p:nvSpPr>
          <p:spPr>
            <a:xfrm>
              <a:off x="4473192" y="1012237"/>
              <a:ext cx="2615403" cy="667302"/>
            </a:xfrm>
            <a:prstGeom prst="rect">
              <a:avLst/>
            </a:prstGeom>
            <a:noFill/>
          </p:spPr>
          <p:txBody>
            <a:bodyPr wrap="square" rtlCol="0">
              <a:spAutoFit/>
            </a:bodyPr>
            <a:lstStyle/>
            <a:p>
              <a:pPr algn="ctr"/>
              <a:r>
                <a:rPr lang="nb-NO" sz="2400" b="1" dirty="0"/>
                <a:t>Den kommunale samstyringsstrukturen</a:t>
              </a:r>
            </a:p>
          </p:txBody>
        </p:sp>
      </p:grpSp>
      <p:sp>
        <p:nvSpPr>
          <p:cNvPr id="67" name="TekstSylinder 66">
            <a:extLst>
              <a:ext uri="{FF2B5EF4-FFF2-40B4-BE49-F238E27FC236}">
                <a16:creationId xmlns:a16="http://schemas.microsoft.com/office/drawing/2014/main" id="{5B320BA5-C941-4E4B-9466-27B69E091D12}"/>
              </a:ext>
            </a:extLst>
          </p:cNvPr>
          <p:cNvSpPr txBox="1"/>
          <p:nvPr/>
        </p:nvSpPr>
        <p:spPr>
          <a:xfrm>
            <a:off x="6689465" y="249290"/>
            <a:ext cx="5429492" cy="707886"/>
          </a:xfrm>
          <a:prstGeom prst="rect">
            <a:avLst/>
          </a:prstGeom>
          <a:noFill/>
        </p:spPr>
        <p:txBody>
          <a:bodyPr wrap="square">
            <a:spAutoFit/>
          </a:bodyPr>
          <a:lstStyle/>
          <a:p>
            <a:pPr algn="ctr"/>
            <a:r>
              <a:rPr lang="nb-NO" sz="2000" b="1" dirty="0"/>
              <a:t>Regionale digitaliseringsnettverk – felles løft for digitalisering og omstilling</a:t>
            </a:r>
          </a:p>
        </p:txBody>
      </p:sp>
    </p:spTree>
    <p:extLst>
      <p:ext uri="{BB962C8B-B14F-4D97-AF65-F5344CB8AC3E}">
        <p14:creationId xmlns:p14="http://schemas.microsoft.com/office/powerpoint/2010/main" val="322652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CB2F33-B369-4A50-A93E-8C2B97BD0618}"/>
              </a:ext>
            </a:extLst>
          </p:cNvPr>
          <p:cNvSpPr>
            <a:spLocks noGrp="1"/>
          </p:cNvSpPr>
          <p:nvPr>
            <p:ph type="title"/>
          </p:nvPr>
        </p:nvSpPr>
        <p:spPr>
          <a:xfrm>
            <a:off x="436430" y="99954"/>
            <a:ext cx="11674053" cy="1132114"/>
          </a:xfrm>
        </p:spPr>
        <p:txBody>
          <a:bodyPr>
            <a:normAutofit/>
          </a:bodyPr>
          <a:lstStyle/>
          <a:p>
            <a:r>
              <a:rPr lang="nb-NO" sz="2800" b="1" dirty="0"/>
              <a:t>Behov 							og samstyring					gir felles innsats?</a:t>
            </a:r>
          </a:p>
        </p:txBody>
      </p:sp>
      <p:grpSp>
        <p:nvGrpSpPr>
          <p:cNvPr id="5" name="Gruppe 4">
            <a:extLst>
              <a:ext uri="{FF2B5EF4-FFF2-40B4-BE49-F238E27FC236}">
                <a16:creationId xmlns:a16="http://schemas.microsoft.com/office/drawing/2014/main" id="{178AD5B0-1A96-4C68-89ED-0561D0452029}"/>
              </a:ext>
            </a:extLst>
          </p:cNvPr>
          <p:cNvGrpSpPr/>
          <p:nvPr/>
        </p:nvGrpSpPr>
        <p:grpSpPr>
          <a:xfrm>
            <a:off x="3835102" y="1563572"/>
            <a:ext cx="2012321" cy="2022602"/>
            <a:chOff x="5150032" y="324257"/>
            <a:chExt cx="6732060" cy="6414273"/>
          </a:xfrm>
        </p:grpSpPr>
        <p:grpSp>
          <p:nvGrpSpPr>
            <p:cNvPr id="9" name="Gruppe 8">
              <a:extLst>
                <a:ext uri="{FF2B5EF4-FFF2-40B4-BE49-F238E27FC236}">
                  <a16:creationId xmlns:a16="http://schemas.microsoft.com/office/drawing/2014/main" id="{7FDFCC04-1CF9-4A0F-B8DC-50556A7166FF}"/>
                </a:ext>
              </a:extLst>
            </p:cNvPr>
            <p:cNvGrpSpPr/>
            <p:nvPr/>
          </p:nvGrpSpPr>
          <p:grpSpPr>
            <a:xfrm>
              <a:off x="5317898" y="1834938"/>
              <a:ext cx="6153347" cy="3796518"/>
              <a:chOff x="310152" y="609594"/>
              <a:chExt cx="6529946" cy="4242430"/>
            </a:xfrm>
          </p:grpSpPr>
          <p:sp>
            <p:nvSpPr>
              <p:cNvPr id="12" name="Rektangel 11">
                <a:extLst>
                  <a:ext uri="{FF2B5EF4-FFF2-40B4-BE49-F238E27FC236}">
                    <a16:creationId xmlns:a16="http://schemas.microsoft.com/office/drawing/2014/main" id="{5D72371C-D98F-47C8-B277-2D7C8FCD151A}"/>
                  </a:ext>
                </a:extLst>
              </p:cNvPr>
              <p:cNvSpPr/>
              <p:nvPr/>
            </p:nvSpPr>
            <p:spPr>
              <a:xfrm>
                <a:off x="579239" y="4487650"/>
                <a:ext cx="6249624" cy="147698"/>
              </a:xfrm>
              <a:prstGeom prst="rect">
                <a:avLst/>
              </a:prstGeom>
              <a:solidFill>
                <a:srgbClr val="FAE2F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Fagnettverk: HR </a:t>
                </a:r>
              </a:p>
            </p:txBody>
          </p:sp>
          <p:sp>
            <p:nvSpPr>
              <p:cNvPr id="13" name="Rektangel 12">
                <a:extLst>
                  <a:ext uri="{FF2B5EF4-FFF2-40B4-BE49-F238E27FC236}">
                    <a16:creationId xmlns:a16="http://schemas.microsoft.com/office/drawing/2014/main" id="{37CA7F51-E99A-493E-A0DD-D06E6C0ACEB0}"/>
                  </a:ext>
                </a:extLst>
              </p:cNvPr>
              <p:cNvSpPr/>
              <p:nvPr/>
            </p:nvSpPr>
            <p:spPr>
              <a:xfrm>
                <a:off x="2138599" y="1371071"/>
                <a:ext cx="1810895" cy="705965"/>
              </a:xfrm>
              <a:prstGeom prst="rect">
                <a:avLst/>
              </a:prstGeom>
              <a:solidFill>
                <a:srgbClr val="EBF0A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Felles fagmiljø med regional offentlig sektor digitaliseringskompetanse</a:t>
                </a:r>
              </a:p>
            </p:txBody>
          </p:sp>
          <p:cxnSp>
            <p:nvCxnSpPr>
              <p:cNvPr id="14" name="Rett linje 13">
                <a:extLst>
                  <a:ext uri="{FF2B5EF4-FFF2-40B4-BE49-F238E27FC236}">
                    <a16:creationId xmlns:a16="http://schemas.microsoft.com/office/drawing/2014/main" id="{B7920BC1-7DA9-45C9-840B-6C88E1F6819E}"/>
                  </a:ext>
                </a:extLst>
              </p:cNvPr>
              <p:cNvCxnSpPr>
                <a:cxnSpLocks/>
                <a:endCxn id="16" idx="1"/>
              </p:cNvCxnSpPr>
              <p:nvPr/>
            </p:nvCxnSpPr>
            <p:spPr>
              <a:xfrm flipV="1">
                <a:off x="315469" y="1724054"/>
                <a:ext cx="805316" cy="416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Rektangel 14">
                <a:extLst>
                  <a:ext uri="{FF2B5EF4-FFF2-40B4-BE49-F238E27FC236}">
                    <a16:creationId xmlns:a16="http://schemas.microsoft.com/office/drawing/2014/main" id="{34E87B36-5288-483E-B980-E21F5124B422}"/>
                  </a:ext>
                </a:extLst>
              </p:cNvPr>
              <p:cNvSpPr/>
              <p:nvPr/>
            </p:nvSpPr>
            <p:spPr>
              <a:xfrm>
                <a:off x="653370" y="609594"/>
                <a:ext cx="2018837" cy="665136"/>
              </a:xfrm>
              <a:prstGeom prst="rect">
                <a:avLst/>
              </a:prstGeom>
              <a:gradFill>
                <a:gsLst>
                  <a:gs pos="55000">
                    <a:schemeClr val="accent1">
                      <a:lumMod val="5000"/>
                      <a:lumOff val="95000"/>
                    </a:schemeClr>
                  </a:gs>
                  <a:gs pos="74000">
                    <a:schemeClr val="bg2"/>
                  </a:gs>
                  <a:gs pos="100000">
                    <a:schemeClr val="bg2"/>
                  </a:gs>
                  <a:gs pos="100000">
                    <a:schemeClr val="accent1">
                      <a:lumMod val="30000"/>
                      <a:lumOff val="70000"/>
                    </a:schemeClr>
                  </a:gs>
                </a:gsLst>
                <a:lin ang="5400000" scaled="1"/>
              </a:gra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a:ln>
                      <a:noFill/>
                    </a:ln>
                    <a:solidFill>
                      <a:prstClr val="black">
                        <a:lumMod val="95000"/>
                        <a:lumOff val="5000"/>
                      </a:prstClr>
                    </a:solidFill>
                    <a:effectLst/>
                    <a:uLnTx/>
                    <a:uFillTx/>
                    <a:latin typeface="Calibri"/>
                    <a:ea typeface="+mn-ea"/>
                    <a:cs typeface="+mn-cs"/>
                  </a:rPr>
                  <a:t>Styringsgruppe</a:t>
                </a:r>
              </a:p>
            </p:txBody>
          </p:sp>
          <p:sp>
            <p:nvSpPr>
              <p:cNvPr id="16" name="Rektangel 15">
                <a:extLst>
                  <a:ext uri="{FF2B5EF4-FFF2-40B4-BE49-F238E27FC236}">
                    <a16:creationId xmlns:a16="http://schemas.microsoft.com/office/drawing/2014/main" id="{3E6709AA-AD3B-49D8-9B04-CD9ACDE1989F}"/>
                  </a:ext>
                </a:extLst>
              </p:cNvPr>
              <p:cNvSpPr/>
              <p:nvPr/>
            </p:nvSpPr>
            <p:spPr>
              <a:xfrm>
                <a:off x="1120785" y="1510203"/>
                <a:ext cx="1084007" cy="427703"/>
              </a:xfrm>
              <a:prstGeom prst="rect">
                <a:avLst/>
              </a:prstGeom>
              <a:solidFill>
                <a:srgbClr val="A4A45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Calibri"/>
                    <a:ea typeface="+mn-ea"/>
                    <a:cs typeface="+mn-cs"/>
                  </a:rPr>
                  <a:t>Sekretariat</a:t>
                </a:r>
              </a:p>
            </p:txBody>
          </p:sp>
          <p:cxnSp>
            <p:nvCxnSpPr>
              <p:cNvPr id="17" name="Rett linje 16">
                <a:extLst>
                  <a:ext uri="{FF2B5EF4-FFF2-40B4-BE49-F238E27FC236}">
                    <a16:creationId xmlns:a16="http://schemas.microsoft.com/office/drawing/2014/main" id="{372D5B90-14DC-477A-887B-546B14A0E7D5}"/>
                  </a:ext>
                </a:extLst>
              </p:cNvPr>
              <p:cNvCxnSpPr>
                <a:cxnSpLocks/>
                <a:stCxn id="15" idx="2"/>
              </p:cNvCxnSpPr>
              <p:nvPr/>
            </p:nvCxnSpPr>
            <p:spPr>
              <a:xfrm>
                <a:off x="1662788" y="1274731"/>
                <a:ext cx="0" cy="223553"/>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178D628-26B0-47CD-9DED-7F75E3FD31BF}"/>
                  </a:ext>
                </a:extLst>
              </p:cNvPr>
              <p:cNvCxnSpPr/>
              <p:nvPr/>
            </p:nvCxnSpPr>
            <p:spPr>
              <a:xfrm>
                <a:off x="751901" y="10684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D52B99B9-4955-44EF-BA0B-70F11EE5E052}"/>
                  </a:ext>
                </a:extLst>
              </p:cNvPr>
              <p:cNvCxnSpPr/>
              <p:nvPr/>
            </p:nvCxnSpPr>
            <p:spPr>
              <a:xfrm flipH="1">
                <a:off x="339780" y="4579499"/>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96C505B-6F33-4F56-BEC5-8A02BA41F4F0}"/>
                  </a:ext>
                </a:extLst>
              </p:cNvPr>
              <p:cNvCxnSpPr/>
              <p:nvPr/>
            </p:nvCxnSpPr>
            <p:spPr>
              <a:xfrm flipH="1">
                <a:off x="362644" y="4357851"/>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9E63C16-DF62-4BA0-9C76-BE13361D2064}"/>
                  </a:ext>
                </a:extLst>
              </p:cNvPr>
              <p:cNvCxnSpPr/>
              <p:nvPr/>
            </p:nvCxnSpPr>
            <p:spPr>
              <a:xfrm flipH="1">
                <a:off x="340456" y="3992081"/>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1EA2D130-A0A1-4597-8330-90A2B8CF9307}"/>
                  </a:ext>
                </a:extLst>
              </p:cNvPr>
              <p:cNvCxnSpPr/>
              <p:nvPr/>
            </p:nvCxnSpPr>
            <p:spPr>
              <a:xfrm flipH="1">
                <a:off x="361651" y="4171992"/>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FC26D7B7-C36F-4E48-BF61-BE4FA857965C}"/>
                  </a:ext>
                </a:extLst>
              </p:cNvPr>
              <p:cNvCxnSpPr/>
              <p:nvPr/>
            </p:nvCxnSpPr>
            <p:spPr>
              <a:xfrm flipH="1">
                <a:off x="354688" y="3795292"/>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Rett linje 23">
                <a:extLst>
                  <a:ext uri="{FF2B5EF4-FFF2-40B4-BE49-F238E27FC236}">
                    <a16:creationId xmlns:a16="http://schemas.microsoft.com/office/drawing/2014/main" id="{0C1698BC-CFA7-491D-A078-44EC370B9E61}"/>
                  </a:ext>
                </a:extLst>
              </p:cNvPr>
              <p:cNvCxnSpPr/>
              <p:nvPr/>
            </p:nvCxnSpPr>
            <p:spPr>
              <a:xfrm flipH="1">
                <a:off x="353701" y="3597506"/>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Rett linje 24">
                <a:extLst>
                  <a:ext uri="{FF2B5EF4-FFF2-40B4-BE49-F238E27FC236}">
                    <a16:creationId xmlns:a16="http://schemas.microsoft.com/office/drawing/2014/main" id="{3DDB1D73-E99B-4914-9E36-6B2A14B6581D}"/>
                  </a:ext>
                </a:extLst>
              </p:cNvPr>
              <p:cNvCxnSpPr/>
              <p:nvPr/>
            </p:nvCxnSpPr>
            <p:spPr>
              <a:xfrm flipH="1">
                <a:off x="346740" y="3375868"/>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1D76A652-E3CC-44E9-84AA-89FF5DEC6521}"/>
                  </a:ext>
                </a:extLst>
              </p:cNvPr>
              <p:cNvCxnSpPr/>
              <p:nvPr/>
            </p:nvCxnSpPr>
            <p:spPr>
              <a:xfrm flipH="1">
                <a:off x="351706" y="2987247"/>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8E2DE0D-7A8E-4EE3-BEED-DC4DF3B9DF1E}"/>
                  </a:ext>
                </a:extLst>
              </p:cNvPr>
              <p:cNvCxnSpPr/>
              <p:nvPr/>
            </p:nvCxnSpPr>
            <p:spPr>
              <a:xfrm flipH="1">
                <a:off x="350713" y="3189011"/>
                <a:ext cx="262850" cy="7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 name="Rektangel 27">
                <a:extLst>
                  <a:ext uri="{FF2B5EF4-FFF2-40B4-BE49-F238E27FC236}">
                    <a16:creationId xmlns:a16="http://schemas.microsoft.com/office/drawing/2014/main" id="{32CEF015-CB6D-4F4F-8D07-33E81A744DEF}"/>
                  </a:ext>
                </a:extLst>
              </p:cNvPr>
              <p:cNvSpPr/>
              <p:nvPr/>
            </p:nvSpPr>
            <p:spPr>
              <a:xfrm>
                <a:off x="584207" y="4276444"/>
                <a:ext cx="6249624" cy="147698"/>
              </a:xfrm>
              <a:prstGeom prst="rect">
                <a:avLst/>
              </a:prstGeom>
              <a:solidFill>
                <a:srgbClr val="FAE2F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Fagnettverk: Virksomhetsarkitektur </a:t>
                </a:r>
              </a:p>
            </p:txBody>
          </p:sp>
          <p:sp>
            <p:nvSpPr>
              <p:cNvPr id="29" name="Rektangel 28">
                <a:extLst>
                  <a:ext uri="{FF2B5EF4-FFF2-40B4-BE49-F238E27FC236}">
                    <a16:creationId xmlns:a16="http://schemas.microsoft.com/office/drawing/2014/main" id="{AF92A89C-15EB-468D-9C2B-9963EA6AFE1E}"/>
                  </a:ext>
                </a:extLst>
              </p:cNvPr>
              <p:cNvSpPr/>
              <p:nvPr/>
            </p:nvSpPr>
            <p:spPr>
              <a:xfrm>
                <a:off x="587852" y="4085770"/>
                <a:ext cx="6249624" cy="147698"/>
              </a:xfrm>
              <a:prstGeom prst="rect">
                <a:avLst/>
              </a:prstGeom>
              <a:solidFill>
                <a:srgbClr val="FAE2F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Fagnettverk: Informasjonssikkerhet</a:t>
                </a:r>
              </a:p>
            </p:txBody>
          </p:sp>
          <p:sp>
            <p:nvSpPr>
              <p:cNvPr id="30" name="Rektangel 29">
                <a:extLst>
                  <a:ext uri="{FF2B5EF4-FFF2-40B4-BE49-F238E27FC236}">
                    <a16:creationId xmlns:a16="http://schemas.microsoft.com/office/drawing/2014/main" id="{1FA54E0B-57E0-4BD8-B824-D1552BB6F679}"/>
                  </a:ext>
                </a:extLst>
              </p:cNvPr>
              <p:cNvSpPr/>
              <p:nvPr/>
            </p:nvSpPr>
            <p:spPr>
              <a:xfrm>
                <a:off x="584207" y="3721483"/>
                <a:ext cx="6249624" cy="144104"/>
              </a:xfrm>
              <a:prstGeom prst="rect">
                <a:avLst/>
              </a:prstGeom>
              <a:solidFill>
                <a:srgbClr val="D5FBC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Tjenesteområde: Plan, bygg, geodata</a:t>
                </a:r>
              </a:p>
            </p:txBody>
          </p:sp>
          <p:sp>
            <p:nvSpPr>
              <p:cNvPr id="31" name="Rektangel 30">
                <a:extLst>
                  <a:ext uri="{FF2B5EF4-FFF2-40B4-BE49-F238E27FC236}">
                    <a16:creationId xmlns:a16="http://schemas.microsoft.com/office/drawing/2014/main" id="{430A169C-FB0B-4C81-8427-AF9078A05AE5}"/>
                  </a:ext>
                </a:extLst>
              </p:cNvPr>
              <p:cNvSpPr/>
              <p:nvPr/>
            </p:nvSpPr>
            <p:spPr>
              <a:xfrm>
                <a:off x="584207" y="3525648"/>
                <a:ext cx="6249624" cy="144104"/>
              </a:xfrm>
              <a:prstGeom prst="rect">
                <a:avLst/>
              </a:prstGeom>
              <a:solidFill>
                <a:srgbClr val="D5FBC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Tjenesteområde:   ….</a:t>
                </a:r>
              </a:p>
            </p:txBody>
          </p:sp>
          <p:sp>
            <p:nvSpPr>
              <p:cNvPr id="32" name="Rektangel 31">
                <a:extLst>
                  <a:ext uri="{FF2B5EF4-FFF2-40B4-BE49-F238E27FC236}">
                    <a16:creationId xmlns:a16="http://schemas.microsoft.com/office/drawing/2014/main" id="{BE7671E8-31CD-488D-B2CF-02E35CADB081}"/>
                  </a:ext>
                </a:extLst>
              </p:cNvPr>
              <p:cNvSpPr/>
              <p:nvPr/>
            </p:nvSpPr>
            <p:spPr>
              <a:xfrm>
                <a:off x="584207" y="3307762"/>
                <a:ext cx="6249624" cy="144104"/>
              </a:xfrm>
              <a:prstGeom prst="rect">
                <a:avLst/>
              </a:prstGeom>
              <a:solidFill>
                <a:srgbClr val="D5FBC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Tjenesteområde: Oppvekst</a:t>
                </a:r>
              </a:p>
            </p:txBody>
          </p:sp>
          <p:sp>
            <p:nvSpPr>
              <p:cNvPr id="33" name="Rektangel 32">
                <a:extLst>
                  <a:ext uri="{FF2B5EF4-FFF2-40B4-BE49-F238E27FC236}">
                    <a16:creationId xmlns:a16="http://schemas.microsoft.com/office/drawing/2014/main" id="{57ABFAAB-EE6D-489A-915F-F978290013C7}"/>
                  </a:ext>
                </a:extLst>
              </p:cNvPr>
              <p:cNvSpPr/>
              <p:nvPr/>
            </p:nvSpPr>
            <p:spPr>
              <a:xfrm>
                <a:off x="590474" y="2906708"/>
                <a:ext cx="6249624" cy="145068"/>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Regional digitaliseringsstrategi</a:t>
                </a:r>
              </a:p>
            </p:txBody>
          </p:sp>
          <p:sp>
            <p:nvSpPr>
              <p:cNvPr id="34" name="Rektangel 33">
                <a:extLst>
                  <a:ext uri="{FF2B5EF4-FFF2-40B4-BE49-F238E27FC236}">
                    <a16:creationId xmlns:a16="http://schemas.microsoft.com/office/drawing/2014/main" id="{95B677EF-A3FE-44B1-8911-66640853B2E5}"/>
                  </a:ext>
                </a:extLst>
              </p:cNvPr>
              <p:cNvSpPr/>
              <p:nvPr/>
            </p:nvSpPr>
            <p:spPr>
              <a:xfrm>
                <a:off x="584207" y="3912559"/>
                <a:ext cx="6249624" cy="135060"/>
              </a:xfrm>
              <a:prstGeom prst="rect">
                <a:avLst/>
              </a:prstGeom>
              <a:solidFill>
                <a:srgbClr val="FAE2F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Fagnettverk:  IKT drift</a:t>
                </a:r>
              </a:p>
            </p:txBody>
          </p:sp>
          <p:sp>
            <p:nvSpPr>
              <p:cNvPr id="35" name="Rektangel 34">
                <a:extLst>
                  <a:ext uri="{FF2B5EF4-FFF2-40B4-BE49-F238E27FC236}">
                    <a16:creationId xmlns:a16="http://schemas.microsoft.com/office/drawing/2014/main" id="{28965769-6872-45BC-B7B8-7A20070B644C}"/>
                  </a:ext>
                </a:extLst>
              </p:cNvPr>
              <p:cNvSpPr/>
              <p:nvPr/>
            </p:nvSpPr>
            <p:spPr>
              <a:xfrm>
                <a:off x="584207" y="3111196"/>
                <a:ext cx="6249624" cy="144104"/>
              </a:xfrm>
              <a:prstGeom prst="rect">
                <a:avLst/>
              </a:prstGeom>
              <a:solidFill>
                <a:srgbClr val="D5FBC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Tjenesteområde:  Helse</a:t>
                </a:r>
              </a:p>
            </p:txBody>
          </p:sp>
          <p:sp>
            <p:nvSpPr>
              <p:cNvPr id="36" name="Rektangel 35">
                <a:extLst>
                  <a:ext uri="{FF2B5EF4-FFF2-40B4-BE49-F238E27FC236}">
                    <a16:creationId xmlns:a16="http://schemas.microsoft.com/office/drawing/2014/main" id="{9A69B8CE-AC75-41B8-A983-852A1D745373}"/>
                  </a:ext>
                </a:extLst>
              </p:cNvPr>
              <p:cNvSpPr/>
              <p:nvPr/>
            </p:nvSpPr>
            <p:spPr>
              <a:xfrm>
                <a:off x="4565824" y="2550499"/>
                <a:ext cx="571500" cy="2301524"/>
              </a:xfrm>
              <a:prstGeom prst="rect">
                <a:avLst/>
              </a:prstGeom>
              <a:solidFill>
                <a:schemeClr val="accent6">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ktangel 36">
                <a:extLst>
                  <a:ext uri="{FF2B5EF4-FFF2-40B4-BE49-F238E27FC236}">
                    <a16:creationId xmlns:a16="http://schemas.microsoft.com/office/drawing/2014/main" id="{1E56A16D-DD07-45EF-A39A-8265F7E53998}"/>
                  </a:ext>
                </a:extLst>
              </p:cNvPr>
              <p:cNvSpPr/>
              <p:nvPr/>
            </p:nvSpPr>
            <p:spPr>
              <a:xfrm>
                <a:off x="3731684" y="2536648"/>
                <a:ext cx="571500" cy="2301524"/>
              </a:xfrm>
              <a:prstGeom prst="rect">
                <a:avLst/>
              </a:prstGeom>
              <a:solidFill>
                <a:schemeClr val="accent4">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ktangel 37">
                <a:extLst>
                  <a:ext uri="{FF2B5EF4-FFF2-40B4-BE49-F238E27FC236}">
                    <a16:creationId xmlns:a16="http://schemas.microsoft.com/office/drawing/2014/main" id="{5B110465-417C-4730-97BE-E63AE16F8C89}"/>
                  </a:ext>
                </a:extLst>
              </p:cNvPr>
              <p:cNvSpPr/>
              <p:nvPr/>
            </p:nvSpPr>
            <p:spPr>
              <a:xfrm>
                <a:off x="5391737" y="2516366"/>
                <a:ext cx="571500" cy="2321807"/>
              </a:xfrm>
              <a:prstGeom prst="rect">
                <a:avLst/>
              </a:prstGeom>
              <a:solidFill>
                <a:schemeClr val="accent2">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ktangel 38">
                <a:extLst>
                  <a:ext uri="{FF2B5EF4-FFF2-40B4-BE49-F238E27FC236}">
                    <a16:creationId xmlns:a16="http://schemas.microsoft.com/office/drawing/2014/main" id="{BF8162D4-7CEB-4A01-B04D-E9597E275DB9}"/>
                  </a:ext>
                </a:extLst>
              </p:cNvPr>
              <p:cNvSpPr/>
              <p:nvPr/>
            </p:nvSpPr>
            <p:spPr>
              <a:xfrm>
                <a:off x="6206896" y="2529791"/>
                <a:ext cx="620255" cy="2322233"/>
              </a:xfrm>
              <a:prstGeom prst="rect">
                <a:avLst/>
              </a:prstGeom>
              <a:solidFill>
                <a:schemeClr val="accent1">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ktangel 39">
                <a:extLst>
                  <a:ext uri="{FF2B5EF4-FFF2-40B4-BE49-F238E27FC236}">
                    <a16:creationId xmlns:a16="http://schemas.microsoft.com/office/drawing/2014/main" id="{F9EAE5E5-0ACE-4C98-BC33-EB1DB732E9DD}"/>
                  </a:ext>
                </a:extLst>
              </p:cNvPr>
              <p:cNvSpPr/>
              <p:nvPr/>
            </p:nvSpPr>
            <p:spPr>
              <a:xfrm>
                <a:off x="2911452" y="2518210"/>
                <a:ext cx="571500" cy="2301524"/>
              </a:xfrm>
              <a:prstGeom prst="rect">
                <a:avLst/>
              </a:prstGeom>
              <a:solidFill>
                <a:schemeClr val="bg2">
                  <a:lumMod val="9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ktangel 40">
                <a:extLst>
                  <a:ext uri="{FF2B5EF4-FFF2-40B4-BE49-F238E27FC236}">
                    <a16:creationId xmlns:a16="http://schemas.microsoft.com/office/drawing/2014/main" id="{412A2C4A-34A7-4597-8B8A-39A196B2300D}"/>
                  </a:ext>
                </a:extLst>
              </p:cNvPr>
              <p:cNvSpPr/>
              <p:nvPr/>
            </p:nvSpPr>
            <p:spPr>
              <a:xfrm>
                <a:off x="2911452" y="2521898"/>
                <a:ext cx="571500" cy="2617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Alver </a:t>
                </a:r>
              </a:p>
            </p:txBody>
          </p:sp>
          <p:sp>
            <p:nvSpPr>
              <p:cNvPr id="42" name="Rektangel 41">
                <a:extLst>
                  <a:ext uri="{FF2B5EF4-FFF2-40B4-BE49-F238E27FC236}">
                    <a16:creationId xmlns:a16="http://schemas.microsoft.com/office/drawing/2014/main" id="{1F731FF9-AF02-45FA-9F25-70679BBA0FC5}"/>
                  </a:ext>
                </a:extLst>
              </p:cNvPr>
              <p:cNvSpPr/>
              <p:nvPr/>
            </p:nvSpPr>
            <p:spPr>
              <a:xfrm>
                <a:off x="4573191" y="2540094"/>
                <a:ext cx="571500" cy="2617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Bergen</a:t>
                </a:r>
              </a:p>
            </p:txBody>
          </p:sp>
          <p:sp>
            <p:nvSpPr>
              <p:cNvPr id="43" name="Rektangel 42">
                <a:extLst>
                  <a:ext uri="{FF2B5EF4-FFF2-40B4-BE49-F238E27FC236}">
                    <a16:creationId xmlns:a16="http://schemas.microsoft.com/office/drawing/2014/main" id="{638A7481-5D7F-406B-A757-1D8EBC7A07F3}"/>
                  </a:ext>
                </a:extLst>
              </p:cNvPr>
              <p:cNvSpPr/>
              <p:nvPr/>
            </p:nvSpPr>
            <p:spPr>
              <a:xfrm>
                <a:off x="3724316" y="2532960"/>
                <a:ext cx="571500" cy="2617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Askøy </a:t>
                </a:r>
              </a:p>
            </p:txBody>
          </p:sp>
          <p:sp>
            <p:nvSpPr>
              <p:cNvPr id="44" name="Rektangel 43">
                <a:extLst>
                  <a:ext uri="{FF2B5EF4-FFF2-40B4-BE49-F238E27FC236}">
                    <a16:creationId xmlns:a16="http://schemas.microsoft.com/office/drawing/2014/main" id="{4B882BD1-B080-4403-B4BB-CD21ECDC3BCA}"/>
                  </a:ext>
                </a:extLst>
              </p:cNvPr>
              <p:cNvSpPr/>
              <p:nvPr/>
            </p:nvSpPr>
            <p:spPr>
              <a:xfrm>
                <a:off x="6194969" y="2516666"/>
                <a:ext cx="620255" cy="307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a:ln>
                      <a:noFill/>
                    </a:ln>
                    <a:solidFill>
                      <a:prstClr val="black"/>
                    </a:solidFill>
                    <a:effectLst/>
                    <a:uLnTx/>
                    <a:uFillTx/>
                    <a:latin typeface="Calibri"/>
                    <a:ea typeface="+mn-ea"/>
                    <a:cs typeface="+mn-cs"/>
                  </a:rPr>
                  <a:t>Nye Øy-garden </a:t>
                </a:r>
              </a:p>
            </p:txBody>
          </p:sp>
          <p:sp>
            <p:nvSpPr>
              <p:cNvPr id="45" name="Rektangel 44">
                <a:extLst>
                  <a:ext uri="{FF2B5EF4-FFF2-40B4-BE49-F238E27FC236}">
                    <a16:creationId xmlns:a16="http://schemas.microsoft.com/office/drawing/2014/main" id="{92FB4E11-3C44-43F9-9EA6-0BA3DF454F3B}"/>
                  </a:ext>
                </a:extLst>
              </p:cNvPr>
              <p:cNvSpPr/>
              <p:nvPr/>
            </p:nvSpPr>
            <p:spPr>
              <a:xfrm>
                <a:off x="5389894" y="2505304"/>
                <a:ext cx="571500" cy="3023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nb-NO" sz="300" b="1" i="0" u="none" strike="noStrike" kern="1200" cap="none" spc="0" normalizeH="0" baseline="0" noProof="0" err="1">
                    <a:ln>
                      <a:noFill/>
                    </a:ln>
                    <a:solidFill>
                      <a:prstClr val="black"/>
                    </a:solidFill>
                    <a:effectLst/>
                    <a:uLnTx/>
                    <a:uFillTx/>
                    <a:latin typeface="Calibri"/>
                    <a:ea typeface="+mn-ea"/>
                    <a:cs typeface="+mn-cs"/>
                  </a:rPr>
                  <a:t>Bjørna</a:t>
                </a:r>
                <a:r>
                  <a:rPr kumimoji="0" lang="nb-NO" sz="300" b="1" i="0" u="none" strike="noStrike" kern="1200" cap="none" spc="0" normalizeH="0" baseline="0" noProof="0">
                    <a:ln>
                      <a:noFill/>
                    </a:ln>
                    <a:solidFill>
                      <a:prstClr val="black"/>
                    </a:solidFill>
                    <a:effectLst/>
                    <a:uLnTx/>
                    <a:uFillTx/>
                    <a:latin typeface="Calibri"/>
                    <a:ea typeface="+mn-ea"/>
                    <a:cs typeface="+mn-cs"/>
                  </a:rPr>
                  <a:t>-fjorden </a:t>
                </a:r>
              </a:p>
            </p:txBody>
          </p:sp>
          <p:sp>
            <p:nvSpPr>
              <p:cNvPr id="46" name="Bindepunkt 45">
                <a:extLst>
                  <a:ext uri="{FF2B5EF4-FFF2-40B4-BE49-F238E27FC236}">
                    <a16:creationId xmlns:a16="http://schemas.microsoft.com/office/drawing/2014/main" id="{C101D03C-EE0D-456D-910A-927C98288558}"/>
                  </a:ext>
                </a:extLst>
              </p:cNvPr>
              <p:cNvSpPr/>
              <p:nvPr/>
            </p:nvSpPr>
            <p:spPr>
              <a:xfrm>
                <a:off x="3136152" y="2910363"/>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47" name="Bindepunkt 46">
                <a:extLst>
                  <a:ext uri="{FF2B5EF4-FFF2-40B4-BE49-F238E27FC236}">
                    <a16:creationId xmlns:a16="http://schemas.microsoft.com/office/drawing/2014/main" id="{87701AFE-8A54-4C88-BCC6-2A039F23C9EA}"/>
                  </a:ext>
                </a:extLst>
              </p:cNvPr>
              <p:cNvSpPr/>
              <p:nvPr/>
            </p:nvSpPr>
            <p:spPr>
              <a:xfrm>
                <a:off x="3136152" y="3919684"/>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48" name="Bindepunkt 47">
                <a:extLst>
                  <a:ext uri="{FF2B5EF4-FFF2-40B4-BE49-F238E27FC236}">
                    <a16:creationId xmlns:a16="http://schemas.microsoft.com/office/drawing/2014/main" id="{20155376-0D19-4C47-B88F-E189EE1D94B0}"/>
                  </a:ext>
                </a:extLst>
              </p:cNvPr>
              <p:cNvSpPr/>
              <p:nvPr/>
            </p:nvSpPr>
            <p:spPr>
              <a:xfrm>
                <a:off x="6450657" y="3913049"/>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49" name="Bindepunkt 48">
                <a:extLst>
                  <a:ext uri="{FF2B5EF4-FFF2-40B4-BE49-F238E27FC236}">
                    <a16:creationId xmlns:a16="http://schemas.microsoft.com/office/drawing/2014/main" id="{DF1C71CA-3FFF-4ED9-9418-5AAE5EB1659A}"/>
                  </a:ext>
                </a:extLst>
              </p:cNvPr>
              <p:cNvSpPr/>
              <p:nvPr/>
            </p:nvSpPr>
            <p:spPr>
              <a:xfrm>
                <a:off x="6450657" y="2918278"/>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50" name="Bindepunkt 49">
                <a:extLst>
                  <a:ext uri="{FF2B5EF4-FFF2-40B4-BE49-F238E27FC236}">
                    <a16:creationId xmlns:a16="http://schemas.microsoft.com/office/drawing/2014/main" id="{28E01C6D-98F4-45F5-A7E5-7177563A71D6}"/>
                  </a:ext>
                </a:extLst>
              </p:cNvPr>
              <p:cNvSpPr/>
              <p:nvPr/>
            </p:nvSpPr>
            <p:spPr>
              <a:xfrm>
                <a:off x="5609228" y="2893224"/>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51" name="Bindepunkt 50">
                <a:extLst>
                  <a:ext uri="{FF2B5EF4-FFF2-40B4-BE49-F238E27FC236}">
                    <a16:creationId xmlns:a16="http://schemas.microsoft.com/office/drawing/2014/main" id="{5E68D032-F062-4642-8DA8-F1568856A41C}"/>
                  </a:ext>
                </a:extLst>
              </p:cNvPr>
              <p:cNvSpPr/>
              <p:nvPr/>
            </p:nvSpPr>
            <p:spPr>
              <a:xfrm>
                <a:off x="4788674" y="2918577"/>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52" name="Bindepunkt 51">
                <a:extLst>
                  <a:ext uri="{FF2B5EF4-FFF2-40B4-BE49-F238E27FC236}">
                    <a16:creationId xmlns:a16="http://schemas.microsoft.com/office/drawing/2014/main" id="{A2E82DC5-20E2-4188-AAE1-B5050AE98309}"/>
                  </a:ext>
                </a:extLst>
              </p:cNvPr>
              <p:cNvSpPr/>
              <p:nvPr/>
            </p:nvSpPr>
            <p:spPr>
              <a:xfrm>
                <a:off x="3951518" y="2907542"/>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53" name="Bindepunkt 52">
                <a:extLst>
                  <a:ext uri="{FF2B5EF4-FFF2-40B4-BE49-F238E27FC236}">
                    <a16:creationId xmlns:a16="http://schemas.microsoft.com/office/drawing/2014/main" id="{060C565D-D9F5-4564-8672-360F432C9B45}"/>
                  </a:ext>
                </a:extLst>
              </p:cNvPr>
              <p:cNvSpPr/>
              <p:nvPr/>
            </p:nvSpPr>
            <p:spPr>
              <a:xfrm>
                <a:off x="5609228" y="3892199"/>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54" name="Bindepunkt 53">
                <a:extLst>
                  <a:ext uri="{FF2B5EF4-FFF2-40B4-BE49-F238E27FC236}">
                    <a16:creationId xmlns:a16="http://schemas.microsoft.com/office/drawing/2014/main" id="{7DC3A3E3-C218-49A6-86A4-AD5060DD291F}"/>
                  </a:ext>
                </a:extLst>
              </p:cNvPr>
              <p:cNvSpPr/>
              <p:nvPr/>
            </p:nvSpPr>
            <p:spPr>
              <a:xfrm>
                <a:off x="4788674" y="3122097"/>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55" name="Bindepunkt 54">
                <a:extLst>
                  <a:ext uri="{FF2B5EF4-FFF2-40B4-BE49-F238E27FC236}">
                    <a16:creationId xmlns:a16="http://schemas.microsoft.com/office/drawing/2014/main" id="{E3093852-3242-4D0F-90F8-94841362BCEA}"/>
                  </a:ext>
                </a:extLst>
              </p:cNvPr>
              <p:cNvSpPr/>
              <p:nvPr/>
            </p:nvSpPr>
            <p:spPr>
              <a:xfrm>
                <a:off x="4788674" y="3914371"/>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Rett linje 55">
                <a:extLst>
                  <a:ext uri="{FF2B5EF4-FFF2-40B4-BE49-F238E27FC236}">
                    <a16:creationId xmlns:a16="http://schemas.microsoft.com/office/drawing/2014/main" id="{B769085D-C261-4D65-8080-88A16E224ECB}"/>
                  </a:ext>
                </a:extLst>
              </p:cNvPr>
              <p:cNvCxnSpPr>
                <a:cxnSpLocks/>
              </p:cNvCxnSpPr>
              <p:nvPr/>
            </p:nvCxnSpPr>
            <p:spPr>
              <a:xfrm>
                <a:off x="1662789" y="2262144"/>
                <a:ext cx="4844147" cy="1223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Rett linje 56">
                <a:extLst>
                  <a:ext uri="{FF2B5EF4-FFF2-40B4-BE49-F238E27FC236}">
                    <a16:creationId xmlns:a16="http://schemas.microsoft.com/office/drawing/2014/main" id="{10DD64F8-3B3E-4464-A905-169566DE20D3}"/>
                  </a:ext>
                </a:extLst>
              </p:cNvPr>
              <p:cNvCxnSpPr>
                <a:cxnSpLocks/>
              </p:cNvCxnSpPr>
              <p:nvPr/>
            </p:nvCxnSpPr>
            <p:spPr>
              <a:xfrm>
                <a:off x="6500445" y="2265414"/>
                <a:ext cx="6490" cy="24527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ABFD5AD9-5046-4198-95EC-E87C395A8E23}"/>
                  </a:ext>
                </a:extLst>
              </p:cNvPr>
              <p:cNvCxnSpPr>
                <a:cxnSpLocks/>
              </p:cNvCxnSpPr>
              <p:nvPr/>
            </p:nvCxnSpPr>
            <p:spPr>
              <a:xfrm>
                <a:off x="4013482" y="2278068"/>
                <a:ext cx="0" cy="2470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EB98EA1E-9409-4E98-A5B0-FE6FC554908D}"/>
                  </a:ext>
                </a:extLst>
              </p:cNvPr>
              <p:cNvCxnSpPr>
                <a:cxnSpLocks/>
              </p:cNvCxnSpPr>
              <p:nvPr/>
            </p:nvCxnSpPr>
            <p:spPr>
              <a:xfrm>
                <a:off x="4859381" y="2279483"/>
                <a:ext cx="0" cy="2470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BC5EB247-5164-42DE-87D8-99D711026527}"/>
                  </a:ext>
                </a:extLst>
              </p:cNvPr>
              <p:cNvCxnSpPr>
                <a:cxnSpLocks/>
              </p:cNvCxnSpPr>
              <p:nvPr/>
            </p:nvCxnSpPr>
            <p:spPr>
              <a:xfrm>
                <a:off x="5611876" y="2277672"/>
                <a:ext cx="0" cy="24702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82B5EDA0-F727-491D-A8AE-37185F264865}"/>
                  </a:ext>
                </a:extLst>
              </p:cNvPr>
              <p:cNvCxnSpPr>
                <a:cxnSpLocks/>
              </p:cNvCxnSpPr>
              <p:nvPr/>
            </p:nvCxnSpPr>
            <p:spPr>
              <a:xfrm>
                <a:off x="3197202" y="2271184"/>
                <a:ext cx="0" cy="24702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2" name="Bindepunkt 61">
                <a:extLst>
                  <a:ext uri="{FF2B5EF4-FFF2-40B4-BE49-F238E27FC236}">
                    <a16:creationId xmlns:a16="http://schemas.microsoft.com/office/drawing/2014/main" id="{C186CA91-5F61-4B0F-94BD-DE7FA1B78C1E}"/>
                  </a:ext>
                </a:extLst>
              </p:cNvPr>
              <p:cNvSpPr/>
              <p:nvPr/>
            </p:nvSpPr>
            <p:spPr>
              <a:xfrm>
                <a:off x="3951518" y="4070166"/>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63" name="Bindepunkt 62">
                <a:extLst>
                  <a:ext uri="{FF2B5EF4-FFF2-40B4-BE49-F238E27FC236}">
                    <a16:creationId xmlns:a16="http://schemas.microsoft.com/office/drawing/2014/main" id="{D3839299-B45C-4B05-9C3F-C72FBDB9D5D6}"/>
                  </a:ext>
                </a:extLst>
              </p:cNvPr>
              <p:cNvSpPr/>
              <p:nvPr/>
            </p:nvSpPr>
            <p:spPr>
              <a:xfrm>
                <a:off x="3951518" y="4302691"/>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64" name="Bindepunkt 63">
                <a:extLst>
                  <a:ext uri="{FF2B5EF4-FFF2-40B4-BE49-F238E27FC236}">
                    <a16:creationId xmlns:a16="http://schemas.microsoft.com/office/drawing/2014/main" id="{1589D675-D202-4F6A-8598-DB8F61604431}"/>
                  </a:ext>
                </a:extLst>
              </p:cNvPr>
              <p:cNvSpPr/>
              <p:nvPr/>
            </p:nvSpPr>
            <p:spPr>
              <a:xfrm>
                <a:off x="4783664" y="3315814"/>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65" name="Bindepunkt 64">
                <a:extLst>
                  <a:ext uri="{FF2B5EF4-FFF2-40B4-BE49-F238E27FC236}">
                    <a16:creationId xmlns:a16="http://schemas.microsoft.com/office/drawing/2014/main" id="{D4E02BA8-FC27-4CEB-BA41-71C8BC411FB1}"/>
                  </a:ext>
                </a:extLst>
              </p:cNvPr>
              <p:cNvSpPr/>
              <p:nvPr/>
            </p:nvSpPr>
            <p:spPr>
              <a:xfrm>
                <a:off x="4788674" y="4119295"/>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66" name="Bindepunkt 65">
                <a:extLst>
                  <a:ext uri="{FF2B5EF4-FFF2-40B4-BE49-F238E27FC236}">
                    <a16:creationId xmlns:a16="http://schemas.microsoft.com/office/drawing/2014/main" id="{7D885E75-6889-421E-B3F7-2D621BBBF095}"/>
                  </a:ext>
                </a:extLst>
              </p:cNvPr>
              <p:cNvSpPr/>
              <p:nvPr/>
            </p:nvSpPr>
            <p:spPr>
              <a:xfrm>
                <a:off x="4788674" y="3717724"/>
                <a:ext cx="132731" cy="117991"/>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67" name="Bindepunkt 66">
                <a:extLst>
                  <a:ext uri="{FF2B5EF4-FFF2-40B4-BE49-F238E27FC236}">
                    <a16:creationId xmlns:a16="http://schemas.microsoft.com/office/drawing/2014/main" id="{667C631A-F136-49D1-9512-EDC7E14930A9}"/>
                  </a:ext>
                </a:extLst>
              </p:cNvPr>
              <p:cNvSpPr/>
              <p:nvPr/>
            </p:nvSpPr>
            <p:spPr>
              <a:xfrm>
                <a:off x="4788674" y="3525046"/>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68" name="Bindepunkt 67">
                <a:extLst>
                  <a:ext uri="{FF2B5EF4-FFF2-40B4-BE49-F238E27FC236}">
                    <a16:creationId xmlns:a16="http://schemas.microsoft.com/office/drawing/2014/main" id="{3509DEC0-F3A0-450A-B553-C6617B5A7001}"/>
                  </a:ext>
                </a:extLst>
              </p:cNvPr>
              <p:cNvSpPr/>
              <p:nvPr/>
            </p:nvSpPr>
            <p:spPr>
              <a:xfrm>
                <a:off x="4794885" y="4532728"/>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69" name="Bindepunkt 68">
                <a:extLst>
                  <a:ext uri="{FF2B5EF4-FFF2-40B4-BE49-F238E27FC236}">
                    <a16:creationId xmlns:a16="http://schemas.microsoft.com/office/drawing/2014/main" id="{534B2CCA-6E1F-4100-BC4C-496E296957BA}"/>
                  </a:ext>
                </a:extLst>
              </p:cNvPr>
              <p:cNvSpPr/>
              <p:nvPr/>
            </p:nvSpPr>
            <p:spPr>
              <a:xfrm>
                <a:off x="3136152" y="4323414"/>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0" name="Bindepunkt 69">
                <a:extLst>
                  <a:ext uri="{FF2B5EF4-FFF2-40B4-BE49-F238E27FC236}">
                    <a16:creationId xmlns:a16="http://schemas.microsoft.com/office/drawing/2014/main" id="{4B87D391-EBB9-4DD6-8766-B6CAB5847C7C}"/>
                  </a:ext>
                </a:extLst>
              </p:cNvPr>
              <p:cNvSpPr/>
              <p:nvPr/>
            </p:nvSpPr>
            <p:spPr>
              <a:xfrm>
                <a:off x="6450657" y="4291299"/>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1" name="Bindepunkt 70">
                <a:extLst>
                  <a:ext uri="{FF2B5EF4-FFF2-40B4-BE49-F238E27FC236}">
                    <a16:creationId xmlns:a16="http://schemas.microsoft.com/office/drawing/2014/main" id="{A71153A1-2904-4D0F-8640-28CB9CC9545D}"/>
                  </a:ext>
                </a:extLst>
              </p:cNvPr>
              <p:cNvSpPr/>
              <p:nvPr/>
            </p:nvSpPr>
            <p:spPr>
              <a:xfrm>
                <a:off x="4788674" y="4298110"/>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2" name="Bindepunkt 71">
                <a:extLst>
                  <a:ext uri="{FF2B5EF4-FFF2-40B4-BE49-F238E27FC236}">
                    <a16:creationId xmlns:a16="http://schemas.microsoft.com/office/drawing/2014/main" id="{7EE6AE9E-FD7D-4A46-B2DD-41011B9EF3C2}"/>
                  </a:ext>
                </a:extLst>
              </p:cNvPr>
              <p:cNvSpPr/>
              <p:nvPr/>
            </p:nvSpPr>
            <p:spPr>
              <a:xfrm>
                <a:off x="3136152" y="3112227"/>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3" name="Bindepunkt 72">
                <a:extLst>
                  <a:ext uri="{FF2B5EF4-FFF2-40B4-BE49-F238E27FC236}">
                    <a16:creationId xmlns:a16="http://schemas.microsoft.com/office/drawing/2014/main" id="{7DF51E61-3E1F-4941-B554-E4CD4D832AF9}"/>
                  </a:ext>
                </a:extLst>
              </p:cNvPr>
              <p:cNvSpPr/>
              <p:nvPr/>
            </p:nvSpPr>
            <p:spPr>
              <a:xfrm>
                <a:off x="5609228" y="4089995"/>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4" name="Bindepunkt 73">
                <a:extLst>
                  <a:ext uri="{FF2B5EF4-FFF2-40B4-BE49-F238E27FC236}">
                    <a16:creationId xmlns:a16="http://schemas.microsoft.com/office/drawing/2014/main" id="{7EDB39A2-824E-4939-B166-1AF527DA9B8C}"/>
                  </a:ext>
                </a:extLst>
              </p:cNvPr>
              <p:cNvSpPr/>
              <p:nvPr/>
            </p:nvSpPr>
            <p:spPr>
              <a:xfrm>
                <a:off x="5609228" y="3075444"/>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5" name="Bindepunkt 74">
                <a:extLst>
                  <a:ext uri="{FF2B5EF4-FFF2-40B4-BE49-F238E27FC236}">
                    <a16:creationId xmlns:a16="http://schemas.microsoft.com/office/drawing/2014/main" id="{35F6C4B6-B103-48E7-9123-DC616DEFDA52}"/>
                  </a:ext>
                </a:extLst>
              </p:cNvPr>
              <p:cNvSpPr/>
              <p:nvPr/>
            </p:nvSpPr>
            <p:spPr>
              <a:xfrm>
                <a:off x="3951518" y="3140067"/>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6" name="Bindepunkt 75">
                <a:extLst>
                  <a:ext uri="{FF2B5EF4-FFF2-40B4-BE49-F238E27FC236}">
                    <a16:creationId xmlns:a16="http://schemas.microsoft.com/office/drawing/2014/main" id="{CBC97A6F-2090-46D4-BA70-72BD5F0E3C82}"/>
                  </a:ext>
                </a:extLst>
              </p:cNvPr>
              <p:cNvSpPr/>
              <p:nvPr/>
            </p:nvSpPr>
            <p:spPr>
              <a:xfrm>
                <a:off x="6450657" y="3103276"/>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7" name="Bindepunkt 76">
                <a:extLst>
                  <a:ext uri="{FF2B5EF4-FFF2-40B4-BE49-F238E27FC236}">
                    <a16:creationId xmlns:a16="http://schemas.microsoft.com/office/drawing/2014/main" id="{469F0A2B-14F2-4DEE-A8A7-C51E8567CDB4}"/>
                  </a:ext>
                </a:extLst>
              </p:cNvPr>
              <p:cNvSpPr/>
              <p:nvPr/>
            </p:nvSpPr>
            <p:spPr>
              <a:xfrm>
                <a:off x="5609228" y="3706816"/>
                <a:ext cx="132731" cy="117991"/>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8" name="Bindepunkt 77">
                <a:extLst>
                  <a:ext uri="{FF2B5EF4-FFF2-40B4-BE49-F238E27FC236}">
                    <a16:creationId xmlns:a16="http://schemas.microsoft.com/office/drawing/2014/main" id="{1FB94BC7-8142-4125-928B-DCB45CF98130}"/>
                  </a:ext>
                </a:extLst>
              </p:cNvPr>
              <p:cNvSpPr/>
              <p:nvPr/>
            </p:nvSpPr>
            <p:spPr>
              <a:xfrm>
                <a:off x="3951518" y="3837641"/>
                <a:ext cx="132731" cy="117991"/>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79" name="Bindepunkt 78">
                <a:extLst>
                  <a:ext uri="{FF2B5EF4-FFF2-40B4-BE49-F238E27FC236}">
                    <a16:creationId xmlns:a16="http://schemas.microsoft.com/office/drawing/2014/main" id="{9D835A12-19D0-4254-B74A-8A3EC0C825C2}"/>
                  </a:ext>
                </a:extLst>
              </p:cNvPr>
              <p:cNvSpPr/>
              <p:nvPr/>
            </p:nvSpPr>
            <p:spPr>
              <a:xfrm>
                <a:off x="3136152" y="3717820"/>
                <a:ext cx="132731" cy="117991"/>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0" name="Bindepunkt 79">
                <a:extLst>
                  <a:ext uri="{FF2B5EF4-FFF2-40B4-BE49-F238E27FC236}">
                    <a16:creationId xmlns:a16="http://schemas.microsoft.com/office/drawing/2014/main" id="{5CFA3B60-4CF3-4770-99C4-D4EA51385CCD}"/>
                  </a:ext>
                </a:extLst>
              </p:cNvPr>
              <p:cNvSpPr/>
              <p:nvPr/>
            </p:nvSpPr>
            <p:spPr>
              <a:xfrm>
                <a:off x="6450657" y="4108600"/>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1" name="Bindepunkt 80">
                <a:extLst>
                  <a:ext uri="{FF2B5EF4-FFF2-40B4-BE49-F238E27FC236}">
                    <a16:creationId xmlns:a16="http://schemas.microsoft.com/office/drawing/2014/main" id="{7AB444EB-CB79-4EB3-9D95-22B6C2A560A4}"/>
                  </a:ext>
                </a:extLst>
              </p:cNvPr>
              <p:cNvSpPr/>
              <p:nvPr/>
            </p:nvSpPr>
            <p:spPr>
              <a:xfrm>
                <a:off x="3136152" y="4121549"/>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2" name="Bindepunkt 81">
                <a:extLst>
                  <a:ext uri="{FF2B5EF4-FFF2-40B4-BE49-F238E27FC236}">
                    <a16:creationId xmlns:a16="http://schemas.microsoft.com/office/drawing/2014/main" id="{62FA7C86-D7C2-4FBF-8893-803CE329D874}"/>
                  </a:ext>
                </a:extLst>
              </p:cNvPr>
              <p:cNvSpPr/>
              <p:nvPr/>
            </p:nvSpPr>
            <p:spPr>
              <a:xfrm>
                <a:off x="3136152" y="3515955"/>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3" name="Bindepunkt 82">
                <a:extLst>
                  <a:ext uri="{FF2B5EF4-FFF2-40B4-BE49-F238E27FC236}">
                    <a16:creationId xmlns:a16="http://schemas.microsoft.com/office/drawing/2014/main" id="{2AA9A62B-4F04-447E-A0D8-B1173967D9F9}"/>
                  </a:ext>
                </a:extLst>
              </p:cNvPr>
              <p:cNvSpPr/>
              <p:nvPr/>
            </p:nvSpPr>
            <p:spPr>
              <a:xfrm>
                <a:off x="5609228" y="3508733"/>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4" name="Bindepunkt 83">
                <a:extLst>
                  <a:ext uri="{FF2B5EF4-FFF2-40B4-BE49-F238E27FC236}">
                    <a16:creationId xmlns:a16="http://schemas.microsoft.com/office/drawing/2014/main" id="{FB721DA8-265A-46F4-8062-8F45D0C91D6F}"/>
                  </a:ext>
                </a:extLst>
              </p:cNvPr>
              <p:cNvSpPr/>
              <p:nvPr/>
            </p:nvSpPr>
            <p:spPr>
              <a:xfrm>
                <a:off x="3951518" y="3605116"/>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5" name="Bindepunkt 84">
                <a:extLst>
                  <a:ext uri="{FF2B5EF4-FFF2-40B4-BE49-F238E27FC236}">
                    <a16:creationId xmlns:a16="http://schemas.microsoft.com/office/drawing/2014/main" id="{59ABB821-9299-4421-8172-BA0508FD246B}"/>
                  </a:ext>
                </a:extLst>
              </p:cNvPr>
              <p:cNvSpPr/>
              <p:nvPr/>
            </p:nvSpPr>
            <p:spPr>
              <a:xfrm>
                <a:off x="4788674" y="3332095"/>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6" name="Bindepunkt 85">
                <a:extLst>
                  <a:ext uri="{FF2B5EF4-FFF2-40B4-BE49-F238E27FC236}">
                    <a16:creationId xmlns:a16="http://schemas.microsoft.com/office/drawing/2014/main" id="{039F9E75-EA24-4621-8798-F0A739E10D4D}"/>
                  </a:ext>
                </a:extLst>
              </p:cNvPr>
              <p:cNvSpPr/>
              <p:nvPr/>
            </p:nvSpPr>
            <p:spPr>
              <a:xfrm>
                <a:off x="3136152" y="3314091"/>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7" name="Bindepunkt 86">
                <a:extLst>
                  <a:ext uri="{FF2B5EF4-FFF2-40B4-BE49-F238E27FC236}">
                    <a16:creationId xmlns:a16="http://schemas.microsoft.com/office/drawing/2014/main" id="{8BB6028D-2220-4D96-9E43-7B312BDAF860}"/>
                  </a:ext>
                </a:extLst>
              </p:cNvPr>
              <p:cNvSpPr/>
              <p:nvPr/>
            </p:nvSpPr>
            <p:spPr>
              <a:xfrm>
                <a:off x="5609228" y="3293416"/>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8" name="Bindepunkt 87">
                <a:extLst>
                  <a:ext uri="{FF2B5EF4-FFF2-40B4-BE49-F238E27FC236}">
                    <a16:creationId xmlns:a16="http://schemas.microsoft.com/office/drawing/2014/main" id="{5F77B595-8D83-4969-9618-894BC1FE6A6F}"/>
                  </a:ext>
                </a:extLst>
              </p:cNvPr>
              <p:cNvSpPr/>
              <p:nvPr/>
            </p:nvSpPr>
            <p:spPr>
              <a:xfrm>
                <a:off x="3951518" y="3372592"/>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89" name="Bindepunkt 88">
                <a:extLst>
                  <a:ext uri="{FF2B5EF4-FFF2-40B4-BE49-F238E27FC236}">
                    <a16:creationId xmlns:a16="http://schemas.microsoft.com/office/drawing/2014/main" id="{53E2280E-3345-4914-AC6B-1472F7A820D8}"/>
                  </a:ext>
                </a:extLst>
              </p:cNvPr>
              <p:cNvSpPr/>
              <p:nvPr/>
            </p:nvSpPr>
            <p:spPr>
              <a:xfrm>
                <a:off x="6450657" y="3317340"/>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90" name="Bindepunkt 89">
                <a:extLst>
                  <a:ext uri="{FF2B5EF4-FFF2-40B4-BE49-F238E27FC236}">
                    <a16:creationId xmlns:a16="http://schemas.microsoft.com/office/drawing/2014/main" id="{F9FFD6F1-A5FB-40C2-B597-7550F51632DE}"/>
                  </a:ext>
                </a:extLst>
              </p:cNvPr>
              <p:cNvSpPr/>
              <p:nvPr/>
            </p:nvSpPr>
            <p:spPr>
              <a:xfrm>
                <a:off x="6450657" y="3524677"/>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cxnSp>
            <p:nvCxnSpPr>
              <p:cNvPr id="91" name="Rett linje 90">
                <a:extLst>
                  <a:ext uri="{FF2B5EF4-FFF2-40B4-BE49-F238E27FC236}">
                    <a16:creationId xmlns:a16="http://schemas.microsoft.com/office/drawing/2014/main" id="{A0DE00A4-B803-4833-B83F-FE9C696DC291}"/>
                  </a:ext>
                </a:extLst>
              </p:cNvPr>
              <p:cNvCxnSpPr>
                <a:cxnSpLocks/>
              </p:cNvCxnSpPr>
              <p:nvPr/>
            </p:nvCxnSpPr>
            <p:spPr>
              <a:xfrm flipH="1" flipV="1">
                <a:off x="310152" y="1724052"/>
                <a:ext cx="40565" cy="28480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Rett linje 91">
                <a:extLst>
                  <a:ext uri="{FF2B5EF4-FFF2-40B4-BE49-F238E27FC236}">
                    <a16:creationId xmlns:a16="http://schemas.microsoft.com/office/drawing/2014/main" id="{AE27EAEA-CC4D-4083-BAF6-D69FB85AFFCB}"/>
                  </a:ext>
                </a:extLst>
              </p:cNvPr>
              <p:cNvCxnSpPr>
                <a:cxnSpLocks/>
                <a:stCxn id="16" idx="2"/>
              </p:cNvCxnSpPr>
              <p:nvPr/>
            </p:nvCxnSpPr>
            <p:spPr>
              <a:xfrm>
                <a:off x="1662788" y="1937906"/>
                <a:ext cx="0" cy="327509"/>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sp>
            <p:nvSpPr>
              <p:cNvPr id="93" name="Bindepunkt 92">
                <a:extLst>
                  <a:ext uri="{FF2B5EF4-FFF2-40B4-BE49-F238E27FC236}">
                    <a16:creationId xmlns:a16="http://schemas.microsoft.com/office/drawing/2014/main" id="{3B3022C0-4FC2-4716-A2AD-597B092F383D}"/>
                  </a:ext>
                </a:extLst>
              </p:cNvPr>
              <p:cNvSpPr/>
              <p:nvPr/>
            </p:nvSpPr>
            <p:spPr>
              <a:xfrm>
                <a:off x="6449326" y="3734675"/>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94" name="Bindepunkt 93">
                <a:extLst>
                  <a:ext uri="{FF2B5EF4-FFF2-40B4-BE49-F238E27FC236}">
                    <a16:creationId xmlns:a16="http://schemas.microsoft.com/office/drawing/2014/main" id="{6E52EFBA-0496-4373-A8D8-E413B3D50D56}"/>
                  </a:ext>
                </a:extLst>
              </p:cNvPr>
              <p:cNvSpPr/>
              <p:nvPr/>
            </p:nvSpPr>
            <p:spPr>
              <a:xfrm>
                <a:off x="5617967" y="4527760"/>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95" name="Bindepunkt 94">
                <a:extLst>
                  <a:ext uri="{FF2B5EF4-FFF2-40B4-BE49-F238E27FC236}">
                    <a16:creationId xmlns:a16="http://schemas.microsoft.com/office/drawing/2014/main" id="{3BA08EFB-16E8-47CC-89F9-BD80A97C4DE1}"/>
                  </a:ext>
                </a:extLst>
              </p:cNvPr>
              <p:cNvSpPr/>
              <p:nvPr/>
            </p:nvSpPr>
            <p:spPr>
              <a:xfrm>
                <a:off x="6441049" y="4537701"/>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96" name="Bindepunkt 95">
                <a:extLst>
                  <a:ext uri="{FF2B5EF4-FFF2-40B4-BE49-F238E27FC236}">
                    <a16:creationId xmlns:a16="http://schemas.microsoft.com/office/drawing/2014/main" id="{12953BEB-12C7-47BA-B651-6E59B5D561C2}"/>
                  </a:ext>
                </a:extLst>
              </p:cNvPr>
              <p:cNvSpPr/>
              <p:nvPr/>
            </p:nvSpPr>
            <p:spPr>
              <a:xfrm>
                <a:off x="3148721" y="4525278"/>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97" name="Bindepunkt 96">
                <a:extLst>
                  <a:ext uri="{FF2B5EF4-FFF2-40B4-BE49-F238E27FC236}">
                    <a16:creationId xmlns:a16="http://schemas.microsoft.com/office/drawing/2014/main" id="{BF0D853D-8C1C-429D-86E1-46922E8D62C8}"/>
                  </a:ext>
                </a:extLst>
              </p:cNvPr>
              <p:cNvSpPr/>
              <p:nvPr/>
            </p:nvSpPr>
            <p:spPr>
              <a:xfrm>
                <a:off x="3941986" y="4535215"/>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sp>
            <p:nvSpPr>
              <p:cNvPr id="98" name="Bindepunkt 97">
                <a:extLst>
                  <a:ext uri="{FF2B5EF4-FFF2-40B4-BE49-F238E27FC236}">
                    <a16:creationId xmlns:a16="http://schemas.microsoft.com/office/drawing/2014/main" id="{E4051478-B91F-4C07-BF01-6FA0A54D2B25}"/>
                  </a:ext>
                </a:extLst>
              </p:cNvPr>
              <p:cNvSpPr/>
              <p:nvPr/>
            </p:nvSpPr>
            <p:spPr>
              <a:xfrm>
                <a:off x="5604258" y="4316109"/>
                <a:ext cx="132731" cy="1179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nb-NO" sz="5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Rektangel 9">
              <a:extLst>
                <a:ext uri="{FF2B5EF4-FFF2-40B4-BE49-F238E27FC236}">
                  <a16:creationId xmlns:a16="http://schemas.microsoft.com/office/drawing/2014/main" id="{217895EE-0F52-4C8E-B2EE-2948C160855D}"/>
                </a:ext>
              </a:extLst>
            </p:cNvPr>
            <p:cNvSpPr/>
            <p:nvPr/>
          </p:nvSpPr>
          <p:spPr>
            <a:xfrm>
              <a:off x="5150032" y="1668127"/>
              <a:ext cx="6732060" cy="407561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Bilde 10">
              <a:extLst>
                <a:ext uri="{FF2B5EF4-FFF2-40B4-BE49-F238E27FC236}">
                  <a16:creationId xmlns:a16="http://schemas.microsoft.com/office/drawing/2014/main" id="{32F33AC4-88E3-40FB-8DD0-C6D7B244B5A8}"/>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2991" b="97664" l="2625" r="97125">
                          <a14:foregroundMark x1="91500" y1="5981" x2="50125" y2="6729"/>
                          <a14:foregroundMark x1="50125" y1="6729" x2="39875" y2="9065"/>
                          <a14:foregroundMark x1="39875" y1="9065" x2="30500" y2="14953"/>
                          <a14:foregroundMark x1="30500" y1="14953" x2="33500" y2="21869"/>
                          <a14:foregroundMark x1="33500" y1="21869" x2="44250" y2="24112"/>
                          <a14:foregroundMark x1="44250" y1="24112" x2="56875" y2="22523"/>
                          <a14:foregroundMark x1="56875" y1="22523" x2="53125" y2="29159"/>
                          <a14:foregroundMark x1="53125" y1="29159" x2="32375" y2="40374"/>
                          <a14:foregroundMark x1="32375" y1="40374" x2="24875" y2="48692"/>
                          <a14:foregroundMark x1="24875" y1="48692" x2="22375" y2="64860"/>
                          <a14:foregroundMark x1="22375" y1="64860" x2="12250" y2="67850"/>
                          <a14:foregroundMark x1="12250" y1="67850" x2="4500" y2="72150"/>
                          <a14:foregroundMark x1="4500" y1="72150" x2="4625" y2="95234"/>
                          <a14:foregroundMark x1="4625" y1="95234" x2="17875" y2="97570"/>
                          <a14:foregroundMark x1="17875" y1="97570" x2="27250" y2="96822"/>
                          <a14:foregroundMark x1="27250" y1="96822" x2="34875" y2="92710"/>
                          <a14:foregroundMark x1="34875" y1="92710" x2="34000" y2="88879"/>
                          <a14:foregroundMark x1="17625" y1="97850" x2="11000" y2="87196"/>
                          <a14:foregroundMark x1="5000" y1="84579" x2="2625" y2="76729"/>
                          <a14:foregroundMark x1="2625" y1="76729" x2="11625" y2="64019"/>
                          <a14:foregroundMark x1="11625" y1="64019" x2="20250" y2="61215"/>
                          <a14:foregroundMark x1="20250" y1="61215" x2="20875" y2="60654"/>
                          <a14:foregroundMark x1="40500" y1="28879" x2="41125" y2="27757"/>
                          <a14:foregroundMark x1="47125" y1="27103" x2="53625" y2="23271"/>
                          <a14:foregroundMark x1="63500" y1="23832" x2="58750" y2="17570"/>
                          <a14:foregroundMark x1="58750" y1="17570" x2="67375" y2="14299"/>
                          <a14:foregroundMark x1="67375" y1="14299" x2="78875" y2="3364"/>
                          <a14:foregroundMark x1="78875" y1="3364" x2="88375" y2="3832"/>
                          <a14:foregroundMark x1="88375" y1="3832" x2="97000" y2="7383"/>
                          <a14:foregroundMark x1="97000" y1="7383" x2="92875" y2="13832"/>
                          <a14:foregroundMark x1="92875" y1="13832" x2="83375" y2="13458"/>
                          <a14:foregroundMark x1="83375" y1="13458" x2="79750" y2="20093"/>
                          <a14:foregroundMark x1="79750" y1="20093" x2="69875" y2="20748"/>
                          <a14:foregroundMark x1="69875" y1="20748" x2="63500" y2="23925"/>
                          <a14:foregroundMark x1="63750" y1="19159" x2="73250" y2="16729"/>
                          <a14:foregroundMark x1="73250" y1="16729" x2="76750" y2="18224"/>
                          <a14:foregroundMark x1="77625" y1="13458" x2="84250" y2="7850"/>
                          <a14:foregroundMark x1="84250" y1="7850" x2="91125" y2="6168"/>
                          <a14:foregroundMark x1="96375" y1="10187" x2="97125" y2="10467"/>
                          <a14:foregroundMark x1="93500" y1="14953" x2="93500" y2="14953"/>
                          <a14:foregroundMark x1="70375" y1="8411" x2="70375" y2="8411"/>
                          <a14:foregroundMark x1="73500" y1="5047" x2="73500" y2="5047"/>
                          <a14:foregroundMark x1="75500" y1="4206" x2="75500" y2="4206"/>
                          <a14:foregroundMark x1="56750" y1="18598" x2="56750" y2="18598"/>
                          <a14:foregroundMark x1="54875" y1="19159" x2="54875" y2="19159"/>
                          <a14:foregroundMark x1="7250" y1="67850" x2="7250" y2="67850"/>
                          <a14:foregroundMark x1="6625" y1="69252" x2="6625" y2="69252"/>
                          <a14:foregroundMark x1="73625" y1="4579" x2="73625" y2="4579"/>
                          <a14:foregroundMark x1="22000" y1="58224" x2="22000" y2="58224"/>
                          <a14:foregroundMark x1="22875" y1="58879" x2="22875" y2="58879"/>
                          <a14:foregroundMark x1="86500" y1="2991" x2="86500" y2="2991"/>
                          <a14:foregroundMark x1="37375" y1="60654" x2="37375" y2="60654"/>
                          <a14:foregroundMark x1="37250" y1="61776" x2="37250" y2="61776"/>
                          <a14:foregroundMark x1="37625" y1="63084" x2="37625" y2="63084"/>
                          <a14:foregroundMark x1="44750" y1="50374" x2="44750" y2="50374"/>
                          <a14:foregroundMark x1="45125" y1="52804" x2="45125" y2="52804"/>
                          <a14:foregroundMark x1="44000" y1="52336" x2="44000" y2="52336"/>
                          <a14:foregroundMark x1="45125" y1="56075" x2="45125" y2="56075"/>
                          <a14:foregroundMark x1="41750" y1="55607" x2="41750" y2="55607"/>
                          <a14:foregroundMark x1="42500" y1="55794" x2="42500" y2="55794"/>
                          <a14:foregroundMark x1="42750" y1="55794" x2="42750" y2="55794"/>
                          <a14:foregroundMark x1="44000" y1="55794" x2="44000" y2="55794"/>
                          <a14:foregroundMark x1="39125" y1="84206" x2="38125" y2="61963"/>
                          <a14:foregroundMark x1="38125" y1="61963" x2="44250" y2="56262"/>
                          <a14:foregroundMark x1="44250" y1="56262" x2="44375" y2="56449"/>
                          <a14:foregroundMark x1="45750" y1="54673" x2="46750" y2="47103"/>
                          <a14:foregroundMark x1="46750" y1="47103" x2="50500" y2="40187"/>
                          <a14:foregroundMark x1="50500" y1="40187" x2="50750" y2="37009"/>
                          <a14:foregroundMark x1="51750" y1="37664" x2="53625" y2="30748"/>
                          <a14:foregroundMark x1="53625" y1="30748" x2="59125" y2="24860"/>
                          <a14:foregroundMark x1="59125" y1="24860" x2="64875" y2="23925"/>
                          <a14:foregroundMark x1="58750" y1="23832" x2="64750" y2="24766"/>
                          <a14:foregroundMark x1="71875" y1="21776" x2="78250" y2="21215"/>
                          <a14:foregroundMark x1="82875" y1="16449" x2="81250" y2="21215"/>
                          <a14:foregroundMark x1="92375" y1="15421" x2="94375" y2="16355"/>
                          <a14:foregroundMark x1="82375" y1="18598" x2="83250" y2="17664"/>
                          <a14:foregroundMark x1="64750" y1="23832" x2="65500" y2="24486"/>
                          <a14:foregroundMark x1="58375" y1="25701" x2="57750" y2="28411"/>
                          <a14:foregroundMark x1="53750" y1="33832" x2="52125" y2="35607"/>
                          <a14:foregroundMark x1="35750" y1="85981" x2="35250" y2="92523"/>
                          <a14:foregroundMark x1="35750" y1="86636" x2="36875" y2="84112"/>
                          <a14:foregroundMark x1="45250" y1="55888" x2="45750" y2="55421"/>
                          <a14:backgroundMark x1="54500" y1="50467" x2="54000" y2="65981"/>
                          <a14:backgroundMark x1="57625" y1="68318" x2="56375" y2="93178"/>
                          <a14:backgroundMark x1="54000" y1="48318" x2="53625" y2="92336"/>
                          <a14:backgroundMark x1="53625" y1="92336" x2="53750" y2="92243"/>
                        </a14:backgroundRemoval>
                      </a14:imgEffect>
                    </a14:imgLayer>
                  </a14:imgProps>
                </a:ext>
                <a:ext uri="{28A0092B-C50C-407E-A947-70E740481C1C}">
                  <a14:useLocalDpi xmlns:a14="http://schemas.microsoft.com/office/drawing/2010/main" val="0"/>
                </a:ext>
              </a:extLst>
            </a:blip>
            <a:stretch>
              <a:fillRect/>
            </a:stretch>
          </p:blipFill>
          <p:spPr>
            <a:xfrm>
              <a:off x="6407316" y="324257"/>
              <a:ext cx="5049926" cy="6414273"/>
            </a:xfrm>
            <a:prstGeom prst="rect">
              <a:avLst/>
            </a:prstGeom>
          </p:spPr>
        </p:pic>
      </p:grpSp>
      <p:pic>
        <p:nvPicPr>
          <p:cNvPr id="100" name="Bilde 99">
            <a:extLst>
              <a:ext uri="{FF2B5EF4-FFF2-40B4-BE49-F238E27FC236}">
                <a16:creationId xmlns:a16="http://schemas.microsoft.com/office/drawing/2014/main" id="{365614DD-F6E4-413F-9D7F-A32E2BD569B9}"/>
              </a:ext>
            </a:extLst>
          </p:cNvPr>
          <p:cNvPicPr>
            <a:picLocks noChangeAspect="1"/>
          </p:cNvPicPr>
          <p:nvPr/>
        </p:nvPicPr>
        <p:blipFill>
          <a:blip r:embed="rId4"/>
          <a:stretch>
            <a:fillRect/>
          </a:stretch>
        </p:blipFill>
        <p:spPr>
          <a:xfrm>
            <a:off x="387728" y="1602534"/>
            <a:ext cx="2733933" cy="1672682"/>
          </a:xfrm>
          <a:prstGeom prst="rect">
            <a:avLst/>
          </a:prstGeom>
        </p:spPr>
      </p:pic>
      <p:pic>
        <p:nvPicPr>
          <p:cNvPr id="101" name="Picture 2">
            <a:extLst>
              <a:ext uri="{FF2B5EF4-FFF2-40B4-BE49-F238E27FC236}">
                <a16:creationId xmlns:a16="http://schemas.microsoft.com/office/drawing/2014/main" id="{D5A3C613-2332-4876-9085-748553FA21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4421" y="2990638"/>
            <a:ext cx="2132394" cy="178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Bilde 101">
            <a:extLst>
              <a:ext uri="{FF2B5EF4-FFF2-40B4-BE49-F238E27FC236}">
                <a16:creationId xmlns:a16="http://schemas.microsoft.com/office/drawing/2014/main" id="{DD4C1B98-B4A8-4E41-BA53-B3F4A2F8F7F8}"/>
              </a:ext>
            </a:extLst>
          </p:cNvPr>
          <p:cNvPicPr>
            <a:picLocks noChangeAspect="1"/>
          </p:cNvPicPr>
          <p:nvPr/>
        </p:nvPicPr>
        <p:blipFill>
          <a:blip r:embed="rId6"/>
          <a:stretch>
            <a:fillRect/>
          </a:stretch>
        </p:blipFill>
        <p:spPr>
          <a:xfrm>
            <a:off x="624646" y="4360845"/>
            <a:ext cx="2260095" cy="1789242"/>
          </a:xfrm>
          <a:prstGeom prst="rect">
            <a:avLst/>
          </a:prstGeom>
        </p:spPr>
      </p:pic>
      <p:pic>
        <p:nvPicPr>
          <p:cNvPr id="103" name="Bilde 102">
            <a:extLst>
              <a:ext uri="{FF2B5EF4-FFF2-40B4-BE49-F238E27FC236}">
                <a16:creationId xmlns:a16="http://schemas.microsoft.com/office/drawing/2014/main" id="{E6003950-5176-46C8-9DBD-F8AADE031CC5}"/>
              </a:ext>
            </a:extLst>
          </p:cNvPr>
          <p:cNvPicPr>
            <a:picLocks noChangeAspect="1"/>
          </p:cNvPicPr>
          <p:nvPr/>
        </p:nvPicPr>
        <p:blipFill>
          <a:blip r:embed="rId7"/>
          <a:stretch>
            <a:fillRect/>
          </a:stretch>
        </p:blipFill>
        <p:spPr>
          <a:xfrm>
            <a:off x="3788749" y="4746740"/>
            <a:ext cx="2438400" cy="1095375"/>
          </a:xfrm>
          <a:prstGeom prst="rect">
            <a:avLst/>
          </a:prstGeom>
        </p:spPr>
      </p:pic>
      <p:cxnSp>
        <p:nvCxnSpPr>
          <p:cNvPr id="105" name="Rett pilkobling 104">
            <a:extLst>
              <a:ext uri="{FF2B5EF4-FFF2-40B4-BE49-F238E27FC236}">
                <a16:creationId xmlns:a16="http://schemas.microsoft.com/office/drawing/2014/main" id="{6372BD22-D430-447A-ABDF-3ABF1421048D}"/>
              </a:ext>
            </a:extLst>
          </p:cNvPr>
          <p:cNvCxnSpPr/>
          <p:nvPr/>
        </p:nvCxnSpPr>
        <p:spPr>
          <a:xfrm>
            <a:off x="3231466" y="2587627"/>
            <a:ext cx="4494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6" name="Rett pilkobling 105">
            <a:extLst>
              <a:ext uri="{FF2B5EF4-FFF2-40B4-BE49-F238E27FC236}">
                <a16:creationId xmlns:a16="http://schemas.microsoft.com/office/drawing/2014/main" id="{BEB15C2A-74F8-4703-AA35-AFC3E87A1B04}"/>
              </a:ext>
            </a:extLst>
          </p:cNvPr>
          <p:cNvCxnSpPr/>
          <p:nvPr/>
        </p:nvCxnSpPr>
        <p:spPr>
          <a:xfrm>
            <a:off x="3224432" y="5255466"/>
            <a:ext cx="4494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 name="Rett pilkobling 106">
            <a:extLst>
              <a:ext uri="{FF2B5EF4-FFF2-40B4-BE49-F238E27FC236}">
                <a16:creationId xmlns:a16="http://schemas.microsoft.com/office/drawing/2014/main" id="{249A7910-2228-4B94-857C-6B965A71A1DF}"/>
              </a:ext>
            </a:extLst>
          </p:cNvPr>
          <p:cNvCxnSpPr>
            <a:cxnSpLocks/>
          </p:cNvCxnSpPr>
          <p:nvPr/>
        </p:nvCxnSpPr>
        <p:spPr>
          <a:xfrm>
            <a:off x="6148443" y="2718754"/>
            <a:ext cx="599785" cy="2653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Rett pilkobling 108">
            <a:extLst>
              <a:ext uri="{FF2B5EF4-FFF2-40B4-BE49-F238E27FC236}">
                <a16:creationId xmlns:a16="http://schemas.microsoft.com/office/drawing/2014/main" id="{2FD7E2FD-7681-41C7-ABB3-817371906EA9}"/>
              </a:ext>
            </a:extLst>
          </p:cNvPr>
          <p:cNvCxnSpPr>
            <a:cxnSpLocks/>
          </p:cNvCxnSpPr>
          <p:nvPr/>
        </p:nvCxnSpPr>
        <p:spPr>
          <a:xfrm flipV="1">
            <a:off x="6096000" y="4695828"/>
            <a:ext cx="583450" cy="307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4" name="Bilde 113">
            <a:extLst>
              <a:ext uri="{FF2B5EF4-FFF2-40B4-BE49-F238E27FC236}">
                <a16:creationId xmlns:a16="http://schemas.microsoft.com/office/drawing/2014/main" id="{E8BC7A5A-8999-4A7B-83BF-4B3ED395F399}"/>
              </a:ext>
            </a:extLst>
          </p:cNvPr>
          <p:cNvPicPr>
            <a:picLocks noChangeAspect="1"/>
          </p:cNvPicPr>
          <p:nvPr/>
        </p:nvPicPr>
        <p:blipFill>
          <a:blip r:embed="rId8"/>
          <a:stretch>
            <a:fillRect/>
          </a:stretch>
        </p:blipFill>
        <p:spPr>
          <a:xfrm>
            <a:off x="9794177" y="3275216"/>
            <a:ext cx="2397823" cy="1313750"/>
          </a:xfrm>
          <a:prstGeom prst="rect">
            <a:avLst/>
          </a:prstGeom>
        </p:spPr>
      </p:pic>
      <p:cxnSp>
        <p:nvCxnSpPr>
          <p:cNvPr id="115" name="Rett pilkobling 114">
            <a:extLst>
              <a:ext uri="{FF2B5EF4-FFF2-40B4-BE49-F238E27FC236}">
                <a16:creationId xmlns:a16="http://schemas.microsoft.com/office/drawing/2014/main" id="{2429DC02-B9BB-4B04-82E9-9368E7B40019}"/>
              </a:ext>
            </a:extLst>
          </p:cNvPr>
          <p:cNvCxnSpPr/>
          <p:nvPr/>
        </p:nvCxnSpPr>
        <p:spPr>
          <a:xfrm>
            <a:off x="9126815" y="3932091"/>
            <a:ext cx="4494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577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023460-CF10-E649-AEB5-678D7612C715}"/>
              </a:ext>
            </a:extLst>
          </p:cNvPr>
          <p:cNvSpPr>
            <a:spLocks noGrp="1"/>
          </p:cNvSpPr>
          <p:nvPr>
            <p:ph type="ctrTitle"/>
          </p:nvPr>
        </p:nvSpPr>
        <p:spPr/>
        <p:txBody>
          <a:bodyPr/>
          <a:lstStyle/>
          <a:p>
            <a:r>
              <a:rPr lang="nb-NO" dirty="0"/>
              <a:t>KS som «tjenestetilbyder/leverandør»</a:t>
            </a:r>
          </a:p>
        </p:txBody>
      </p:sp>
    </p:spTree>
    <p:extLst>
      <p:ext uri="{BB962C8B-B14F-4D97-AF65-F5344CB8AC3E}">
        <p14:creationId xmlns:p14="http://schemas.microsoft.com/office/powerpoint/2010/main" val="988847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62000" y="701042"/>
            <a:ext cx="10374086" cy="1188718"/>
          </a:xfrm>
        </p:spPr>
        <p:txBody>
          <a:bodyPr>
            <a:normAutofit/>
          </a:bodyPr>
          <a:lstStyle/>
          <a:p>
            <a:pPr lvl="0"/>
            <a:r>
              <a:rPr lang="nb-NO" sz="3200" dirty="0">
                <a:solidFill>
                  <a:schemeClr val="tx1"/>
                </a:solidFill>
                <a:latin typeface="Arial" panose="020B0604020202020204" pitchFamily="34" charset="0"/>
                <a:ea typeface="Calibri" panose="020F0502020204030204" pitchFamily="34" charset="0"/>
              </a:rPr>
              <a:t>Disposisjon:</a:t>
            </a:r>
            <a:endParaRPr lang="nb-NO" dirty="0">
              <a:solidFill>
                <a:schemeClr val="tx1"/>
              </a:solidFill>
            </a:endParaRPr>
          </a:p>
        </p:txBody>
      </p:sp>
      <p:sp>
        <p:nvSpPr>
          <p:cNvPr id="3" name="Plassholder for innhold 2"/>
          <p:cNvSpPr>
            <a:spLocks noGrp="1"/>
          </p:cNvSpPr>
          <p:nvPr>
            <p:ph sz="quarter" idx="10"/>
          </p:nvPr>
        </p:nvSpPr>
        <p:spPr>
          <a:xfrm>
            <a:off x="906417" y="2006601"/>
            <a:ext cx="8117841" cy="3720104"/>
          </a:xfrm>
        </p:spPr>
        <p:txBody>
          <a:bodyPr>
            <a:normAutofit/>
          </a:bodyPr>
          <a:lstStyle/>
          <a:p>
            <a:pPr lvl="1"/>
            <a:r>
              <a:rPr lang="nb-NO" sz="2400" dirty="0">
                <a:solidFill>
                  <a:schemeClr val="tx1"/>
                </a:solidFill>
              </a:rPr>
              <a:t>Generell om kommunesektoren</a:t>
            </a:r>
          </a:p>
          <a:p>
            <a:pPr lvl="1"/>
            <a:r>
              <a:rPr lang="nb-NO" sz="2400" dirty="0">
                <a:solidFill>
                  <a:schemeClr val="tx1"/>
                </a:solidFill>
              </a:rPr>
              <a:t>Hva er Kommunesektorens organisasjon</a:t>
            </a:r>
          </a:p>
          <a:p>
            <a:pPr lvl="1"/>
            <a:r>
              <a:rPr lang="nb-NO" sz="2400" dirty="0">
                <a:solidFill>
                  <a:schemeClr val="tx1"/>
                </a:solidFill>
              </a:rPr>
              <a:t>KS som «tjenestetilbyder/leverandør»</a:t>
            </a:r>
          </a:p>
          <a:p>
            <a:pPr lvl="1"/>
            <a:r>
              <a:rPr lang="nb-NO" sz="2400" dirty="0">
                <a:solidFill>
                  <a:schemeClr val="tx1"/>
                </a:solidFill>
              </a:rPr>
              <a:t>KS som samordner</a:t>
            </a:r>
          </a:p>
          <a:p>
            <a:pPr lvl="1"/>
            <a:r>
              <a:rPr lang="nb-NO" sz="2400" dirty="0">
                <a:solidFill>
                  <a:schemeClr val="tx1"/>
                </a:solidFill>
              </a:rPr>
              <a:t>Marked/leverandør/fagsystem</a:t>
            </a:r>
          </a:p>
          <a:p>
            <a:pPr lvl="1"/>
            <a:r>
              <a:rPr lang="nb-NO" sz="2400" dirty="0">
                <a:solidFill>
                  <a:schemeClr val="tx1"/>
                </a:solidFill>
              </a:rPr>
              <a:t>KS sitt digitaliseringsarbeid</a:t>
            </a:r>
          </a:p>
          <a:p>
            <a:pPr lvl="1"/>
            <a:r>
              <a:rPr lang="nb-NO" sz="2400" dirty="0">
                <a:solidFill>
                  <a:schemeClr val="tx1"/>
                </a:solidFill>
              </a:rPr>
              <a:t>…muligens litt til</a:t>
            </a:r>
          </a:p>
          <a:p>
            <a:pPr lvl="1"/>
            <a:endParaRPr lang="nb-NO" dirty="0">
              <a:solidFill>
                <a:schemeClr val="tx1"/>
              </a:solidFill>
            </a:endParaRPr>
          </a:p>
          <a:p>
            <a:pPr lvl="1"/>
            <a:endParaRPr lang="nb-NO" dirty="0">
              <a:solidFill>
                <a:schemeClr val="tx1"/>
              </a:solidFill>
            </a:endParaRPr>
          </a:p>
          <a:p>
            <a:pPr lvl="1"/>
            <a:endParaRPr lang="nb-NO" dirty="0">
              <a:solidFill>
                <a:schemeClr val="tx1"/>
              </a:solidFill>
            </a:endParaRPr>
          </a:p>
          <a:p>
            <a:endParaRPr lang="nb-NO" dirty="0"/>
          </a:p>
        </p:txBody>
      </p:sp>
    </p:spTree>
    <p:extLst>
      <p:ext uri="{BB962C8B-B14F-4D97-AF65-F5344CB8AC3E}">
        <p14:creationId xmlns:p14="http://schemas.microsoft.com/office/powerpoint/2010/main" val="1975889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2EAF859-21FD-458B-B169-B180B707F609}"/>
              </a:ext>
            </a:extLst>
          </p:cNvPr>
          <p:cNvPicPr>
            <a:picLocks noChangeAspect="1"/>
          </p:cNvPicPr>
          <p:nvPr/>
        </p:nvPicPr>
        <p:blipFill>
          <a:blip r:embed="rId3"/>
          <a:stretch>
            <a:fillRect/>
          </a:stretch>
        </p:blipFill>
        <p:spPr>
          <a:xfrm>
            <a:off x="6301087" y="2705796"/>
            <a:ext cx="2560320" cy="1440180"/>
          </a:xfrm>
          <a:prstGeom prst="rect">
            <a:avLst/>
          </a:prstGeom>
        </p:spPr>
      </p:pic>
      <p:sp>
        <p:nvSpPr>
          <p:cNvPr id="12" name="Rektangel 11">
            <a:extLst>
              <a:ext uri="{FF2B5EF4-FFF2-40B4-BE49-F238E27FC236}">
                <a16:creationId xmlns:a16="http://schemas.microsoft.com/office/drawing/2014/main" id="{7FA02430-8DF0-4991-AC4F-E7BEB19988C9}"/>
              </a:ext>
            </a:extLst>
          </p:cNvPr>
          <p:cNvSpPr/>
          <p:nvPr/>
        </p:nvSpPr>
        <p:spPr>
          <a:xfrm>
            <a:off x="6337128" y="1753385"/>
            <a:ext cx="2363811" cy="5090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Plattform, løsninger</a:t>
            </a:r>
          </a:p>
        </p:txBody>
      </p:sp>
      <p:sp>
        <p:nvSpPr>
          <p:cNvPr id="14" name="Rektangel 13">
            <a:extLst>
              <a:ext uri="{FF2B5EF4-FFF2-40B4-BE49-F238E27FC236}">
                <a16:creationId xmlns:a16="http://schemas.microsoft.com/office/drawing/2014/main" id="{83AE01A1-04DE-442E-B437-A0697A938EEC}"/>
              </a:ext>
            </a:extLst>
          </p:cNvPr>
          <p:cNvSpPr/>
          <p:nvPr/>
        </p:nvSpPr>
        <p:spPr>
          <a:xfrm>
            <a:off x="3584435" y="1753385"/>
            <a:ext cx="2092296" cy="5090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Felles økosystemer</a:t>
            </a:r>
          </a:p>
        </p:txBody>
      </p:sp>
      <p:sp>
        <p:nvSpPr>
          <p:cNvPr id="16" name="Rektangel 15">
            <a:extLst>
              <a:ext uri="{FF2B5EF4-FFF2-40B4-BE49-F238E27FC236}">
                <a16:creationId xmlns:a16="http://schemas.microsoft.com/office/drawing/2014/main" id="{28D8CECC-A32F-4ED6-8890-2AB7BE22A54D}"/>
              </a:ext>
            </a:extLst>
          </p:cNvPr>
          <p:cNvSpPr/>
          <p:nvPr/>
        </p:nvSpPr>
        <p:spPr>
          <a:xfrm>
            <a:off x="122563" y="1753385"/>
            <a:ext cx="2922385" cy="5090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Strategi og </a:t>
            </a:r>
            <a:r>
              <a:rPr kumimoji="0" lang="nb-NO" sz="1800" b="1" i="0" u="none" strike="noStrike" kern="1200" cap="none" spc="0" normalizeH="0" baseline="0" noProof="0" err="1">
                <a:ln>
                  <a:noFill/>
                </a:ln>
                <a:solidFill>
                  <a:prstClr val="black"/>
                </a:solidFill>
                <a:effectLst/>
                <a:uLnTx/>
                <a:uFillTx/>
                <a:latin typeface="Calibri" panose="020F0502020204030204"/>
                <a:ea typeface="+mn-ea"/>
                <a:cs typeface="+mn-cs"/>
              </a:rPr>
              <a:t>sam</a:t>
            </a: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styring</a:t>
            </a:r>
          </a:p>
        </p:txBody>
      </p:sp>
      <p:pic>
        <p:nvPicPr>
          <p:cNvPr id="5" name="Bilde 4">
            <a:extLst>
              <a:ext uri="{FF2B5EF4-FFF2-40B4-BE49-F238E27FC236}">
                <a16:creationId xmlns:a16="http://schemas.microsoft.com/office/drawing/2014/main" id="{149BA379-621B-45DE-A89F-2A35B09FC2AD}"/>
              </a:ext>
            </a:extLst>
          </p:cNvPr>
          <p:cNvPicPr>
            <a:picLocks noChangeAspect="1"/>
          </p:cNvPicPr>
          <p:nvPr/>
        </p:nvPicPr>
        <p:blipFill>
          <a:blip r:embed="rId4"/>
          <a:stretch>
            <a:fillRect/>
          </a:stretch>
        </p:blipFill>
        <p:spPr>
          <a:xfrm>
            <a:off x="678435" y="2705796"/>
            <a:ext cx="1675123" cy="2434229"/>
          </a:xfrm>
          <a:prstGeom prst="rect">
            <a:avLst/>
          </a:prstGeom>
        </p:spPr>
      </p:pic>
      <p:pic>
        <p:nvPicPr>
          <p:cNvPr id="8" name="Bilde 7">
            <a:extLst>
              <a:ext uri="{FF2B5EF4-FFF2-40B4-BE49-F238E27FC236}">
                <a16:creationId xmlns:a16="http://schemas.microsoft.com/office/drawing/2014/main" id="{8D07B036-8C4C-43F0-9F79-BFF549382C99}"/>
              </a:ext>
            </a:extLst>
          </p:cNvPr>
          <p:cNvPicPr>
            <a:picLocks noChangeAspect="1"/>
          </p:cNvPicPr>
          <p:nvPr/>
        </p:nvPicPr>
        <p:blipFill>
          <a:blip r:embed="rId5"/>
          <a:stretch>
            <a:fillRect/>
          </a:stretch>
        </p:blipFill>
        <p:spPr>
          <a:xfrm>
            <a:off x="3280727" y="2711105"/>
            <a:ext cx="2699711" cy="2233932"/>
          </a:xfrm>
          <a:prstGeom prst="rect">
            <a:avLst/>
          </a:prstGeom>
        </p:spPr>
      </p:pic>
      <p:sp>
        <p:nvSpPr>
          <p:cNvPr id="18" name="Rektangel 17">
            <a:extLst>
              <a:ext uri="{FF2B5EF4-FFF2-40B4-BE49-F238E27FC236}">
                <a16:creationId xmlns:a16="http://schemas.microsoft.com/office/drawing/2014/main" id="{FCE0A04A-0375-4A66-B8CB-18EE00345E3C}"/>
              </a:ext>
            </a:extLst>
          </p:cNvPr>
          <p:cNvSpPr/>
          <p:nvPr/>
        </p:nvSpPr>
        <p:spPr>
          <a:xfrm>
            <a:off x="9476834" y="1753385"/>
            <a:ext cx="2363811" cy="5090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Alle i kommunal sektor</a:t>
            </a:r>
          </a:p>
        </p:txBody>
      </p:sp>
      <p:pic>
        <p:nvPicPr>
          <p:cNvPr id="36" name="Bilde 35">
            <a:extLst>
              <a:ext uri="{FF2B5EF4-FFF2-40B4-BE49-F238E27FC236}">
                <a16:creationId xmlns:a16="http://schemas.microsoft.com/office/drawing/2014/main" id="{044F7B75-20DA-41EB-9ADE-D74048BE2F5F}"/>
              </a:ext>
            </a:extLst>
          </p:cNvPr>
          <p:cNvPicPr>
            <a:picLocks noChangeAspect="1"/>
          </p:cNvPicPr>
          <p:nvPr/>
        </p:nvPicPr>
        <p:blipFill>
          <a:blip r:embed="rId6"/>
          <a:stretch>
            <a:fillRect/>
          </a:stretch>
        </p:blipFill>
        <p:spPr>
          <a:xfrm>
            <a:off x="10110297" y="2705796"/>
            <a:ext cx="1056116" cy="2143092"/>
          </a:xfrm>
          <a:prstGeom prst="rect">
            <a:avLst/>
          </a:prstGeom>
        </p:spPr>
      </p:pic>
    </p:spTree>
    <p:extLst>
      <p:ext uri="{BB962C8B-B14F-4D97-AF65-F5344CB8AC3E}">
        <p14:creationId xmlns:p14="http://schemas.microsoft.com/office/powerpoint/2010/main" val="4191617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a:t>Nasjonale tjenester kan tilbys alle innbyggere uavhengig av kommunens digitale «status»</a:t>
            </a:r>
          </a:p>
        </p:txBody>
      </p:sp>
      <p:sp>
        <p:nvSpPr>
          <p:cNvPr id="27" name="Plassholder for innhold 26">
            <a:extLst>
              <a:ext uri="{FF2B5EF4-FFF2-40B4-BE49-F238E27FC236}">
                <a16:creationId xmlns:a16="http://schemas.microsoft.com/office/drawing/2014/main" id="{C1619540-7083-4BC3-867E-F7F9E5CA1F4D}"/>
              </a:ext>
            </a:extLst>
          </p:cNvPr>
          <p:cNvSpPr>
            <a:spLocks noGrp="1"/>
          </p:cNvSpPr>
          <p:nvPr>
            <p:ph sz="half" idx="2"/>
          </p:nvPr>
        </p:nvSpPr>
        <p:spPr>
          <a:xfrm>
            <a:off x="2313628" y="2218888"/>
            <a:ext cx="3329790" cy="1550109"/>
          </a:xfrm>
        </p:spPr>
        <p:txBody>
          <a:bodyPr>
            <a:normAutofit/>
          </a:bodyPr>
          <a:lstStyle/>
          <a:p>
            <a:pPr lvl="1"/>
            <a:endParaRPr lang="nb-NO" sz="900" b="1" dirty="0"/>
          </a:p>
          <a:p>
            <a:r>
              <a:rPr lang="nb-NO" sz="1400" b="1" dirty="0"/>
              <a:t>Mottakende kommune</a:t>
            </a:r>
          </a:p>
          <a:p>
            <a:pPr lvl="1"/>
            <a:r>
              <a:rPr lang="nb-NO" sz="1200" b="1" dirty="0"/>
              <a:t>Direkte i fagsystem </a:t>
            </a:r>
            <a:r>
              <a:rPr lang="nb-NO" sz="1200" dirty="0"/>
              <a:t>(Strukturert informasjon)</a:t>
            </a:r>
          </a:p>
          <a:p>
            <a:pPr lvl="1"/>
            <a:r>
              <a:rPr lang="nb-NO" sz="1200" b="1" dirty="0"/>
              <a:t>Ustrukturert informasjon i digital form – PDF</a:t>
            </a:r>
          </a:p>
          <a:p>
            <a:pPr lvl="1"/>
            <a:r>
              <a:rPr lang="nb-NO" sz="1200" b="1" dirty="0"/>
              <a:t>Tilsendt på papir!</a:t>
            </a:r>
          </a:p>
        </p:txBody>
      </p:sp>
      <p:grpSp>
        <p:nvGrpSpPr>
          <p:cNvPr id="6" name="Gruppe 5">
            <a:extLst>
              <a:ext uri="{FF2B5EF4-FFF2-40B4-BE49-F238E27FC236}">
                <a16:creationId xmlns:a16="http://schemas.microsoft.com/office/drawing/2014/main" id="{D5E32ADB-F7BD-49B1-80B2-F38216871F49}"/>
              </a:ext>
            </a:extLst>
          </p:cNvPr>
          <p:cNvGrpSpPr/>
          <p:nvPr/>
        </p:nvGrpSpPr>
        <p:grpSpPr>
          <a:xfrm>
            <a:off x="756337" y="2456167"/>
            <a:ext cx="1357598" cy="2302648"/>
            <a:chOff x="756336" y="2180862"/>
            <a:chExt cx="1866051" cy="3797723"/>
          </a:xfrm>
        </p:grpSpPr>
        <p:sp>
          <p:nvSpPr>
            <p:cNvPr id="7" name="Avrundet rektangel 8"/>
            <p:cNvSpPr/>
            <p:nvPr/>
          </p:nvSpPr>
          <p:spPr>
            <a:xfrm>
              <a:off x="756336" y="2180862"/>
              <a:ext cx="1459651" cy="979709"/>
            </a:xfrm>
            <a:prstGeom prst="roundRect">
              <a:avLst>
                <a:gd name="adj" fmla="val 15488"/>
              </a:avLst>
            </a:prstGeom>
            <a:solidFill>
              <a:schemeClr val="bg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Nasjonal</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tjeneste</a:t>
              </a:r>
              <a:endParaRPr kumimoji="0" lang="nb-NO"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vrundet rektangel 8"/>
            <p:cNvSpPr/>
            <p:nvPr/>
          </p:nvSpPr>
          <p:spPr>
            <a:xfrm>
              <a:off x="756336" y="3429000"/>
              <a:ext cx="1459651" cy="979709"/>
            </a:xfrm>
            <a:prstGeom prst="roundRect">
              <a:avLst>
                <a:gd name="adj" fmla="val 15488"/>
              </a:avLst>
            </a:prstGeom>
            <a:solidFill>
              <a:srgbClr val="001A58"/>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white"/>
                  </a:solidFill>
                  <a:effectLst/>
                  <a:uLnTx/>
                  <a:uFillTx/>
                  <a:latin typeface="Calibri"/>
                  <a:ea typeface="+mn-ea"/>
                  <a:cs typeface="+mn-cs"/>
                </a:rPr>
                <a:t>KS FIKS</a:t>
              </a:r>
            </a:p>
          </p:txBody>
        </p:sp>
        <p:sp>
          <p:nvSpPr>
            <p:cNvPr id="9" name="Avrundet rektangel 8"/>
            <p:cNvSpPr/>
            <p:nvPr/>
          </p:nvSpPr>
          <p:spPr>
            <a:xfrm>
              <a:off x="756336" y="4592476"/>
              <a:ext cx="1459651" cy="979709"/>
            </a:xfrm>
            <a:prstGeom prst="roundRect">
              <a:avLst>
                <a:gd name="adj" fmla="val 15488"/>
              </a:avLst>
            </a:prstGeom>
            <a:solidFill>
              <a:schemeClr val="bg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Kommune</a:t>
              </a:r>
            </a:p>
          </p:txBody>
        </p:sp>
        <p:cxnSp>
          <p:nvCxnSpPr>
            <p:cNvPr id="5" name="Rett linje 4"/>
            <p:cNvCxnSpPr>
              <a:stCxn id="7" idx="2"/>
              <a:endCxn id="8" idx="0"/>
            </p:cNvCxnSpPr>
            <p:nvPr/>
          </p:nvCxnSpPr>
          <p:spPr>
            <a:xfrm>
              <a:off x="1486161" y="3160571"/>
              <a:ext cx="0" cy="2684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Rett linje 11"/>
            <p:cNvCxnSpPr>
              <a:stCxn id="8" idx="2"/>
              <a:endCxn id="9" idx="0"/>
            </p:cNvCxnSpPr>
            <p:nvPr/>
          </p:nvCxnSpPr>
          <p:spPr>
            <a:xfrm>
              <a:off x="1486161" y="4408710"/>
              <a:ext cx="0" cy="1837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Avrundet rektangel 14"/>
            <p:cNvSpPr/>
            <p:nvPr/>
          </p:nvSpPr>
          <p:spPr>
            <a:xfrm>
              <a:off x="959536" y="4795676"/>
              <a:ext cx="1459651" cy="979709"/>
            </a:xfrm>
            <a:prstGeom prst="roundRect">
              <a:avLst>
                <a:gd name="adj" fmla="val 15488"/>
              </a:avLst>
            </a:prstGeom>
            <a:solidFill>
              <a:schemeClr val="bg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Kommune</a:t>
              </a:r>
            </a:p>
          </p:txBody>
        </p:sp>
        <p:sp>
          <p:nvSpPr>
            <p:cNvPr id="16" name="Avrundet rektangel 15"/>
            <p:cNvSpPr/>
            <p:nvPr/>
          </p:nvSpPr>
          <p:spPr>
            <a:xfrm>
              <a:off x="1162736" y="4998876"/>
              <a:ext cx="1459651" cy="979709"/>
            </a:xfrm>
            <a:prstGeom prst="roundRect">
              <a:avLst>
                <a:gd name="adj" fmla="val 15488"/>
              </a:avLst>
            </a:prstGeom>
            <a:solidFill>
              <a:schemeClr val="bg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Kommune</a:t>
              </a:r>
            </a:p>
          </p:txBody>
        </p:sp>
        <p:cxnSp>
          <p:nvCxnSpPr>
            <p:cNvPr id="14" name="Rett linje 13"/>
            <p:cNvCxnSpPr>
              <a:stCxn id="8" idx="2"/>
              <a:endCxn id="15" idx="0"/>
            </p:cNvCxnSpPr>
            <p:nvPr/>
          </p:nvCxnSpPr>
          <p:spPr>
            <a:xfrm>
              <a:off x="1486161" y="4408710"/>
              <a:ext cx="203200" cy="3869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Rett pilkobling 17"/>
            <p:cNvCxnSpPr>
              <a:stCxn id="8" idx="2"/>
              <a:endCxn id="16" idx="0"/>
            </p:cNvCxnSpPr>
            <p:nvPr/>
          </p:nvCxnSpPr>
          <p:spPr>
            <a:xfrm>
              <a:off x="1486161" y="4408710"/>
              <a:ext cx="406400" cy="59016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3" name="Bilde 2">
            <a:extLst>
              <a:ext uri="{FF2B5EF4-FFF2-40B4-BE49-F238E27FC236}">
                <a16:creationId xmlns:a16="http://schemas.microsoft.com/office/drawing/2014/main" id="{B1DA0715-3B53-4CB6-81D8-3422A18B3EB9}"/>
              </a:ext>
            </a:extLst>
          </p:cNvPr>
          <p:cNvPicPr>
            <a:picLocks noChangeAspect="1"/>
          </p:cNvPicPr>
          <p:nvPr/>
        </p:nvPicPr>
        <p:blipFill>
          <a:blip r:embed="rId3"/>
          <a:stretch>
            <a:fillRect/>
          </a:stretch>
        </p:blipFill>
        <p:spPr>
          <a:xfrm>
            <a:off x="6096000" y="3838901"/>
            <a:ext cx="3081393" cy="1733284"/>
          </a:xfrm>
          <a:prstGeom prst="rect">
            <a:avLst/>
          </a:prstGeom>
        </p:spPr>
      </p:pic>
      <p:pic>
        <p:nvPicPr>
          <p:cNvPr id="4" name="Bilde 3">
            <a:extLst>
              <a:ext uri="{FF2B5EF4-FFF2-40B4-BE49-F238E27FC236}">
                <a16:creationId xmlns:a16="http://schemas.microsoft.com/office/drawing/2014/main" id="{5DCAD753-9490-4939-B592-7BF42C790D27}"/>
              </a:ext>
            </a:extLst>
          </p:cNvPr>
          <p:cNvPicPr>
            <a:picLocks noChangeAspect="1"/>
          </p:cNvPicPr>
          <p:nvPr/>
        </p:nvPicPr>
        <p:blipFill>
          <a:blip r:embed="rId4"/>
          <a:stretch>
            <a:fillRect/>
          </a:stretch>
        </p:blipFill>
        <p:spPr>
          <a:xfrm>
            <a:off x="9172480" y="3864407"/>
            <a:ext cx="3081395" cy="1733284"/>
          </a:xfrm>
          <a:prstGeom prst="rect">
            <a:avLst/>
          </a:prstGeom>
        </p:spPr>
      </p:pic>
      <p:sp>
        <p:nvSpPr>
          <p:cNvPr id="17" name="Plassholder for innhold 26">
            <a:extLst>
              <a:ext uri="{FF2B5EF4-FFF2-40B4-BE49-F238E27FC236}">
                <a16:creationId xmlns:a16="http://schemas.microsoft.com/office/drawing/2014/main" id="{776C312B-6DF3-4905-81AA-A0B81CB664EE}"/>
              </a:ext>
            </a:extLst>
          </p:cNvPr>
          <p:cNvSpPr txBox="1">
            <a:spLocks/>
          </p:cNvSpPr>
          <p:nvPr/>
        </p:nvSpPr>
        <p:spPr>
          <a:xfrm>
            <a:off x="6383338" y="2183718"/>
            <a:ext cx="3288112" cy="1585280"/>
          </a:xfrm>
          <a:prstGeom prst="rect">
            <a:avLst/>
          </a:prstGeom>
        </p:spPr>
        <p:txBody>
          <a:bodyPr vert="horz" lIns="91440" tIns="45720" rIns="91440" bIns="45720" rtlCol="0">
            <a:normAutofit/>
          </a:bodyPr>
          <a:lstStyle>
            <a:lvl1pPr marL="342891" indent="-342891" algn="l" defTabSz="457189" rtl="0" eaLnBrk="1" latinLnBrk="0" hangingPunct="1">
              <a:spcBef>
                <a:spcPct val="20000"/>
              </a:spcBef>
              <a:buFont typeface="Arial"/>
              <a:buChar char="•"/>
              <a:defRPr sz="2000" kern="1200">
                <a:solidFill>
                  <a:srgbClr val="001A58"/>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rgbClr val="001A58"/>
                </a:solidFill>
                <a:latin typeface="+mn-lt"/>
                <a:ea typeface="+mn-ea"/>
                <a:cs typeface="+mn-cs"/>
              </a:defRPr>
            </a:lvl2pPr>
            <a:lvl3pPr marL="1142971" indent="-228594" algn="l" defTabSz="457189" rtl="0" eaLnBrk="1" latinLnBrk="0" hangingPunct="1">
              <a:spcBef>
                <a:spcPct val="20000"/>
              </a:spcBef>
              <a:buFont typeface="Arial"/>
              <a:buChar char="•"/>
              <a:defRPr sz="2000" kern="1200">
                <a:solidFill>
                  <a:srgbClr val="001A58"/>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1A58"/>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1A58"/>
                </a:solidFill>
                <a:latin typeface="+mn-lt"/>
                <a:ea typeface="+mn-ea"/>
                <a:cs typeface="+mn-cs"/>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nb-NO" sz="1100" b="1" i="0" u="none" strike="noStrike" kern="1200" cap="none" spc="0" normalizeH="0" baseline="0" noProof="0" dirty="0">
                <a:ln>
                  <a:noFill/>
                </a:ln>
                <a:solidFill>
                  <a:srgbClr val="001A58"/>
                </a:solidFill>
                <a:effectLst/>
                <a:uLnTx/>
                <a:uFillTx/>
                <a:latin typeface="Calibri"/>
                <a:ea typeface="+mn-ea"/>
                <a:cs typeface="+mn-cs"/>
              </a:rPr>
              <a:t>Eksempel:</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nb-NO" sz="1100" b="0" i="0" u="none" strike="noStrike" kern="1200" cap="none" spc="0" normalizeH="0" baseline="0" noProof="0" dirty="0">
                <a:ln>
                  <a:noFill/>
                </a:ln>
                <a:solidFill>
                  <a:srgbClr val="001A58"/>
                </a:solidFill>
                <a:effectLst/>
                <a:uLnTx/>
                <a:uFillTx/>
                <a:latin typeface="Calibri"/>
                <a:ea typeface="+mn-ea"/>
                <a:cs typeface="+mn-cs"/>
              </a:rPr>
              <a:t>Nasjonal portal for bekymringsmeldinger</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nb-NO" sz="1050" b="0" i="0" u="none" strike="noStrike" kern="1200" cap="none" spc="0" normalizeH="0" baseline="0" noProof="0" dirty="0">
                <a:ln>
                  <a:noFill/>
                </a:ln>
                <a:solidFill>
                  <a:srgbClr val="001A58"/>
                </a:solidFill>
                <a:effectLst/>
                <a:uLnTx/>
                <a:uFillTx/>
                <a:latin typeface="Calibri"/>
                <a:ea typeface="+mn-ea"/>
                <a:cs typeface="+mn-cs"/>
              </a:rPr>
              <a:t>Innsending fra privatperson</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srgbClr val="001A58"/>
                </a:solidFill>
                <a:effectLst/>
                <a:uLnTx/>
                <a:uFillTx/>
                <a:latin typeface="Calibri"/>
                <a:ea typeface="+mn-ea"/>
                <a:cs typeface="+mn-cs"/>
              </a:rPr>
              <a:t>Digital selvbetjeningsløsning</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nb-NO" sz="1050" b="0" i="0" u="none" strike="noStrike" kern="1200" cap="none" spc="0" normalizeH="0" baseline="0" noProof="0" dirty="0">
                <a:ln>
                  <a:noFill/>
                </a:ln>
                <a:solidFill>
                  <a:srgbClr val="001A58"/>
                </a:solidFill>
                <a:effectLst/>
                <a:uLnTx/>
                <a:uFillTx/>
                <a:latin typeface="Calibri"/>
                <a:ea typeface="+mn-ea"/>
                <a:cs typeface="+mn-cs"/>
              </a:rPr>
              <a:t>Innsending fra offentlig virksomhet</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srgbClr val="001A58"/>
                </a:solidFill>
                <a:effectLst/>
                <a:uLnTx/>
                <a:uFillTx/>
                <a:latin typeface="Calibri"/>
                <a:ea typeface="+mn-ea"/>
                <a:cs typeface="+mn-cs"/>
              </a:rPr>
              <a:t>Digital selbetjeningsløsning</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nb-NO" sz="1000" b="0" i="0" u="none" strike="noStrike" kern="1200" cap="none" spc="0" normalizeH="0" baseline="0" noProof="0" dirty="0">
                <a:ln>
                  <a:noFill/>
                </a:ln>
                <a:solidFill>
                  <a:srgbClr val="001A58"/>
                </a:solidFill>
                <a:effectLst/>
                <a:uLnTx/>
                <a:uFillTx/>
                <a:latin typeface="Calibri"/>
                <a:ea typeface="+mn-ea"/>
                <a:cs typeface="+mn-cs"/>
              </a:rPr>
              <a:t>Virksomhetens fagsystem kobles mot et API</a:t>
            </a:r>
          </a:p>
        </p:txBody>
      </p:sp>
      <p:cxnSp>
        <p:nvCxnSpPr>
          <p:cNvPr id="10" name="Rett linje 9">
            <a:extLst>
              <a:ext uri="{FF2B5EF4-FFF2-40B4-BE49-F238E27FC236}">
                <a16:creationId xmlns:a16="http://schemas.microsoft.com/office/drawing/2014/main" id="{CD4B06FF-9D4C-4A5F-A4F5-8771A0B21317}"/>
              </a:ext>
            </a:extLst>
          </p:cNvPr>
          <p:cNvCxnSpPr/>
          <p:nvPr/>
        </p:nvCxnSpPr>
        <p:spPr>
          <a:xfrm>
            <a:off x="5966691" y="2218888"/>
            <a:ext cx="0" cy="2491657"/>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8523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697EF9E-D0D8-460D-8F6E-BB880F3BCD0C}"/>
              </a:ext>
            </a:extLst>
          </p:cNvPr>
          <p:cNvSpPr>
            <a:spLocks noGrp="1"/>
          </p:cNvSpPr>
          <p:nvPr>
            <p:ph type="title"/>
          </p:nvPr>
        </p:nvSpPr>
        <p:spPr/>
        <p:txBody>
          <a:bodyPr/>
          <a:lstStyle/>
          <a:p>
            <a:r>
              <a:rPr lang="nb-NO" dirty="0"/>
              <a:t>KS FID Digitale fellestjenester</a:t>
            </a:r>
          </a:p>
        </p:txBody>
      </p:sp>
      <p:sp>
        <p:nvSpPr>
          <p:cNvPr id="7" name="Rektangel: avrundede hjørner 6">
            <a:extLst>
              <a:ext uri="{FF2B5EF4-FFF2-40B4-BE49-F238E27FC236}">
                <a16:creationId xmlns:a16="http://schemas.microsoft.com/office/drawing/2014/main" id="{CE595354-7604-45BF-891D-CE230F73DEC1}"/>
              </a:ext>
            </a:extLst>
          </p:cNvPr>
          <p:cNvSpPr/>
          <p:nvPr/>
        </p:nvSpPr>
        <p:spPr>
          <a:xfrm>
            <a:off x="799940" y="2126267"/>
            <a:ext cx="2160000" cy="927326"/>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Digital pådriver</a:t>
            </a:r>
          </a:p>
        </p:txBody>
      </p:sp>
      <p:sp>
        <p:nvSpPr>
          <p:cNvPr id="8" name="Rektangel: avrundede hjørner 7">
            <a:extLst>
              <a:ext uri="{FF2B5EF4-FFF2-40B4-BE49-F238E27FC236}">
                <a16:creationId xmlns:a16="http://schemas.microsoft.com/office/drawing/2014/main" id="{F68C9E7F-6402-42E5-B3FF-11121BBE4453}"/>
              </a:ext>
            </a:extLst>
          </p:cNvPr>
          <p:cNvSpPr/>
          <p:nvPr/>
        </p:nvSpPr>
        <p:spPr>
          <a:xfrm>
            <a:off x="3347489" y="2126267"/>
            <a:ext cx="2160000" cy="927326"/>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Utvikling og forvaltning av digitale fellestjenester</a:t>
            </a:r>
          </a:p>
        </p:txBody>
      </p:sp>
      <p:sp>
        <p:nvSpPr>
          <p:cNvPr id="9" name="Rektangel: avrundede hjørner 8">
            <a:extLst>
              <a:ext uri="{FF2B5EF4-FFF2-40B4-BE49-F238E27FC236}">
                <a16:creationId xmlns:a16="http://schemas.microsoft.com/office/drawing/2014/main" id="{CDD183BE-6B0D-41AC-A694-28F52BB13557}"/>
              </a:ext>
            </a:extLst>
          </p:cNvPr>
          <p:cNvSpPr/>
          <p:nvPr/>
        </p:nvSpPr>
        <p:spPr>
          <a:xfrm>
            <a:off x="8579899" y="2126267"/>
            <a:ext cx="2160000" cy="927326"/>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Brukerstøtte</a:t>
            </a:r>
          </a:p>
        </p:txBody>
      </p:sp>
      <p:sp>
        <p:nvSpPr>
          <p:cNvPr id="10" name="Rektangel: avrundede hjørner 9">
            <a:extLst>
              <a:ext uri="{FF2B5EF4-FFF2-40B4-BE49-F238E27FC236}">
                <a16:creationId xmlns:a16="http://schemas.microsoft.com/office/drawing/2014/main" id="{93F7416A-FB36-4B36-9620-CEF262213305}"/>
              </a:ext>
            </a:extLst>
          </p:cNvPr>
          <p:cNvSpPr/>
          <p:nvPr/>
        </p:nvSpPr>
        <p:spPr>
          <a:xfrm>
            <a:off x="5895039" y="2126267"/>
            <a:ext cx="2160000" cy="927326"/>
          </a:xfrm>
          <a:prstGeom prst="roundRect">
            <a:avLst/>
          </a:prstGeom>
          <a:solidFill>
            <a:srgbClr val="0020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Calibri"/>
                <a:ea typeface="+mn-ea"/>
                <a:cs typeface="+mn-cs"/>
              </a:rPr>
              <a:t>Lansering av digitale fellestjenester</a:t>
            </a:r>
          </a:p>
        </p:txBody>
      </p:sp>
      <p:sp>
        <p:nvSpPr>
          <p:cNvPr id="12" name="TekstSylinder 11">
            <a:extLst>
              <a:ext uri="{FF2B5EF4-FFF2-40B4-BE49-F238E27FC236}">
                <a16:creationId xmlns:a16="http://schemas.microsoft.com/office/drawing/2014/main" id="{66DE0692-7BB9-4CCB-BF21-1A942784703B}"/>
              </a:ext>
            </a:extLst>
          </p:cNvPr>
          <p:cNvSpPr txBox="1"/>
          <p:nvPr/>
        </p:nvSpPr>
        <p:spPr>
          <a:xfrm>
            <a:off x="799941" y="3450943"/>
            <a:ext cx="21600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Mottar strategiske krav til nye eller forbedrede tjenester fra virksomheter eller KS selv og utvikler den konseptuelle løsning til å representere den nye eller forbedrede tjenesten som etterspørres. </a:t>
            </a:r>
          </a:p>
        </p:txBody>
      </p:sp>
      <p:sp>
        <p:nvSpPr>
          <p:cNvPr id="13" name="TekstSylinder 12">
            <a:extLst>
              <a:ext uri="{FF2B5EF4-FFF2-40B4-BE49-F238E27FC236}">
                <a16:creationId xmlns:a16="http://schemas.microsoft.com/office/drawing/2014/main" id="{9754887D-7B57-491F-B6CB-515A711CDB29}"/>
              </a:ext>
            </a:extLst>
          </p:cNvPr>
          <p:cNvSpPr txBox="1"/>
          <p:nvPr/>
        </p:nvSpPr>
        <p:spPr>
          <a:xfrm>
            <a:off x="799941" y="5308789"/>
            <a:ext cx="2160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Ett sett med brukerhistorier og risikohistorier som legges til produktkøen til tjenesten.</a:t>
            </a:r>
          </a:p>
        </p:txBody>
      </p:sp>
      <p:sp>
        <p:nvSpPr>
          <p:cNvPr id="14" name="TekstSylinder 13">
            <a:extLst>
              <a:ext uri="{FF2B5EF4-FFF2-40B4-BE49-F238E27FC236}">
                <a16:creationId xmlns:a16="http://schemas.microsoft.com/office/drawing/2014/main" id="{FC89FB1A-DCED-4743-A8EE-9821B3B32F37}"/>
              </a:ext>
            </a:extLst>
          </p:cNvPr>
          <p:cNvSpPr txBox="1"/>
          <p:nvPr/>
        </p:nvSpPr>
        <p:spPr>
          <a:xfrm>
            <a:off x="3347489" y="3450943"/>
            <a:ext cx="21600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Mottar den konseptuelle løsningen og designer og utvikler eller forbedrer tjenesten med mer detaljer om hvordan ønsket tjeneste og dens komponenter skal utformes.</a:t>
            </a:r>
          </a:p>
        </p:txBody>
      </p:sp>
      <p:sp>
        <p:nvSpPr>
          <p:cNvPr id="15" name="TekstSylinder 14">
            <a:extLst>
              <a:ext uri="{FF2B5EF4-FFF2-40B4-BE49-F238E27FC236}">
                <a16:creationId xmlns:a16="http://schemas.microsoft.com/office/drawing/2014/main" id="{50556658-D7FB-441E-A5F4-6FE2871F1754}"/>
              </a:ext>
            </a:extLst>
          </p:cNvPr>
          <p:cNvSpPr txBox="1"/>
          <p:nvPr/>
        </p:nvSpPr>
        <p:spPr>
          <a:xfrm>
            <a:off x="3347489" y="5308789"/>
            <a:ext cx="2160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Beskrivelse av hvordan tjenesten vil bli driftet, testet og levert.</a:t>
            </a:r>
          </a:p>
        </p:txBody>
      </p:sp>
      <p:sp>
        <p:nvSpPr>
          <p:cNvPr id="16" name="TekstSylinder 15">
            <a:extLst>
              <a:ext uri="{FF2B5EF4-FFF2-40B4-BE49-F238E27FC236}">
                <a16:creationId xmlns:a16="http://schemas.microsoft.com/office/drawing/2014/main" id="{CF2E2A45-674E-43E6-9B67-7396070188A4}"/>
              </a:ext>
            </a:extLst>
          </p:cNvPr>
          <p:cNvSpPr txBox="1"/>
          <p:nvPr/>
        </p:nvSpPr>
        <p:spPr>
          <a:xfrm>
            <a:off x="5895037" y="3450943"/>
            <a:ext cx="2160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Mottar tjenesten og oppretter eller oppdaterer tjenestekatalogen med nødvendig informasjon slik at virksomheter inngå avtale om bruk.</a:t>
            </a:r>
          </a:p>
        </p:txBody>
      </p:sp>
      <p:sp>
        <p:nvSpPr>
          <p:cNvPr id="17" name="TekstSylinder 16">
            <a:extLst>
              <a:ext uri="{FF2B5EF4-FFF2-40B4-BE49-F238E27FC236}">
                <a16:creationId xmlns:a16="http://schemas.microsoft.com/office/drawing/2014/main" id="{DA6956C4-CA16-4A0A-BD75-26E015A79E65}"/>
              </a:ext>
            </a:extLst>
          </p:cNvPr>
          <p:cNvSpPr txBox="1"/>
          <p:nvPr/>
        </p:nvSpPr>
        <p:spPr>
          <a:xfrm>
            <a:off x="5895037" y="5308789"/>
            <a:ext cx="2160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Oppdatert </a:t>
            </a:r>
            <a:r>
              <a:rPr kumimoji="0" lang="nb-NO" sz="1200" b="0" i="0" u="none" strike="noStrike" kern="1200" cap="none" spc="0" normalizeH="0" baseline="0" noProof="0" dirty="0" err="1">
                <a:ln>
                  <a:noFill/>
                </a:ln>
                <a:solidFill>
                  <a:prstClr val="black"/>
                </a:solidFill>
                <a:effectLst/>
                <a:uLnTx/>
                <a:uFillTx/>
                <a:latin typeface="Calibri"/>
                <a:ea typeface="+mn-ea"/>
                <a:cs typeface="+mn-cs"/>
              </a:rPr>
              <a:t>tjenestekatalog</a:t>
            </a:r>
            <a:r>
              <a:rPr kumimoji="0" lang="nb-NO" sz="1200" b="0" i="0" u="none" strike="noStrike" kern="1200" cap="none" spc="0" normalizeH="0" baseline="0" noProof="0" dirty="0">
                <a:ln>
                  <a:noFill/>
                </a:ln>
                <a:solidFill>
                  <a:prstClr val="black"/>
                </a:solidFill>
                <a:effectLst/>
                <a:uLnTx/>
                <a:uFillTx/>
                <a:latin typeface="Calibri"/>
                <a:ea typeface="+mn-ea"/>
                <a:cs typeface="+mn-cs"/>
              </a:rPr>
              <a:t> på tjeneste-portalen.</a:t>
            </a:r>
          </a:p>
        </p:txBody>
      </p:sp>
      <p:sp>
        <p:nvSpPr>
          <p:cNvPr id="18" name="TekstSylinder 17">
            <a:extLst>
              <a:ext uri="{FF2B5EF4-FFF2-40B4-BE49-F238E27FC236}">
                <a16:creationId xmlns:a16="http://schemas.microsoft.com/office/drawing/2014/main" id="{F742C4CE-72D7-43C6-8FAF-F63DE4888710}"/>
              </a:ext>
            </a:extLst>
          </p:cNvPr>
          <p:cNvSpPr txBox="1"/>
          <p:nvPr/>
        </p:nvSpPr>
        <p:spPr>
          <a:xfrm>
            <a:off x="8579899" y="3502410"/>
            <a:ext cx="2160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Overvåking, styring, utbedring og andre operasjonelle aspekter knyttet til realisert tjenester og avtaler.</a:t>
            </a:r>
          </a:p>
        </p:txBody>
      </p:sp>
      <p:sp>
        <p:nvSpPr>
          <p:cNvPr id="19" name="TekstSylinder 18">
            <a:extLst>
              <a:ext uri="{FF2B5EF4-FFF2-40B4-BE49-F238E27FC236}">
                <a16:creationId xmlns:a16="http://schemas.microsoft.com/office/drawing/2014/main" id="{EF67771D-37ED-43C9-91A5-81C2F105BBE4}"/>
              </a:ext>
            </a:extLst>
          </p:cNvPr>
          <p:cNvSpPr txBox="1"/>
          <p:nvPr/>
        </p:nvSpPr>
        <p:spPr>
          <a:xfrm>
            <a:off x="8579899" y="5360256"/>
            <a:ext cx="2160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a:ea typeface="+mn-ea"/>
                <a:cs typeface="+mn-cs"/>
              </a:rPr>
              <a:t>Stabil og sikker drift.</a:t>
            </a:r>
          </a:p>
        </p:txBody>
      </p:sp>
      <p:sp>
        <p:nvSpPr>
          <p:cNvPr id="20" name="TekstSylinder 19">
            <a:extLst>
              <a:ext uri="{FF2B5EF4-FFF2-40B4-BE49-F238E27FC236}">
                <a16:creationId xmlns:a16="http://schemas.microsoft.com/office/drawing/2014/main" id="{1E2C65A1-4F92-4E8D-963F-9C3C405CA3F0}"/>
              </a:ext>
            </a:extLst>
          </p:cNvPr>
          <p:cNvSpPr txBox="1"/>
          <p:nvPr/>
        </p:nvSpPr>
        <p:spPr>
          <a:xfrm>
            <a:off x="427839" y="1731663"/>
            <a:ext cx="16893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Hovedprosesser</a:t>
            </a:r>
          </a:p>
        </p:txBody>
      </p:sp>
      <p:sp>
        <p:nvSpPr>
          <p:cNvPr id="21" name="TekstSylinder 20">
            <a:extLst>
              <a:ext uri="{FF2B5EF4-FFF2-40B4-BE49-F238E27FC236}">
                <a16:creationId xmlns:a16="http://schemas.microsoft.com/office/drawing/2014/main" id="{7711121F-B8E8-4547-86BD-82BE2F64B6C9}"/>
              </a:ext>
            </a:extLst>
          </p:cNvPr>
          <p:cNvSpPr txBox="1"/>
          <p:nvPr/>
        </p:nvSpPr>
        <p:spPr>
          <a:xfrm>
            <a:off x="427839" y="3095538"/>
            <a:ext cx="10895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Oppgaver</a:t>
            </a:r>
          </a:p>
        </p:txBody>
      </p:sp>
      <p:sp>
        <p:nvSpPr>
          <p:cNvPr id="22" name="TekstSylinder 21">
            <a:extLst>
              <a:ext uri="{FF2B5EF4-FFF2-40B4-BE49-F238E27FC236}">
                <a16:creationId xmlns:a16="http://schemas.microsoft.com/office/drawing/2014/main" id="{DB895FC2-EE6F-47D5-9457-87323B0979A5}"/>
              </a:ext>
            </a:extLst>
          </p:cNvPr>
          <p:cNvSpPr txBox="1"/>
          <p:nvPr/>
        </p:nvSpPr>
        <p:spPr>
          <a:xfrm>
            <a:off x="427839" y="4992539"/>
            <a:ext cx="9451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Resultat</a:t>
            </a:r>
          </a:p>
        </p:txBody>
      </p:sp>
    </p:spTree>
    <p:extLst>
      <p:ext uri="{BB962C8B-B14F-4D97-AF65-F5344CB8AC3E}">
        <p14:creationId xmlns:p14="http://schemas.microsoft.com/office/powerpoint/2010/main" val="2338421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27456" y="245826"/>
            <a:ext cx="7755687" cy="839762"/>
          </a:xfrm>
        </p:spPr>
        <p:txBody>
          <a:bodyPr>
            <a:noAutofit/>
          </a:bodyPr>
          <a:lstStyle/>
          <a:p>
            <a:r>
              <a:rPr lang="nb-NO" sz="3200" b="1" dirty="0"/>
              <a:t>Fiks–plattformen </a:t>
            </a:r>
            <a:r>
              <a:rPr lang="nb-NO" b="1" dirty="0"/>
              <a:t/>
            </a:r>
            <a:br>
              <a:rPr lang="nb-NO" b="1" dirty="0"/>
            </a:br>
            <a:r>
              <a:rPr lang="nb-NO" sz="2400" b="1" dirty="0"/>
              <a:t>Digital samordning i kommunal sektor</a:t>
            </a:r>
            <a:endParaRPr lang="nb-NO" sz="3200" b="1" dirty="0"/>
          </a:p>
        </p:txBody>
      </p:sp>
      <p:sp>
        <p:nvSpPr>
          <p:cNvPr id="44" name="Avrundet rektangel 43"/>
          <p:cNvSpPr/>
          <p:nvPr/>
        </p:nvSpPr>
        <p:spPr>
          <a:xfrm>
            <a:off x="2135604" y="1646802"/>
            <a:ext cx="5616203" cy="486054"/>
          </a:xfrm>
          <a:prstGeom prst="roundRect">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a:ea typeface="+mn-ea"/>
                <a:cs typeface="+mn-cs"/>
              </a:rPr>
              <a:t>Innbygger og virksomheter</a:t>
            </a:r>
          </a:p>
        </p:txBody>
      </p:sp>
      <p:grpSp>
        <p:nvGrpSpPr>
          <p:cNvPr id="10" name="Gruppe 9"/>
          <p:cNvGrpSpPr/>
          <p:nvPr/>
        </p:nvGrpSpPr>
        <p:grpSpPr>
          <a:xfrm>
            <a:off x="8328249" y="4780949"/>
            <a:ext cx="1563040" cy="862355"/>
            <a:chOff x="6579450" y="3034646"/>
            <a:chExt cx="1710080" cy="1004960"/>
          </a:xfrm>
        </p:grpSpPr>
        <p:sp>
          <p:nvSpPr>
            <p:cNvPr id="47" name="Avrundet rektangel 46"/>
            <p:cNvSpPr/>
            <p:nvPr/>
          </p:nvSpPr>
          <p:spPr>
            <a:xfrm>
              <a:off x="6579450" y="3034646"/>
              <a:ext cx="1710080" cy="1004960"/>
            </a:xfrm>
            <a:prstGeom prst="roundRect">
              <a:avLst/>
            </a:prstGeom>
            <a:solidFill>
              <a:schemeClr val="bg1"/>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900" b="1" i="0" u="none" strike="noStrike" kern="1200" cap="none" spc="0" normalizeH="0" baseline="0" noProof="0">
                <a:ln>
                  <a:noFill/>
                </a:ln>
                <a:solidFill>
                  <a:srgbClr val="1F497D"/>
                </a:solidFill>
                <a:effectLst/>
                <a:uLnTx/>
                <a:uFillTx/>
                <a:latin typeface="Calibri"/>
                <a:ea typeface="+mn-ea"/>
                <a:cs typeface="+mn-cs"/>
              </a:endParaRPr>
            </a:p>
          </p:txBody>
        </p:sp>
        <p:sp>
          <p:nvSpPr>
            <p:cNvPr id="40" name="Avrundet rektangel 39"/>
            <p:cNvSpPr/>
            <p:nvPr/>
          </p:nvSpPr>
          <p:spPr>
            <a:xfrm>
              <a:off x="6660170" y="3379802"/>
              <a:ext cx="1575017" cy="157325"/>
            </a:xfrm>
            <a:prstGeom prst="roundRect">
              <a:avLst/>
            </a:prstGeom>
            <a:noFill/>
            <a:ln w="19050" cap="flat" cmpd="sng" algn="ctr">
              <a:solidFill>
                <a:srgbClr val="002060"/>
              </a:solidFill>
              <a:prstDash val="solid"/>
            </a:ln>
            <a:effectLst>
              <a:outerShdw blurRad="40000" dist="23000" dir="5400000" rotWithShape="0">
                <a:srgbClr val="000000">
                  <a:alpha val="35000"/>
                </a:srgbClr>
              </a:outerShdw>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0" cap="none" spc="0" normalizeH="0" baseline="0" noProof="0">
                  <a:ln>
                    <a:noFill/>
                  </a:ln>
                  <a:solidFill>
                    <a:srgbClr val="1F497D"/>
                  </a:solidFill>
                  <a:effectLst/>
                  <a:uLnTx/>
                  <a:uFillTx/>
                  <a:latin typeface="Calibri"/>
                  <a:ea typeface="+mn-ea"/>
                  <a:cs typeface="+mn-cs"/>
                </a:rPr>
                <a:t>Nasjonale løsningskomponenter</a:t>
              </a:r>
            </a:p>
          </p:txBody>
        </p:sp>
        <p:sp>
          <p:nvSpPr>
            <p:cNvPr id="43" name="Avrundet rektangel 42"/>
            <p:cNvSpPr/>
            <p:nvPr/>
          </p:nvSpPr>
          <p:spPr>
            <a:xfrm>
              <a:off x="6664016" y="3568613"/>
              <a:ext cx="1571791" cy="157325"/>
            </a:xfrm>
            <a:prstGeom prst="roundRect">
              <a:avLst/>
            </a:prstGeom>
            <a:noFill/>
            <a:ln w="19050" cap="flat" cmpd="sng" algn="ctr">
              <a:solidFill>
                <a:srgbClr val="002060"/>
              </a:solidFill>
              <a:prstDash val="solid"/>
            </a:ln>
            <a:effectLst>
              <a:outerShdw blurRad="40000" dist="23000" dir="5400000" rotWithShape="0">
                <a:srgbClr val="000000">
                  <a:alpha val="35000"/>
                </a:srgbClr>
              </a:outerShdw>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0" cap="none" spc="0" normalizeH="0" baseline="0" noProof="0">
                  <a:ln>
                    <a:noFill/>
                  </a:ln>
                  <a:solidFill>
                    <a:srgbClr val="1F497D"/>
                  </a:solidFill>
                  <a:effectLst/>
                  <a:uLnTx/>
                  <a:uFillTx/>
                  <a:latin typeface="Calibri"/>
                  <a:ea typeface="+mn-ea"/>
                  <a:cs typeface="+mn-cs"/>
                </a:rPr>
                <a:t>Nasjonale registerkomponenter</a:t>
              </a:r>
            </a:p>
          </p:txBody>
        </p:sp>
        <p:sp>
          <p:nvSpPr>
            <p:cNvPr id="50" name="TekstSylinder 16"/>
            <p:cNvSpPr txBox="1"/>
            <p:nvPr/>
          </p:nvSpPr>
          <p:spPr>
            <a:xfrm>
              <a:off x="6791266" y="3034646"/>
              <a:ext cx="1339629" cy="403507"/>
            </a:xfrm>
            <a:prstGeom prst="rect">
              <a:avLst/>
            </a:prstGeom>
            <a:noFill/>
          </p:spPr>
          <p:txBody>
            <a:bodyPr wrap="square" rtlCol="0">
              <a:sp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marL="0" marR="0" lvl="0" indent="0" algn="ctr" defTabSz="685800" rtl="0" eaLnBrk="0" fontAlgn="base" latinLnBrk="0" hangingPunct="0">
                <a:lnSpc>
                  <a:spcPct val="100000"/>
                </a:lnSpc>
                <a:spcBef>
                  <a:spcPts val="0"/>
                </a:spcBef>
                <a:spcAft>
                  <a:spcPct val="0"/>
                </a:spcAft>
                <a:buClr>
                  <a:srgbClr val="1F497D"/>
                </a:buClr>
                <a:buSzTx/>
                <a:buFont typeface="Symbol" pitchFamily="18" charset="2"/>
                <a:buNone/>
                <a:tabLst/>
                <a:defRPr/>
              </a:pPr>
              <a:r>
                <a:rPr kumimoji="0" lang="nb-NO" sz="825" b="1" i="0" u="none" strike="noStrike" kern="1200" cap="none" spc="0" normalizeH="0" baseline="0" noProof="0">
                  <a:ln>
                    <a:noFill/>
                  </a:ln>
                  <a:solidFill>
                    <a:srgbClr val="1F497D"/>
                  </a:solidFill>
                  <a:effectLst/>
                  <a:uLnTx/>
                  <a:uFillTx/>
                  <a:latin typeface="Calibri"/>
                  <a:ea typeface="+mn-ea"/>
                  <a:cs typeface="+mn-cs"/>
                </a:rPr>
                <a:t>Nasjonale </a:t>
              </a:r>
            </a:p>
            <a:p>
              <a:pPr marL="0" marR="0" lvl="0" indent="0" algn="ctr" defTabSz="685800" rtl="0" eaLnBrk="0" fontAlgn="base" latinLnBrk="0" hangingPunct="0">
                <a:lnSpc>
                  <a:spcPct val="100000"/>
                </a:lnSpc>
                <a:spcBef>
                  <a:spcPts val="0"/>
                </a:spcBef>
                <a:spcAft>
                  <a:spcPct val="0"/>
                </a:spcAft>
                <a:buClr>
                  <a:srgbClr val="1F497D"/>
                </a:buClr>
                <a:buSzTx/>
                <a:buFont typeface="Symbol" pitchFamily="18" charset="2"/>
                <a:buNone/>
                <a:tabLst/>
                <a:defRPr/>
              </a:pPr>
              <a:r>
                <a:rPr kumimoji="0" lang="nb-NO" sz="825" b="1" i="0" u="none" strike="noStrike" kern="1200" cap="none" spc="0" normalizeH="0" baseline="0" noProof="0">
                  <a:ln>
                    <a:noFill/>
                  </a:ln>
                  <a:solidFill>
                    <a:srgbClr val="1F497D"/>
                  </a:solidFill>
                  <a:effectLst/>
                  <a:uLnTx/>
                  <a:uFillTx/>
                  <a:latin typeface="Calibri"/>
                  <a:ea typeface="+mn-ea"/>
                  <a:cs typeface="+mn-cs"/>
                </a:rPr>
                <a:t>fellesløsninger</a:t>
              </a:r>
            </a:p>
          </p:txBody>
        </p:sp>
        <p:sp>
          <p:nvSpPr>
            <p:cNvPr id="51" name="Avrundet rektangel 50"/>
            <p:cNvSpPr/>
            <p:nvPr/>
          </p:nvSpPr>
          <p:spPr>
            <a:xfrm>
              <a:off x="6664015" y="3755091"/>
              <a:ext cx="1571791" cy="157325"/>
            </a:xfrm>
            <a:prstGeom prst="roundRect">
              <a:avLst/>
            </a:prstGeom>
            <a:noFill/>
            <a:ln w="19050" cap="flat" cmpd="sng" algn="ctr">
              <a:solidFill>
                <a:srgbClr val="002060"/>
              </a:solidFill>
              <a:prstDash val="solid"/>
            </a:ln>
            <a:effectLst>
              <a:outerShdw blurRad="40000" dist="23000" dir="5400000" rotWithShape="0">
                <a:srgbClr val="000000">
                  <a:alpha val="35000"/>
                </a:srgbClr>
              </a:outerShdw>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0" cap="none" spc="0" normalizeH="0" baseline="0" noProof="0">
                  <a:ln>
                    <a:noFill/>
                  </a:ln>
                  <a:solidFill>
                    <a:srgbClr val="1F497D"/>
                  </a:solidFill>
                  <a:effectLst/>
                  <a:uLnTx/>
                  <a:uFillTx/>
                  <a:latin typeface="Calibri"/>
                  <a:ea typeface="+mn-ea"/>
                  <a:cs typeface="+mn-cs"/>
                </a:rPr>
                <a:t>Statlige integrasjonsplattformer</a:t>
              </a:r>
            </a:p>
          </p:txBody>
        </p:sp>
      </p:grpSp>
      <p:sp>
        <p:nvSpPr>
          <p:cNvPr id="59" name="Avrundet rektangel 58"/>
          <p:cNvSpPr/>
          <p:nvPr/>
        </p:nvSpPr>
        <p:spPr>
          <a:xfrm>
            <a:off x="8328249" y="3283677"/>
            <a:ext cx="1563040" cy="1441522"/>
          </a:xfrm>
          <a:prstGeom prst="roundRect">
            <a:avLst/>
          </a:prstGeom>
          <a:solidFill>
            <a:schemeClr val="bg1"/>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050" b="1" i="0" u="none" strike="noStrike" kern="1200" cap="none" spc="0" normalizeH="0" baseline="0" noProof="0">
              <a:ln>
                <a:noFill/>
              </a:ln>
              <a:solidFill>
                <a:srgbClr val="000000"/>
              </a:solidFill>
              <a:effectLst/>
              <a:uLnTx/>
              <a:uFillTx/>
              <a:latin typeface="Calibri"/>
              <a:ea typeface="+mn-ea"/>
              <a:cs typeface="+mn-cs"/>
            </a:endParaRPr>
          </a:p>
        </p:txBody>
      </p:sp>
      <p:sp>
        <p:nvSpPr>
          <p:cNvPr id="54" name="Pil mot venstre og høyre 53"/>
          <p:cNvSpPr/>
          <p:nvPr/>
        </p:nvSpPr>
        <p:spPr>
          <a:xfrm rot="16200000">
            <a:off x="2673734" y="3953036"/>
            <a:ext cx="345815" cy="269969"/>
          </a:xfrm>
          <a:prstGeom prst="lef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grpSp>
        <p:nvGrpSpPr>
          <p:cNvPr id="8" name="Gruppe 7"/>
          <p:cNvGrpSpPr/>
          <p:nvPr/>
        </p:nvGrpSpPr>
        <p:grpSpPr>
          <a:xfrm>
            <a:off x="2085703" y="2564962"/>
            <a:ext cx="1490018" cy="1324879"/>
            <a:chOff x="1046650" y="749411"/>
            <a:chExt cx="1126936" cy="1766505"/>
          </a:xfrm>
        </p:grpSpPr>
        <p:sp>
          <p:nvSpPr>
            <p:cNvPr id="31" name="Avrundet rektangel 30"/>
            <p:cNvSpPr/>
            <p:nvPr/>
          </p:nvSpPr>
          <p:spPr>
            <a:xfrm>
              <a:off x="1077598" y="749411"/>
              <a:ext cx="1071405" cy="1766505"/>
            </a:xfrm>
            <a:prstGeom prst="roundRect">
              <a:avLst/>
            </a:prstGeom>
            <a:solidFill>
              <a:schemeClr val="bg1"/>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3" name="TekstSylinder 2"/>
            <p:cNvSpPr txBox="1"/>
            <p:nvPr/>
          </p:nvSpPr>
          <p:spPr>
            <a:xfrm>
              <a:off x="1046650" y="824088"/>
              <a:ext cx="1126936" cy="30777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srgbClr val="1F497D"/>
                  </a:solidFill>
                  <a:effectLst/>
                  <a:uLnTx/>
                  <a:uFillTx/>
                  <a:latin typeface="Calibri"/>
                  <a:ea typeface="+mn-ea"/>
                  <a:cs typeface="+mn-cs"/>
                </a:rPr>
                <a:t>Sektorielle</a:t>
              </a:r>
              <a:r>
                <a:rPr kumimoji="0" lang="nb-NO" sz="750" b="1" i="0" u="none" strike="noStrike" kern="1200" cap="none" spc="0" normalizeH="0" baseline="0" noProof="0" dirty="0">
                  <a:ln>
                    <a:noFill/>
                  </a:ln>
                  <a:solidFill>
                    <a:srgbClr val="1F497D"/>
                  </a:solidFill>
                  <a:effectLst/>
                  <a:uLnTx/>
                  <a:uFillTx/>
                  <a:latin typeface="Calibri"/>
                  <a:ea typeface="+mn-ea"/>
                  <a:cs typeface="+mn-cs"/>
                </a:rPr>
                <a:t> </a:t>
              </a:r>
              <a:r>
                <a:rPr kumimoji="0" lang="nb-NO" sz="900" b="1" i="0" u="none" strike="noStrike" kern="1200" cap="none" spc="0" normalizeH="0" baseline="0" noProof="0" dirty="0">
                  <a:ln>
                    <a:noFill/>
                  </a:ln>
                  <a:solidFill>
                    <a:srgbClr val="1F497D"/>
                  </a:solidFill>
                  <a:effectLst/>
                  <a:uLnTx/>
                  <a:uFillTx/>
                  <a:latin typeface="Calibri"/>
                  <a:ea typeface="+mn-ea"/>
                  <a:cs typeface="+mn-cs"/>
                </a:rPr>
                <a:t>løsninger</a:t>
              </a:r>
            </a:p>
          </p:txBody>
        </p:sp>
        <p:sp>
          <p:nvSpPr>
            <p:cNvPr id="5" name="TekstSylinder 4"/>
            <p:cNvSpPr txBox="1"/>
            <p:nvPr/>
          </p:nvSpPr>
          <p:spPr>
            <a:xfrm>
              <a:off x="1159212" y="1376346"/>
              <a:ext cx="911193" cy="169277"/>
            </a:xfrm>
            <a:prstGeom prst="rect">
              <a:avLst/>
            </a:prstGeom>
            <a:noFill/>
            <a:ln w="19050" cap="flat" cmpd="sng" algn="ctr">
              <a:solidFill>
                <a:srgbClr val="002060"/>
              </a:solidFill>
              <a:prstDash val="solid"/>
            </a:ln>
            <a:effectLst>
              <a:outerShdw blurRad="50800" dist="38100" dir="2700000" algn="tl" rotWithShape="0">
                <a:prstClr val="black">
                  <a:alpha val="40000"/>
                </a:prstClr>
              </a:outerShdw>
            </a:effectLst>
          </p:spPr>
          <p:txBody>
            <a:bodyPr lIns="27000" tIns="27000" rIns="27000" bIns="27000" rtlCol="0" anchor="ctr"/>
            <a:lstStyle>
              <a:defPPr>
                <a:defRPr lang="nb-NO"/>
              </a:defPPr>
              <a:lvl1pPr algn="ctr">
                <a:defRPr sz="800" b="1" kern="0">
                  <a:solidFill>
                    <a:srgbClr val="001A58">
                      <a:lumMod val="90000"/>
                      <a:lumOff val="10000"/>
                    </a:srgbClr>
                  </a:solidFill>
                  <a:latin typeface="Calibri"/>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1F497D"/>
                  </a:solidFill>
                  <a:effectLst>
                    <a:outerShdw blurRad="38100" dist="38100" dir="2700000" algn="tl">
                      <a:srgbClr val="000000">
                        <a:alpha val="43137"/>
                      </a:srgbClr>
                    </a:outerShdw>
                  </a:effectLst>
                  <a:uLnTx/>
                  <a:uFillTx/>
                  <a:latin typeface="Calibri"/>
                  <a:ea typeface="+mn-ea"/>
                  <a:cs typeface="+mn-cs"/>
                </a:rPr>
                <a:t>Statlige</a:t>
              </a:r>
            </a:p>
          </p:txBody>
        </p:sp>
        <p:sp>
          <p:nvSpPr>
            <p:cNvPr id="32" name="TekstSylinder 31"/>
            <p:cNvSpPr txBox="1"/>
            <p:nvPr/>
          </p:nvSpPr>
          <p:spPr>
            <a:xfrm>
              <a:off x="1162750" y="1592865"/>
              <a:ext cx="911193" cy="169277"/>
            </a:xfrm>
            <a:prstGeom prst="rect">
              <a:avLst/>
            </a:prstGeom>
            <a:noFill/>
            <a:ln w="19050" cap="flat" cmpd="sng" algn="ctr">
              <a:solidFill>
                <a:srgbClr val="002060"/>
              </a:solidFill>
              <a:prstDash val="solid"/>
            </a:ln>
            <a:effectLst>
              <a:outerShdw blurRad="50800" dist="38100" dir="2700000" algn="tl" rotWithShape="0">
                <a:prstClr val="black">
                  <a:alpha val="40000"/>
                </a:prstClr>
              </a:outerShdw>
            </a:effectLst>
          </p:spPr>
          <p:txBody>
            <a:bodyPr lIns="27000" tIns="27000" rIns="27000" bIns="27000" rtlCol="0" anchor="ctr"/>
            <a:lstStyle>
              <a:defPPr>
                <a:defRPr lang="nb-NO"/>
              </a:defPPr>
              <a:lvl1pPr algn="ctr">
                <a:defRPr sz="800" b="1" kern="0">
                  <a:solidFill>
                    <a:srgbClr val="001A58">
                      <a:lumMod val="90000"/>
                      <a:lumOff val="10000"/>
                    </a:srgbClr>
                  </a:solidFill>
                  <a:latin typeface="Calibri"/>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1F497D"/>
                  </a:solidFill>
                  <a:effectLst>
                    <a:outerShdw blurRad="38100" dist="38100" dir="2700000" algn="tl">
                      <a:srgbClr val="000000">
                        <a:alpha val="43137"/>
                      </a:srgbClr>
                    </a:outerShdw>
                  </a:effectLst>
                  <a:uLnTx/>
                  <a:uFillTx/>
                  <a:latin typeface="Calibri"/>
                  <a:ea typeface="+mn-ea"/>
                  <a:cs typeface="+mn-cs"/>
                </a:rPr>
                <a:t>Kommunale</a:t>
              </a:r>
            </a:p>
          </p:txBody>
        </p:sp>
        <p:sp>
          <p:nvSpPr>
            <p:cNvPr id="33" name="TekstSylinder 32"/>
            <p:cNvSpPr txBox="1"/>
            <p:nvPr/>
          </p:nvSpPr>
          <p:spPr>
            <a:xfrm>
              <a:off x="1167033" y="1811703"/>
              <a:ext cx="911193" cy="169277"/>
            </a:xfrm>
            <a:prstGeom prst="rect">
              <a:avLst/>
            </a:prstGeom>
            <a:noFill/>
            <a:ln w="19050" cap="flat" cmpd="sng" algn="ctr">
              <a:solidFill>
                <a:srgbClr val="002060"/>
              </a:solidFill>
              <a:prstDash val="solid"/>
            </a:ln>
            <a:effectLst>
              <a:outerShdw blurRad="50800" dist="38100" dir="2700000" algn="tl" rotWithShape="0">
                <a:prstClr val="black">
                  <a:alpha val="40000"/>
                </a:prstClr>
              </a:outerShdw>
            </a:effectLst>
          </p:spPr>
          <p:txBody>
            <a:bodyPr lIns="27000" tIns="27000" rIns="27000" bIns="27000" rtlCol="0" anchor="ctr"/>
            <a:lstStyle>
              <a:defPPr>
                <a:defRPr lang="nb-NO"/>
              </a:defPPr>
              <a:lvl1pPr algn="ctr">
                <a:defRPr sz="800" b="1" kern="0">
                  <a:solidFill>
                    <a:srgbClr val="001A58">
                      <a:lumMod val="90000"/>
                      <a:lumOff val="10000"/>
                    </a:srgbClr>
                  </a:solidFill>
                  <a:latin typeface="Calibri"/>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1F497D"/>
                  </a:solidFill>
                  <a:effectLst>
                    <a:outerShdw blurRad="38100" dist="38100" dir="2700000" algn="tl">
                      <a:srgbClr val="000000">
                        <a:alpha val="43137"/>
                      </a:srgbClr>
                    </a:outerShdw>
                  </a:effectLst>
                  <a:uLnTx/>
                  <a:uFillTx/>
                  <a:latin typeface="Calibri"/>
                  <a:ea typeface="+mn-ea"/>
                  <a:cs typeface="+mn-cs"/>
                </a:rPr>
                <a:t>Fylkeskommunale</a:t>
              </a:r>
            </a:p>
          </p:txBody>
        </p:sp>
        <p:sp>
          <p:nvSpPr>
            <p:cNvPr id="36" name="TekstSylinder 35"/>
            <p:cNvSpPr txBox="1"/>
            <p:nvPr/>
          </p:nvSpPr>
          <p:spPr>
            <a:xfrm>
              <a:off x="1162750" y="2024913"/>
              <a:ext cx="911193" cy="169277"/>
            </a:xfrm>
            <a:prstGeom prst="rect">
              <a:avLst/>
            </a:prstGeom>
            <a:noFill/>
            <a:ln w="19050" cap="flat" cmpd="sng" algn="ctr">
              <a:solidFill>
                <a:srgbClr val="002060"/>
              </a:solidFill>
              <a:prstDash val="solid"/>
            </a:ln>
            <a:effectLst>
              <a:outerShdw blurRad="50800" dist="38100" dir="2700000" algn="tl" rotWithShape="0">
                <a:prstClr val="black">
                  <a:alpha val="40000"/>
                </a:prstClr>
              </a:outerShdw>
            </a:effectLst>
          </p:spPr>
          <p:txBody>
            <a:bodyPr lIns="27000" tIns="27000" rIns="27000" bIns="27000" rtlCol="0" anchor="ctr"/>
            <a:lstStyle>
              <a:defPPr>
                <a:defRPr lang="nb-NO"/>
              </a:defPPr>
              <a:lvl1pPr algn="ctr">
                <a:defRPr sz="800" b="1" kern="0">
                  <a:solidFill>
                    <a:srgbClr val="001A58">
                      <a:lumMod val="90000"/>
                      <a:lumOff val="10000"/>
                    </a:srgbClr>
                  </a:solidFill>
                  <a:latin typeface="Calibri"/>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600" b="0" i="0" u="none" strike="noStrike" kern="0" cap="none" spc="0" normalizeH="0" baseline="0" noProof="0">
                  <a:ln>
                    <a:noFill/>
                  </a:ln>
                  <a:solidFill>
                    <a:srgbClr val="1F497D"/>
                  </a:solidFill>
                  <a:effectLst>
                    <a:outerShdw blurRad="38100" dist="38100" dir="2700000" algn="tl">
                      <a:srgbClr val="000000">
                        <a:alpha val="43137"/>
                      </a:srgbClr>
                    </a:outerShdw>
                  </a:effectLst>
                  <a:uLnTx/>
                  <a:uFillTx/>
                  <a:latin typeface="Calibri"/>
                  <a:ea typeface="+mn-ea"/>
                  <a:cs typeface="+mn-cs"/>
                </a:rPr>
                <a:t>……..</a:t>
              </a:r>
            </a:p>
          </p:txBody>
        </p:sp>
      </p:grpSp>
      <p:grpSp>
        <p:nvGrpSpPr>
          <p:cNvPr id="12" name="Gruppe 11"/>
          <p:cNvGrpSpPr/>
          <p:nvPr/>
        </p:nvGrpSpPr>
        <p:grpSpPr>
          <a:xfrm>
            <a:off x="4022246" y="2564959"/>
            <a:ext cx="3729983" cy="1321414"/>
            <a:chOff x="1068219" y="4565698"/>
            <a:chExt cx="3228975" cy="1229047"/>
          </a:xfrm>
        </p:grpSpPr>
        <p:sp>
          <p:nvSpPr>
            <p:cNvPr id="46" name="Avrundet rektangel 45"/>
            <p:cNvSpPr/>
            <p:nvPr/>
          </p:nvSpPr>
          <p:spPr>
            <a:xfrm>
              <a:off x="1068219" y="4565698"/>
              <a:ext cx="3228975" cy="1229047"/>
            </a:xfrm>
            <a:prstGeom prst="roundRect">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900" b="1" i="0" u="none" strike="noStrike" kern="1200" cap="none" spc="0" normalizeH="0" baseline="0" noProof="0">
                <a:ln>
                  <a:noFill/>
                </a:ln>
                <a:solidFill>
                  <a:prstClr val="white"/>
                </a:solidFill>
                <a:effectLst/>
                <a:uLnTx/>
                <a:uFillTx/>
                <a:latin typeface="Calibri"/>
                <a:ea typeface="+mn-ea"/>
                <a:cs typeface="+mn-cs"/>
              </a:endParaRPr>
            </a:p>
          </p:txBody>
        </p:sp>
        <p:sp>
          <p:nvSpPr>
            <p:cNvPr id="37" name="Avrundet rektangel 36"/>
            <p:cNvSpPr/>
            <p:nvPr/>
          </p:nvSpPr>
          <p:spPr>
            <a:xfrm>
              <a:off x="1272814" y="5319162"/>
              <a:ext cx="1188239" cy="289503"/>
            </a:xfrm>
            <a:prstGeom prst="roundRec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white"/>
                  </a:solidFill>
                  <a:effectLst/>
                  <a:uLnTx/>
                  <a:uFillTx/>
                  <a:latin typeface="Calibri"/>
                  <a:ea typeface="+mn-ea"/>
                  <a:cs typeface="+mn-cs"/>
                </a:rPr>
                <a:t>Styringssystemer</a:t>
              </a:r>
              <a:endParaRPr kumimoji="0" lang="nb-NO" sz="1400" b="1" i="0" u="none" strike="noStrike" kern="0" cap="none" spc="0" normalizeH="0" baseline="0" noProof="0" dirty="0">
                <a:ln>
                  <a:noFill/>
                </a:ln>
                <a:solidFill>
                  <a:prstClr val="white"/>
                </a:solidFill>
                <a:effectLst/>
                <a:uLnTx/>
                <a:uFillTx/>
                <a:latin typeface="Calibri"/>
                <a:ea typeface="+mn-ea"/>
                <a:cs typeface="+mn-cs"/>
              </a:endParaRPr>
            </a:p>
          </p:txBody>
        </p:sp>
        <p:sp>
          <p:nvSpPr>
            <p:cNvPr id="49" name="Avrundet rektangel 48"/>
            <p:cNvSpPr/>
            <p:nvPr/>
          </p:nvSpPr>
          <p:spPr>
            <a:xfrm>
              <a:off x="2797584" y="5319162"/>
              <a:ext cx="1188239" cy="292935"/>
            </a:xfrm>
            <a:prstGeom prst="roundRec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a:ln>
                    <a:noFill/>
                  </a:ln>
                  <a:solidFill>
                    <a:prstClr val="white"/>
                  </a:solidFill>
                  <a:effectLst/>
                  <a:uLnTx/>
                  <a:uFillTx/>
                  <a:latin typeface="Calibri"/>
                  <a:ea typeface="+mn-ea"/>
                  <a:cs typeface="+mn-cs"/>
                </a:rPr>
                <a:t>Fagsystem</a:t>
              </a:r>
              <a:endParaRPr kumimoji="0" lang="nb-NO" sz="1400" b="1" i="0" u="none" strike="noStrike" kern="0" cap="none" spc="0" normalizeH="0" baseline="0" noProof="0">
                <a:ln>
                  <a:noFill/>
                </a:ln>
                <a:solidFill>
                  <a:prstClr val="white"/>
                </a:solidFill>
                <a:effectLst/>
                <a:uLnTx/>
                <a:uFillTx/>
                <a:latin typeface="Calibri"/>
                <a:ea typeface="+mn-ea"/>
                <a:cs typeface="+mn-cs"/>
              </a:endParaRPr>
            </a:p>
          </p:txBody>
        </p:sp>
      </p:grpSp>
      <p:sp>
        <p:nvSpPr>
          <p:cNvPr id="56" name="Pil mot venstre og høyre 55"/>
          <p:cNvSpPr/>
          <p:nvPr/>
        </p:nvSpPr>
        <p:spPr>
          <a:xfrm>
            <a:off x="3546726" y="3162435"/>
            <a:ext cx="461087" cy="199188"/>
          </a:xfrm>
          <a:prstGeom prst="lef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50000"/>
              </a:spcBef>
              <a:spcAft>
                <a:spcPct val="0"/>
              </a:spcAft>
              <a:buClr>
                <a:srgbClr val="1F497D"/>
              </a:buClr>
              <a:buSzTx/>
              <a:buFontTx/>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57" name="Pil mot venstre og høyre 56"/>
          <p:cNvSpPr/>
          <p:nvPr/>
        </p:nvSpPr>
        <p:spPr>
          <a:xfrm>
            <a:off x="7814600" y="3324512"/>
            <a:ext cx="461087" cy="208019"/>
          </a:xfrm>
          <a:prstGeom prst="lef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58" name="Pil mot venstre og høyre 57"/>
          <p:cNvSpPr/>
          <p:nvPr/>
        </p:nvSpPr>
        <p:spPr>
          <a:xfrm rot="16200000">
            <a:off x="2673734" y="2224793"/>
            <a:ext cx="345815" cy="269969"/>
          </a:xfrm>
          <a:prstGeom prst="lef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60" name="Pil mot venstre og høyre 59"/>
          <p:cNvSpPr/>
          <p:nvPr/>
        </p:nvSpPr>
        <p:spPr>
          <a:xfrm rot="16200000">
            <a:off x="5644137" y="2224793"/>
            <a:ext cx="345815" cy="269969"/>
          </a:xfrm>
          <a:prstGeom prst="lef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61" name="Pil mot venstre og høyre 60"/>
          <p:cNvSpPr/>
          <p:nvPr/>
        </p:nvSpPr>
        <p:spPr>
          <a:xfrm rot="16200000">
            <a:off x="5626074" y="3953036"/>
            <a:ext cx="345815" cy="269969"/>
          </a:xfrm>
          <a:prstGeom prst="lef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64" name="Pil mot venstre og høyre 63"/>
          <p:cNvSpPr/>
          <p:nvPr/>
        </p:nvSpPr>
        <p:spPr>
          <a:xfrm>
            <a:off x="7824237" y="4401166"/>
            <a:ext cx="461087" cy="202477"/>
          </a:xfrm>
          <a:prstGeom prst="lef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grpSp>
        <p:nvGrpSpPr>
          <p:cNvPr id="53" name="Gruppe 52"/>
          <p:cNvGrpSpPr/>
          <p:nvPr/>
        </p:nvGrpSpPr>
        <p:grpSpPr>
          <a:xfrm>
            <a:off x="8318724" y="2359218"/>
            <a:ext cx="1563040" cy="862355"/>
            <a:chOff x="6579450" y="3034646"/>
            <a:chExt cx="1710080" cy="1004960"/>
          </a:xfrm>
        </p:grpSpPr>
        <p:sp>
          <p:nvSpPr>
            <p:cNvPr id="62" name="Avrundet rektangel 61"/>
            <p:cNvSpPr/>
            <p:nvPr/>
          </p:nvSpPr>
          <p:spPr>
            <a:xfrm>
              <a:off x="6579450" y="3034646"/>
              <a:ext cx="1710080" cy="1004960"/>
            </a:xfrm>
            <a:prstGeom prst="roundRect">
              <a:avLst/>
            </a:prstGeom>
            <a:solidFill>
              <a:schemeClr val="bg1"/>
            </a:solidFill>
            <a:ln w="19050" cap="flat" cmpd="sng" algn="ctr">
              <a:solidFill>
                <a:schemeClr val="bg1">
                  <a:lumMod val="65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900" b="1" i="0" u="none" strike="noStrike" kern="1200" cap="none" spc="0" normalizeH="0" baseline="0" noProof="0">
                <a:ln>
                  <a:noFill/>
                </a:ln>
                <a:solidFill>
                  <a:prstClr val="white">
                    <a:lumMod val="75000"/>
                  </a:prstClr>
                </a:solidFill>
                <a:effectLst/>
                <a:uLnTx/>
                <a:uFillTx/>
                <a:latin typeface="Calibri"/>
                <a:ea typeface="+mn-ea"/>
                <a:cs typeface="+mn-cs"/>
              </a:endParaRPr>
            </a:p>
          </p:txBody>
        </p:sp>
        <p:sp>
          <p:nvSpPr>
            <p:cNvPr id="63" name="Avrundet rektangel 62"/>
            <p:cNvSpPr/>
            <p:nvPr/>
          </p:nvSpPr>
          <p:spPr>
            <a:xfrm>
              <a:off x="6660170" y="3379802"/>
              <a:ext cx="1575017" cy="157325"/>
            </a:xfrm>
            <a:prstGeom prst="roundRect">
              <a:avLst/>
            </a:prstGeom>
            <a:noFill/>
            <a:ln w="19050" cap="flat" cmpd="sng" algn="ctr">
              <a:solidFill>
                <a:schemeClr val="bg1">
                  <a:lumMod val="65000"/>
                </a:schemeClr>
              </a:solidFill>
              <a:prstDash val="solid"/>
            </a:ln>
            <a:effectLst>
              <a:outerShdw blurRad="40000" dist="23000" dir="5400000" rotWithShape="0">
                <a:srgbClr val="000000">
                  <a:alpha val="35000"/>
                </a:srgbClr>
              </a:outerShdw>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0" cap="none" spc="0" normalizeH="0" baseline="0" noProof="0">
                  <a:ln>
                    <a:noFill/>
                  </a:ln>
                  <a:solidFill>
                    <a:prstClr val="white">
                      <a:lumMod val="75000"/>
                    </a:prstClr>
                  </a:solidFill>
                  <a:effectLst/>
                  <a:uLnTx/>
                  <a:uFillTx/>
                  <a:latin typeface="Calibri"/>
                  <a:ea typeface="+mn-ea"/>
                  <a:cs typeface="+mn-cs"/>
                </a:rPr>
                <a:t>Nasjonale løsningskomponenter</a:t>
              </a:r>
            </a:p>
          </p:txBody>
        </p:sp>
        <p:sp>
          <p:nvSpPr>
            <p:cNvPr id="65" name="Avrundet rektangel 64"/>
            <p:cNvSpPr/>
            <p:nvPr/>
          </p:nvSpPr>
          <p:spPr>
            <a:xfrm>
              <a:off x="6664016" y="3568613"/>
              <a:ext cx="1571791" cy="157325"/>
            </a:xfrm>
            <a:prstGeom prst="roundRect">
              <a:avLst/>
            </a:prstGeom>
            <a:noFill/>
            <a:ln w="19050" cap="flat" cmpd="sng" algn="ctr">
              <a:solidFill>
                <a:schemeClr val="bg1">
                  <a:lumMod val="65000"/>
                </a:schemeClr>
              </a:solidFill>
              <a:prstDash val="solid"/>
            </a:ln>
            <a:effectLst>
              <a:outerShdw blurRad="40000" dist="23000" dir="5400000" rotWithShape="0">
                <a:srgbClr val="000000">
                  <a:alpha val="35000"/>
                </a:srgbClr>
              </a:outerShdw>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0" cap="none" spc="0" normalizeH="0" baseline="0" noProof="0">
                  <a:ln>
                    <a:noFill/>
                  </a:ln>
                  <a:solidFill>
                    <a:prstClr val="white">
                      <a:lumMod val="75000"/>
                    </a:prstClr>
                  </a:solidFill>
                  <a:effectLst/>
                  <a:uLnTx/>
                  <a:uFillTx/>
                  <a:latin typeface="Calibri"/>
                  <a:ea typeface="+mn-ea"/>
                  <a:cs typeface="+mn-cs"/>
                </a:rPr>
                <a:t>Nasjonale registerkomponenter</a:t>
              </a:r>
            </a:p>
          </p:txBody>
        </p:sp>
        <p:sp>
          <p:nvSpPr>
            <p:cNvPr id="66" name="TekstSylinder 16"/>
            <p:cNvSpPr txBox="1"/>
            <p:nvPr/>
          </p:nvSpPr>
          <p:spPr>
            <a:xfrm>
              <a:off x="6791266" y="3034646"/>
              <a:ext cx="1339629" cy="403507"/>
            </a:xfrm>
            <a:prstGeom prst="rect">
              <a:avLst/>
            </a:prstGeom>
            <a:noFill/>
            <a:ln>
              <a:noFill/>
            </a:ln>
          </p:spPr>
          <p:txBody>
            <a:bodyPr wrap="square" rtlCol="0">
              <a:spAutoFit/>
            </a:bodyP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rgbClr val="737377"/>
                  </a:solidFill>
                  <a:latin typeface="Arial" charset="0"/>
                  <a:ea typeface="+mn-ea"/>
                  <a:cs typeface="+mn-cs"/>
                </a:defRPr>
              </a:lvl5pPr>
              <a:lvl6pPr marL="2286000" algn="l" defTabSz="914400" rtl="0" eaLnBrk="1" latinLnBrk="0" hangingPunct="1">
                <a:defRPr sz="1400" kern="1200">
                  <a:solidFill>
                    <a:srgbClr val="737377"/>
                  </a:solidFill>
                  <a:latin typeface="Arial" charset="0"/>
                  <a:ea typeface="+mn-ea"/>
                  <a:cs typeface="+mn-cs"/>
                </a:defRPr>
              </a:lvl6pPr>
              <a:lvl7pPr marL="2743200" algn="l" defTabSz="914400" rtl="0" eaLnBrk="1" latinLnBrk="0" hangingPunct="1">
                <a:defRPr sz="1400" kern="1200">
                  <a:solidFill>
                    <a:srgbClr val="737377"/>
                  </a:solidFill>
                  <a:latin typeface="Arial" charset="0"/>
                  <a:ea typeface="+mn-ea"/>
                  <a:cs typeface="+mn-cs"/>
                </a:defRPr>
              </a:lvl7pPr>
              <a:lvl8pPr marL="3200400" algn="l" defTabSz="914400" rtl="0" eaLnBrk="1" latinLnBrk="0" hangingPunct="1">
                <a:defRPr sz="1400" kern="1200">
                  <a:solidFill>
                    <a:srgbClr val="737377"/>
                  </a:solidFill>
                  <a:latin typeface="Arial" charset="0"/>
                  <a:ea typeface="+mn-ea"/>
                  <a:cs typeface="+mn-cs"/>
                </a:defRPr>
              </a:lvl8pPr>
              <a:lvl9pPr marL="3657600" algn="l" defTabSz="914400" rtl="0" eaLnBrk="1" latinLnBrk="0" hangingPunct="1">
                <a:defRPr sz="1400" kern="1200">
                  <a:solidFill>
                    <a:srgbClr val="737377"/>
                  </a:solidFill>
                  <a:latin typeface="Arial" charset="0"/>
                  <a:ea typeface="+mn-ea"/>
                  <a:cs typeface="+mn-cs"/>
                </a:defRPr>
              </a:lvl9pPr>
            </a:lstStyle>
            <a:p>
              <a:pPr marL="0" marR="0" lvl="0" indent="0" algn="ctr" defTabSz="685800" rtl="0" eaLnBrk="0" fontAlgn="base" latinLnBrk="0" hangingPunct="0">
                <a:lnSpc>
                  <a:spcPct val="100000"/>
                </a:lnSpc>
                <a:spcBef>
                  <a:spcPts val="0"/>
                </a:spcBef>
                <a:spcAft>
                  <a:spcPct val="0"/>
                </a:spcAft>
                <a:buClr>
                  <a:srgbClr val="1F497D"/>
                </a:buClr>
                <a:buSzTx/>
                <a:buFont typeface="Symbol" pitchFamily="18" charset="2"/>
                <a:buNone/>
                <a:tabLst/>
                <a:defRPr/>
              </a:pPr>
              <a:r>
                <a:rPr kumimoji="0" lang="nb-NO" sz="825" b="1" i="0" u="none" strike="noStrike" kern="1200" cap="none" spc="0" normalizeH="0" baseline="0" noProof="0" dirty="0">
                  <a:ln>
                    <a:noFill/>
                  </a:ln>
                  <a:solidFill>
                    <a:prstClr val="white">
                      <a:lumMod val="75000"/>
                    </a:prstClr>
                  </a:solidFill>
                  <a:effectLst/>
                  <a:uLnTx/>
                  <a:uFillTx/>
                  <a:latin typeface="Calibri"/>
                  <a:ea typeface="+mn-ea"/>
                  <a:cs typeface="+mn-cs"/>
                </a:rPr>
                <a:t>Nasjonale </a:t>
              </a:r>
            </a:p>
            <a:p>
              <a:pPr marL="0" marR="0" lvl="0" indent="0" algn="ctr" defTabSz="685800" rtl="0" eaLnBrk="0" fontAlgn="base" latinLnBrk="0" hangingPunct="0">
                <a:lnSpc>
                  <a:spcPct val="100000"/>
                </a:lnSpc>
                <a:spcBef>
                  <a:spcPts val="0"/>
                </a:spcBef>
                <a:spcAft>
                  <a:spcPct val="0"/>
                </a:spcAft>
                <a:buClr>
                  <a:srgbClr val="1F497D"/>
                </a:buClr>
                <a:buSzTx/>
                <a:buFont typeface="Symbol" pitchFamily="18" charset="2"/>
                <a:buNone/>
                <a:tabLst/>
                <a:defRPr/>
              </a:pPr>
              <a:r>
                <a:rPr kumimoji="0" lang="nb-NO" sz="825" b="1" i="0" u="none" strike="noStrike" kern="1200" cap="none" spc="0" normalizeH="0" baseline="0" noProof="0" dirty="0">
                  <a:ln>
                    <a:noFill/>
                  </a:ln>
                  <a:solidFill>
                    <a:prstClr val="white">
                      <a:lumMod val="75000"/>
                    </a:prstClr>
                  </a:solidFill>
                  <a:effectLst/>
                  <a:uLnTx/>
                  <a:uFillTx/>
                  <a:latin typeface="Calibri"/>
                  <a:ea typeface="+mn-ea"/>
                  <a:cs typeface="+mn-cs"/>
                </a:rPr>
                <a:t>fellesløsninger</a:t>
              </a:r>
            </a:p>
          </p:txBody>
        </p:sp>
        <p:sp>
          <p:nvSpPr>
            <p:cNvPr id="67" name="Avrundet rektangel 66"/>
            <p:cNvSpPr/>
            <p:nvPr/>
          </p:nvSpPr>
          <p:spPr>
            <a:xfrm>
              <a:off x="6664015" y="3755091"/>
              <a:ext cx="1571791" cy="157325"/>
            </a:xfrm>
            <a:prstGeom prst="roundRect">
              <a:avLst/>
            </a:prstGeom>
            <a:noFill/>
            <a:ln w="19050" cap="flat" cmpd="sng" algn="ctr">
              <a:solidFill>
                <a:schemeClr val="bg1">
                  <a:lumMod val="65000"/>
                </a:schemeClr>
              </a:solidFill>
              <a:prstDash val="solid"/>
            </a:ln>
            <a:effectLst>
              <a:outerShdw blurRad="40000" dist="23000" dir="5400000" rotWithShape="0">
                <a:srgbClr val="000000">
                  <a:alpha val="35000"/>
                </a:srgbClr>
              </a:outerShdw>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0" cap="none" spc="0" normalizeH="0" baseline="0" noProof="0">
                  <a:ln>
                    <a:noFill/>
                  </a:ln>
                  <a:solidFill>
                    <a:prstClr val="white">
                      <a:lumMod val="75000"/>
                    </a:prstClr>
                  </a:solidFill>
                  <a:effectLst/>
                  <a:uLnTx/>
                  <a:uFillTx/>
                  <a:latin typeface="Calibri"/>
                  <a:ea typeface="+mn-ea"/>
                  <a:cs typeface="+mn-cs"/>
                </a:rPr>
                <a:t>Statlige integrasjonsplattformer</a:t>
              </a:r>
            </a:p>
          </p:txBody>
        </p:sp>
      </p:grpSp>
      <p:sp>
        <p:nvSpPr>
          <p:cNvPr id="68" name="Pil mot venstre og høyre 67"/>
          <p:cNvSpPr/>
          <p:nvPr/>
        </p:nvSpPr>
        <p:spPr>
          <a:xfrm>
            <a:off x="7785673" y="2748851"/>
            <a:ext cx="461087" cy="202477"/>
          </a:xfrm>
          <a:prstGeom prst="lef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45" name="Avrundet rektangel 44"/>
          <p:cNvSpPr/>
          <p:nvPr/>
        </p:nvSpPr>
        <p:spPr>
          <a:xfrm>
            <a:off x="2135604" y="4260928"/>
            <a:ext cx="5616624" cy="1726704"/>
          </a:xfrm>
          <a:prstGeom prst="roundRect">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a:ea typeface="+mn-ea"/>
                <a:cs typeface="Arial"/>
              </a:rPr>
              <a:t>Fiks-plattformen</a:t>
            </a:r>
          </a:p>
        </p:txBody>
      </p:sp>
      <p:sp>
        <p:nvSpPr>
          <p:cNvPr id="42" name="Pil mot venstre og høyre 41"/>
          <p:cNvSpPr/>
          <p:nvPr/>
        </p:nvSpPr>
        <p:spPr>
          <a:xfrm>
            <a:off x="7824233" y="4880146"/>
            <a:ext cx="461087" cy="202477"/>
          </a:xfrm>
          <a:prstGeom prst="lef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1pPr>
            <a:lvl2pPr marL="4572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2pPr>
            <a:lvl3pPr marL="9144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3pPr>
            <a:lvl4pPr marL="13716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4pPr>
            <a:lvl5pPr marL="1828800" algn="ctr" rtl="0" eaLnBrk="0" fontAlgn="base" hangingPunct="0">
              <a:spcBef>
                <a:spcPct val="50000"/>
              </a:spcBef>
              <a:spcAft>
                <a:spcPct val="0"/>
              </a:spcAft>
              <a:buClr>
                <a:schemeClr val="tx2"/>
              </a:buClr>
              <a:buFont typeface="Symbol" pitchFamily="18" charset="2"/>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marL="0" marR="0" lvl="0" indent="0" algn="ctr" defTabSz="685800" rtl="0" eaLnBrk="0" fontAlgn="base" latinLnBrk="0" hangingPunct="0">
              <a:lnSpc>
                <a:spcPct val="100000"/>
              </a:lnSpc>
              <a:spcBef>
                <a:spcPct val="50000"/>
              </a:spcBef>
              <a:spcAft>
                <a:spcPct val="0"/>
              </a:spcAft>
              <a:buClr>
                <a:srgbClr val="1F497D"/>
              </a:buClr>
              <a:buSzTx/>
              <a:buFont typeface="Symbol" pitchFamily="18" charset="2"/>
              <a:buNone/>
              <a:tabLst/>
              <a:defRPr/>
            </a:pPr>
            <a:endParaRPr kumimoji="0" lang="nb-NO" sz="1050" b="1" i="0" u="none" strike="noStrike" kern="1200" cap="none" spc="0" normalizeH="0" baseline="0" noProof="0">
              <a:ln>
                <a:noFill/>
              </a:ln>
              <a:solidFill>
                <a:srgbClr val="1F497D"/>
              </a:solidFill>
              <a:effectLst/>
              <a:uLnTx/>
              <a:uFillTx/>
              <a:latin typeface="Calibri"/>
              <a:ea typeface="+mn-ea"/>
              <a:cs typeface="+mn-cs"/>
            </a:endParaRPr>
          </a:p>
        </p:txBody>
      </p:sp>
      <p:sp>
        <p:nvSpPr>
          <p:cNvPr id="6" name="TekstSylinder 5">
            <a:extLst>
              <a:ext uri="{FF2B5EF4-FFF2-40B4-BE49-F238E27FC236}">
                <a16:creationId xmlns:a16="http://schemas.microsoft.com/office/drawing/2014/main" id="{4AB30FC0-CA8F-40A0-B13F-219BBFDC166B}"/>
              </a:ext>
            </a:extLst>
          </p:cNvPr>
          <p:cNvSpPr txBox="1"/>
          <p:nvPr/>
        </p:nvSpPr>
        <p:spPr>
          <a:xfrm>
            <a:off x="4299828" y="2816359"/>
            <a:ext cx="32620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a:ea typeface="+mn-ea"/>
                <a:cs typeface="+mn-cs"/>
              </a:rPr>
              <a:t>Kommuner og fylkeskommuner</a:t>
            </a:r>
            <a:endParaRPr kumimoji="0" lang="nb-NO" sz="1800" b="1" i="0" u="none" strike="noStrike" kern="1200" cap="none" spc="0" normalizeH="0" baseline="0" noProof="0" dirty="0">
              <a:ln>
                <a:noFill/>
              </a:ln>
              <a:solidFill>
                <a:prstClr val="white"/>
              </a:solidFill>
              <a:effectLst/>
              <a:uLnTx/>
              <a:uFillTx/>
              <a:latin typeface="Calibri"/>
              <a:ea typeface="+mn-ea"/>
              <a:cs typeface="Calibri"/>
            </a:endParaRPr>
          </a:p>
        </p:txBody>
      </p:sp>
      <p:sp>
        <p:nvSpPr>
          <p:cNvPr id="14" name="TekstSylinder 13">
            <a:extLst>
              <a:ext uri="{FF2B5EF4-FFF2-40B4-BE49-F238E27FC236}">
                <a16:creationId xmlns:a16="http://schemas.microsoft.com/office/drawing/2014/main" id="{2C91291A-79D9-491F-9DB7-23930BEC7F49}"/>
              </a:ext>
            </a:extLst>
          </p:cNvPr>
          <p:cNvSpPr txBox="1"/>
          <p:nvPr/>
        </p:nvSpPr>
        <p:spPr>
          <a:xfrm>
            <a:off x="8512327" y="3570627"/>
            <a:ext cx="12745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Calibri"/>
                <a:ea typeface="+mn-ea"/>
                <a:cs typeface="+mn-cs"/>
              </a:rPr>
              <a:t>Leverandører</a:t>
            </a:r>
            <a:endParaRPr kumimoji="0" lang="nb-NO" sz="1200" b="1"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a:ea typeface="+mn-ea"/>
                <a:cs typeface="Calibri"/>
              </a:rPr>
              <a:t>-produkter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a:ea typeface="+mn-ea"/>
                <a:cs typeface="Calibri"/>
              </a:rPr>
              <a:t>-tjenester</a:t>
            </a:r>
          </a:p>
        </p:txBody>
      </p:sp>
      <p:sp>
        <p:nvSpPr>
          <p:cNvPr id="48" name="Avrundet rektangel 36">
            <a:extLst>
              <a:ext uri="{FF2B5EF4-FFF2-40B4-BE49-F238E27FC236}">
                <a16:creationId xmlns:a16="http://schemas.microsoft.com/office/drawing/2014/main" id="{E4F126F4-0BAC-4A1F-A4C5-17868577ED0C}"/>
              </a:ext>
            </a:extLst>
          </p:cNvPr>
          <p:cNvSpPr/>
          <p:nvPr/>
        </p:nvSpPr>
        <p:spPr>
          <a:xfrm>
            <a:off x="2860422" y="4754067"/>
            <a:ext cx="2059049" cy="311260"/>
          </a:xfrm>
          <a:prstGeom prst="roundRec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white"/>
                </a:solidFill>
                <a:effectLst/>
                <a:uLnTx/>
                <a:uFillTx/>
                <a:latin typeface="Calibri"/>
                <a:ea typeface="+mn-ea"/>
                <a:cs typeface="+mn-cs"/>
              </a:rPr>
              <a:t>I</a:t>
            </a:r>
            <a:r>
              <a:rPr kumimoji="0" lang="nb-NO" sz="1200" b="1" i="0" u="none" strike="noStrike" kern="0" cap="none" spc="0" normalizeH="0" baseline="0" noProof="0">
                <a:ln>
                  <a:noFill/>
                </a:ln>
                <a:solidFill>
                  <a:prstClr val="white"/>
                </a:solidFill>
                <a:effectLst/>
                <a:uLnTx/>
                <a:uFillTx/>
                <a:latin typeface="Calibri"/>
                <a:ea typeface="+mn-ea"/>
                <a:cs typeface="+mn-cs"/>
              </a:rPr>
              <a:t>nnbyggertjenester</a:t>
            </a:r>
            <a:endParaRPr kumimoji="0" lang="nb-NO" sz="1400" b="1" i="0" u="none" strike="noStrike" kern="0" cap="none" spc="0" normalizeH="0" baseline="0" noProof="0" dirty="0">
              <a:ln>
                <a:noFill/>
              </a:ln>
              <a:solidFill>
                <a:prstClr val="white"/>
              </a:solidFill>
              <a:effectLst/>
              <a:uLnTx/>
              <a:uFillTx/>
              <a:latin typeface="Calibri"/>
              <a:ea typeface="+mn-ea"/>
              <a:cs typeface="+mn-cs"/>
            </a:endParaRPr>
          </a:p>
        </p:txBody>
      </p:sp>
      <p:sp>
        <p:nvSpPr>
          <p:cNvPr id="52" name="Avrundet rektangel 36">
            <a:extLst>
              <a:ext uri="{FF2B5EF4-FFF2-40B4-BE49-F238E27FC236}">
                <a16:creationId xmlns:a16="http://schemas.microsoft.com/office/drawing/2014/main" id="{AA365E88-195C-492C-A904-23B814A686B9}"/>
              </a:ext>
            </a:extLst>
          </p:cNvPr>
          <p:cNvSpPr/>
          <p:nvPr/>
        </p:nvSpPr>
        <p:spPr>
          <a:xfrm>
            <a:off x="5071871" y="4750837"/>
            <a:ext cx="2059049" cy="311260"/>
          </a:xfrm>
          <a:prstGeom prst="roundRec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white"/>
                </a:solidFill>
                <a:effectLst/>
                <a:uLnTx/>
                <a:uFillTx/>
                <a:latin typeface="Calibri"/>
                <a:ea typeface="+mn-ea"/>
                <a:cs typeface="+mn-cs"/>
              </a:rPr>
              <a:t>Fagsystem</a:t>
            </a:r>
            <a:endParaRPr kumimoji="0" lang="nb-NO" sz="1400" b="1" i="0" u="none" strike="noStrike" kern="0" cap="none" spc="0" normalizeH="0" baseline="0" noProof="0" dirty="0">
              <a:ln>
                <a:noFill/>
              </a:ln>
              <a:solidFill>
                <a:prstClr val="white"/>
              </a:solidFill>
              <a:effectLst/>
              <a:uLnTx/>
              <a:uFillTx/>
              <a:latin typeface="Calibri"/>
              <a:ea typeface="+mn-ea"/>
              <a:cs typeface="+mn-cs"/>
            </a:endParaRPr>
          </a:p>
        </p:txBody>
      </p:sp>
      <p:sp>
        <p:nvSpPr>
          <p:cNvPr id="70" name="Avrundet rektangel 36">
            <a:extLst>
              <a:ext uri="{FF2B5EF4-FFF2-40B4-BE49-F238E27FC236}">
                <a16:creationId xmlns:a16="http://schemas.microsoft.com/office/drawing/2014/main" id="{D87E0ACA-321B-445F-98B1-2F513CE21F7C}"/>
              </a:ext>
            </a:extLst>
          </p:cNvPr>
          <p:cNvSpPr/>
          <p:nvPr/>
        </p:nvSpPr>
        <p:spPr>
          <a:xfrm>
            <a:off x="2860422" y="5153303"/>
            <a:ext cx="2059049" cy="311260"/>
          </a:xfrm>
          <a:prstGeom prst="roundRec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white"/>
                </a:solidFill>
                <a:effectLst/>
                <a:uLnTx/>
                <a:uFillTx/>
                <a:latin typeface="Calibri"/>
                <a:ea typeface="+mn-ea"/>
                <a:cs typeface="+mn-cs"/>
              </a:rPr>
              <a:t>Tilgjengeliggjøre data</a:t>
            </a:r>
            <a:endParaRPr kumimoji="0" lang="nb-NO" sz="1400" b="1" i="0" u="none" strike="noStrike" kern="0" cap="none" spc="0" normalizeH="0" baseline="0" noProof="0" dirty="0">
              <a:ln>
                <a:noFill/>
              </a:ln>
              <a:solidFill>
                <a:prstClr val="white"/>
              </a:solidFill>
              <a:effectLst/>
              <a:uLnTx/>
              <a:uFillTx/>
              <a:latin typeface="Calibri"/>
              <a:ea typeface="+mn-ea"/>
              <a:cs typeface="+mn-cs"/>
            </a:endParaRPr>
          </a:p>
        </p:txBody>
      </p:sp>
      <p:sp>
        <p:nvSpPr>
          <p:cNvPr id="71" name="Avrundet rektangel 36">
            <a:extLst>
              <a:ext uri="{FF2B5EF4-FFF2-40B4-BE49-F238E27FC236}">
                <a16:creationId xmlns:a16="http://schemas.microsoft.com/office/drawing/2014/main" id="{9F893FFD-6E00-468C-A48D-EA7C5D7CF420}"/>
              </a:ext>
            </a:extLst>
          </p:cNvPr>
          <p:cNvSpPr/>
          <p:nvPr/>
        </p:nvSpPr>
        <p:spPr>
          <a:xfrm>
            <a:off x="5071871" y="5150073"/>
            <a:ext cx="2059049" cy="311260"/>
          </a:xfrm>
          <a:prstGeom prst="roundRec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white"/>
                </a:solidFill>
                <a:effectLst/>
                <a:uLnTx/>
                <a:uFillTx/>
                <a:latin typeface="Calibri"/>
                <a:ea typeface="+mn-ea"/>
                <a:cs typeface="+mn-cs"/>
              </a:rPr>
              <a:t>Overføring av data</a:t>
            </a:r>
            <a:endParaRPr kumimoji="0" lang="nb-NO" sz="14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Avrundet rektangel 36">
            <a:extLst>
              <a:ext uri="{FF2B5EF4-FFF2-40B4-BE49-F238E27FC236}">
                <a16:creationId xmlns:a16="http://schemas.microsoft.com/office/drawing/2014/main" id="{0CB255D5-2941-4540-8861-F127F989F844}"/>
              </a:ext>
            </a:extLst>
          </p:cNvPr>
          <p:cNvSpPr/>
          <p:nvPr/>
        </p:nvSpPr>
        <p:spPr>
          <a:xfrm>
            <a:off x="2840669" y="5535288"/>
            <a:ext cx="4290251" cy="311260"/>
          </a:xfrm>
          <a:prstGeom prst="roundRect">
            <a:avLst/>
          </a:prstGeom>
          <a:noFill/>
          <a:ln w="19050"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a:ln>
                  <a:noFill/>
                </a:ln>
                <a:solidFill>
                  <a:prstClr val="white"/>
                </a:solidFill>
                <a:effectLst/>
                <a:uLnTx/>
                <a:uFillTx/>
                <a:latin typeface="Calibri"/>
                <a:ea typeface="+mn-ea"/>
                <a:cs typeface="+mn-cs"/>
              </a:rPr>
              <a:t>Plattform-tjenester</a:t>
            </a:r>
            <a:endParaRPr kumimoji="0" lang="nb-NO" sz="1400" b="1" i="0" u="none" strike="noStrike" kern="0" cap="none" spc="0" normalizeH="0" baseline="0" noProof="0" dirty="0">
              <a:ln>
                <a:noFill/>
              </a:ln>
              <a:solidFill>
                <a:prstClr val="white"/>
              </a:solidFill>
              <a:effectLst/>
              <a:uLnTx/>
              <a:uFillTx/>
              <a:latin typeface="Calibri"/>
              <a:ea typeface="+mn-ea"/>
              <a:cs typeface="+mn-cs"/>
            </a:endParaRPr>
          </a:p>
        </p:txBody>
      </p:sp>
      <p:pic>
        <p:nvPicPr>
          <p:cNvPr id="55" name="Picture 3">
            <a:extLst>
              <a:ext uri="{FF2B5EF4-FFF2-40B4-BE49-F238E27FC236}">
                <a16:creationId xmlns:a16="http://schemas.microsoft.com/office/drawing/2014/main" id="{C714D947-F49A-4C81-92B5-D8CFE34111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0815" y="147626"/>
            <a:ext cx="1729306" cy="149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624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367414" y="320248"/>
            <a:ext cx="5114641" cy="584775"/>
          </a:xfrm>
          <a:prstGeom prst="rect">
            <a:avLst/>
          </a:prstGeom>
          <a:noFill/>
          <a:ln>
            <a:no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prstClr val="black"/>
                </a:solidFill>
                <a:effectLst/>
                <a:uLnTx/>
                <a:uFillTx/>
                <a:latin typeface="Calibri"/>
                <a:ea typeface="+mn-ea"/>
                <a:cs typeface="+mn-cs"/>
              </a:rPr>
              <a:t>KS Fiks</a:t>
            </a:r>
          </a:p>
        </p:txBody>
      </p:sp>
      <p:sp>
        <p:nvSpPr>
          <p:cNvPr id="2" name="Rektangel 1"/>
          <p:cNvSpPr/>
          <p:nvPr/>
        </p:nvSpPr>
        <p:spPr>
          <a:xfrm>
            <a:off x="293617" y="5678645"/>
            <a:ext cx="9946944" cy="1103709"/>
          </a:xfrm>
          <a:prstGeom prst="rect">
            <a:avLst/>
          </a:prstGeom>
          <a:solidFill>
            <a:schemeClr val="bg1"/>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white"/>
              </a:solidFill>
              <a:effectLst/>
              <a:uLnTx/>
              <a:uFillTx/>
              <a:latin typeface="Calibri"/>
              <a:ea typeface="+mn-ea"/>
              <a:cs typeface="+mn-cs"/>
            </a:endParaRPr>
          </a:p>
        </p:txBody>
      </p:sp>
      <p:sp>
        <p:nvSpPr>
          <p:cNvPr id="5" name="Rektangel 4"/>
          <p:cNvSpPr/>
          <p:nvPr/>
        </p:nvSpPr>
        <p:spPr>
          <a:xfrm>
            <a:off x="293617" y="1964525"/>
            <a:ext cx="4429392" cy="1211994"/>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Rektangel 5"/>
          <p:cNvSpPr/>
          <p:nvPr/>
        </p:nvSpPr>
        <p:spPr>
          <a:xfrm>
            <a:off x="140745" y="1964524"/>
            <a:ext cx="1281484" cy="4817830"/>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Calibri"/>
                <a:ea typeface="+mn-ea"/>
                <a:cs typeface="+mn-cs"/>
              </a:rPr>
              <a:t>Fiks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Calibri"/>
                <a:ea typeface="+mn-ea"/>
                <a:cs typeface="+mn-cs"/>
              </a:rPr>
              <a:t>Konfigurasjon og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err="1">
                <a:ln>
                  <a:noFill/>
                </a:ln>
                <a:solidFill>
                  <a:prstClr val="white"/>
                </a:solidFill>
                <a:effectLst/>
                <a:uLnTx/>
                <a:uFillTx/>
                <a:latin typeface="Calibri"/>
                <a:ea typeface="+mn-ea"/>
                <a:cs typeface="+mn-cs"/>
              </a:rPr>
              <a:t>brukeradm</a:t>
            </a:r>
            <a:endParaRPr kumimoji="0" lang="nb-NO" sz="1200" b="1" i="0" u="none" strike="noStrike" kern="1200" cap="none" spc="0" normalizeH="0" baseline="0" noProof="0">
              <a:ln>
                <a:noFill/>
              </a:ln>
              <a:solidFill>
                <a:prstClr val="white"/>
              </a:solidFill>
              <a:effectLst/>
              <a:uLnTx/>
              <a:uFillTx/>
              <a:latin typeface="Calibri"/>
              <a:ea typeface="+mn-ea"/>
              <a:cs typeface="+mn-cs"/>
            </a:endParaRPr>
          </a:p>
        </p:txBody>
      </p:sp>
      <p:sp>
        <p:nvSpPr>
          <p:cNvPr id="7" name="Rektangel 6"/>
          <p:cNvSpPr/>
          <p:nvPr/>
        </p:nvSpPr>
        <p:spPr>
          <a:xfrm>
            <a:off x="5645804" y="2017019"/>
            <a:ext cx="4581219" cy="1204636"/>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nb-NO" sz="900" b="1" i="0" u="none" strike="noStrike" kern="1200" cap="none" spc="0" normalizeH="0" baseline="0" noProof="0">
              <a:ln>
                <a:noFill/>
              </a:ln>
              <a:solidFill>
                <a:prstClr val="white"/>
              </a:solidFill>
              <a:effectLst/>
              <a:uLnTx/>
              <a:uFillTx/>
              <a:latin typeface="Calibri"/>
              <a:ea typeface="+mn-ea"/>
              <a:cs typeface="+mn-cs"/>
            </a:endParaRPr>
          </a:p>
        </p:txBody>
      </p:sp>
      <p:sp>
        <p:nvSpPr>
          <p:cNvPr id="8" name="TekstSylinder 7"/>
          <p:cNvSpPr txBox="1"/>
          <p:nvPr/>
        </p:nvSpPr>
        <p:spPr>
          <a:xfrm>
            <a:off x="1772616" y="2026905"/>
            <a:ext cx="2222488" cy="307777"/>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a:ea typeface="+mn-ea"/>
                <a:cs typeface="+mn-cs"/>
              </a:rPr>
              <a:t>minside.kommune.no</a:t>
            </a:r>
            <a:endParaRPr kumimoji="0" lang="nb-NO" sz="1100" b="1" i="0" u="none" strike="noStrike" kern="1200" cap="none" spc="0" normalizeH="0" baseline="0" noProof="0">
              <a:ln>
                <a:noFill/>
              </a:ln>
              <a:solidFill>
                <a:prstClr val="white"/>
              </a:solidFill>
              <a:effectLst/>
              <a:uLnTx/>
              <a:uFillTx/>
              <a:latin typeface="Calibri"/>
              <a:ea typeface="+mn-ea"/>
              <a:cs typeface="+mn-cs"/>
            </a:endParaRPr>
          </a:p>
        </p:txBody>
      </p:sp>
      <p:sp>
        <p:nvSpPr>
          <p:cNvPr id="15" name="Rektangel 14"/>
          <p:cNvSpPr/>
          <p:nvPr/>
        </p:nvSpPr>
        <p:spPr>
          <a:xfrm>
            <a:off x="1561124" y="2383806"/>
            <a:ext cx="1206799" cy="653858"/>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black"/>
                </a:solidFill>
                <a:effectLst/>
                <a:uLnTx/>
                <a:uFillTx/>
                <a:latin typeface="Calibri"/>
                <a:ea typeface="+mn-ea"/>
                <a:cs typeface="+mn-cs"/>
              </a:rPr>
              <a:t>Innsyn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-Post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-Eiendom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-Byggesaker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-Skjema</a:t>
            </a:r>
          </a:p>
        </p:txBody>
      </p:sp>
      <p:sp>
        <p:nvSpPr>
          <p:cNvPr id="16" name="Rektangel 15"/>
          <p:cNvSpPr/>
          <p:nvPr/>
        </p:nvSpPr>
        <p:spPr>
          <a:xfrm>
            <a:off x="2998113" y="2394339"/>
            <a:ext cx="1192525" cy="653858"/>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black"/>
                </a:solidFill>
                <a:effectLst/>
                <a:uLnTx/>
                <a:uFillTx/>
                <a:latin typeface="Calibri"/>
                <a:ea typeface="+mn-ea"/>
                <a:cs typeface="+mn-cs"/>
              </a:rPr>
              <a:t>Tjenester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-Kommunale tjenester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-Nasjonale tjenester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a:t>
            </a:r>
            <a:r>
              <a:rPr kumimoji="0" lang="nb-NO" sz="700" b="0" i="0" u="none" strike="noStrike" kern="1200" cap="none" spc="0" normalizeH="0" baseline="0" noProof="0" err="1">
                <a:ln>
                  <a:noFill/>
                </a:ln>
                <a:solidFill>
                  <a:prstClr val="black"/>
                </a:solidFill>
                <a:effectLst/>
                <a:uLnTx/>
                <a:uFillTx/>
                <a:latin typeface="Calibri"/>
                <a:ea typeface="+mn-ea"/>
                <a:cs typeface="+mn-cs"/>
              </a:rPr>
              <a:t>Edialog</a:t>
            </a:r>
            <a:endParaRPr kumimoji="0" lang="nb-NO" sz="7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a:t>
            </a:r>
          </a:p>
        </p:txBody>
      </p:sp>
      <p:sp>
        <p:nvSpPr>
          <p:cNvPr id="19" name="Rektangel 18"/>
          <p:cNvSpPr/>
          <p:nvPr/>
        </p:nvSpPr>
        <p:spPr>
          <a:xfrm>
            <a:off x="6475803" y="2384410"/>
            <a:ext cx="1312633" cy="67622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black"/>
                </a:solidFill>
                <a:effectLst/>
                <a:uLnTx/>
                <a:uFillTx/>
                <a:latin typeface="Calibri"/>
                <a:ea typeface="+mn-ea"/>
                <a:cs typeface="+mn-cs"/>
              </a:rPr>
              <a:t>Registeroppslag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black"/>
                </a:solidFill>
                <a:effectLst/>
                <a:uLnTx/>
                <a:uFillTx/>
                <a:latin typeface="Calibri"/>
                <a:ea typeface="+mn-ea"/>
                <a:cs typeface="+mn-cs"/>
              </a:rPr>
              <a:t>-</a:t>
            </a:r>
            <a:r>
              <a:rPr kumimoji="0" lang="nb-NO" sz="700" b="0" i="0" u="none" strike="noStrike" kern="1200" cap="none" spc="0" normalizeH="0" baseline="0" noProof="0">
                <a:ln>
                  <a:noFill/>
                </a:ln>
                <a:solidFill>
                  <a:prstClr val="black"/>
                </a:solidFill>
                <a:effectLst/>
                <a:uLnTx/>
                <a:uFillTx/>
                <a:latin typeface="Calibri"/>
                <a:ea typeface="+mn-ea"/>
                <a:cs typeface="+mn-cs"/>
              </a:rPr>
              <a:t>Enhetsregister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-Kontakt og </a:t>
            </a:r>
            <a:r>
              <a:rPr kumimoji="0" lang="nb-NO" sz="700" b="0" i="0" u="none" strike="noStrike" kern="1200" cap="none" spc="0" normalizeH="0" baseline="0" noProof="0" err="1">
                <a:ln>
                  <a:noFill/>
                </a:ln>
                <a:solidFill>
                  <a:prstClr val="black"/>
                </a:solidFill>
                <a:effectLst/>
                <a:uLnTx/>
                <a:uFillTx/>
                <a:latin typeface="Calibri"/>
                <a:ea typeface="+mn-ea"/>
                <a:cs typeface="+mn-cs"/>
              </a:rPr>
              <a:t>reservasjonsreg</a:t>
            </a:r>
            <a:r>
              <a:rPr kumimoji="0" lang="nb-NO" sz="700" b="0" i="0" u="none" strike="noStrike" kern="1200" cap="none" spc="0" normalizeH="0" baseline="0" noProof="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a:t>
            </a:r>
            <a:r>
              <a:rPr kumimoji="0" lang="nb-NO" sz="700" b="0" i="0" u="none" strike="noStrike" kern="1200" cap="none" spc="0" normalizeH="0" baseline="0" noProof="0" err="1">
                <a:ln>
                  <a:noFill/>
                </a:ln>
                <a:solidFill>
                  <a:prstClr val="black"/>
                </a:solidFill>
                <a:effectLst/>
                <a:uLnTx/>
                <a:uFillTx/>
                <a:latin typeface="Calibri"/>
                <a:ea typeface="+mn-ea"/>
                <a:cs typeface="+mn-cs"/>
              </a:rPr>
              <a:t>Kjøetøyregister</a:t>
            </a:r>
            <a:endParaRPr kumimoji="0" lang="nb-NO" sz="7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-Folkeregisteret</a:t>
            </a:r>
          </a:p>
        </p:txBody>
      </p:sp>
      <p:sp>
        <p:nvSpPr>
          <p:cNvPr id="20" name="Rektangel 19"/>
          <p:cNvSpPr/>
          <p:nvPr/>
        </p:nvSpPr>
        <p:spPr>
          <a:xfrm>
            <a:off x="7929736" y="2383806"/>
            <a:ext cx="1330885" cy="67622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black"/>
                </a:solidFill>
                <a:effectLst/>
                <a:uLnTx/>
                <a:uFillTx/>
                <a:latin typeface="Calibri"/>
                <a:ea typeface="+mn-ea"/>
                <a:cs typeface="+mn-cs"/>
              </a:rPr>
              <a:t>Verktøy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panose="020F0502020204030204"/>
                <a:ea typeface="+mn-ea"/>
                <a:cs typeface="+mn-cs"/>
              </a:rPr>
              <a:t>-Manuell forsendelse SvarUt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panose="020F0502020204030204"/>
                <a:ea typeface="+mn-ea"/>
                <a:cs typeface="+mn-cs"/>
              </a:rPr>
              <a:t>-Sende SMS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err="1">
                <a:ln>
                  <a:noFill/>
                </a:ln>
                <a:solidFill>
                  <a:prstClr val="black"/>
                </a:solidFill>
                <a:effectLst/>
                <a:uLnTx/>
                <a:uFillTx/>
                <a:latin typeface="Calibri" panose="020F0502020204030204"/>
                <a:ea typeface="+mn-ea"/>
                <a:cs typeface="+mn-cs"/>
              </a:rPr>
              <a:t>eDialog</a:t>
            </a:r>
            <a:endParaRPr kumimoji="0" lang="nb-NO" sz="7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7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7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ktangel 28"/>
          <p:cNvSpPr/>
          <p:nvPr/>
        </p:nvSpPr>
        <p:spPr>
          <a:xfrm>
            <a:off x="9047653" y="5872161"/>
            <a:ext cx="818431" cy="769651"/>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900" b="1" i="0" u="none" strike="noStrike" kern="1200" cap="none" spc="0" normalizeH="0" baseline="0" noProof="0" dirty="0" err="1">
                <a:ln>
                  <a:noFill/>
                </a:ln>
                <a:solidFill>
                  <a:prstClr val="black"/>
                </a:solidFill>
                <a:effectLst/>
                <a:uLnTx/>
                <a:uFillTx/>
                <a:latin typeface="Calibri"/>
                <a:ea typeface="+mn-ea"/>
                <a:cs typeface="+mn-cs"/>
              </a:rPr>
              <a:t>Decidim</a:t>
            </a:r>
            <a:endParaRPr kumimoji="0" lang="nb-NO" sz="9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nb-NO" sz="900" b="1" dirty="0" err="1">
                <a:solidFill>
                  <a:prstClr val="black"/>
                </a:solidFill>
                <a:latin typeface="Calibri"/>
              </a:rPr>
              <a:t>Moodel</a:t>
            </a:r>
            <a:endParaRPr kumimoji="0" lang="nb-NO" sz="9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 name="Gruppe 13"/>
          <p:cNvGrpSpPr/>
          <p:nvPr/>
        </p:nvGrpSpPr>
        <p:grpSpPr>
          <a:xfrm>
            <a:off x="1408024" y="4580276"/>
            <a:ext cx="8836620" cy="854644"/>
            <a:chOff x="1407459" y="3510113"/>
            <a:chExt cx="8818332" cy="854644"/>
          </a:xfrm>
        </p:grpSpPr>
        <p:sp>
          <p:nvSpPr>
            <p:cNvPr id="4" name="Rektangel 3"/>
            <p:cNvSpPr/>
            <p:nvPr/>
          </p:nvSpPr>
          <p:spPr>
            <a:xfrm>
              <a:off x="1441573" y="3510113"/>
              <a:ext cx="8784218" cy="854644"/>
            </a:xfrm>
            <a:prstGeom prst="rect">
              <a:avLst/>
            </a:prstGeom>
            <a:solidFill>
              <a:schemeClr val="bg1"/>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ktangel 9"/>
            <p:cNvSpPr/>
            <p:nvPr/>
          </p:nvSpPr>
          <p:spPr>
            <a:xfrm>
              <a:off x="3293037" y="3726095"/>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Fiks Innsyn</a:t>
              </a:r>
            </a:p>
          </p:txBody>
        </p:sp>
        <p:sp>
          <p:nvSpPr>
            <p:cNvPr id="11" name="Rektangel 10"/>
            <p:cNvSpPr/>
            <p:nvPr/>
          </p:nvSpPr>
          <p:spPr>
            <a:xfrm>
              <a:off x="4159359" y="3733022"/>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Fiks Dokument-lager</a:t>
              </a:r>
            </a:p>
          </p:txBody>
        </p:sp>
        <p:sp>
          <p:nvSpPr>
            <p:cNvPr id="17" name="Rektangel 16"/>
            <p:cNvSpPr/>
            <p:nvPr/>
          </p:nvSpPr>
          <p:spPr>
            <a:xfrm>
              <a:off x="9328915" y="3743617"/>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a:t>
              </a:r>
              <a:endParaRPr kumimoji="0" lang="nb-NO" sz="700" b="1" i="0" u="none" strike="noStrike" kern="1200" cap="none" spc="0" normalizeH="0" baseline="0" noProof="0">
                <a:ln>
                  <a:noFill/>
                </a:ln>
                <a:solidFill>
                  <a:prstClr val="white"/>
                </a:solidFill>
                <a:effectLst/>
                <a:uLnTx/>
                <a:uFillTx/>
                <a:latin typeface="Calibri"/>
                <a:ea typeface="+mn-ea"/>
                <a:cs typeface="+mn-cs"/>
              </a:endParaRPr>
            </a:p>
          </p:txBody>
        </p:sp>
        <p:sp>
          <p:nvSpPr>
            <p:cNvPr id="18" name="Rektangel 17"/>
            <p:cNvSpPr/>
            <p:nvPr/>
          </p:nvSpPr>
          <p:spPr>
            <a:xfrm>
              <a:off x="5887551" y="3733021"/>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SvarUt/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(SvarInn)</a:t>
              </a:r>
            </a:p>
          </p:txBody>
        </p:sp>
        <p:sp>
          <p:nvSpPr>
            <p:cNvPr id="23" name="Rektangel 22"/>
            <p:cNvSpPr/>
            <p:nvPr/>
          </p:nvSpPr>
          <p:spPr>
            <a:xfrm>
              <a:off x="5023455" y="3735811"/>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8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Fiks IO</a:t>
              </a:r>
              <a:endParaRPr kumimoji="0" lang="nb-NO" sz="6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800" b="1" i="0" u="none" strike="noStrike" kern="1200" cap="none" spc="0" normalizeH="0" baseline="0" noProof="0">
                <a:ln>
                  <a:noFill/>
                </a:ln>
                <a:solidFill>
                  <a:prstClr val="white"/>
                </a:solidFill>
                <a:effectLst/>
                <a:uLnTx/>
                <a:uFillTx/>
                <a:latin typeface="Calibri"/>
                <a:ea typeface="+mn-ea"/>
                <a:cs typeface="+mn-cs"/>
              </a:endParaRPr>
            </a:p>
          </p:txBody>
        </p:sp>
        <p:sp>
          <p:nvSpPr>
            <p:cNvPr id="26" name="Rektangel 25"/>
            <p:cNvSpPr/>
            <p:nvPr/>
          </p:nvSpPr>
          <p:spPr>
            <a:xfrm>
              <a:off x="6761663" y="3740737"/>
              <a:ext cx="792444" cy="485992"/>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panose="020F0502020204030204"/>
                  <a:ea typeface="+mn-ea"/>
                  <a:cs typeface="+mn-cs"/>
                </a:rPr>
                <a:t>Fiks SvarInn adapter</a:t>
              </a:r>
              <a:endParaRPr kumimoji="0" lang="nb-NO" sz="7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1" i="0" u="none" strike="noStrike" kern="1200" cap="none" spc="0" normalizeH="0" baseline="0" noProof="0">
                <a:ln>
                  <a:noFill/>
                </a:ln>
                <a:solidFill>
                  <a:prstClr val="white"/>
                </a:solidFill>
                <a:effectLst/>
                <a:uLnTx/>
                <a:uFillTx/>
                <a:latin typeface="Calibri"/>
                <a:ea typeface="+mn-ea"/>
                <a:cs typeface="+mn-cs"/>
              </a:endParaRPr>
            </a:p>
          </p:txBody>
        </p:sp>
        <p:sp>
          <p:nvSpPr>
            <p:cNvPr id="35" name="TekstSylinder 34"/>
            <p:cNvSpPr txBox="1"/>
            <p:nvPr/>
          </p:nvSpPr>
          <p:spPr>
            <a:xfrm>
              <a:off x="1407459" y="3780441"/>
              <a:ext cx="1210202" cy="276999"/>
            </a:xfrm>
            <a:prstGeom prst="rect">
              <a:avLst/>
            </a:prstGeom>
            <a:noFill/>
            <a:ln>
              <a:no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Calibri"/>
                  <a:ea typeface="+mn-ea"/>
                  <a:cs typeface="+mn-cs"/>
                </a:rPr>
                <a:t>V</a:t>
              </a:r>
              <a:r>
                <a:rPr kumimoji="0" lang="nb-NO" sz="1200" b="1" i="0" u="none" strike="noStrike" kern="1200" cap="none" spc="0" normalizeH="0" baseline="0" noProof="0" err="1">
                  <a:ln>
                    <a:noFill/>
                  </a:ln>
                  <a:solidFill>
                    <a:prstClr val="black"/>
                  </a:solidFill>
                  <a:effectLst/>
                  <a:uLnTx/>
                  <a:uFillTx/>
                  <a:latin typeface="Calibri"/>
                  <a:ea typeface="+mn-ea"/>
                  <a:cs typeface="+mn-cs"/>
                </a:rPr>
                <a:t>erktøykasse</a:t>
              </a:r>
              <a:endParaRPr kumimoji="0" lang="nb-NO" sz="1200" b="1"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kstSylinder 35"/>
          <p:cNvSpPr txBox="1"/>
          <p:nvPr/>
        </p:nvSpPr>
        <p:spPr>
          <a:xfrm>
            <a:off x="1364583" y="5872161"/>
            <a:ext cx="1917101" cy="276999"/>
          </a:xfrm>
          <a:prstGeom prst="rect">
            <a:avLst/>
          </a:prstGeom>
          <a:noFill/>
          <a:ln>
            <a:no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Calibri"/>
                <a:ea typeface="+mn-ea"/>
                <a:cs typeface="+mn-cs"/>
              </a:rPr>
              <a:t>Tjenesteleverandør/eier</a:t>
            </a:r>
          </a:p>
        </p:txBody>
      </p:sp>
      <p:sp>
        <p:nvSpPr>
          <p:cNvPr id="38" name="Rektangel 37"/>
          <p:cNvSpPr/>
          <p:nvPr/>
        </p:nvSpPr>
        <p:spPr>
          <a:xfrm>
            <a:off x="3281684" y="5851903"/>
            <a:ext cx="4686344" cy="78990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white"/>
                </a:solidFill>
                <a:effectLst/>
                <a:uLnTx/>
                <a:uFillTx/>
                <a:latin typeface="Calibri"/>
                <a:ea typeface="+mn-ea"/>
                <a:cs typeface="+mn-cs"/>
              </a:rPr>
              <a:t>KS</a:t>
            </a:r>
          </a:p>
        </p:txBody>
      </p:sp>
      <p:pic>
        <p:nvPicPr>
          <p:cNvPr id="41" name="Bilde 40"/>
          <p:cNvPicPr>
            <a:picLocks noChangeAspect="1"/>
          </p:cNvPicPr>
          <p:nvPr/>
        </p:nvPicPr>
        <p:blipFill rotWithShape="1">
          <a:blip r:embed="rId2"/>
          <a:srcRect l="77518" t="61520" r="14811" b="25203"/>
          <a:stretch/>
        </p:blipFill>
        <p:spPr>
          <a:xfrm>
            <a:off x="4876907" y="181950"/>
            <a:ext cx="766367" cy="937602"/>
          </a:xfrm>
          <a:prstGeom prst="rect">
            <a:avLst/>
          </a:prstGeom>
          <a:ln>
            <a:noFill/>
          </a:ln>
          <a:effectLst>
            <a:softEdge rad="112500"/>
          </a:effectLst>
        </p:spPr>
      </p:pic>
      <p:sp>
        <p:nvSpPr>
          <p:cNvPr id="45" name="TekstSylinder 44"/>
          <p:cNvSpPr txBox="1"/>
          <p:nvPr/>
        </p:nvSpPr>
        <p:spPr>
          <a:xfrm>
            <a:off x="1639593" y="1412292"/>
            <a:ext cx="2487038" cy="307777"/>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black"/>
                </a:solidFill>
                <a:effectLst/>
                <a:uLnTx/>
                <a:uFillTx/>
                <a:latin typeface="Calibri"/>
                <a:ea typeface="+mn-ea"/>
                <a:cs typeface="+mn-cs"/>
              </a:rPr>
              <a:t>innbygger/virksomhet</a:t>
            </a:r>
          </a:p>
        </p:txBody>
      </p:sp>
      <p:sp>
        <p:nvSpPr>
          <p:cNvPr id="46" name="TekstSylinder 45"/>
          <p:cNvSpPr txBox="1"/>
          <p:nvPr/>
        </p:nvSpPr>
        <p:spPr>
          <a:xfrm>
            <a:off x="4729990" y="1261336"/>
            <a:ext cx="956194" cy="230832"/>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black"/>
                </a:solidFill>
                <a:effectLst/>
                <a:uLnTx/>
                <a:uFillTx/>
                <a:latin typeface="Calibri"/>
                <a:ea typeface="+mn-ea"/>
                <a:cs typeface="+mn-cs"/>
              </a:rPr>
              <a:t>Integrasjon</a:t>
            </a:r>
          </a:p>
        </p:txBody>
      </p:sp>
      <p:sp>
        <p:nvSpPr>
          <p:cNvPr id="47" name="TekstSylinder 46"/>
          <p:cNvSpPr txBox="1"/>
          <p:nvPr/>
        </p:nvSpPr>
        <p:spPr>
          <a:xfrm>
            <a:off x="6330719" y="1391402"/>
            <a:ext cx="3044557" cy="307777"/>
          </a:xfrm>
          <a:prstGeom prst="rect">
            <a:avLst/>
          </a:prstGeom>
          <a:noFill/>
          <a:ln>
            <a:no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black"/>
                </a:solidFill>
                <a:effectLst/>
                <a:uLnTx/>
                <a:uFillTx/>
                <a:latin typeface="Calibri"/>
                <a:ea typeface="+mn-ea"/>
                <a:cs typeface="+mn-cs"/>
              </a:rPr>
              <a:t>k</a:t>
            </a:r>
            <a:r>
              <a:rPr kumimoji="0" lang="nb-NO" sz="1400" b="1" i="0" u="none" strike="noStrike" kern="1200" cap="none" spc="0" normalizeH="0" baseline="0" noProof="0" err="1">
                <a:ln>
                  <a:noFill/>
                </a:ln>
                <a:solidFill>
                  <a:prstClr val="black"/>
                </a:solidFill>
                <a:effectLst/>
                <a:uLnTx/>
                <a:uFillTx/>
                <a:latin typeface="Calibri"/>
                <a:ea typeface="+mn-ea"/>
                <a:cs typeface="+mn-cs"/>
              </a:rPr>
              <a:t>ommunalt</a:t>
            </a:r>
            <a:r>
              <a:rPr kumimoji="0" lang="nb-NO" sz="1400" b="1" i="0" u="none" strike="noStrike" kern="1200" cap="none" spc="0" normalizeH="0" baseline="0" noProof="0">
                <a:ln>
                  <a:noFill/>
                </a:ln>
                <a:solidFill>
                  <a:prstClr val="black"/>
                </a:solidFill>
                <a:effectLst/>
                <a:uLnTx/>
                <a:uFillTx/>
                <a:latin typeface="Calibri"/>
                <a:ea typeface="+mn-ea"/>
                <a:cs typeface="+mn-cs"/>
              </a:rPr>
              <a:t>/fylkeskommunalt ansatt</a:t>
            </a:r>
          </a:p>
        </p:txBody>
      </p:sp>
      <p:pic>
        <p:nvPicPr>
          <p:cNvPr id="43" name="Picture 12" descr="Bilderesultat for person fig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412" y="264896"/>
            <a:ext cx="952887" cy="105214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8" name="Picture 12" descr="Bilderesultat for person fig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9886" y="264111"/>
            <a:ext cx="952887" cy="105214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2" name="TekstSylinder 11"/>
          <p:cNvSpPr txBox="1"/>
          <p:nvPr/>
        </p:nvSpPr>
        <p:spPr>
          <a:xfrm>
            <a:off x="6938894" y="2035015"/>
            <a:ext cx="1837368" cy="307777"/>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white"/>
                </a:solidFill>
                <a:effectLst/>
                <a:uLnTx/>
                <a:uFillTx/>
                <a:latin typeface="Calibri"/>
                <a:ea typeface="+mn-ea"/>
                <a:cs typeface="+mn-cs"/>
              </a:rPr>
              <a:t>forvaltning.fiks.ks.no</a:t>
            </a:r>
            <a:endParaRPr kumimoji="0" lang="nb-NO" sz="1400" b="1" i="0" u="none" strike="noStrike" kern="1200" cap="none" spc="0" normalizeH="0" baseline="0" noProof="0">
              <a:ln>
                <a:noFill/>
              </a:ln>
              <a:solidFill>
                <a:prstClr val="black"/>
              </a:solidFill>
              <a:effectLst/>
              <a:uLnTx/>
              <a:uFillTx/>
              <a:latin typeface="Calibri"/>
              <a:ea typeface="+mn-ea"/>
              <a:cs typeface="+mn-cs"/>
            </a:endParaRPr>
          </a:p>
        </p:txBody>
      </p:sp>
      <p:sp>
        <p:nvSpPr>
          <p:cNvPr id="31" name="Pil ned 30"/>
          <p:cNvSpPr/>
          <p:nvPr/>
        </p:nvSpPr>
        <p:spPr>
          <a:xfrm>
            <a:off x="2832858" y="1668628"/>
            <a:ext cx="106941" cy="253886"/>
          </a:xfrm>
          <a:prstGeom prst="downArrow">
            <a:avLst/>
          </a:prstGeom>
          <a:ln>
            <a:solidFill>
              <a:schemeClr val="bg1">
                <a:lumMod val="75000"/>
              </a:schemeClr>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Pil ned 48"/>
          <p:cNvSpPr/>
          <p:nvPr/>
        </p:nvSpPr>
        <p:spPr>
          <a:xfrm>
            <a:off x="7799528" y="1664571"/>
            <a:ext cx="106941" cy="288595"/>
          </a:xfrm>
          <a:prstGeom prst="downArrow">
            <a:avLst/>
          </a:prstGeom>
          <a:ln>
            <a:solidFill>
              <a:schemeClr val="bg1">
                <a:lumMod val="75000"/>
              </a:schemeClr>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Pil ned 49"/>
          <p:cNvSpPr/>
          <p:nvPr/>
        </p:nvSpPr>
        <p:spPr>
          <a:xfrm>
            <a:off x="5132032" y="1599915"/>
            <a:ext cx="152111" cy="1675637"/>
          </a:xfrm>
          <a:prstGeom prst="downArrow">
            <a:avLst/>
          </a:prstGeom>
          <a:ln>
            <a:solidFill>
              <a:schemeClr val="bg1">
                <a:lumMod val="75000"/>
              </a:schemeClr>
            </a:solidFill>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uppe 29"/>
          <p:cNvGrpSpPr/>
          <p:nvPr/>
        </p:nvGrpSpPr>
        <p:grpSpPr>
          <a:xfrm>
            <a:off x="1427970" y="3425786"/>
            <a:ext cx="8803447" cy="931571"/>
            <a:chOff x="1437114" y="3425786"/>
            <a:chExt cx="8803447" cy="931571"/>
          </a:xfrm>
        </p:grpSpPr>
        <p:sp>
          <p:nvSpPr>
            <p:cNvPr id="42" name="Rektangel 41"/>
            <p:cNvSpPr/>
            <p:nvPr/>
          </p:nvSpPr>
          <p:spPr>
            <a:xfrm>
              <a:off x="1437114" y="3425786"/>
              <a:ext cx="8803447" cy="931571"/>
            </a:xfrm>
            <a:prstGeom prst="rect">
              <a:avLst/>
            </a:prstGeom>
            <a:solidFill>
              <a:schemeClr val="bg1">
                <a:lumMod val="95000"/>
              </a:schemeClr>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Calibri"/>
                  <a:ea typeface="+mn-ea"/>
                  <a:cs typeface="+mn-cs"/>
                </a:rPr>
                <a:t>Kommunal sektors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prstClr val="black"/>
                  </a:solidFill>
                  <a:effectLst/>
                  <a:uLnTx/>
                  <a:uFillTx/>
                  <a:latin typeface="Calibri"/>
                  <a:ea typeface="+mn-ea"/>
                  <a:cs typeface="+mn-cs"/>
                </a:rPr>
                <a:t>fellestjenester</a:t>
              </a:r>
            </a:p>
          </p:txBody>
        </p:sp>
        <p:sp>
          <p:nvSpPr>
            <p:cNvPr id="59" name="Rektangel 58"/>
            <p:cNvSpPr/>
            <p:nvPr/>
          </p:nvSpPr>
          <p:spPr>
            <a:xfrm>
              <a:off x="3290828" y="3501899"/>
              <a:ext cx="835803" cy="768291"/>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Postforsendelse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(SvarUt/SvarInn)</a:t>
              </a:r>
              <a:endParaRPr kumimoji="0" lang="nb-NO" sz="4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ktangel 59"/>
            <p:cNvSpPr/>
            <p:nvPr/>
          </p:nvSpPr>
          <p:spPr>
            <a:xfrm>
              <a:off x="5888939" y="3490295"/>
              <a:ext cx="835803" cy="789908"/>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7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Fiks Bekymrings-melding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600" b="1" i="0" u="none" strike="noStrike" kern="1200" cap="none" spc="0" normalizeH="0" baseline="0" noProof="0">
                <a:ln>
                  <a:noFill/>
                </a:ln>
                <a:solidFill>
                  <a:prstClr val="white"/>
                </a:solidFill>
                <a:effectLst/>
                <a:uLnTx/>
                <a:uFillTx/>
                <a:latin typeface="Calibri"/>
                <a:ea typeface="+mn-ea"/>
                <a:cs typeface="+mn-cs"/>
              </a:endParaRPr>
            </a:p>
          </p:txBody>
        </p:sp>
        <p:sp>
          <p:nvSpPr>
            <p:cNvPr id="61" name="Rektangel 60"/>
            <p:cNvSpPr/>
            <p:nvPr/>
          </p:nvSpPr>
          <p:spPr>
            <a:xfrm>
              <a:off x="6756275" y="3490295"/>
              <a:ext cx="835803" cy="78990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Fiks DigiSos</a:t>
              </a:r>
              <a:endParaRPr kumimoji="0" lang="nb-NO" sz="500" b="1" i="0" u="none" strike="noStrike" kern="1200" cap="none" spc="0" normalizeH="0" baseline="0" noProof="0">
                <a:ln>
                  <a:noFill/>
                </a:ln>
                <a:solidFill>
                  <a:prstClr val="white"/>
                </a:solidFill>
                <a:effectLst/>
                <a:uLnTx/>
                <a:uFillTx/>
                <a:latin typeface="Calibri"/>
                <a:ea typeface="+mn-ea"/>
                <a:cs typeface="+mn-cs"/>
              </a:endParaRPr>
            </a:p>
          </p:txBody>
        </p:sp>
        <p:sp>
          <p:nvSpPr>
            <p:cNvPr id="62" name="Rektangel 61"/>
            <p:cNvSpPr/>
            <p:nvPr/>
          </p:nvSpPr>
          <p:spPr>
            <a:xfrm>
              <a:off x="7627734" y="3497176"/>
              <a:ext cx="835803"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Fiks Folkeregister</a:t>
              </a:r>
              <a:endParaRPr kumimoji="0" lang="nb-NO" sz="600" b="1" i="0" u="none" strike="noStrike" kern="1200" cap="none" spc="0" normalizeH="0" baseline="0" noProof="0">
                <a:ln>
                  <a:noFill/>
                </a:ln>
                <a:solidFill>
                  <a:prstClr val="white"/>
                </a:solidFill>
                <a:effectLst/>
                <a:uLnTx/>
                <a:uFillTx/>
                <a:latin typeface="Calibri"/>
                <a:ea typeface="+mn-ea"/>
                <a:cs typeface="+mn-cs"/>
              </a:endParaRPr>
            </a:p>
          </p:txBody>
        </p:sp>
        <p:sp>
          <p:nvSpPr>
            <p:cNvPr id="63" name="Rektangel 62"/>
            <p:cNvSpPr/>
            <p:nvPr/>
          </p:nvSpPr>
          <p:spPr>
            <a:xfrm>
              <a:off x="4151649" y="3491611"/>
              <a:ext cx="835803"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Fiks  MinSide</a:t>
              </a:r>
              <a:endParaRPr kumimoji="0" lang="nb-NO" sz="600" b="1" i="0" u="none" strike="noStrike" kern="1200" cap="none" spc="0" normalizeH="0" baseline="0" noProof="0">
                <a:ln>
                  <a:noFill/>
                </a:ln>
                <a:solidFill>
                  <a:prstClr val="white"/>
                </a:solidFill>
                <a:effectLst/>
                <a:uLnTx/>
                <a:uFillTx/>
                <a:latin typeface="Calibri"/>
                <a:ea typeface="+mn-ea"/>
                <a:cs typeface="+mn-cs"/>
              </a:endParaRPr>
            </a:p>
          </p:txBody>
        </p:sp>
        <p:sp>
          <p:nvSpPr>
            <p:cNvPr id="64" name="Rektangel 63"/>
            <p:cNvSpPr/>
            <p:nvPr/>
          </p:nvSpPr>
          <p:spPr>
            <a:xfrm>
              <a:off x="5020294" y="3490295"/>
              <a:ext cx="835803" cy="779895"/>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 </a:t>
              </a:r>
              <a:r>
                <a:rPr kumimoji="0" lang="nb-NO" sz="700" b="1" i="0" u="none" strike="noStrike" kern="1200" cap="none" spc="0" normalizeH="0" baseline="0" noProof="0">
                  <a:ln>
                    <a:noFill/>
                  </a:ln>
                  <a:solidFill>
                    <a:prstClr val="white"/>
                  </a:solidFill>
                  <a:effectLst/>
                  <a:uLnTx/>
                  <a:uFillTx/>
                  <a:latin typeface="Calibri"/>
                  <a:ea typeface="+mn-ea"/>
                  <a:cs typeface="+mn-cs"/>
                </a:rPr>
                <a:t>Fiks Kjøretøyregister</a:t>
              </a:r>
            </a:p>
          </p:txBody>
        </p:sp>
      </p:grpSp>
      <p:sp>
        <p:nvSpPr>
          <p:cNvPr id="56" name="Rektangel 55"/>
          <p:cNvSpPr/>
          <p:nvPr/>
        </p:nvSpPr>
        <p:spPr>
          <a:xfrm>
            <a:off x="7618590" y="4803237"/>
            <a:ext cx="809700"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Fiks Manuelt mottak</a:t>
            </a:r>
            <a:endParaRPr kumimoji="0" lang="nb-NO" sz="700" b="1" i="0" u="none" strike="noStrike" kern="1200" cap="none" spc="0" normalizeH="0" baseline="0" noProof="0">
              <a:ln>
                <a:noFill/>
              </a:ln>
              <a:solidFill>
                <a:prstClr val="white"/>
              </a:solidFill>
              <a:effectLst/>
              <a:uLnTx/>
              <a:uFillTx/>
              <a:latin typeface="Calibri"/>
              <a:ea typeface="+mn-ea"/>
              <a:cs typeface="+mn-cs"/>
            </a:endParaRPr>
          </a:p>
        </p:txBody>
      </p:sp>
      <p:sp>
        <p:nvSpPr>
          <p:cNvPr id="57" name="Rektangel 56"/>
          <p:cNvSpPr/>
          <p:nvPr/>
        </p:nvSpPr>
        <p:spPr>
          <a:xfrm>
            <a:off x="9375276" y="3500166"/>
            <a:ext cx="774564"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Fiks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-Eiendommer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a:t>
            </a:r>
            <a:r>
              <a:rPr kumimoji="0" lang="nb-NO" sz="700" b="1" i="0" u="none" strike="noStrike" kern="1200" cap="none" spc="0" normalizeH="0" baseline="0" noProof="0" err="1">
                <a:ln>
                  <a:noFill/>
                </a:ln>
                <a:solidFill>
                  <a:prstClr val="white"/>
                </a:solidFill>
                <a:effectLst/>
                <a:uLnTx/>
                <a:uFillTx/>
                <a:latin typeface="Calibri"/>
                <a:ea typeface="+mn-ea"/>
                <a:cs typeface="+mn-cs"/>
              </a:rPr>
              <a:t>DigiOrden</a:t>
            </a:r>
            <a:endParaRPr kumimoji="0" lang="nb-NO" sz="700" b="1" i="0" u="none" strike="noStrike" kern="1200" cap="none" spc="0" normalizeH="0" baseline="0" noProof="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-Del dokument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-GI Arkiv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700" b="1" i="0" u="none" strike="noStrike" kern="1200" cap="none" spc="0" normalizeH="0" baseline="0" noProof="0">
              <a:ln>
                <a:noFill/>
              </a:ln>
              <a:solidFill>
                <a:prstClr val="white"/>
              </a:solidFill>
              <a:effectLst/>
              <a:uLnTx/>
              <a:uFillTx/>
              <a:latin typeface="Calibri"/>
              <a:ea typeface="+mn-ea"/>
              <a:cs typeface="+mn-cs"/>
            </a:endParaRPr>
          </a:p>
        </p:txBody>
      </p:sp>
      <p:sp>
        <p:nvSpPr>
          <p:cNvPr id="58" name="Rektangel 57"/>
          <p:cNvSpPr/>
          <p:nvPr/>
        </p:nvSpPr>
        <p:spPr>
          <a:xfrm>
            <a:off x="8186686" y="0"/>
            <a:ext cx="3992997" cy="1215717"/>
          </a:xfrm>
          <a:prstGeom prst="rect">
            <a:avLst/>
          </a:prstGeom>
        </p:spPr>
        <p:txBody>
          <a:bodyPr wrap="square">
            <a:spAutoFit/>
          </a:bodyPr>
          <a:lstStyle/>
          <a:p>
            <a:r>
              <a:rPr kumimoji="0" lang="nb-NO" sz="2400" b="1" i="0" u="none" strike="noStrike" kern="1200" cap="none" spc="0" normalizeH="0" baseline="0" noProof="0" dirty="0">
                <a:ln>
                  <a:noFill/>
                </a:ln>
                <a:solidFill>
                  <a:prstClr val="black"/>
                </a:solidFill>
                <a:effectLst/>
                <a:uLnTx/>
                <a:uFillTx/>
                <a:latin typeface="Calibri"/>
                <a:ea typeface="+mn-ea"/>
                <a:cs typeface="+mn-cs"/>
              </a:rPr>
              <a:t>Fiks Plattformen</a:t>
            </a:r>
            <a:br>
              <a:rPr kumimoji="0" lang="nb-NO" sz="2400" b="1" i="0" u="none" strike="noStrike" kern="1200" cap="none" spc="0" normalizeH="0" baseline="0" noProof="0" dirty="0">
                <a:ln>
                  <a:noFill/>
                </a:ln>
                <a:solidFill>
                  <a:prstClr val="black"/>
                </a:solidFill>
                <a:effectLst/>
                <a:uLnTx/>
                <a:uFillTx/>
                <a:latin typeface="Calibri"/>
                <a:ea typeface="+mn-ea"/>
                <a:cs typeface="+mn-cs"/>
              </a:rPr>
            </a:br>
            <a:r>
              <a:rPr lang="nb-NO" sz="1100" dirty="0"/>
              <a:t>Felles konfigurasjon, autentisering og autorisasjon av alle tjenester.</a:t>
            </a:r>
          </a:p>
          <a:p>
            <a:pPr indent="-457189">
              <a:buChar char="➔"/>
            </a:pPr>
            <a:r>
              <a:rPr lang="nb-NO" sz="1100" dirty="0"/>
              <a:t>Teknisk dokumentasjon, </a:t>
            </a:r>
            <a:r>
              <a:rPr lang="nb-NO" sz="1100" u="sng" dirty="0">
                <a:solidFill>
                  <a:schemeClr val="hlink"/>
                </a:solidFill>
                <a:hlinkClick r:id="rId4"/>
              </a:rPr>
              <a:t>https://ks-no.github.io</a:t>
            </a:r>
            <a:endParaRPr lang="nb-NO" sz="1100" dirty="0"/>
          </a:p>
          <a:p>
            <a:pPr indent="-457189">
              <a:buChar char="➔"/>
            </a:pPr>
            <a:r>
              <a:rPr lang="nb-NO" sz="1100" dirty="0"/>
              <a:t>Tjenester på fiks </a:t>
            </a:r>
            <a:r>
              <a:rPr lang="nb-NO" sz="1100" dirty="0" err="1"/>
              <a:t>platformen</a:t>
            </a:r>
            <a:r>
              <a:rPr lang="nb-NO" sz="1100" dirty="0"/>
              <a:t>: </a:t>
            </a:r>
            <a:r>
              <a:rPr lang="nb-NO" sz="1100" u="sng" dirty="0">
                <a:solidFill>
                  <a:schemeClr val="hlink"/>
                </a:solidFill>
                <a:hlinkClick r:id="rId5"/>
              </a:rPr>
              <a:t>https://portal.fiks.ks.no/</a:t>
            </a:r>
            <a:endParaRPr lang="nb-NO"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Rektangel 64"/>
          <p:cNvSpPr/>
          <p:nvPr/>
        </p:nvSpPr>
        <p:spPr>
          <a:xfrm>
            <a:off x="8491251" y="3497176"/>
            <a:ext cx="835803"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a:ln>
                  <a:noFill/>
                </a:ln>
                <a:solidFill>
                  <a:prstClr val="white"/>
                </a:solidFill>
                <a:effectLst/>
                <a:uLnTx/>
                <a:uFillTx/>
                <a:latin typeface="Calibri"/>
                <a:ea typeface="+mn-ea"/>
                <a:cs typeface="+mn-cs"/>
              </a:rPr>
              <a:t>Fiks smittesporing</a:t>
            </a:r>
            <a:endParaRPr kumimoji="0" lang="nb-NO" sz="600" b="1" i="0" u="none" strike="noStrike" kern="1200" cap="none" spc="0" normalizeH="0" baseline="0" noProof="0">
              <a:ln>
                <a:noFill/>
              </a:ln>
              <a:solidFill>
                <a:prstClr val="white"/>
              </a:solidFill>
              <a:effectLst/>
              <a:uLnTx/>
              <a:uFillTx/>
              <a:latin typeface="Calibri"/>
              <a:ea typeface="+mn-ea"/>
              <a:cs typeface="+mn-cs"/>
            </a:endParaRPr>
          </a:p>
        </p:txBody>
      </p:sp>
      <p:sp>
        <p:nvSpPr>
          <p:cNvPr id="66" name="Rektangel 65"/>
          <p:cNvSpPr/>
          <p:nvPr/>
        </p:nvSpPr>
        <p:spPr>
          <a:xfrm>
            <a:off x="8037505" y="5851903"/>
            <a:ext cx="835803" cy="78990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white"/>
                </a:solidFill>
                <a:effectLst/>
                <a:uLnTx/>
                <a:uFillTx/>
                <a:latin typeface="Calibri"/>
                <a:ea typeface="+mn-ea"/>
                <a:cs typeface="+mn-cs"/>
              </a:rPr>
              <a:t>UiO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white"/>
                </a:solidFill>
                <a:effectLst/>
                <a:uLnTx/>
                <a:uFillTx/>
                <a:latin typeface="Calibri"/>
                <a:ea typeface="+mn-ea"/>
                <a:cs typeface="+mn-cs"/>
              </a:rPr>
              <a:t>DHIS2-Covid-19</a:t>
            </a:r>
          </a:p>
        </p:txBody>
      </p:sp>
      <p:sp>
        <p:nvSpPr>
          <p:cNvPr id="67" name="Rektangel 66"/>
          <p:cNvSpPr/>
          <p:nvPr/>
        </p:nvSpPr>
        <p:spPr>
          <a:xfrm>
            <a:off x="8505165" y="4808056"/>
            <a:ext cx="794087" cy="485992"/>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Fiks </a:t>
            </a:r>
            <a:r>
              <a:rPr kumimoji="0" lang="nb-NO" sz="800" b="1" i="0" u="none" strike="noStrike" kern="1200" cap="none" spc="0" normalizeH="0" baseline="0" noProof="0" err="1">
                <a:ln>
                  <a:noFill/>
                </a:ln>
                <a:solidFill>
                  <a:prstClr val="white"/>
                </a:solidFill>
                <a:effectLst/>
                <a:uLnTx/>
                <a:uFillTx/>
                <a:latin typeface="Calibri"/>
                <a:ea typeface="+mn-ea"/>
                <a:cs typeface="+mn-cs"/>
              </a:rPr>
              <a:t>Print</a:t>
            </a:r>
            <a:endParaRPr kumimoji="0" lang="nb-NO" sz="8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7017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4239673E-4E53-4157-B517-A6EAAE5AB246}"/>
              </a:ext>
            </a:extLst>
          </p:cNvPr>
          <p:cNvGrpSpPr/>
          <p:nvPr/>
        </p:nvGrpSpPr>
        <p:grpSpPr>
          <a:xfrm>
            <a:off x="872386" y="4187128"/>
            <a:ext cx="8802434" cy="854644"/>
            <a:chOff x="1441573" y="3510113"/>
            <a:chExt cx="8784218" cy="854644"/>
          </a:xfrm>
        </p:grpSpPr>
        <p:sp>
          <p:nvSpPr>
            <p:cNvPr id="4" name="Rektangel 3">
              <a:extLst>
                <a:ext uri="{FF2B5EF4-FFF2-40B4-BE49-F238E27FC236}">
                  <a16:creationId xmlns:a16="http://schemas.microsoft.com/office/drawing/2014/main" id="{50526800-20F4-47FA-9576-6E91B80902BA}"/>
                </a:ext>
              </a:extLst>
            </p:cNvPr>
            <p:cNvSpPr/>
            <p:nvPr/>
          </p:nvSpPr>
          <p:spPr>
            <a:xfrm>
              <a:off x="1441573" y="3510113"/>
              <a:ext cx="8784218" cy="854644"/>
            </a:xfrm>
            <a:prstGeom prst="rect">
              <a:avLst/>
            </a:prstGeom>
            <a:solidFill>
              <a:schemeClr val="bg1"/>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white"/>
                </a:solidFill>
                <a:effectLst/>
                <a:uLnTx/>
                <a:uFillTx/>
                <a:latin typeface="Calibri"/>
                <a:ea typeface="+mn-ea"/>
                <a:cs typeface="+mn-cs"/>
              </a:endParaRPr>
            </a:p>
          </p:txBody>
        </p:sp>
        <p:sp>
          <p:nvSpPr>
            <p:cNvPr id="5" name="Rektangel 4">
              <a:extLst>
                <a:ext uri="{FF2B5EF4-FFF2-40B4-BE49-F238E27FC236}">
                  <a16:creationId xmlns:a16="http://schemas.microsoft.com/office/drawing/2014/main" id="{C68BDF8D-EF78-4E99-927F-D61730CC1EED}"/>
                </a:ext>
              </a:extLst>
            </p:cNvPr>
            <p:cNvSpPr/>
            <p:nvPr/>
          </p:nvSpPr>
          <p:spPr>
            <a:xfrm>
              <a:off x="3293037" y="3726095"/>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Fiks Innsyn</a:t>
              </a:r>
            </a:p>
          </p:txBody>
        </p:sp>
        <p:sp>
          <p:nvSpPr>
            <p:cNvPr id="6" name="Rektangel 5">
              <a:extLst>
                <a:ext uri="{FF2B5EF4-FFF2-40B4-BE49-F238E27FC236}">
                  <a16:creationId xmlns:a16="http://schemas.microsoft.com/office/drawing/2014/main" id="{27CECB83-9900-44B0-849F-4C94CE6FC7FB}"/>
                </a:ext>
              </a:extLst>
            </p:cNvPr>
            <p:cNvSpPr/>
            <p:nvPr/>
          </p:nvSpPr>
          <p:spPr>
            <a:xfrm>
              <a:off x="4159359" y="3733022"/>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white"/>
                  </a:solidFill>
                  <a:effectLst/>
                  <a:uLnTx/>
                  <a:uFillTx/>
                  <a:latin typeface="Calibri"/>
                  <a:ea typeface="+mn-ea"/>
                  <a:cs typeface="+mn-cs"/>
                </a:rPr>
                <a:t>Fiks Dokument-lager</a:t>
              </a:r>
            </a:p>
          </p:txBody>
        </p:sp>
        <p:sp>
          <p:nvSpPr>
            <p:cNvPr id="7" name="Rektangel 6">
              <a:extLst>
                <a:ext uri="{FF2B5EF4-FFF2-40B4-BE49-F238E27FC236}">
                  <a16:creationId xmlns:a16="http://schemas.microsoft.com/office/drawing/2014/main" id="{6A7F7561-21C7-4037-829B-E329B3BB858B}"/>
                </a:ext>
              </a:extLst>
            </p:cNvPr>
            <p:cNvSpPr/>
            <p:nvPr/>
          </p:nvSpPr>
          <p:spPr>
            <a:xfrm>
              <a:off x="9328915" y="3743617"/>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white"/>
                  </a:solidFill>
                  <a:effectLst/>
                  <a:uLnTx/>
                  <a:uFillTx/>
                  <a:latin typeface="Calibri"/>
                  <a:ea typeface="+mn-ea"/>
                  <a:cs typeface="+mn-cs"/>
                </a:rPr>
                <a:t>………..</a:t>
              </a:r>
              <a:endParaRPr kumimoji="0" lang="nb-NO" sz="7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ktangel 7">
              <a:extLst>
                <a:ext uri="{FF2B5EF4-FFF2-40B4-BE49-F238E27FC236}">
                  <a16:creationId xmlns:a16="http://schemas.microsoft.com/office/drawing/2014/main" id="{378C1252-DEFD-4DE0-B6B4-1990A87768C9}"/>
                </a:ext>
              </a:extLst>
            </p:cNvPr>
            <p:cNvSpPr/>
            <p:nvPr/>
          </p:nvSpPr>
          <p:spPr>
            <a:xfrm>
              <a:off x="5887551" y="3733021"/>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SvarUt/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a:ln>
                    <a:noFill/>
                  </a:ln>
                  <a:solidFill>
                    <a:prstClr val="white"/>
                  </a:solidFill>
                  <a:effectLst/>
                  <a:uLnTx/>
                  <a:uFillTx/>
                  <a:latin typeface="Calibri"/>
                  <a:ea typeface="+mn-ea"/>
                  <a:cs typeface="+mn-cs"/>
                </a:rPr>
                <a:t>(SvarInn)</a:t>
              </a:r>
            </a:p>
          </p:txBody>
        </p:sp>
        <p:sp>
          <p:nvSpPr>
            <p:cNvPr id="9" name="Rektangel 8">
              <a:extLst>
                <a:ext uri="{FF2B5EF4-FFF2-40B4-BE49-F238E27FC236}">
                  <a16:creationId xmlns:a16="http://schemas.microsoft.com/office/drawing/2014/main" id="{DC8C3B2B-2436-42CB-85CB-7C6FF05B8AAC}"/>
                </a:ext>
              </a:extLst>
            </p:cNvPr>
            <p:cNvSpPr/>
            <p:nvPr/>
          </p:nvSpPr>
          <p:spPr>
            <a:xfrm>
              <a:off x="5023455" y="3735811"/>
              <a:ext cx="808024" cy="493707"/>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white"/>
                  </a:solidFill>
                  <a:effectLst/>
                  <a:uLnTx/>
                  <a:uFillTx/>
                  <a:latin typeface="Calibri"/>
                  <a:ea typeface="+mn-ea"/>
                  <a:cs typeface="+mn-cs"/>
                </a:rPr>
                <a:t>Fiks IO</a:t>
              </a:r>
              <a:endParaRPr kumimoji="0" lang="nb-NO" sz="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ktangel 9">
              <a:extLst>
                <a:ext uri="{FF2B5EF4-FFF2-40B4-BE49-F238E27FC236}">
                  <a16:creationId xmlns:a16="http://schemas.microsoft.com/office/drawing/2014/main" id="{E8F09FBE-20DB-41D2-9C41-7C5E89987E36}"/>
                </a:ext>
              </a:extLst>
            </p:cNvPr>
            <p:cNvSpPr/>
            <p:nvPr/>
          </p:nvSpPr>
          <p:spPr>
            <a:xfrm>
              <a:off x="6761663" y="3740737"/>
              <a:ext cx="792444" cy="485992"/>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white"/>
                  </a:solidFill>
                  <a:effectLst/>
                  <a:uLnTx/>
                  <a:uFillTx/>
                  <a:latin typeface="Calibri"/>
                  <a:ea typeface="+mn-ea"/>
                  <a:cs typeface="+mn-cs"/>
                </a:rPr>
                <a:t>Manuelt mottak</a:t>
              </a:r>
            </a:p>
          </p:txBody>
        </p:sp>
        <p:sp>
          <p:nvSpPr>
            <p:cNvPr id="11" name="TekstSylinder 10">
              <a:extLst>
                <a:ext uri="{FF2B5EF4-FFF2-40B4-BE49-F238E27FC236}">
                  <a16:creationId xmlns:a16="http://schemas.microsoft.com/office/drawing/2014/main" id="{F109CD7D-7FF4-4B4E-A054-307007AF4FAB}"/>
                </a:ext>
              </a:extLst>
            </p:cNvPr>
            <p:cNvSpPr txBox="1"/>
            <p:nvPr/>
          </p:nvSpPr>
          <p:spPr>
            <a:xfrm>
              <a:off x="1473994" y="3780441"/>
              <a:ext cx="1130890" cy="276999"/>
            </a:xfrm>
            <a:prstGeom prst="rect">
              <a:avLst/>
            </a:prstGeom>
            <a:noFill/>
            <a:ln>
              <a:noFill/>
            </a:ln>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prstClr val="black"/>
                  </a:solidFill>
                  <a:effectLst/>
                  <a:uLnTx/>
                  <a:uFillTx/>
                  <a:latin typeface="Calibri"/>
                  <a:ea typeface="+mn-ea"/>
                  <a:cs typeface="+mn-cs"/>
                </a:rPr>
                <a:t>Verktøykasse</a:t>
              </a:r>
            </a:p>
          </p:txBody>
        </p:sp>
      </p:grpSp>
      <p:sp>
        <p:nvSpPr>
          <p:cNvPr id="12" name="TekstSylinder 11">
            <a:extLst>
              <a:ext uri="{FF2B5EF4-FFF2-40B4-BE49-F238E27FC236}">
                <a16:creationId xmlns:a16="http://schemas.microsoft.com/office/drawing/2014/main" id="{853BEB6B-C580-4AA2-972F-D402654EB4F8}"/>
              </a:ext>
            </a:extLst>
          </p:cNvPr>
          <p:cNvSpPr txBox="1"/>
          <p:nvPr/>
        </p:nvSpPr>
        <p:spPr>
          <a:xfrm>
            <a:off x="873321" y="3797904"/>
            <a:ext cx="4859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Verktøykasse i Fiks plattformen</a:t>
            </a:r>
          </a:p>
        </p:txBody>
      </p:sp>
      <p:sp>
        <p:nvSpPr>
          <p:cNvPr id="22" name="TekstSylinder 21">
            <a:extLst>
              <a:ext uri="{FF2B5EF4-FFF2-40B4-BE49-F238E27FC236}">
                <a16:creationId xmlns:a16="http://schemas.microsoft.com/office/drawing/2014/main" id="{DD834EF2-63CF-4F99-96E3-32A2E1D26DCA}"/>
              </a:ext>
            </a:extLst>
          </p:cNvPr>
          <p:cNvSpPr txBox="1"/>
          <p:nvPr/>
        </p:nvSpPr>
        <p:spPr>
          <a:xfrm>
            <a:off x="841035" y="5406013"/>
            <a:ext cx="83818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Nasjonale fellesløsninger og komponenter, samt tjenester fra markedet</a:t>
            </a:r>
          </a:p>
        </p:txBody>
      </p:sp>
      <p:pic>
        <p:nvPicPr>
          <p:cNvPr id="35" name="Bilde 34">
            <a:extLst>
              <a:ext uri="{FF2B5EF4-FFF2-40B4-BE49-F238E27FC236}">
                <a16:creationId xmlns:a16="http://schemas.microsoft.com/office/drawing/2014/main" id="{27AE2306-FD33-4439-861E-3E39CC9E8D04}"/>
              </a:ext>
            </a:extLst>
          </p:cNvPr>
          <p:cNvPicPr>
            <a:picLocks noChangeAspect="1"/>
          </p:cNvPicPr>
          <p:nvPr/>
        </p:nvPicPr>
        <p:blipFill>
          <a:blip r:embed="rId2"/>
          <a:stretch>
            <a:fillRect/>
          </a:stretch>
        </p:blipFill>
        <p:spPr>
          <a:xfrm>
            <a:off x="10218655" y="106050"/>
            <a:ext cx="1866771" cy="1050059"/>
          </a:xfrm>
          <a:prstGeom prst="rect">
            <a:avLst/>
          </a:prstGeom>
        </p:spPr>
      </p:pic>
      <p:sp>
        <p:nvSpPr>
          <p:cNvPr id="36" name="Rektangel 35">
            <a:extLst>
              <a:ext uri="{FF2B5EF4-FFF2-40B4-BE49-F238E27FC236}">
                <a16:creationId xmlns:a16="http://schemas.microsoft.com/office/drawing/2014/main" id="{A9DC4DA5-E9FF-4B3E-A23B-59D09DF75277}"/>
              </a:ext>
            </a:extLst>
          </p:cNvPr>
          <p:cNvSpPr/>
          <p:nvPr/>
        </p:nvSpPr>
        <p:spPr>
          <a:xfrm>
            <a:off x="872385" y="5793209"/>
            <a:ext cx="8802435" cy="854644"/>
          </a:xfrm>
          <a:prstGeom prst="rect">
            <a:avLst/>
          </a:prstGeom>
          <a:no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000" b="1" i="0" u="none" strike="noStrike" kern="1200" cap="none" spc="0" normalizeH="0" baseline="0" noProof="0">
              <a:ln>
                <a:noFill/>
              </a:ln>
              <a:solidFill>
                <a:prstClr val="white"/>
              </a:solidFill>
              <a:effectLst/>
              <a:uLnTx/>
              <a:uFillTx/>
              <a:latin typeface="Calibri"/>
              <a:ea typeface="+mn-ea"/>
              <a:cs typeface="+mn-cs"/>
            </a:endParaRPr>
          </a:p>
        </p:txBody>
      </p:sp>
      <p:sp>
        <p:nvSpPr>
          <p:cNvPr id="37" name="Rektangel 36">
            <a:extLst>
              <a:ext uri="{FF2B5EF4-FFF2-40B4-BE49-F238E27FC236}">
                <a16:creationId xmlns:a16="http://schemas.microsoft.com/office/drawing/2014/main" id="{47221FA6-ADEA-4D79-B9AD-410C813259FA}"/>
              </a:ext>
            </a:extLst>
          </p:cNvPr>
          <p:cNvSpPr/>
          <p:nvPr/>
        </p:nvSpPr>
        <p:spPr>
          <a:xfrm>
            <a:off x="1103316" y="5989676"/>
            <a:ext cx="809700" cy="49370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black"/>
                </a:solidFill>
                <a:effectLst/>
                <a:uLnTx/>
                <a:uFillTx/>
                <a:latin typeface="Calibri"/>
                <a:ea typeface="+mn-ea"/>
                <a:cs typeface="+mn-cs"/>
              </a:rPr>
              <a:t>ID-Porten</a:t>
            </a:r>
          </a:p>
        </p:txBody>
      </p:sp>
      <p:sp>
        <p:nvSpPr>
          <p:cNvPr id="38" name="Rektangel 37">
            <a:extLst>
              <a:ext uri="{FF2B5EF4-FFF2-40B4-BE49-F238E27FC236}">
                <a16:creationId xmlns:a16="http://schemas.microsoft.com/office/drawing/2014/main" id="{0E51E859-458E-4FCE-A1E1-9932EEBE29EB}"/>
              </a:ext>
            </a:extLst>
          </p:cNvPr>
          <p:cNvSpPr/>
          <p:nvPr/>
        </p:nvSpPr>
        <p:spPr>
          <a:xfrm>
            <a:off x="1971435" y="5996603"/>
            <a:ext cx="809700" cy="49370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err="1">
                <a:ln>
                  <a:noFill/>
                </a:ln>
                <a:solidFill>
                  <a:prstClr val="black"/>
                </a:solidFill>
                <a:effectLst/>
                <a:uLnTx/>
                <a:uFillTx/>
                <a:latin typeface="Calibri"/>
                <a:ea typeface="+mn-ea"/>
                <a:cs typeface="+mn-cs"/>
              </a:rPr>
              <a:t>Maskoinporten</a:t>
            </a:r>
            <a:endParaRPr kumimoji="0" lang="nb-NO" sz="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ktangel 38">
            <a:extLst>
              <a:ext uri="{FF2B5EF4-FFF2-40B4-BE49-F238E27FC236}">
                <a16:creationId xmlns:a16="http://schemas.microsoft.com/office/drawing/2014/main" id="{4AA625E7-6424-4A41-9FDF-972839D070C4}"/>
              </a:ext>
            </a:extLst>
          </p:cNvPr>
          <p:cNvSpPr/>
          <p:nvPr/>
        </p:nvSpPr>
        <p:spPr>
          <a:xfrm>
            <a:off x="3703211" y="5996602"/>
            <a:ext cx="809700" cy="49370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black"/>
                </a:solidFill>
                <a:effectLst/>
                <a:uLnTx/>
                <a:uFillTx/>
                <a:latin typeface="Calibri"/>
                <a:ea typeface="+mn-ea"/>
                <a:cs typeface="+mn-cs"/>
              </a:rPr>
              <a:t>KRR)</a:t>
            </a:r>
          </a:p>
        </p:txBody>
      </p:sp>
      <p:sp>
        <p:nvSpPr>
          <p:cNvPr id="40" name="Rektangel 39">
            <a:extLst>
              <a:ext uri="{FF2B5EF4-FFF2-40B4-BE49-F238E27FC236}">
                <a16:creationId xmlns:a16="http://schemas.microsoft.com/office/drawing/2014/main" id="{CCB6D6DB-C22E-49D9-BE61-07EF901E5D31}"/>
              </a:ext>
            </a:extLst>
          </p:cNvPr>
          <p:cNvSpPr/>
          <p:nvPr/>
        </p:nvSpPr>
        <p:spPr>
          <a:xfrm>
            <a:off x="2837323" y="5999392"/>
            <a:ext cx="809700" cy="49370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err="1">
                <a:ln>
                  <a:noFill/>
                </a:ln>
                <a:solidFill>
                  <a:prstClr val="black"/>
                </a:solidFill>
                <a:effectLst/>
                <a:uLnTx/>
                <a:uFillTx/>
                <a:latin typeface="Calibri"/>
                <a:ea typeface="+mn-ea"/>
                <a:cs typeface="+mn-cs"/>
              </a:rPr>
              <a:t>eSignering</a:t>
            </a:r>
            <a:endParaRPr kumimoji="0" lang="nb-NO" sz="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Rektangel 40">
            <a:extLst>
              <a:ext uri="{FF2B5EF4-FFF2-40B4-BE49-F238E27FC236}">
                <a16:creationId xmlns:a16="http://schemas.microsoft.com/office/drawing/2014/main" id="{879BFB61-6B34-4C76-95CC-21C8D9E3625C}"/>
              </a:ext>
            </a:extLst>
          </p:cNvPr>
          <p:cNvSpPr/>
          <p:nvPr/>
        </p:nvSpPr>
        <p:spPr>
          <a:xfrm>
            <a:off x="4579136" y="6004318"/>
            <a:ext cx="794087" cy="485992"/>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black"/>
                </a:solidFill>
                <a:effectLst/>
                <a:uLnTx/>
                <a:uFillTx/>
                <a:latin typeface="Calibri"/>
                <a:ea typeface="+mn-ea"/>
                <a:cs typeface="+mn-cs"/>
              </a:rPr>
              <a:t>Folkeregister</a:t>
            </a:r>
          </a:p>
        </p:txBody>
      </p:sp>
      <p:grpSp>
        <p:nvGrpSpPr>
          <p:cNvPr id="42" name="Gruppe 41">
            <a:extLst>
              <a:ext uri="{FF2B5EF4-FFF2-40B4-BE49-F238E27FC236}">
                <a16:creationId xmlns:a16="http://schemas.microsoft.com/office/drawing/2014/main" id="{223F8D28-FFB4-46E1-8832-B25BFA55DA71}"/>
              </a:ext>
            </a:extLst>
          </p:cNvPr>
          <p:cNvGrpSpPr/>
          <p:nvPr/>
        </p:nvGrpSpPr>
        <p:grpSpPr>
          <a:xfrm>
            <a:off x="728625" y="1074568"/>
            <a:ext cx="8803447" cy="931571"/>
            <a:chOff x="1087499" y="3425786"/>
            <a:chExt cx="8803447" cy="931571"/>
          </a:xfrm>
        </p:grpSpPr>
        <p:grpSp>
          <p:nvGrpSpPr>
            <p:cNvPr id="43" name="Gruppe 42">
              <a:extLst>
                <a:ext uri="{FF2B5EF4-FFF2-40B4-BE49-F238E27FC236}">
                  <a16:creationId xmlns:a16="http://schemas.microsoft.com/office/drawing/2014/main" id="{FD418761-6774-4040-9B11-684EF639C85D}"/>
                </a:ext>
              </a:extLst>
            </p:cNvPr>
            <p:cNvGrpSpPr/>
            <p:nvPr/>
          </p:nvGrpSpPr>
          <p:grpSpPr>
            <a:xfrm>
              <a:off x="1087499" y="3425786"/>
              <a:ext cx="8803447" cy="931571"/>
              <a:chOff x="1437114" y="3425786"/>
              <a:chExt cx="8803447" cy="931571"/>
            </a:xfrm>
          </p:grpSpPr>
          <p:sp>
            <p:nvSpPr>
              <p:cNvPr id="46" name="Rektangel 45">
                <a:extLst>
                  <a:ext uri="{FF2B5EF4-FFF2-40B4-BE49-F238E27FC236}">
                    <a16:creationId xmlns:a16="http://schemas.microsoft.com/office/drawing/2014/main" id="{9433456D-6DF1-473B-8033-FE7F95ACAC9B}"/>
                  </a:ext>
                </a:extLst>
              </p:cNvPr>
              <p:cNvSpPr/>
              <p:nvPr/>
            </p:nvSpPr>
            <p:spPr>
              <a:xfrm>
                <a:off x="1437114" y="3425786"/>
                <a:ext cx="8803447" cy="931571"/>
              </a:xfrm>
              <a:prstGeom prst="rect">
                <a:avLst/>
              </a:prstGeom>
              <a:solidFill>
                <a:schemeClr val="bg1">
                  <a:lumMod val="95000"/>
                </a:schemeClr>
              </a:solidFill>
              <a:ln w="285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mn-cs"/>
                  </a:rPr>
                  <a:t>Kommunal sektors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Calibri" panose="020F0502020204030204"/>
                    <a:ea typeface="+mn-ea"/>
                    <a:cs typeface="+mn-cs"/>
                  </a:rPr>
                  <a:t>fellestjenester</a:t>
                </a:r>
              </a:p>
            </p:txBody>
          </p:sp>
          <p:sp>
            <p:nvSpPr>
              <p:cNvPr id="47" name="Rektangel 46">
                <a:extLst>
                  <a:ext uri="{FF2B5EF4-FFF2-40B4-BE49-F238E27FC236}">
                    <a16:creationId xmlns:a16="http://schemas.microsoft.com/office/drawing/2014/main" id="{EB4CCDB4-D748-460C-87B5-3E0C2A631051}"/>
                  </a:ext>
                </a:extLst>
              </p:cNvPr>
              <p:cNvSpPr/>
              <p:nvPr/>
            </p:nvSpPr>
            <p:spPr>
              <a:xfrm>
                <a:off x="3290828" y="3501899"/>
                <a:ext cx="835803" cy="768291"/>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Postforsendelse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(SvarUt/SvarInn)</a:t>
                </a:r>
                <a:endParaRPr kumimoji="0" lang="nb-NO" sz="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ektangel 47">
                <a:extLst>
                  <a:ext uri="{FF2B5EF4-FFF2-40B4-BE49-F238E27FC236}">
                    <a16:creationId xmlns:a16="http://schemas.microsoft.com/office/drawing/2014/main" id="{62AAE419-5044-481B-BC55-470E2A5DB5D9}"/>
                  </a:ext>
                </a:extLst>
              </p:cNvPr>
              <p:cNvSpPr/>
              <p:nvPr/>
            </p:nvSpPr>
            <p:spPr>
              <a:xfrm>
                <a:off x="5888939" y="3490295"/>
                <a:ext cx="835803" cy="789908"/>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7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Fiks Bekymrings-melding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600" b="1"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Rektangel 48">
                <a:extLst>
                  <a:ext uri="{FF2B5EF4-FFF2-40B4-BE49-F238E27FC236}">
                    <a16:creationId xmlns:a16="http://schemas.microsoft.com/office/drawing/2014/main" id="{E19892D9-6972-4921-BB1A-88CAD6B10DA7}"/>
                  </a:ext>
                </a:extLst>
              </p:cNvPr>
              <p:cNvSpPr/>
              <p:nvPr/>
            </p:nvSpPr>
            <p:spPr>
              <a:xfrm>
                <a:off x="6756275" y="3490295"/>
                <a:ext cx="835803" cy="78990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Fiks DigiSos</a:t>
                </a:r>
                <a:endParaRPr kumimoji="0" lang="nb-NO" sz="5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Rektangel 49">
                <a:extLst>
                  <a:ext uri="{FF2B5EF4-FFF2-40B4-BE49-F238E27FC236}">
                    <a16:creationId xmlns:a16="http://schemas.microsoft.com/office/drawing/2014/main" id="{17C4CC64-FFB6-4B7B-AE00-04D4BE55A23C}"/>
                  </a:ext>
                </a:extLst>
              </p:cNvPr>
              <p:cNvSpPr/>
              <p:nvPr/>
            </p:nvSpPr>
            <p:spPr>
              <a:xfrm>
                <a:off x="7627734" y="3497176"/>
                <a:ext cx="835803"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Fiks Folkeregister</a:t>
                </a:r>
                <a:endParaRPr kumimoji="0" lang="nb-NO" sz="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ktangel 50">
                <a:extLst>
                  <a:ext uri="{FF2B5EF4-FFF2-40B4-BE49-F238E27FC236}">
                    <a16:creationId xmlns:a16="http://schemas.microsoft.com/office/drawing/2014/main" id="{9BB8036A-51EE-473A-BE63-CCD77B4AB559}"/>
                  </a:ext>
                </a:extLst>
              </p:cNvPr>
              <p:cNvSpPr/>
              <p:nvPr/>
            </p:nvSpPr>
            <p:spPr>
              <a:xfrm>
                <a:off x="4151649" y="3491611"/>
                <a:ext cx="835803"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Fiks  MinSide</a:t>
                </a:r>
                <a:endParaRPr kumimoji="0" lang="nb-NO" sz="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2" name="Rektangel 51">
                <a:extLst>
                  <a:ext uri="{FF2B5EF4-FFF2-40B4-BE49-F238E27FC236}">
                    <a16:creationId xmlns:a16="http://schemas.microsoft.com/office/drawing/2014/main" id="{ADC3A5A2-BE7B-425A-B926-CF6189A80C8A}"/>
                  </a:ext>
                </a:extLst>
              </p:cNvPr>
              <p:cNvSpPr/>
              <p:nvPr/>
            </p:nvSpPr>
            <p:spPr>
              <a:xfrm>
                <a:off x="5020294" y="3490295"/>
                <a:ext cx="835803" cy="779895"/>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white"/>
                    </a:solidFill>
                    <a:effectLst/>
                    <a:uLnTx/>
                    <a:uFillTx/>
                    <a:latin typeface="Calibri"/>
                    <a:ea typeface="+mn-ea"/>
                    <a:cs typeface="+mn-cs"/>
                  </a:rPr>
                  <a:t> </a:t>
                </a:r>
                <a:r>
                  <a:rPr kumimoji="0" lang="nb-NO" sz="700" b="1" i="0" u="none" strike="noStrike" kern="1200" cap="none" spc="0" normalizeH="0" baseline="0" noProof="0" dirty="0">
                    <a:ln>
                      <a:noFill/>
                    </a:ln>
                    <a:solidFill>
                      <a:prstClr val="white"/>
                    </a:solidFill>
                    <a:effectLst/>
                    <a:uLnTx/>
                    <a:uFillTx/>
                    <a:latin typeface="Calibri"/>
                    <a:ea typeface="+mn-ea"/>
                    <a:cs typeface="+mn-cs"/>
                  </a:rPr>
                  <a:t>Fiks Kjøretøyregister</a:t>
                </a:r>
              </a:p>
            </p:txBody>
          </p:sp>
        </p:grpSp>
        <p:sp>
          <p:nvSpPr>
            <p:cNvPr id="44" name="Rektangel 43">
              <a:extLst>
                <a:ext uri="{FF2B5EF4-FFF2-40B4-BE49-F238E27FC236}">
                  <a16:creationId xmlns:a16="http://schemas.microsoft.com/office/drawing/2014/main" id="{7CAD8697-784E-4A65-B8BE-DFB8FCAD0545}"/>
                </a:ext>
              </a:extLst>
            </p:cNvPr>
            <p:cNvSpPr/>
            <p:nvPr/>
          </p:nvSpPr>
          <p:spPr>
            <a:xfrm>
              <a:off x="9034805" y="3500166"/>
              <a:ext cx="774564"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Fiks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-Eiendommer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a:t>
              </a:r>
              <a:r>
                <a:rPr kumimoji="0" lang="nb-NO" sz="700" b="1" i="0" u="none" strike="noStrike" kern="1200" cap="none" spc="0" normalizeH="0" baseline="0" noProof="0" dirty="0" err="1">
                  <a:ln>
                    <a:noFill/>
                  </a:ln>
                  <a:solidFill>
                    <a:prstClr val="white"/>
                  </a:solidFill>
                  <a:effectLst/>
                  <a:uLnTx/>
                  <a:uFillTx/>
                  <a:latin typeface="Calibri"/>
                  <a:ea typeface="+mn-ea"/>
                  <a:cs typeface="+mn-cs"/>
                </a:rPr>
                <a:t>DigiOrden</a:t>
              </a:r>
              <a:endParaRPr kumimoji="0" lang="nb-NO" sz="7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-Del dokument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-GI Arkiv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700" b="1"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Rektangel 44">
              <a:extLst>
                <a:ext uri="{FF2B5EF4-FFF2-40B4-BE49-F238E27FC236}">
                  <a16:creationId xmlns:a16="http://schemas.microsoft.com/office/drawing/2014/main" id="{59250DAB-BE69-4494-B6CB-D97C756F6009}"/>
                </a:ext>
              </a:extLst>
            </p:cNvPr>
            <p:cNvSpPr/>
            <p:nvPr/>
          </p:nvSpPr>
          <p:spPr>
            <a:xfrm>
              <a:off x="8150780" y="3497176"/>
              <a:ext cx="835803" cy="778579"/>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prstClr val="white"/>
                  </a:solidFill>
                  <a:effectLst/>
                  <a:uLnTx/>
                  <a:uFillTx/>
                  <a:latin typeface="Calibri"/>
                  <a:ea typeface="+mn-ea"/>
                  <a:cs typeface="+mn-cs"/>
                </a:rPr>
                <a:t>Fiks smittesporing</a:t>
              </a:r>
              <a:endParaRPr kumimoji="0" lang="nb-NO" sz="6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53" name="Tittel 1">
            <a:extLst>
              <a:ext uri="{FF2B5EF4-FFF2-40B4-BE49-F238E27FC236}">
                <a16:creationId xmlns:a16="http://schemas.microsoft.com/office/drawing/2014/main" id="{811E6E72-82A9-47E4-85BE-701316912028}"/>
              </a:ext>
            </a:extLst>
          </p:cNvPr>
          <p:cNvSpPr txBox="1">
            <a:spLocks/>
          </p:cNvSpPr>
          <p:nvPr/>
        </p:nvSpPr>
        <p:spPr>
          <a:xfrm>
            <a:off x="641895" y="210147"/>
            <a:ext cx="10515600" cy="699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200" b="1" i="0" u="none" strike="noStrike" kern="1200" cap="none" spc="0" normalizeH="0" baseline="0" noProof="0" dirty="0">
                <a:ln>
                  <a:noFill/>
                </a:ln>
                <a:solidFill>
                  <a:prstClr val="black"/>
                </a:solidFill>
                <a:effectLst/>
                <a:uLnTx/>
                <a:uFillTx/>
                <a:latin typeface="Calibri" panose="020F0502020204030204"/>
                <a:ea typeface="+mj-ea"/>
                <a:cs typeface="+mj-cs"/>
              </a:rPr>
              <a:t>Kommunal sektors fellestjenester</a:t>
            </a:r>
          </a:p>
        </p:txBody>
      </p:sp>
      <p:pic>
        <p:nvPicPr>
          <p:cNvPr id="56" name="Bilde 55">
            <a:extLst>
              <a:ext uri="{FF2B5EF4-FFF2-40B4-BE49-F238E27FC236}">
                <a16:creationId xmlns:a16="http://schemas.microsoft.com/office/drawing/2014/main" id="{7268AB89-9F45-420D-8486-B19735032C29}"/>
              </a:ext>
            </a:extLst>
          </p:cNvPr>
          <p:cNvPicPr>
            <a:picLocks noChangeAspect="1"/>
          </p:cNvPicPr>
          <p:nvPr/>
        </p:nvPicPr>
        <p:blipFill rotWithShape="1">
          <a:blip r:embed="rId3"/>
          <a:srcRect l="24665" t="42936" r="25309" b="5852"/>
          <a:stretch/>
        </p:blipFill>
        <p:spPr>
          <a:xfrm>
            <a:off x="10276520" y="5739144"/>
            <a:ext cx="1808906" cy="1012682"/>
          </a:xfrm>
          <a:prstGeom prst="rect">
            <a:avLst/>
          </a:prstGeom>
        </p:spPr>
      </p:pic>
      <p:sp>
        <p:nvSpPr>
          <p:cNvPr id="34" name="Rektangel 33">
            <a:extLst>
              <a:ext uri="{FF2B5EF4-FFF2-40B4-BE49-F238E27FC236}">
                <a16:creationId xmlns:a16="http://schemas.microsoft.com/office/drawing/2014/main" id="{597928B7-3F55-4BFC-9883-BD5293F2DC9B}"/>
              </a:ext>
            </a:extLst>
          </p:cNvPr>
          <p:cNvSpPr/>
          <p:nvPr/>
        </p:nvSpPr>
        <p:spPr>
          <a:xfrm>
            <a:off x="5470875" y="6004318"/>
            <a:ext cx="809700" cy="49370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black"/>
                </a:solidFill>
                <a:effectLst/>
                <a:uLnTx/>
                <a:uFillTx/>
                <a:latin typeface="Calibri"/>
                <a:ea typeface="+mn-ea"/>
                <a:cs typeface="+mn-cs"/>
              </a:rPr>
              <a:t>Digitale postkasse)</a:t>
            </a:r>
          </a:p>
        </p:txBody>
      </p:sp>
      <p:sp>
        <p:nvSpPr>
          <p:cNvPr id="54" name="Rektangel 53">
            <a:extLst>
              <a:ext uri="{FF2B5EF4-FFF2-40B4-BE49-F238E27FC236}">
                <a16:creationId xmlns:a16="http://schemas.microsoft.com/office/drawing/2014/main" id="{65557451-EDFB-421E-BAB0-6F271C5A0D61}"/>
              </a:ext>
            </a:extLst>
          </p:cNvPr>
          <p:cNvSpPr/>
          <p:nvPr/>
        </p:nvSpPr>
        <p:spPr>
          <a:xfrm>
            <a:off x="6331187" y="6012034"/>
            <a:ext cx="794087" cy="485992"/>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black"/>
                </a:solidFill>
                <a:effectLst/>
                <a:uLnTx/>
                <a:uFillTx/>
                <a:latin typeface="Calibri"/>
                <a:ea typeface="+mn-ea"/>
                <a:cs typeface="+mn-cs"/>
              </a:rPr>
              <a:t>Enhets-registeret</a:t>
            </a:r>
          </a:p>
        </p:txBody>
      </p:sp>
      <p:sp>
        <p:nvSpPr>
          <p:cNvPr id="55" name="Rektangel 54">
            <a:extLst>
              <a:ext uri="{FF2B5EF4-FFF2-40B4-BE49-F238E27FC236}">
                <a16:creationId xmlns:a16="http://schemas.microsoft.com/office/drawing/2014/main" id="{631B528B-4603-46E7-A239-972E48E9FDD7}"/>
              </a:ext>
            </a:extLst>
          </p:cNvPr>
          <p:cNvSpPr/>
          <p:nvPr/>
        </p:nvSpPr>
        <p:spPr>
          <a:xfrm>
            <a:off x="7214576" y="5996602"/>
            <a:ext cx="809700" cy="493707"/>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err="1">
                <a:ln>
                  <a:noFill/>
                </a:ln>
                <a:solidFill>
                  <a:prstClr val="black"/>
                </a:solidFill>
                <a:effectLst/>
                <a:uLnTx/>
                <a:uFillTx/>
                <a:latin typeface="Calibri"/>
                <a:ea typeface="+mn-ea"/>
                <a:cs typeface="+mn-cs"/>
              </a:rPr>
              <a:t>Print</a:t>
            </a:r>
            <a:r>
              <a:rPr kumimoji="0" lang="nb-NO" sz="800" b="1" i="0" u="none" strike="noStrike" kern="1200" cap="none" spc="0" normalizeH="0" baseline="0" noProof="0" dirty="0">
                <a:ln>
                  <a:noFill/>
                </a:ln>
                <a:solidFill>
                  <a:prstClr val="black"/>
                </a:solidFill>
                <a:effectLst/>
                <a:uLnTx/>
                <a:uFillTx/>
                <a:latin typeface="Calibri"/>
                <a:ea typeface="+mn-ea"/>
                <a:cs typeface="+mn-cs"/>
              </a:rPr>
              <a:t> og Post)</a:t>
            </a:r>
          </a:p>
        </p:txBody>
      </p:sp>
      <p:sp>
        <p:nvSpPr>
          <p:cNvPr id="57" name="Rektangel 56">
            <a:extLst>
              <a:ext uri="{FF2B5EF4-FFF2-40B4-BE49-F238E27FC236}">
                <a16:creationId xmlns:a16="http://schemas.microsoft.com/office/drawing/2014/main" id="{4E98BF8D-C448-4447-9A86-B5180B106BFD}"/>
              </a:ext>
            </a:extLst>
          </p:cNvPr>
          <p:cNvSpPr/>
          <p:nvPr/>
        </p:nvSpPr>
        <p:spPr>
          <a:xfrm>
            <a:off x="8090501" y="6004318"/>
            <a:ext cx="794087" cy="485992"/>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3" name="Pil: ned 12">
            <a:extLst>
              <a:ext uri="{FF2B5EF4-FFF2-40B4-BE49-F238E27FC236}">
                <a16:creationId xmlns:a16="http://schemas.microsoft.com/office/drawing/2014/main" id="{D7EDB5F0-6092-45E9-81A8-789A9C56ED13}"/>
              </a:ext>
            </a:extLst>
          </p:cNvPr>
          <p:cNvSpPr/>
          <p:nvPr/>
        </p:nvSpPr>
        <p:spPr>
          <a:xfrm rot="10800000">
            <a:off x="4545106" y="2743849"/>
            <a:ext cx="550342" cy="68580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il: ned 57">
            <a:extLst>
              <a:ext uri="{FF2B5EF4-FFF2-40B4-BE49-F238E27FC236}">
                <a16:creationId xmlns:a16="http://schemas.microsoft.com/office/drawing/2014/main" id="{97FE2FD2-C68E-47A3-97E8-C7AA60C50F50}"/>
              </a:ext>
            </a:extLst>
          </p:cNvPr>
          <p:cNvSpPr/>
          <p:nvPr/>
        </p:nvSpPr>
        <p:spPr>
          <a:xfrm rot="10800000">
            <a:off x="5871120" y="2743200"/>
            <a:ext cx="550342" cy="68580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ktangel 58">
            <a:extLst>
              <a:ext uri="{FF2B5EF4-FFF2-40B4-BE49-F238E27FC236}">
                <a16:creationId xmlns:a16="http://schemas.microsoft.com/office/drawing/2014/main" id="{6A805FEC-4004-4BF5-B2E1-DB8C9DE67C59}"/>
              </a:ext>
            </a:extLst>
          </p:cNvPr>
          <p:cNvSpPr/>
          <p:nvPr/>
        </p:nvSpPr>
        <p:spPr>
          <a:xfrm>
            <a:off x="7069396" y="4428347"/>
            <a:ext cx="794087" cy="485992"/>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white"/>
                </a:solidFill>
                <a:effectLst/>
                <a:uLnTx/>
                <a:uFillTx/>
                <a:latin typeface="Calibri"/>
                <a:ea typeface="+mn-ea"/>
                <a:cs typeface="+mn-cs"/>
              </a:rPr>
              <a:t>Fiks </a:t>
            </a:r>
            <a:r>
              <a:rPr kumimoji="0" lang="nb-NO" sz="800" b="1" i="0" u="none" strike="noStrike" kern="1200" cap="none" spc="0" normalizeH="0" baseline="0" noProof="0" dirty="0" err="1">
                <a:ln>
                  <a:noFill/>
                </a:ln>
                <a:solidFill>
                  <a:prstClr val="white"/>
                </a:solidFill>
                <a:effectLst/>
                <a:uLnTx/>
                <a:uFillTx/>
                <a:latin typeface="Calibri"/>
                <a:ea typeface="+mn-ea"/>
                <a:cs typeface="+mn-cs"/>
              </a:rPr>
              <a:t>Print</a:t>
            </a:r>
            <a:endParaRPr kumimoji="0" lang="nb-NO" sz="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ktangel 59">
            <a:extLst>
              <a:ext uri="{FF2B5EF4-FFF2-40B4-BE49-F238E27FC236}">
                <a16:creationId xmlns:a16="http://schemas.microsoft.com/office/drawing/2014/main" id="{C05E59FC-D088-46EC-ACDE-5BA11C79A14C}"/>
              </a:ext>
            </a:extLst>
          </p:cNvPr>
          <p:cNvSpPr/>
          <p:nvPr/>
        </p:nvSpPr>
        <p:spPr>
          <a:xfrm>
            <a:off x="7910084" y="4428347"/>
            <a:ext cx="794087" cy="485992"/>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 b="1" i="0" u="none" strike="noStrike" kern="1200" cap="none" spc="0" normalizeH="0" baseline="0" noProof="0" dirty="0">
                <a:ln>
                  <a:noFill/>
                </a:ln>
                <a:solidFill>
                  <a:prstClr val="white"/>
                </a:solidFill>
                <a:effectLst/>
                <a:uLnTx/>
                <a:uFillTx/>
                <a:latin typeface="Calibri" panose="020F0502020204030204"/>
                <a:ea typeface="+mn-ea"/>
                <a:cs typeface="+mn-cs"/>
              </a:rPr>
              <a:t>Fiks SvarInn adapter</a:t>
            </a:r>
            <a:endParaRPr kumimoji="0" lang="nb-NO" sz="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2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A213B7-7EA2-45E7-910A-0722CDB1658B}"/>
              </a:ext>
            </a:extLst>
          </p:cNvPr>
          <p:cNvSpPr>
            <a:spLocks noGrp="1"/>
          </p:cNvSpPr>
          <p:nvPr>
            <p:ph type="title"/>
          </p:nvPr>
        </p:nvSpPr>
        <p:spPr/>
        <p:txBody>
          <a:bodyPr>
            <a:normAutofit/>
          </a:bodyPr>
          <a:lstStyle/>
          <a:p>
            <a:r>
              <a:rPr lang="nb-NO"/>
              <a:t>Utvikling av Fiks-tjenester</a:t>
            </a:r>
            <a:br>
              <a:rPr lang="nb-NO"/>
            </a:br>
            <a:r>
              <a:rPr lang="nb-NO" sz="2000"/>
              <a:t>Samarbeid, kompetanse og Fiks-plattformen gir resultater</a:t>
            </a:r>
          </a:p>
        </p:txBody>
      </p:sp>
      <p:sp>
        <p:nvSpPr>
          <p:cNvPr id="3" name="Pil: vinkeltegn 2">
            <a:extLst>
              <a:ext uri="{FF2B5EF4-FFF2-40B4-BE49-F238E27FC236}">
                <a16:creationId xmlns:a16="http://schemas.microsoft.com/office/drawing/2014/main" id="{741586DC-5CBE-4FFF-BBCD-A97EF5F32258}"/>
              </a:ext>
            </a:extLst>
          </p:cNvPr>
          <p:cNvSpPr/>
          <p:nvPr/>
        </p:nvSpPr>
        <p:spPr>
          <a:xfrm>
            <a:off x="2519272" y="3379653"/>
            <a:ext cx="1355388" cy="720000"/>
          </a:xfrm>
          <a:prstGeom prst="chevron">
            <a:avLst>
              <a:gd name="adj" fmla="val 18250"/>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algn="ctr" defTabSz="685800"/>
            <a:r>
              <a:rPr lang="nb-NO" sz="1200" b="1">
                <a:solidFill>
                  <a:prstClr val="white"/>
                </a:solidFill>
                <a:latin typeface="Arial"/>
                <a:cs typeface="Arial"/>
              </a:rPr>
              <a:t>Behov</a:t>
            </a:r>
          </a:p>
        </p:txBody>
      </p:sp>
      <p:sp>
        <p:nvSpPr>
          <p:cNvPr id="9" name="Pil: vinkeltegn 8">
            <a:extLst>
              <a:ext uri="{FF2B5EF4-FFF2-40B4-BE49-F238E27FC236}">
                <a16:creationId xmlns:a16="http://schemas.microsoft.com/office/drawing/2014/main" id="{233FAC65-D4B8-43DE-893E-F26289732889}"/>
              </a:ext>
            </a:extLst>
          </p:cNvPr>
          <p:cNvSpPr/>
          <p:nvPr/>
        </p:nvSpPr>
        <p:spPr>
          <a:xfrm>
            <a:off x="3829412" y="3379653"/>
            <a:ext cx="1355388" cy="720000"/>
          </a:xfrm>
          <a:prstGeom prst="chevron">
            <a:avLst>
              <a:gd name="adj" fmla="val 18250"/>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algn="ctr" defTabSz="685800"/>
            <a:r>
              <a:rPr lang="nb-NO" sz="1200" b="1">
                <a:solidFill>
                  <a:prstClr val="white"/>
                </a:solidFill>
                <a:latin typeface="Arial"/>
                <a:cs typeface="Arial"/>
              </a:rPr>
              <a:t>Utvikling</a:t>
            </a:r>
          </a:p>
        </p:txBody>
      </p:sp>
      <p:sp>
        <p:nvSpPr>
          <p:cNvPr id="10" name="Pil: vinkeltegn 9">
            <a:extLst>
              <a:ext uri="{FF2B5EF4-FFF2-40B4-BE49-F238E27FC236}">
                <a16:creationId xmlns:a16="http://schemas.microsoft.com/office/drawing/2014/main" id="{0121D3F1-425A-495D-A3E1-B818A70A6398}"/>
              </a:ext>
            </a:extLst>
          </p:cNvPr>
          <p:cNvSpPr/>
          <p:nvPr/>
        </p:nvSpPr>
        <p:spPr>
          <a:xfrm>
            <a:off x="5139552" y="3379653"/>
            <a:ext cx="1355388" cy="720000"/>
          </a:xfrm>
          <a:prstGeom prst="chevron">
            <a:avLst>
              <a:gd name="adj" fmla="val 18250"/>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algn="ctr" defTabSz="685800"/>
            <a:r>
              <a:rPr lang="nb-NO" sz="1200" b="1">
                <a:solidFill>
                  <a:prstClr val="white"/>
                </a:solidFill>
                <a:latin typeface="Arial"/>
                <a:cs typeface="Arial"/>
              </a:rPr>
              <a:t>Test</a:t>
            </a:r>
          </a:p>
        </p:txBody>
      </p:sp>
      <p:sp>
        <p:nvSpPr>
          <p:cNvPr id="11" name="Pil: vinkeltegn 10">
            <a:extLst>
              <a:ext uri="{FF2B5EF4-FFF2-40B4-BE49-F238E27FC236}">
                <a16:creationId xmlns:a16="http://schemas.microsoft.com/office/drawing/2014/main" id="{9D405FCD-9320-4E42-AE41-0F7282B985F4}"/>
              </a:ext>
            </a:extLst>
          </p:cNvPr>
          <p:cNvSpPr/>
          <p:nvPr/>
        </p:nvSpPr>
        <p:spPr>
          <a:xfrm>
            <a:off x="6449692" y="3379653"/>
            <a:ext cx="1355388" cy="720000"/>
          </a:xfrm>
          <a:prstGeom prst="chevron">
            <a:avLst>
              <a:gd name="adj" fmla="val 18250"/>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algn="ctr" defTabSz="685800"/>
            <a:r>
              <a:rPr lang="nb-NO" sz="1200" b="1">
                <a:solidFill>
                  <a:prstClr val="white"/>
                </a:solidFill>
                <a:latin typeface="Arial"/>
                <a:cs typeface="Arial"/>
              </a:rPr>
              <a:t>Prod</a:t>
            </a:r>
          </a:p>
        </p:txBody>
      </p:sp>
      <p:sp>
        <p:nvSpPr>
          <p:cNvPr id="12" name="Pil: vinkeltegn 11">
            <a:extLst>
              <a:ext uri="{FF2B5EF4-FFF2-40B4-BE49-F238E27FC236}">
                <a16:creationId xmlns:a16="http://schemas.microsoft.com/office/drawing/2014/main" id="{764A8848-3F14-4035-BB61-5136D2CA3CFD}"/>
              </a:ext>
            </a:extLst>
          </p:cNvPr>
          <p:cNvSpPr/>
          <p:nvPr/>
        </p:nvSpPr>
        <p:spPr>
          <a:xfrm>
            <a:off x="7759832" y="3379653"/>
            <a:ext cx="1355388" cy="720000"/>
          </a:xfrm>
          <a:prstGeom prst="chevron">
            <a:avLst>
              <a:gd name="adj" fmla="val 18250"/>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algn="ctr" defTabSz="685800"/>
            <a:r>
              <a:rPr lang="nb-NO" sz="1200" b="1">
                <a:solidFill>
                  <a:prstClr val="white"/>
                </a:solidFill>
                <a:latin typeface="Arial"/>
                <a:cs typeface="Arial"/>
              </a:rPr>
              <a:t>Akseptanse</a:t>
            </a:r>
          </a:p>
        </p:txBody>
      </p:sp>
      <p:sp>
        <p:nvSpPr>
          <p:cNvPr id="13" name="Pil: vinkeltegn 12">
            <a:extLst>
              <a:ext uri="{FF2B5EF4-FFF2-40B4-BE49-F238E27FC236}">
                <a16:creationId xmlns:a16="http://schemas.microsoft.com/office/drawing/2014/main" id="{7441A191-9BD1-49E5-A87A-80DBE8DFB2F4}"/>
              </a:ext>
            </a:extLst>
          </p:cNvPr>
          <p:cNvSpPr/>
          <p:nvPr/>
        </p:nvSpPr>
        <p:spPr>
          <a:xfrm>
            <a:off x="9474103" y="3379653"/>
            <a:ext cx="1355388" cy="720000"/>
          </a:xfrm>
          <a:prstGeom prst="chevron">
            <a:avLst>
              <a:gd name="adj" fmla="val 18250"/>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algn="ctr" defTabSz="685800"/>
            <a:r>
              <a:rPr lang="nb-NO" sz="1200" b="1">
                <a:solidFill>
                  <a:prstClr val="white"/>
                </a:solidFill>
                <a:latin typeface="Arial"/>
                <a:cs typeface="Arial"/>
              </a:rPr>
              <a:t>Drift</a:t>
            </a:r>
          </a:p>
        </p:txBody>
      </p:sp>
      <p:pic>
        <p:nvPicPr>
          <p:cNvPr id="14" name="Bilde 13" descr="Et bilde som inneholder tekst&#10;&#10;Automatisk generert beskrivelse">
            <a:extLst>
              <a:ext uri="{FF2B5EF4-FFF2-40B4-BE49-F238E27FC236}">
                <a16:creationId xmlns:a16="http://schemas.microsoft.com/office/drawing/2014/main" id="{630A0DB7-E6A4-40A4-9035-E6BE69979488}"/>
              </a:ext>
            </a:extLst>
          </p:cNvPr>
          <p:cNvPicPr>
            <a:picLocks noChangeAspect="1"/>
          </p:cNvPicPr>
          <p:nvPr/>
        </p:nvPicPr>
        <p:blipFill rotWithShape="1">
          <a:blip r:embed="rId2"/>
          <a:srcRect l="22070"/>
          <a:stretch/>
        </p:blipFill>
        <p:spPr>
          <a:xfrm>
            <a:off x="749859" y="1900271"/>
            <a:ext cx="997820" cy="874989"/>
          </a:xfrm>
          <a:prstGeom prst="rect">
            <a:avLst/>
          </a:prstGeom>
          <a:ln>
            <a:noFill/>
          </a:ln>
          <a:effectLst/>
        </p:spPr>
      </p:pic>
      <p:sp>
        <p:nvSpPr>
          <p:cNvPr id="4" name="Rektangel 3">
            <a:extLst>
              <a:ext uri="{FF2B5EF4-FFF2-40B4-BE49-F238E27FC236}">
                <a16:creationId xmlns:a16="http://schemas.microsoft.com/office/drawing/2014/main" id="{9D208643-5B65-4F90-9BA3-0E5CC3BDACB6}"/>
              </a:ext>
            </a:extLst>
          </p:cNvPr>
          <p:cNvSpPr/>
          <p:nvPr/>
        </p:nvSpPr>
        <p:spPr>
          <a:xfrm>
            <a:off x="2519272" y="1890055"/>
            <a:ext cx="1222304" cy="874989"/>
          </a:xfrm>
          <a:prstGeom prst="rect">
            <a:avLst/>
          </a:prstGeom>
          <a:gradFill flip="none" rotWithShape="1">
            <a:gsLst>
              <a:gs pos="0">
                <a:schemeClr val="tx2">
                  <a:lumMod val="75000"/>
                </a:schemeClr>
              </a:gs>
              <a:gs pos="48000">
                <a:schemeClr val="accent1">
                  <a:lumMod val="97000"/>
                  <a:lumOff val="3000"/>
                </a:schemeClr>
              </a:gs>
              <a:gs pos="100000">
                <a:schemeClr val="bg1"/>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nb-NO" sz="1200" b="1">
              <a:solidFill>
                <a:srgbClr val="002060"/>
              </a:solidFill>
              <a:latin typeface="Arial" charset="0"/>
            </a:endParaRPr>
          </a:p>
        </p:txBody>
      </p:sp>
      <p:sp>
        <p:nvSpPr>
          <p:cNvPr id="15" name="Rektangel 14">
            <a:extLst>
              <a:ext uri="{FF2B5EF4-FFF2-40B4-BE49-F238E27FC236}">
                <a16:creationId xmlns:a16="http://schemas.microsoft.com/office/drawing/2014/main" id="{7CC0D1A1-0923-453B-BB85-724EC2AC6094}"/>
              </a:ext>
            </a:extLst>
          </p:cNvPr>
          <p:cNvSpPr/>
          <p:nvPr/>
        </p:nvSpPr>
        <p:spPr>
          <a:xfrm>
            <a:off x="3829412" y="2671730"/>
            <a:ext cx="1222304" cy="93313"/>
          </a:xfrm>
          <a:prstGeom prst="rect">
            <a:avLst/>
          </a:prstGeom>
          <a:gradFill flip="none" rotWithShape="1">
            <a:gsLst>
              <a:gs pos="0">
                <a:schemeClr val="tx2">
                  <a:lumMod val="75000"/>
                </a:schemeClr>
              </a:gs>
              <a:gs pos="48000">
                <a:schemeClr val="accent1">
                  <a:lumMod val="97000"/>
                  <a:lumOff val="3000"/>
                </a:schemeClr>
              </a:gs>
              <a:gs pos="100000">
                <a:schemeClr val="bg1"/>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nb-NO" sz="1200" b="1">
              <a:solidFill>
                <a:srgbClr val="002060"/>
              </a:solidFill>
              <a:latin typeface="Arial" charset="0"/>
            </a:endParaRPr>
          </a:p>
        </p:txBody>
      </p:sp>
      <p:sp>
        <p:nvSpPr>
          <p:cNvPr id="16" name="Rektangel 15">
            <a:extLst>
              <a:ext uri="{FF2B5EF4-FFF2-40B4-BE49-F238E27FC236}">
                <a16:creationId xmlns:a16="http://schemas.microsoft.com/office/drawing/2014/main" id="{FC340D04-2D21-436E-BA36-91E27243D29C}"/>
              </a:ext>
            </a:extLst>
          </p:cNvPr>
          <p:cNvSpPr/>
          <p:nvPr/>
        </p:nvSpPr>
        <p:spPr>
          <a:xfrm>
            <a:off x="5139552" y="2363827"/>
            <a:ext cx="1222304" cy="401218"/>
          </a:xfrm>
          <a:prstGeom prst="rect">
            <a:avLst/>
          </a:prstGeom>
          <a:gradFill flip="none" rotWithShape="1">
            <a:gsLst>
              <a:gs pos="0">
                <a:schemeClr val="tx2">
                  <a:lumMod val="75000"/>
                </a:schemeClr>
              </a:gs>
              <a:gs pos="48000">
                <a:schemeClr val="accent1">
                  <a:lumMod val="97000"/>
                  <a:lumOff val="3000"/>
                </a:schemeClr>
              </a:gs>
              <a:gs pos="100000">
                <a:schemeClr val="bg1"/>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nb-NO" sz="1200" b="1">
              <a:solidFill>
                <a:srgbClr val="002060"/>
              </a:solidFill>
              <a:latin typeface="Arial" charset="0"/>
            </a:endParaRPr>
          </a:p>
        </p:txBody>
      </p:sp>
      <p:sp>
        <p:nvSpPr>
          <p:cNvPr id="17" name="Rektangel 16">
            <a:extLst>
              <a:ext uri="{FF2B5EF4-FFF2-40B4-BE49-F238E27FC236}">
                <a16:creationId xmlns:a16="http://schemas.microsoft.com/office/drawing/2014/main" id="{0B05A649-8499-4C08-9B43-0799F8C4B734}"/>
              </a:ext>
            </a:extLst>
          </p:cNvPr>
          <p:cNvSpPr/>
          <p:nvPr/>
        </p:nvSpPr>
        <p:spPr>
          <a:xfrm>
            <a:off x="6449692" y="2500676"/>
            <a:ext cx="1222304" cy="279142"/>
          </a:xfrm>
          <a:prstGeom prst="rect">
            <a:avLst/>
          </a:prstGeom>
          <a:gradFill flip="none" rotWithShape="1">
            <a:gsLst>
              <a:gs pos="0">
                <a:schemeClr val="tx2">
                  <a:lumMod val="75000"/>
                </a:schemeClr>
              </a:gs>
              <a:gs pos="48000">
                <a:schemeClr val="accent1">
                  <a:lumMod val="97000"/>
                  <a:lumOff val="3000"/>
                </a:schemeClr>
              </a:gs>
              <a:gs pos="100000">
                <a:schemeClr val="bg1"/>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nb-NO" sz="1200" b="1">
              <a:solidFill>
                <a:srgbClr val="002060"/>
              </a:solidFill>
              <a:latin typeface="Arial" charset="0"/>
            </a:endParaRPr>
          </a:p>
        </p:txBody>
      </p:sp>
      <p:sp>
        <p:nvSpPr>
          <p:cNvPr id="18" name="Rektangel 17">
            <a:extLst>
              <a:ext uri="{FF2B5EF4-FFF2-40B4-BE49-F238E27FC236}">
                <a16:creationId xmlns:a16="http://schemas.microsoft.com/office/drawing/2014/main" id="{D7B6C44D-21DB-4031-BC18-3A62E6DC1353}"/>
              </a:ext>
            </a:extLst>
          </p:cNvPr>
          <p:cNvSpPr/>
          <p:nvPr/>
        </p:nvSpPr>
        <p:spPr>
          <a:xfrm>
            <a:off x="7759832" y="2183035"/>
            <a:ext cx="1222304" cy="596782"/>
          </a:xfrm>
          <a:prstGeom prst="rect">
            <a:avLst/>
          </a:prstGeom>
          <a:gradFill flip="none" rotWithShape="1">
            <a:gsLst>
              <a:gs pos="0">
                <a:schemeClr val="tx2">
                  <a:lumMod val="75000"/>
                </a:schemeClr>
              </a:gs>
              <a:gs pos="48000">
                <a:schemeClr val="accent1">
                  <a:lumMod val="97000"/>
                  <a:lumOff val="3000"/>
                </a:schemeClr>
              </a:gs>
              <a:gs pos="100000">
                <a:schemeClr val="bg1"/>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nb-NO" sz="1200" b="1">
              <a:solidFill>
                <a:srgbClr val="002060"/>
              </a:solidFill>
              <a:latin typeface="Arial" charset="0"/>
            </a:endParaRPr>
          </a:p>
        </p:txBody>
      </p:sp>
      <p:sp>
        <p:nvSpPr>
          <p:cNvPr id="19" name="Rektangel 18">
            <a:extLst>
              <a:ext uri="{FF2B5EF4-FFF2-40B4-BE49-F238E27FC236}">
                <a16:creationId xmlns:a16="http://schemas.microsoft.com/office/drawing/2014/main" id="{AF7F55F2-3833-4B15-AE38-A1B8EEE067D3}"/>
              </a:ext>
            </a:extLst>
          </p:cNvPr>
          <p:cNvSpPr/>
          <p:nvPr/>
        </p:nvSpPr>
        <p:spPr>
          <a:xfrm>
            <a:off x="9474103" y="2500676"/>
            <a:ext cx="1222304" cy="275253"/>
          </a:xfrm>
          <a:prstGeom prst="rect">
            <a:avLst/>
          </a:prstGeom>
          <a:gradFill flip="none" rotWithShape="1">
            <a:gsLst>
              <a:gs pos="0">
                <a:schemeClr val="tx2">
                  <a:lumMod val="75000"/>
                </a:schemeClr>
              </a:gs>
              <a:gs pos="48000">
                <a:schemeClr val="accent1">
                  <a:lumMod val="97000"/>
                  <a:lumOff val="3000"/>
                </a:schemeClr>
              </a:gs>
              <a:gs pos="100000">
                <a:schemeClr val="bg1"/>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nb-NO" sz="1200" b="1">
              <a:solidFill>
                <a:srgbClr val="002060"/>
              </a:solidFill>
              <a:latin typeface="Arial" charset="0"/>
            </a:endParaRPr>
          </a:p>
        </p:txBody>
      </p:sp>
      <p:pic>
        <p:nvPicPr>
          <p:cNvPr id="1028" name="Picture 4" descr="Omekasoft Technology — Web Development &amp; Mobile Apps Development In Illinois">
            <a:extLst>
              <a:ext uri="{FF2B5EF4-FFF2-40B4-BE49-F238E27FC236}">
                <a16:creationId xmlns:a16="http://schemas.microsoft.com/office/drawing/2014/main" id="{D5E5E163-05F9-49A8-96B7-691011AC1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64" y="4389417"/>
            <a:ext cx="1410187" cy="1410187"/>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0509C02E-312A-4DAC-BB64-12BDBE2924A3}"/>
              </a:ext>
            </a:extLst>
          </p:cNvPr>
          <p:cNvSpPr txBox="1"/>
          <p:nvPr/>
        </p:nvSpPr>
        <p:spPr>
          <a:xfrm>
            <a:off x="540032" y="2743616"/>
            <a:ext cx="1457450" cy="523220"/>
          </a:xfrm>
          <a:prstGeom prst="rect">
            <a:avLst/>
          </a:prstGeom>
          <a:noFill/>
        </p:spPr>
        <p:txBody>
          <a:bodyPr wrap="square" lIns="91440" tIns="45720" rIns="91440" bIns="45720" rtlCol="0" anchor="t">
            <a:spAutoFit/>
          </a:bodyPr>
          <a:lstStyle/>
          <a:p>
            <a:pPr algn="ctr"/>
            <a:r>
              <a:rPr lang="nb-NO" sz="1400">
                <a:solidFill>
                  <a:srgbClr val="002060"/>
                </a:solidFill>
                <a:latin typeface="Arial"/>
                <a:cs typeface="Arial"/>
              </a:rPr>
              <a:t>kommunesektor</a:t>
            </a:r>
          </a:p>
          <a:p>
            <a:pPr algn="ctr"/>
            <a:r>
              <a:rPr lang="nb-NO" sz="1400">
                <a:solidFill>
                  <a:srgbClr val="002060"/>
                </a:solidFill>
                <a:latin typeface="Arial"/>
                <a:cs typeface="Arial"/>
              </a:rPr>
              <a:t>behov</a:t>
            </a:r>
          </a:p>
        </p:txBody>
      </p:sp>
      <p:sp>
        <p:nvSpPr>
          <p:cNvPr id="21" name="TekstSylinder 20">
            <a:extLst>
              <a:ext uri="{FF2B5EF4-FFF2-40B4-BE49-F238E27FC236}">
                <a16:creationId xmlns:a16="http://schemas.microsoft.com/office/drawing/2014/main" id="{A6F908F2-FED8-45CB-99A2-63EC008B0E8C}"/>
              </a:ext>
            </a:extLst>
          </p:cNvPr>
          <p:cNvSpPr txBox="1"/>
          <p:nvPr/>
        </p:nvSpPr>
        <p:spPr>
          <a:xfrm>
            <a:off x="761934" y="5469459"/>
            <a:ext cx="970137" cy="523220"/>
          </a:xfrm>
          <a:prstGeom prst="rect">
            <a:avLst/>
          </a:prstGeom>
          <a:noFill/>
        </p:spPr>
        <p:txBody>
          <a:bodyPr wrap="none" rtlCol="0">
            <a:spAutoFit/>
          </a:bodyPr>
          <a:lstStyle/>
          <a:p>
            <a:pPr algn="ctr"/>
            <a:r>
              <a:rPr lang="nb-NO" sz="1400">
                <a:solidFill>
                  <a:srgbClr val="002060"/>
                </a:solidFill>
                <a:latin typeface="Arial" panose="020B0604020202020204" pitchFamily="34" charset="0"/>
                <a:cs typeface="Arial" panose="020B0604020202020204" pitchFamily="34" charset="0"/>
              </a:rPr>
              <a:t>Fiks-team</a:t>
            </a:r>
          </a:p>
          <a:p>
            <a:pPr algn="ctr"/>
            <a:r>
              <a:rPr lang="nb-NO" sz="1400">
                <a:solidFill>
                  <a:srgbClr val="002060"/>
                </a:solidFill>
                <a:latin typeface="Arial" panose="020B0604020202020204" pitchFamily="34" charset="0"/>
                <a:cs typeface="Arial" panose="020B0604020202020204" pitchFamily="34" charset="0"/>
              </a:rPr>
              <a:t>løsning</a:t>
            </a:r>
          </a:p>
        </p:txBody>
      </p:sp>
      <p:sp>
        <p:nvSpPr>
          <p:cNvPr id="8" name="Pil: bøyd nedover 7">
            <a:extLst>
              <a:ext uri="{FF2B5EF4-FFF2-40B4-BE49-F238E27FC236}">
                <a16:creationId xmlns:a16="http://schemas.microsoft.com/office/drawing/2014/main" id="{298C1699-2472-47EA-ACFD-C702CBF8D30A}"/>
              </a:ext>
            </a:extLst>
          </p:cNvPr>
          <p:cNvSpPr/>
          <p:nvPr/>
        </p:nvSpPr>
        <p:spPr>
          <a:xfrm rot="10800000" flipV="1">
            <a:off x="3341234" y="2913964"/>
            <a:ext cx="4767067" cy="432822"/>
          </a:xfrm>
          <a:prstGeom prst="curvedDownArrow">
            <a:avLst/>
          </a:prstGeom>
          <a:solidFill>
            <a:schemeClr val="tx2">
              <a:lumMod val="75000"/>
            </a:schemeClr>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ctr"/>
          <a:lstStyle/>
          <a:p>
            <a:pPr algn="ctr" defTabSz="685800"/>
            <a:endParaRPr lang="nb-NO" sz="1200" b="1">
              <a:solidFill>
                <a:prstClr val="white"/>
              </a:solidFill>
              <a:latin typeface="Arial"/>
              <a:cs typeface="Arial"/>
            </a:endParaRPr>
          </a:p>
        </p:txBody>
      </p:sp>
      <p:sp>
        <p:nvSpPr>
          <p:cNvPr id="24" name="TekstSylinder 23">
            <a:extLst>
              <a:ext uri="{FF2B5EF4-FFF2-40B4-BE49-F238E27FC236}">
                <a16:creationId xmlns:a16="http://schemas.microsoft.com/office/drawing/2014/main" id="{984C99E0-987F-4D92-921D-20C753EE45AE}"/>
              </a:ext>
            </a:extLst>
          </p:cNvPr>
          <p:cNvSpPr txBox="1"/>
          <p:nvPr/>
        </p:nvSpPr>
        <p:spPr>
          <a:xfrm>
            <a:off x="5332177" y="3027195"/>
            <a:ext cx="970137" cy="276999"/>
          </a:xfrm>
          <a:prstGeom prst="rect">
            <a:avLst/>
          </a:prstGeom>
          <a:noFill/>
        </p:spPr>
        <p:txBody>
          <a:bodyPr wrap="none" rtlCol="0">
            <a:spAutoFit/>
          </a:bodyPr>
          <a:lstStyle/>
          <a:p>
            <a:r>
              <a:rPr lang="nb-NO" sz="1200" b="1">
                <a:solidFill>
                  <a:srgbClr val="002060"/>
                </a:solidFill>
                <a:latin typeface="Arial" panose="020B0604020202020204" pitchFamily="34" charset="0"/>
                <a:cs typeface="Arial" panose="020B0604020202020204" pitchFamily="34" charset="0"/>
              </a:rPr>
              <a:t>iterasjoner</a:t>
            </a:r>
          </a:p>
        </p:txBody>
      </p:sp>
      <p:sp>
        <p:nvSpPr>
          <p:cNvPr id="5" name="Rektangel 4">
            <a:extLst>
              <a:ext uri="{FF2B5EF4-FFF2-40B4-BE49-F238E27FC236}">
                <a16:creationId xmlns:a16="http://schemas.microsoft.com/office/drawing/2014/main" id="{0AD9FAE0-5B12-42EF-AF22-F4FC529DEED8}"/>
              </a:ext>
            </a:extLst>
          </p:cNvPr>
          <p:cNvSpPr/>
          <p:nvPr/>
        </p:nvSpPr>
        <p:spPr>
          <a:xfrm>
            <a:off x="2529052" y="4523254"/>
            <a:ext cx="6462864" cy="998786"/>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EF83B9A3-C785-436A-AAFA-253D70462126}"/>
              </a:ext>
            </a:extLst>
          </p:cNvPr>
          <p:cNvSpPr txBox="1"/>
          <p:nvPr/>
        </p:nvSpPr>
        <p:spPr>
          <a:xfrm>
            <a:off x="5978481" y="4586528"/>
            <a:ext cx="1791131" cy="830997"/>
          </a:xfrm>
          <a:prstGeom prst="rect">
            <a:avLst/>
          </a:prstGeom>
          <a:noFill/>
        </p:spPr>
        <p:txBody>
          <a:bodyPr wrap="square" rtlCol="0">
            <a:spAutoFit/>
          </a:bodyPr>
          <a:lstStyle/>
          <a:p>
            <a:r>
              <a:rPr lang="nb-NO" sz="1200" b="1">
                <a:solidFill>
                  <a:schemeClr val="bg1"/>
                </a:solidFill>
                <a:latin typeface="Arial" panose="020B0604020202020204" pitchFamily="34" charset="0"/>
                <a:cs typeface="Arial" panose="020B0604020202020204" pitchFamily="34" charset="0"/>
              </a:rPr>
              <a:t>brukeropplevelse</a:t>
            </a:r>
          </a:p>
          <a:p>
            <a:r>
              <a:rPr lang="nb-NO" sz="1200" b="1">
                <a:solidFill>
                  <a:schemeClr val="bg1"/>
                </a:solidFill>
                <a:latin typeface="Arial" panose="020B0604020202020204" pitchFamily="34" charset="0"/>
                <a:cs typeface="Arial" panose="020B0604020202020204" pitchFamily="34" charset="0"/>
              </a:rPr>
              <a:t>tjenestedesign</a:t>
            </a:r>
          </a:p>
          <a:p>
            <a:r>
              <a:rPr lang="nb-NO" sz="1200" b="1">
                <a:solidFill>
                  <a:schemeClr val="bg1"/>
                </a:solidFill>
                <a:latin typeface="Arial" panose="020B0604020202020204" pitchFamily="34" charset="0"/>
                <a:cs typeface="Arial" panose="020B0604020202020204" pitchFamily="34" charset="0"/>
              </a:rPr>
              <a:t>arkitekt</a:t>
            </a:r>
          </a:p>
          <a:p>
            <a:r>
              <a:rPr lang="nb-NO" sz="1200" b="1">
                <a:solidFill>
                  <a:schemeClr val="bg1"/>
                </a:solidFill>
                <a:latin typeface="Arial" panose="020B0604020202020204" pitchFamily="34" charset="0"/>
                <a:cs typeface="Arial" panose="020B0604020202020204" pitchFamily="34" charset="0"/>
              </a:rPr>
              <a:t>sikkerhet</a:t>
            </a:r>
          </a:p>
        </p:txBody>
      </p:sp>
      <p:sp>
        <p:nvSpPr>
          <p:cNvPr id="6" name="TekstSylinder 5">
            <a:extLst>
              <a:ext uri="{FF2B5EF4-FFF2-40B4-BE49-F238E27FC236}">
                <a16:creationId xmlns:a16="http://schemas.microsoft.com/office/drawing/2014/main" id="{25169F8B-2A12-4514-9877-89A11B36E227}"/>
              </a:ext>
            </a:extLst>
          </p:cNvPr>
          <p:cNvSpPr txBox="1"/>
          <p:nvPr/>
        </p:nvSpPr>
        <p:spPr>
          <a:xfrm>
            <a:off x="3637743" y="4586529"/>
            <a:ext cx="1791131" cy="830997"/>
          </a:xfrm>
          <a:prstGeom prst="rect">
            <a:avLst/>
          </a:prstGeom>
          <a:noFill/>
        </p:spPr>
        <p:txBody>
          <a:bodyPr wrap="square" rtlCol="0">
            <a:spAutoFit/>
          </a:bodyPr>
          <a:lstStyle/>
          <a:p>
            <a:r>
              <a:rPr lang="nb-NO" sz="1200" b="1">
                <a:solidFill>
                  <a:schemeClr val="bg1"/>
                </a:solidFill>
                <a:latin typeface="Arial" panose="020B0604020202020204" pitchFamily="34" charset="0"/>
                <a:cs typeface="Arial" panose="020B0604020202020204" pitchFamily="34" charset="0"/>
              </a:rPr>
              <a:t>teamleder</a:t>
            </a:r>
          </a:p>
          <a:p>
            <a:r>
              <a:rPr lang="nb-NO" sz="1200" b="1">
                <a:solidFill>
                  <a:schemeClr val="bg1"/>
                </a:solidFill>
                <a:latin typeface="Arial" panose="020B0604020202020204" pitchFamily="34" charset="0"/>
                <a:cs typeface="Arial" panose="020B0604020202020204" pitchFamily="34" charset="0"/>
              </a:rPr>
              <a:t>produktansvarlig</a:t>
            </a:r>
          </a:p>
          <a:p>
            <a:r>
              <a:rPr lang="nb-NO" sz="1200" b="1">
                <a:solidFill>
                  <a:schemeClr val="bg1"/>
                </a:solidFill>
                <a:latin typeface="Arial" panose="020B0604020202020204" pitchFamily="34" charset="0"/>
                <a:cs typeface="Arial" panose="020B0604020202020204" pitchFamily="34" charset="0"/>
              </a:rPr>
              <a:t>front-end utvikler</a:t>
            </a:r>
          </a:p>
          <a:p>
            <a:r>
              <a:rPr lang="nb-NO" sz="1200" b="1">
                <a:solidFill>
                  <a:schemeClr val="bg1"/>
                </a:solidFill>
                <a:latin typeface="Arial" panose="020B0604020202020204" pitchFamily="34" charset="0"/>
                <a:cs typeface="Arial" panose="020B0604020202020204" pitchFamily="34" charset="0"/>
              </a:rPr>
              <a:t>back-end utvikler</a:t>
            </a:r>
          </a:p>
        </p:txBody>
      </p:sp>
      <p:sp>
        <p:nvSpPr>
          <p:cNvPr id="26" name="Rektangel 25">
            <a:extLst>
              <a:ext uri="{FF2B5EF4-FFF2-40B4-BE49-F238E27FC236}">
                <a16:creationId xmlns:a16="http://schemas.microsoft.com/office/drawing/2014/main" id="{C3202769-DC01-49F4-A802-D89A1A35A238}"/>
              </a:ext>
            </a:extLst>
          </p:cNvPr>
          <p:cNvSpPr/>
          <p:nvPr/>
        </p:nvSpPr>
        <p:spPr>
          <a:xfrm>
            <a:off x="2529052" y="5589209"/>
            <a:ext cx="6462864" cy="783597"/>
          </a:xfrm>
          <a:prstGeom prst="rect">
            <a:avLst/>
          </a:prstGeom>
          <a:solidFill>
            <a:schemeClr val="bg1"/>
          </a:solidFill>
          <a:ln w="19050" cap="flat" cmpd="sng" algn="ctr">
            <a:solidFill>
              <a:srgbClr val="002060"/>
            </a:solidFill>
            <a:prstDash val="solid"/>
          </a:ln>
          <a:effectLst>
            <a:outerShdw blurRad="40000" dist="23000" dir="5400000" rotWithShape="0">
              <a:srgbClr val="000000">
                <a:alpha val="35000"/>
              </a:srgbClr>
            </a:outerShdw>
          </a:effectLst>
        </p:spPr>
        <p:txBody>
          <a:bodyPr rtlCol="0" anchor="t"/>
          <a:lstStyle/>
          <a:p>
            <a:pPr algn="ctr" defTabSz="685800"/>
            <a:r>
              <a:rPr lang="nb-NO" sz="1200" b="1">
                <a:solidFill>
                  <a:srgbClr val="002060"/>
                </a:solidFill>
                <a:latin typeface="Arial" charset="0"/>
              </a:rPr>
              <a:t>Fiks-plattformen</a:t>
            </a:r>
          </a:p>
        </p:txBody>
      </p:sp>
      <p:grpSp>
        <p:nvGrpSpPr>
          <p:cNvPr id="29" name="Gruppe 28">
            <a:extLst>
              <a:ext uri="{FF2B5EF4-FFF2-40B4-BE49-F238E27FC236}">
                <a16:creationId xmlns:a16="http://schemas.microsoft.com/office/drawing/2014/main" id="{357B1B22-4B8B-4519-B5BF-F23238E2EC70}"/>
              </a:ext>
            </a:extLst>
          </p:cNvPr>
          <p:cNvGrpSpPr>
            <a:grpSpLocks noChangeAspect="1"/>
          </p:cNvGrpSpPr>
          <p:nvPr/>
        </p:nvGrpSpPr>
        <p:grpSpPr>
          <a:xfrm>
            <a:off x="2825560" y="5736367"/>
            <a:ext cx="609727" cy="290336"/>
            <a:chOff x="9581528" y="584462"/>
            <a:chExt cx="1128429" cy="537328"/>
          </a:xfrm>
        </p:grpSpPr>
        <p:sp>
          <p:nvSpPr>
            <p:cNvPr id="27" name="Rektangel 26">
              <a:extLst>
                <a:ext uri="{FF2B5EF4-FFF2-40B4-BE49-F238E27FC236}">
                  <a16:creationId xmlns:a16="http://schemas.microsoft.com/office/drawing/2014/main" id="{22D3E7E0-607C-4500-A008-8D80CBA2526E}"/>
                </a:ext>
              </a:extLst>
            </p:cNvPr>
            <p:cNvSpPr/>
            <p:nvPr/>
          </p:nvSpPr>
          <p:spPr>
            <a:xfrm>
              <a:off x="9685906" y="584462"/>
              <a:ext cx="1024051" cy="5373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28" name="Rektangel 27">
              <a:extLst>
                <a:ext uri="{FF2B5EF4-FFF2-40B4-BE49-F238E27FC236}">
                  <a16:creationId xmlns:a16="http://schemas.microsoft.com/office/drawing/2014/main" id="{3E664FDB-4F01-403F-B3E6-F0B85829BC66}"/>
                </a:ext>
              </a:extLst>
            </p:cNvPr>
            <p:cNvSpPr/>
            <p:nvPr/>
          </p:nvSpPr>
          <p:spPr>
            <a:xfrm>
              <a:off x="9581528" y="69250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30" name="Rektangel 29">
              <a:extLst>
                <a:ext uri="{FF2B5EF4-FFF2-40B4-BE49-F238E27FC236}">
                  <a16:creationId xmlns:a16="http://schemas.microsoft.com/office/drawing/2014/main" id="{68AEC24F-00A3-4E13-B231-66C0F9CC834A}"/>
                </a:ext>
              </a:extLst>
            </p:cNvPr>
            <p:cNvSpPr/>
            <p:nvPr/>
          </p:nvSpPr>
          <p:spPr>
            <a:xfrm>
              <a:off x="9581528" y="88617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grpSp>
      <p:grpSp>
        <p:nvGrpSpPr>
          <p:cNvPr id="32" name="Gruppe 31">
            <a:extLst>
              <a:ext uri="{FF2B5EF4-FFF2-40B4-BE49-F238E27FC236}">
                <a16:creationId xmlns:a16="http://schemas.microsoft.com/office/drawing/2014/main" id="{914A6133-F45D-45CC-B103-E4D1EF87242F}"/>
              </a:ext>
            </a:extLst>
          </p:cNvPr>
          <p:cNvGrpSpPr>
            <a:grpSpLocks noChangeAspect="1"/>
          </p:cNvGrpSpPr>
          <p:nvPr/>
        </p:nvGrpSpPr>
        <p:grpSpPr>
          <a:xfrm>
            <a:off x="3518182" y="5966233"/>
            <a:ext cx="609727" cy="290336"/>
            <a:chOff x="9581528" y="584462"/>
            <a:chExt cx="1128429" cy="537328"/>
          </a:xfrm>
        </p:grpSpPr>
        <p:sp>
          <p:nvSpPr>
            <p:cNvPr id="33" name="Rektangel 32">
              <a:extLst>
                <a:ext uri="{FF2B5EF4-FFF2-40B4-BE49-F238E27FC236}">
                  <a16:creationId xmlns:a16="http://schemas.microsoft.com/office/drawing/2014/main" id="{8B1EA205-F568-4D64-937E-8FF17068DB57}"/>
                </a:ext>
              </a:extLst>
            </p:cNvPr>
            <p:cNvSpPr/>
            <p:nvPr/>
          </p:nvSpPr>
          <p:spPr>
            <a:xfrm>
              <a:off x="9685906" y="584462"/>
              <a:ext cx="1024051" cy="5373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34" name="Rektangel 33">
              <a:extLst>
                <a:ext uri="{FF2B5EF4-FFF2-40B4-BE49-F238E27FC236}">
                  <a16:creationId xmlns:a16="http://schemas.microsoft.com/office/drawing/2014/main" id="{54EFF9B1-17C1-425A-9135-5C03DB765628}"/>
                </a:ext>
              </a:extLst>
            </p:cNvPr>
            <p:cNvSpPr/>
            <p:nvPr/>
          </p:nvSpPr>
          <p:spPr>
            <a:xfrm>
              <a:off x="9581528" y="69250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35" name="Rektangel 34">
              <a:extLst>
                <a:ext uri="{FF2B5EF4-FFF2-40B4-BE49-F238E27FC236}">
                  <a16:creationId xmlns:a16="http://schemas.microsoft.com/office/drawing/2014/main" id="{FDACAD1E-82BE-4498-A72A-E953AF9D40EE}"/>
                </a:ext>
              </a:extLst>
            </p:cNvPr>
            <p:cNvSpPr/>
            <p:nvPr/>
          </p:nvSpPr>
          <p:spPr>
            <a:xfrm>
              <a:off x="9581528" y="88617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grpSp>
      <p:grpSp>
        <p:nvGrpSpPr>
          <p:cNvPr id="36" name="Gruppe 35">
            <a:extLst>
              <a:ext uri="{FF2B5EF4-FFF2-40B4-BE49-F238E27FC236}">
                <a16:creationId xmlns:a16="http://schemas.microsoft.com/office/drawing/2014/main" id="{C1BE5B76-C4E7-4A30-BA9A-FE63CB19C899}"/>
              </a:ext>
            </a:extLst>
          </p:cNvPr>
          <p:cNvGrpSpPr>
            <a:grpSpLocks noChangeAspect="1"/>
          </p:cNvGrpSpPr>
          <p:nvPr/>
        </p:nvGrpSpPr>
        <p:grpSpPr>
          <a:xfrm>
            <a:off x="4202242" y="5732364"/>
            <a:ext cx="609727" cy="290336"/>
            <a:chOff x="9581528" y="584462"/>
            <a:chExt cx="1128429" cy="537328"/>
          </a:xfrm>
        </p:grpSpPr>
        <p:sp>
          <p:nvSpPr>
            <p:cNvPr id="37" name="Rektangel 36">
              <a:extLst>
                <a:ext uri="{FF2B5EF4-FFF2-40B4-BE49-F238E27FC236}">
                  <a16:creationId xmlns:a16="http://schemas.microsoft.com/office/drawing/2014/main" id="{2AA0D4A2-E7C8-4AB9-8C3E-51B98BB3C915}"/>
                </a:ext>
              </a:extLst>
            </p:cNvPr>
            <p:cNvSpPr/>
            <p:nvPr/>
          </p:nvSpPr>
          <p:spPr>
            <a:xfrm>
              <a:off x="9685906" y="584462"/>
              <a:ext cx="1024051" cy="5373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38" name="Rektangel 37">
              <a:extLst>
                <a:ext uri="{FF2B5EF4-FFF2-40B4-BE49-F238E27FC236}">
                  <a16:creationId xmlns:a16="http://schemas.microsoft.com/office/drawing/2014/main" id="{0775037D-58DB-4438-B6C8-B4EAA967BA58}"/>
                </a:ext>
              </a:extLst>
            </p:cNvPr>
            <p:cNvSpPr/>
            <p:nvPr/>
          </p:nvSpPr>
          <p:spPr>
            <a:xfrm>
              <a:off x="9581528" y="69250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39" name="Rektangel 38">
              <a:extLst>
                <a:ext uri="{FF2B5EF4-FFF2-40B4-BE49-F238E27FC236}">
                  <a16:creationId xmlns:a16="http://schemas.microsoft.com/office/drawing/2014/main" id="{A5DCE4FF-34A1-4FD2-99F7-F1D6F4B018C7}"/>
                </a:ext>
              </a:extLst>
            </p:cNvPr>
            <p:cNvSpPr/>
            <p:nvPr/>
          </p:nvSpPr>
          <p:spPr>
            <a:xfrm>
              <a:off x="9581528" y="88617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grpSp>
      <p:grpSp>
        <p:nvGrpSpPr>
          <p:cNvPr id="40" name="Gruppe 39">
            <a:extLst>
              <a:ext uri="{FF2B5EF4-FFF2-40B4-BE49-F238E27FC236}">
                <a16:creationId xmlns:a16="http://schemas.microsoft.com/office/drawing/2014/main" id="{AEC19116-64F8-4581-80CE-1D0F1C0452F1}"/>
              </a:ext>
            </a:extLst>
          </p:cNvPr>
          <p:cNvGrpSpPr>
            <a:grpSpLocks noChangeAspect="1"/>
          </p:cNvGrpSpPr>
          <p:nvPr/>
        </p:nvGrpSpPr>
        <p:grpSpPr>
          <a:xfrm>
            <a:off x="5615676" y="5944683"/>
            <a:ext cx="609727" cy="290336"/>
            <a:chOff x="9581528" y="584462"/>
            <a:chExt cx="1128429" cy="537328"/>
          </a:xfrm>
        </p:grpSpPr>
        <p:sp>
          <p:nvSpPr>
            <p:cNvPr id="41" name="Rektangel 40">
              <a:extLst>
                <a:ext uri="{FF2B5EF4-FFF2-40B4-BE49-F238E27FC236}">
                  <a16:creationId xmlns:a16="http://schemas.microsoft.com/office/drawing/2014/main" id="{E6C23452-6B4D-45B2-87F4-82C3C4ABE095}"/>
                </a:ext>
              </a:extLst>
            </p:cNvPr>
            <p:cNvSpPr/>
            <p:nvPr/>
          </p:nvSpPr>
          <p:spPr>
            <a:xfrm>
              <a:off x="9685906" y="584462"/>
              <a:ext cx="1024051" cy="5373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42" name="Rektangel 41">
              <a:extLst>
                <a:ext uri="{FF2B5EF4-FFF2-40B4-BE49-F238E27FC236}">
                  <a16:creationId xmlns:a16="http://schemas.microsoft.com/office/drawing/2014/main" id="{129145E4-A6AF-4EF5-AD73-C899DC007D36}"/>
                </a:ext>
              </a:extLst>
            </p:cNvPr>
            <p:cNvSpPr/>
            <p:nvPr/>
          </p:nvSpPr>
          <p:spPr>
            <a:xfrm>
              <a:off x="9581528" y="69250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43" name="Rektangel 42">
              <a:extLst>
                <a:ext uri="{FF2B5EF4-FFF2-40B4-BE49-F238E27FC236}">
                  <a16:creationId xmlns:a16="http://schemas.microsoft.com/office/drawing/2014/main" id="{BB586737-62FF-4FBC-A479-37D17A9FDE45}"/>
                </a:ext>
              </a:extLst>
            </p:cNvPr>
            <p:cNvSpPr/>
            <p:nvPr/>
          </p:nvSpPr>
          <p:spPr>
            <a:xfrm>
              <a:off x="9581528" y="88617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grpSp>
      <p:grpSp>
        <p:nvGrpSpPr>
          <p:cNvPr id="44" name="Gruppe 43">
            <a:extLst>
              <a:ext uri="{FF2B5EF4-FFF2-40B4-BE49-F238E27FC236}">
                <a16:creationId xmlns:a16="http://schemas.microsoft.com/office/drawing/2014/main" id="{537A34D0-35EA-43BC-A77D-E53881D76517}"/>
              </a:ext>
            </a:extLst>
          </p:cNvPr>
          <p:cNvGrpSpPr>
            <a:grpSpLocks noChangeAspect="1"/>
          </p:cNvGrpSpPr>
          <p:nvPr/>
        </p:nvGrpSpPr>
        <p:grpSpPr>
          <a:xfrm>
            <a:off x="7966281" y="5944839"/>
            <a:ext cx="609727" cy="290336"/>
            <a:chOff x="9581528" y="584462"/>
            <a:chExt cx="1128429" cy="537328"/>
          </a:xfrm>
        </p:grpSpPr>
        <p:sp>
          <p:nvSpPr>
            <p:cNvPr id="45" name="Rektangel 44">
              <a:extLst>
                <a:ext uri="{FF2B5EF4-FFF2-40B4-BE49-F238E27FC236}">
                  <a16:creationId xmlns:a16="http://schemas.microsoft.com/office/drawing/2014/main" id="{3BE35F50-C05D-4C90-8C28-7FF5EDDE9376}"/>
                </a:ext>
              </a:extLst>
            </p:cNvPr>
            <p:cNvSpPr/>
            <p:nvPr/>
          </p:nvSpPr>
          <p:spPr>
            <a:xfrm>
              <a:off x="9685906" y="584462"/>
              <a:ext cx="1024051" cy="5373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46" name="Rektangel 45">
              <a:extLst>
                <a:ext uri="{FF2B5EF4-FFF2-40B4-BE49-F238E27FC236}">
                  <a16:creationId xmlns:a16="http://schemas.microsoft.com/office/drawing/2014/main" id="{508CCBE2-4523-493E-AE8E-A0115785AFA7}"/>
                </a:ext>
              </a:extLst>
            </p:cNvPr>
            <p:cNvSpPr/>
            <p:nvPr/>
          </p:nvSpPr>
          <p:spPr>
            <a:xfrm>
              <a:off x="9581528" y="69250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47" name="Rektangel 46">
              <a:extLst>
                <a:ext uri="{FF2B5EF4-FFF2-40B4-BE49-F238E27FC236}">
                  <a16:creationId xmlns:a16="http://schemas.microsoft.com/office/drawing/2014/main" id="{265863B8-6148-4A32-8000-AA83187D48D4}"/>
                </a:ext>
              </a:extLst>
            </p:cNvPr>
            <p:cNvSpPr/>
            <p:nvPr/>
          </p:nvSpPr>
          <p:spPr>
            <a:xfrm>
              <a:off x="9581528" y="88617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grpSp>
      <p:grpSp>
        <p:nvGrpSpPr>
          <p:cNvPr id="48" name="Gruppe 47">
            <a:extLst>
              <a:ext uri="{FF2B5EF4-FFF2-40B4-BE49-F238E27FC236}">
                <a16:creationId xmlns:a16="http://schemas.microsoft.com/office/drawing/2014/main" id="{F52D3D9A-99F8-431C-9B8B-267BC205E87E}"/>
              </a:ext>
            </a:extLst>
          </p:cNvPr>
          <p:cNvGrpSpPr>
            <a:grpSpLocks noChangeAspect="1"/>
          </p:cNvGrpSpPr>
          <p:nvPr/>
        </p:nvGrpSpPr>
        <p:grpSpPr>
          <a:xfrm>
            <a:off x="6940647" y="5720058"/>
            <a:ext cx="609727" cy="290336"/>
            <a:chOff x="9581528" y="584462"/>
            <a:chExt cx="1128429" cy="537328"/>
          </a:xfrm>
        </p:grpSpPr>
        <p:sp>
          <p:nvSpPr>
            <p:cNvPr id="49" name="Rektangel 48">
              <a:extLst>
                <a:ext uri="{FF2B5EF4-FFF2-40B4-BE49-F238E27FC236}">
                  <a16:creationId xmlns:a16="http://schemas.microsoft.com/office/drawing/2014/main" id="{98599357-1F2A-49CB-8151-99A72211963F}"/>
                </a:ext>
              </a:extLst>
            </p:cNvPr>
            <p:cNvSpPr/>
            <p:nvPr/>
          </p:nvSpPr>
          <p:spPr>
            <a:xfrm>
              <a:off x="9685906" y="584462"/>
              <a:ext cx="1024051" cy="53732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50" name="Rektangel 49">
              <a:extLst>
                <a:ext uri="{FF2B5EF4-FFF2-40B4-BE49-F238E27FC236}">
                  <a16:creationId xmlns:a16="http://schemas.microsoft.com/office/drawing/2014/main" id="{7857B303-F065-4F23-8791-747433D065BD}"/>
                </a:ext>
              </a:extLst>
            </p:cNvPr>
            <p:cNvSpPr/>
            <p:nvPr/>
          </p:nvSpPr>
          <p:spPr>
            <a:xfrm>
              <a:off x="9581528" y="69250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51" name="Rektangel 50">
              <a:extLst>
                <a:ext uri="{FF2B5EF4-FFF2-40B4-BE49-F238E27FC236}">
                  <a16:creationId xmlns:a16="http://schemas.microsoft.com/office/drawing/2014/main" id="{282CE86C-6948-46A2-8CDE-9ACF7EC4A4D8}"/>
                </a:ext>
              </a:extLst>
            </p:cNvPr>
            <p:cNvSpPr/>
            <p:nvPr/>
          </p:nvSpPr>
          <p:spPr>
            <a:xfrm>
              <a:off x="9581528" y="886173"/>
              <a:ext cx="191677" cy="1207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grpSp>
      <p:pic>
        <p:nvPicPr>
          <p:cNvPr id="31" name="Bilde 30">
            <a:extLst>
              <a:ext uri="{FF2B5EF4-FFF2-40B4-BE49-F238E27FC236}">
                <a16:creationId xmlns:a16="http://schemas.microsoft.com/office/drawing/2014/main" id="{5BFAF1B0-DF53-4964-80D5-5AE3DEEAC209}"/>
              </a:ext>
            </a:extLst>
          </p:cNvPr>
          <p:cNvPicPr>
            <a:picLocks noChangeAspect="1"/>
          </p:cNvPicPr>
          <p:nvPr/>
        </p:nvPicPr>
        <p:blipFill>
          <a:blip r:embed="rId4"/>
          <a:stretch>
            <a:fillRect/>
          </a:stretch>
        </p:blipFill>
        <p:spPr>
          <a:xfrm>
            <a:off x="9474103" y="4546565"/>
            <a:ext cx="1355388" cy="910921"/>
          </a:xfrm>
          <a:prstGeom prst="rect">
            <a:avLst/>
          </a:prstGeom>
        </p:spPr>
      </p:pic>
      <p:sp>
        <p:nvSpPr>
          <p:cNvPr id="63" name="TekstSylinder 62">
            <a:extLst>
              <a:ext uri="{FF2B5EF4-FFF2-40B4-BE49-F238E27FC236}">
                <a16:creationId xmlns:a16="http://schemas.microsoft.com/office/drawing/2014/main" id="{085A4E44-38FD-4E4F-AB0D-186A6FA174DE}"/>
              </a:ext>
            </a:extLst>
          </p:cNvPr>
          <p:cNvSpPr txBox="1"/>
          <p:nvPr/>
        </p:nvSpPr>
        <p:spPr>
          <a:xfrm rot="16200000">
            <a:off x="1789751" y="2173660"/>
            <a:ext cx="1159292" cy="307777"/>
          </a:xfrm>
          <a:prstGeom prst="rect">
            <a:avLst/>
          </a:prstGeom>
          <a:noFill/>
        </p:spPr>
        <p:txBody>
          <a:bodyPr wrap="none" rtlCol="0">
            <a:spAutoFit/>
          </a:bodyPr>
          <a:lstStyle/>
          <a:p>
            <a:r>
              <a:rPr lang="nb-NO" sz="1400">
                <a:solidFill>
                  <a:srgbClr val="002060"/>
                </a:solidFill>
                <a:latin typeface="Arial" panose="020B0604020202020204" pitchFamily="34" charset="0"/>
                <a:cs typeface="Arial" panose="020B0604020202020204" pitchFamily="34" charset="0"/>
              </a:rPr>
              <a:t>kompetanse</a:t>
            </a:r>
          </a:p>
        </p:txBody>
      </p:sp>
      <p:sp>
        <p:nvSpPr>
          <p:cNvPr id="64" name="TekstSylinder 63">
            <a:extLst>
              <a:ext uri="{FF2B5EF4-FFF2-40B4-BE49-F238E27FC236}">
                <a16:creationId xmlns:a16="http://schemas.microsoft.com/office/drawing/2014/main" id="{7B74094E-8CDD-470F-9E49-17BEF8D75D0A}"/>
              </a:ext>
            </a:extLst>
          </p:cNvPr>
          <p:cNvSpPr txBox="1"/>
          <p:nvPr/>
        </p:nvSpPr>
        <p:spPr>
          <a:xfrm rot="16200000">
            <a:off x="1823944" y="4863735"/>
            <a:ext cx="1159292" cy="307777"/>
          </a:xfrm>
          <a:prstGeom prst="rect">
            <a:avLst/>
          </a:prstGeom>
          <a:noFill/>
        </p:spPr>
        <p:txBody>
          <a:bodyPr wrap="none" rtlCol="0">
            <a:spAutoFit/>
          </a:bodyPr>
          <a:lstStyle/>
          <a:p>
            <a:r>
              <a:rPr lang="nb-NO" sz="1400">
                <a:solidFill>
                  <a:srgbClr val="002060"/>
                </a:solidFill>
                <a:latin typeface="Arial" panose="020B0604020202020204" pitchFamily="34" charset="0"/>
                <a:cs typeface="Arial" panose="020B0604020202020204" pitchFamily="34" charset="0"/>
              </a:rPr>
              <a:t>kompetanse</a:t>
            </a:r>
          </a:p>
        </p:txBody>
      </p:sp>
    </p:spTree>
    <p:extLst>
      <p:ext uri="{BB962C8B-B14F-4D97-AF65-F5344CB8AC3E}">
        <p14:creationId xmlns:p14="http://schemas.microsoft.com/office/powerpoint/2010/main" val="1028128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k 2" descr="Gruppe med personer">
            <a:extLst>
              <a:ext uri="{FF2B5EF4-FFF2-40B4-BE49-F238E27FC236}">
                <a16:creationId xmlns:a16="http://schemas.microsoft.com/office/drawing/2014/main" id="{3EFA7263-0AF7-4801-A9EB-E3CCECA9899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42836" y="3100845"/>
            <a:ext cx="2693289" cy="2693289"/>
          </a:xfrm>
          <a:prstGeom prst="rect">
            <a:avLst/>
          </a:prstGeom>
        </p:spPr>
      </p:pic>
      <p:pic>
        <p:nvPicPr>
          <p:cNvPr id="7" name="Grafikk 6" descr="Chat">
            <a:extLst>
              <a:ext uri="{FF2B5EF4-FFF2-40B4-BE49-F238E27FC236}">
                <a16:creationId xmlns:a16="http://schemas.microsoft.com/office/drawing/2014/main" id="{0757C3C8-F8B6-41BC-B0FC-FD01CD03EB7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297461" y="2306032"/>
            <a:ext cx="914400" cy="914400"/>
          </a:xfrm>
          <a:prstGeom prst="rect">
            <a:avLst/>
          </a:prstGeom>
        </p:spPr>
      </p:pic>
      <p:pic>
        <p:nvPicPr>
          <p:cNvPr id="8" name="Grafikk 7" descr="Chat">
            <a:extLst>
              <a:ext uri="{FF2B5EF4-FFF2-40B4-BE49-F238E27FC236}">
                <a16:creationId xmlns:a16="http://schemas.microsoft.com/office/drawing/2014/main" id="{DB528F38-D3E3-4CDF-BAB5-84191CF66D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9707754">
            <a:off x="4024662" y="3836789"/>
            <a:ext cx="914400" cy="914400"/>
          </a:xfrm>
          <a:prstGeom prst="rect">
            <a:avLst/>
          </a:prstGeom>
        </p:spPr>
      </p:pic>
      <p:pic>
        <p:nvPicPr>
          <p:cNvPr id="9" name="Grafikk 8" descr="Chat">
            <a:extLst>
              <a:ext uri="{FF2B5EF4-FFF2-40B4-BE49-F238E27FC236}">
                <a16:creationId xmlns:a16="http://schemas.microsoft.com/office/drawing/2014/main" id="{951E9F89-FF31-4A71-B3FC-0AA8DD8AB80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130855">
            <a:off x="6392399" y="3663198"/>
            <a:ext cx="914400" cy="914400"/>
          </a:xfrm>
          <a:prstGeom prst="rect">
            <a:avLst/>
          </a:prstGeom>
        </p:spPr>
      </p:pic>
      <p:sp>
        <p:nvSpPr>
          <p:cNvPr id="10" name="TekstSylinder 9">
            <a:extLst>
              <a:ext uri="{FF2B5EF4-FFF2-40B4-BE49-F238E27FC236}">
                <a16:creationId xmlns:a16="http://schemas.microsoft.com/office/drawing/2014/main" id="{ABF69524-D966-4BCC-80DE-FB2529536401}"/>
              </a:ext>
            </a:extLst>
          </p:cNvPr>
          <p:cNvSpPr txBox="1"/>
          <p:nvPr/>
        </p:nvSpPr>
        <p:spPr>
          <a:xfrm>
            <a:off x="333632" y="594039"/>
            <a:ext cx="10511207" cy="1077218"/>
          </a:xfrm>
          <a:prstGeom prst="rect">
            <a:avLst/>
          </a:prstGeom>
          <a:noFill/>
        </p:spPr>
        <p:txBody>
          <a:bodyPr wrap="square" rtlCol="0">
            <a:spAutoFit/>
          </a:bodyPr>
          <a:lstStyle/>
          <a:p>
            <a:r>
              <a:rPr lang="nb-NO" sz="3200" b="1" dirty="0">
                <a:solidFill>
                  <a:srgbClr val="001A58"/>
                </a:solidFill>
              </a:rPr>
              <a:t>Brukermedvirkning ved etablering </a:t>
            </a:r>
          </a:p>
          <a:p>
            <a:r>
              <a:rPr lang="nb-NO" sz="3200" b="1" dirty="0">
                <a:solidFill>
                  <a:srgbClr val="001A58"/>
                </a:solidFill>
              </a:rPr>
              <a:t>og forvaltning av nasjonale tjenester</a:t>
            </a:r>
          </a:p>
        </p:txBody>
      </p:sp>
      <p:pic>
        <p:nvPicPr>
          <p:cNvPr id="12" name="Grafikk 11" descr="Programmerer">
            <a:extLst>
              <a:ext uri="{FF2B5EF4-FFF2-40B4-BE49-F238E27FC236}">
                <a16:creationId xmlns:a16="http://schemas.microsoft.com/office/drawing/2014/main" id="{E087E848-5F11-41A0-AB52-D5B305348D0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47161" y="3957748"/>
            <a:ext cx="914400" cy="914400"/>
          </a:xfrm>
          <a:prstGeom prst="rect">
            <a:avLst/>
          </a:prstGeom>
        </p:spPr>
      </p:pic>
      <p:pic>
        <p:nvPicPr>
          <p:cNvPr id="15" name="Grafikk 14" descr="Kundeservice">
            <a:extLst>
              <a:ext uri="{FF2B5EF4-FFF2-40B4-BE49-F238E27FC236}">
                <a16:creationId xmlns:a16="http://schemas.microsoft.com/office/drawing/2014/main" id="{676D0788-FCB1-44ED-A392-873CF629683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30200" y="4611283"/>
            <a:ext cx="914400" cy="914400"/>
          </a:xfrm>
          <a:prstGeom prst="rect">
            <a:avLst/>
          </a:prstGeom>
        </p:spPr>
      </p:pic>
      <p:pic>
        <p:nvPicPr>
          <p:cNvPr id="17" name="Grafikk 16" descr="E-post">
            <a:extLst>
              <a:ext uri="{FF2B5EF4-FFF2-40B4-BE49-F238E27FC236}">
                <a16:creationId xmlns:a16="http://schemas.microsoft.com/office/drawing/2014/main" id="{B1A827E7-36AC-4ADE-A75C-D96906AF08F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95949" y="4872148"/>
            <a:ext cx="596192" cy="596192"/>
          </a:xfrm>
          <a:prstGeom prst="rect">
            <a:avLst/>
          </a:prstGeom>
        </p:spPr>
      </p:pic>
      <p:pic>
        <p:nvPicPr>
          <p:cNvPr id="19" name="Grafikk 18" descr="Møte">
            <a:extLst>
              <a:ext uri="{FF2B5EF4-FFF2-40B4-BE49-F238E27FC236}">
                <a16:creationId xmlns:a16="http://schemas.microsoft.com/office/drawing/2014/main" id="{2AB6F8AE-A707-49E8-81A8-A06B58DA952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467050" y="3482660"/>
            <a:ext cx="2377789" cy="2377789"/>
          </a:xfrm>
          <a:prstGeom prst="rect">
            <a:avLst/>
          </a:prstGeom>
        </p:spPr>
      </p:pic>
      <p:sp>
        <p:nvSpPr>
          <p:cNvPr id="2" name="TextBox 1">
            <a:extLst>
              <a:ext uri="{FF2B5EF4-FFF2-40B4-BE49-F238E27FC236}">
                <a16:creationId xmlns:a16="http://schemas.microsoft.com/office/drawing/2014/main" id="{D7CAC66F-9976-4EF4-ACBD-90951CE87679}"/>
              </a:ext>
            </a:extLst>
          </p:cNvPr>
          <p:cNvSpPr txBox="1"/>
          <p:nvPr/>
        </p:nvSpPr>
        <p:spPr>
          <a:xfrm>
            <a:off x="494197" y="560807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01046"/>
                </a:solidFill>
              </a:rPr>
              <a:t>Brukerstøtte</a:t>
            </a:r>
            <a:endParaRPr lang="en-US" dirty="0">
              <a:solidFill>
                <a:srgbClr val="001046"/>
              </a:solidFill>
              <a:hlinkClick r:id="rId15">
                <a:extLst>
                  <a:ext uri="{A12FA001-AC4F-418D-AE19-62706E023703}">
                    <ahyp:hlinkClr xmlns:ahyp="http://schemas.microsoft.com/office/drawing/2018/hyperlinkcolor" xmlns="" val="tx"/>
                  </a:ext>
                </a:extLst>
              </a:hlinkClick>
            </a:endParaRPr>
          </a:p>
          <a:p>
            <a:pPr algn="ctr"/>
            <a:r>
              <a:rPr lang="en-US" dirty="0">
                <a:solidFill>
                  <a:srgbClr val="001046"/>
                </a:solidFill>
                <a:hlinkClick r:id="rId15"/>
              </a:rPr>
              <a:t>fiks@ks.no</a:t>
            </a:r>
            <a:endParaRPr lang="en-US" dirty="0">
              <a:solidFill>
                <a:srgbClr val="001046"/>
              </a:solidFill>
            </a:endParaRPr>
          </a:p>
        </p:txBody>
      </p:sp>
      <p:sp>
        <p:nvSpPr>
          <p:cNvPr id="13" name="TextBox 1">
            <a:extLst>
              <a:ext uri="{FF2B5EF4-FFF2-40B4-BE49-F238E27FC236}">
                <a16:creationId xmlns:a16="http://schemas.microsoft.com/office/drawing/2014/main" id="{AFDDC3BF-0435-4FD5-884B-BB15259EBD53}"/>
              </a:ext>
            </a:extLst>
          </p:cNvPr>
          <p:cNvSpPr txBox="1"/>
          <p:nvPr/>
        </p:nvSpPr>
        <p:spPr>
          <a:xfrm>
            <a:off x="4446798" y="579274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err="1">
                <a:solidFill>
                  <a:srgbClr val="001046"/>
                </a:solidFill>
              </a:rPr>
              <a:t>Brukermøte</a:t>
            </a:r>
            <a:r>
              <a:rPr lang="en-US" dirty="0">
                <a:solidFill>
                  <a:srgbClr val="001046"/>
                </a:solidFill>
              </a:rPr>
              <a:t>, alle med </a:t>
            </a:r>
            <a:r>
              <a:rPr lang="en-US" dirty="0" err="1">
                <a:solidFill>
                  <a:srgbClr val="001046"/>
                </a:solidFill>
              </a:rPr>
              <a:t>avtale</a:t>
            </a:r>
            <a:r>
              <a:rPr lang="en-US" dirty="0">
                <a:solidFill>
                  <a:srgbClr val="001046"/>
                </a:solidFill>
              </a:rPr>
              <a:t> om bruk av </a:t>
            </a:r>
            <a:r>
              <a:rPr lang="en-US" dirty="0" err="1">
                <a:solidFill>
                  <a:srgbClr val="001046"/>
                </a:solidFill>
              </a:rPr>
              <a:t>tjenesten</a:t>
            </a:r>
            <a:endParaRPr lang="en-US" dirty="0">
              <a:solidFill>
                <a:srgbClr val="001046"/>
              </a:solidFill>
            </a:endParaRPr>
          </a:p>
        </p:txBody>
      </p:sp>
      <p:sp>
        <p:nvSpPr>
          <p:cNvPr id="14" name="TextBox 1">
            <a:extLst>
              <a:ext uri="{FF2B5EF4-FFF2-40B4-BE49-F238E27FC236}">
                <a16:creationId xmlns:a16="http://schemas.microsoft.com/office/drawing/2014/main" id="{50821823-0AEF-46EA-AEA9-EC393419F06D}"/>
              </a:ext>
            </a:extLst>
          </p:cNvPr>
          <p:cNvSpPr txBox="1"/>
          <p:nvPr/>
        </p:nvSpPr>
        <p:spPr>
          <a:xfrm>
            <a:off x="8284344" y="579274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err="1">
                <a:solidFill>
                  <a:srgbClr val="001046"/>
                </a:solidFill>
              </a:rPr>
              <a:t>Brukerråd</a:t>
            </a:r>
            <a:r>
              <a:rPr lang="en-US" dirty="0">
                <a:solidFill>
                  <a:srgbClr val="001046"/>
                </a:solidFill>
              </a:rPr>
              <a:t>, 5-7 </a:t>
            </a:r>
            <a:r>
              <a:rPr lang="en-US" dirty="0" err="1">
                <a:solidFill>
                  <a:srgbClr val="001046"/>
                </a:solidFill>
              </a:rPr>
              <a:t>representanter</a:t>
            </a:r>
            <a:r>
              <a:rPr lang="en-US" dirty="0">
                <a:solidFill>
                  <a:srgbClr val="001046"/>
                </a:solidFill>
              </a:rPr>
              <a:t> </a:t>
            </a:r>
            <a:r>
              <a:rPr lang="en-US" dirty="0" err="1">
                <a:solidFill>
                  <a:srgbClr val="001046"/>
                </a:solidFill>
              </a:rPr>
              <a:t>fra</a:t>
            </a:r>
            <a:r>
              <a:rPr lang="en-US" dirty="0">
                <a:solidFill>
                  <a:srgbClr val="001046"/>
                </a:solidFill>
              </a:rPr>
              <a:t> </a:t>
            </a:r>
            <a:r>
              <a:rPr lang="en-US" dirty="0" err="1">
                <a:solidFill>
                  <a:srgbClr val="001046"/>
                </a:solidFill>
              </a:rPr>
              <a:t>brukermøte</a:t>
            </a:r>
            <a:endParaRPr lang="en-US" dirty="0">
              <a:solidFill>
                <a:srgbClr val="001046"/>
              </a:solidFill>
              <a:cs typeface="Calibri"/>
            </a:endParaRPr>
          </a:p>
          <a:p>
            <a:pPr marL="285750" indent="-285750" algn="ctr">
              <a:buFontTx/>
              <a:buChar char="-"/>
            </a:pPr>
            <a:endParaRPr lang="en-US" dirty="0">
              <a:solidFill>
                <a:srgbClr val="001046"/>
              </a:solidFill>
            </a:endParaRPr>
          </a:p>
        </p:txBody>
      </p:sp>
    </p:spTree>
    <p:extLst>
      <p:ext uri="{BB962C8B-B14F-4D97-AF65-F5344CB8AC3E}">
        <p14:creationId xmlns:p14="http://schemas.microsoft.com/office/powerpoint/2010/main" val="3179775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6AA4-E14E-49E2-9275-4860B9F617C4}"/>
              </a:ext>
            </a:extLst>
          </p:cNvPr>
          <p:cNvSpPr>
            <a:spLocks noGrp="1"/>
          </p:cNvSpPr>
          <p:nvPr>
            <p:ph type="title"/>
          </p:nvPr>
        </p:nvSpPr>
        <p:spPr>
          <a:xfrm>
            <a:off x="478972" y="642257"/>
            <a:ext cx="4485646" cy="1503047"/>
          </a:xfrm>
        </p:spPr>
        <p:txBody>
          <a:bodyPr>
            <a:noAutofit/>
          </a:bodyPr>
          <a:lstStyle/>
          <a:p>
            <a:r>
              <a:rPr lang="en-US" sz="2800" dirty="0">
                <a:cs typeface="Calibri"/>
              </a:rPr>
              <a:t>SvarUt er den </a:t>
            </a:r>
            <a:r>
              <a:rPr lang="en-US" sz="2800" dirty="0" err="1">
                <a:cs typeface="Calibri"/>
              </a:rPr>
              <a:t>mest</a:t>
            </a:r>
            <a:r>
              <a:rPr lang="en-US" sz="2800" dirty="0">
                <a:cs typeface="Calibri"/>
              </a:rPr>
              <a:t> </a:t>
            </a:r>
            <a:r>
              <a:rPr lang="en-US" sz="2800" dirty="0" err="1">
                <a:cs typeface="Calibri"/>
              </a:rPr>
              <a:t>kjente</a:t>
            </a:r>
            <a:r>
              <a:rPr lang="en-US" sz="2800" dirty="0">
                <a:cs typeface="Calibri"/>
              </a:rPr>
              <a:t>- </a:t>
            </a:r>
            <a:r>
              <a:rPr lang="en-US" sz="2800" dirty="0" err="1">
                <a:cs typeface="Calibri"/>
              </a:rPr>
              <a:t>tjenesten</a:t>
            </a:r>
            <a:r>
              <a:rPr lang="en-US" sz="2800" dirty="0">
                <a:cs typeface="Calibri"/>
              </a:rPr>
              <a:t>, </a:t>
            </a:r>
            <a:r>
              <a:rPr lang="en-US" sz="2800" dirty="0" err="1">
                <a:cs typeface="Calibri"/>
              </a:rPr>
              <a:t>brukes</a:t>
            </a:r>
            <a:r>
              <a:rPr lang="en-US" sz="2800" dirty="0">
                <a:cs typeface="Calibri"/>
              </a:rPr>
              <a:t> i </a:t>
            </a:r>
            <a:r>
              <a:rPr lang="en-US" sz="2800" dirty="0" err="1">
                <a:cs typeface="Calibri"/>
              </a:rPr>
              <a:t>dag</a:t>
            </a:r>
            <a:r>
              <a:rPr lang="en-US" sz="2800" dirty="0">
                <a:cs typeface="Calibri"/>
              </a:rPr>
              <a:t> av alle </a:t>
            </a:r>
            <a:r>
              <a:rPr lang="en-US" sz="2800" dirty="0" err="1">
                <a:cs typeface="Calibri"/>
              </a:rPr>
              <a:t>kommuner</a:t>
            </a:r>
            <a:r>
              <a:rPr lang="en-US" sz="2800" dirty="0">
                <a:cs typeface="Calibri"/>
              </a:rPr>
              <a:t>, </a:t>
            </a:r>
            <a:r>
              <a:rPr lang="en-US" sz="2800" dirty="0" err="1">
                <a:cs typeface="Calibri"/>
              </a:rPr>
              <a:t>fylkeskommuner</a:t>
            </a:r>
            <a:r>
              <a:rPr lang="en-US" sz="2800" dirty="0">
                <a:cs typeface="Calibri"/>
              </a:rPr>
              <a:t> og </a:t>
            </a:r>
            <a:r>
              <a:rPr lang="en-US" sz="2800" dirty="0" err="1">
                <a:cs typeface="Calibri"/>
              </a:rPr>
              <a:t>andre</a:t>
            </a:r>
            <a:endParaRPr lang="en-US" sz="2800" dirty="0">
              <a:cs typeface="Calibri"/>
            </a:endParaRPr>
          </a:p>
        </p:txBody>
      </p:sp>
      <p:pic>
        <p:nvPicPr>
          <p:cNvPr id="4" name="Picture 4">
            <a:extLst>
              <a:ext uri="{FF2B5EF4-FFF2-40B4-BE49-F238E27FC236}">
                <a16:creationId xmlns:a16="http://schemas.microsoft.com/office/drawing/2014/main" id="{9B4F9A9A-6BF4-47E1-BC66-411CFCF1AB3A}"/>
              </a:ext>
            </a:extLst>
          </p:cNvPr>
          <p:cNvPicPr>
            <a:picLocks noChangeAspect="1"/>
          </p:cNvPicPr>
          <p:nvPr/>
        </p:nvPicPr>
        <p:blipFill>
          <a:blip r:embed="rId3"/>
          <a:stretch>
            <a:fillRect/>
          </a:stretch>
        </p:blipFill>
        <p:spPr>
          <a:xfrm>
            <a:off x="700870" y="3320143"/>
            <a:ext cx="3819525" cy="2322195"/>
          </a:xfrm>
          <a:prstGeom prst="rect">
            <a:avLst/>
          </a:prstGeom>
        </p:spPr>
      </p:pic>
      <p:pic>
        <p:nvPicPr>
          <p:cNvPr id="3" name="Bilde 2">
            <a:extLst>
              <a:ext uri="{FF2B5EF4-FFF2-40B4-BE49-F238E27FC236}">
                <a16:creationId xmlns:a16="http://schemas.microsoft.com/office/drawing/2014/main" id="{B02C17F1-5178-6DBC-471C-8425F3860362}"/>
              </a:ext>
            </a:extLst>
          </p:cNvPr>
          <p:cNvPicPr>
            <a:picLocks noChangeAspect="1"/>
          </p:cNvPicPr>
          <p:nvPr/>
        </p:nvPicPr>
        <p:blipFill rotWithShape="1">
          <a:blip r:embed="rId4"/>
          <a:srcRect l="11261" r="10975"/>
          <a:stretch/>
        </p:blipFill>
        <p:spPr>
          <a:xfrm>
            <a:off x="5059788" y="886958"/>
            <a:ext cx="6900336" cy="4991327"/>
          </a:xfrm>
          <a:prstGeom prst="rect">
            <a:avLst/>
          </a:prstGeom>
        </p:spPr>
      </p:pic>
    </p:spTree>
    <p:extLst>
      <p:ext uri="{BB962C8B-B14F-4D97-AF65-F5344CB8AC3E}">
        <p14:creationId xmlns:p14="http://schemas.microsoft.com/office/powerpoint/2010/main" val="245272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DDC38510-9704-404B-8FB3-5D9DCED42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946" y="0"/>
            <a:ext cx="9709728" cy="684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tel 2">
            <a:extLst>
              <a:ext uri="{FF2B5EF4-FFF2-40B4-BE49-F238E27FC236}">
                <a16:creationId xmlns:a16="http://schemas.microsoft.com/office/drawing/2014/main" id="{651D7F9D-23D2-44CF-8997-8AB70DB111DA}"/>
              </a:ext>
            </a:extLst>
          </p:cNvPr>
          <p:cNvSpPr>
            <a:spLocks noGrp="1"/>
          </p:cNvSpPr>
          <p:nvPr>
            <p:ph type="title"/>
          </p:nvPr>
        </p:nvSpPr>
        <p:spPr>
          <a:xfrm>
            <a:off x="0" y="78798"/>
            <a:ext cx="2770909" cy="807893"/>
          </a:xfrm>
        </p:spPr>
        <p:txBody>
          <a:bodyPr>
            <a:normAutofit fontScale="90000"/>
          </a:bodyPr>
          <a:lstStyle/>
          <a:p>
            <a:r>
              <a:rPr lang="nb-NO" b="1" dirty="0"/>
              <a:t>Fiks SvarUt</a:t>
            </a:r>
            <a:br>
              <a:rPr lang="nb-NO" b="1" dirty="0"/>
            </a:br>
            <a:r>
              <a:rPr lang="nb-NO" sz="1300" b="1" dirty="0"/>
              <a:t>etablert 2012</a:t>
            </a:r>
          </a:p>
        </p:txBody>
      </p:sp>
      <p:sp>
        <p:nvSpPr>
          <p:cNvPr id="2" name="TekstSylinder 1">
            <a:extLst>
              <a:ext uri="{FF2B5EF4-FFF2-40B4-BE49-F238E27FC236}">
                <a16:creationId xmlns:a16="http://schemas.microsoft.com/office/drawing/2014/main" id="{75F5AA20-9297-45C7-AED3-BC1FAFDE8251}"/>
              </a:ext>
            </a:extLst>
          </p:cNvPr>
          <p:cNvSpPr txBox="1"/>
          <p:nvPr/>
        </p:nvSpPr>
        <p:spPr>
          <a:xfrm>
            <a:off x="9612747" y="5938981"/>
            <a:ext cx="2456873" cy="830997"/>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nb-NO" sz="1200" b="1" dirty="0"/>
              <a:t>600 virksomheter</a:t>
            </a:r>
          </a:p>
          <a:p>
            <a:pPr marL="285750" indent="-285750">
              <a:buFont typeface="Arial" panose="020B0604020202020204" pitchFamily="34" charset="0"/>
              <a:buChar char="•"/>
            </a:pPr>
            <a:r>
              <a:rPr lang="nb-NO" sz="1200" b="1" dirty="0"/>
              <a:t>150 ulike fagsystemer levert av 70 leverandører</a:t>
            </a:r>
          </a:p>
          <a:p>
            <a:pPr marL="285750" indent="-285750">
              <a:buFont typeface="Arial" panose="020B0604020202020204" pitchFamily="34" charset="0"/>
              <a:buChar char="•"/>
            </a:pPr>
            <a:r>
              <a:rPr lang="nb-NO" sz="1200" b="1" dirty="0"/>
              <a:t>4000 aksesspunkter</a:t>
            </a:r>
          </a:p>
        </p:txBody>
      </p:sp>
      <p:sp>
        <p:nvSpPr>
          <p:cNvPr id="6" name="AutoShape 3">
            <a:extLst>
              <a:ext uri="{FF2B5EF4-FFF2-40B4-BE49-F238E27FC236}">
                <a16:creationId xmlns:a16="http://schemas.microsoft.com/office/drawing/2014/main" id="{EEF22A46-1544-4C93-9A7F-6A1CDCDD683F}"/>
              </a:ext>
            </a:extLst>
          </p:cNvPr>
          <p:cNvSpPr>
            <a:spLocks noChangeAspect="1" noChangeArrowheads="1" noTextEdit="1"/>
          </p:cNvSpPr>
          <p:nvPr/>
        </p:nvSpPr>
        <p:spPr bwMode="auto">
          <a:xfrm>
            <a:off x="0" y="1"/>
            <a:ext cx="4137891" cy="88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7" name="Ellipse 6">
            <a:extLst>
              <a:ext uri="{FF2B5EF4-FFF2-40B4-BE49-F238E27FC236}">
                <a16:creationId xmlns:a16="http://schemas.microsoft.com/office/drawing/2014/main" id="{2ADAB6CE-3126-41EB-ABEE-F6F1591BF043}"/>
              </a:ext>
            </a:extLst>
          </p:cNvPr>
          <p:cNvSpPr/>
          <p:nvPr/>
        </p:nvSpPr>
        <p:spPr>
          <a:xfrm>
            <a:off x="8054111" y="503670"/>
            <a:ext cx="1237672" cy="807893"/>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40473E0A-D9EE-40D7-8297-DBE6377E03C5}"/>
              </a:ext>
            </a:extLst>
          </p:cNvPr>
          <p:cNvSpPr/>
          <p:nvPr/>
        </p:nvSpPr>
        <p:spPr>
          <a:xfrm>
            <a:off x="8054111" y="1727488"/>
            <a:ext cx="1237672" cy="807893"/>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8B35816F-63BC-4831-A17A-174B49299B96}"/>
              </a:ext>
            </a:extLst>
          </p:cNvPr>
          <p:cNvSpPr/>
          <p:nvPr/>
        </p:nvSpPr>
        <p:spPr>
          <a:xfrm>
            <a:off x="8054111" y="3713307"/>
            <a:ext cx="1237672" cy="807893"/>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a:extLst>
              <a:ext uri="{FF2B5EF4-FFF2-40B4-BE49-F238E27FC236}">
                <a16:creationId xmlns:a16="http://schemas.microsoft.com/office/drawing/2014/main" id="{2DEBB1C1-8492-41FD-A879-0DB7FA805A43}"/>
              </a:ext>
            </a:extLst>
          </p:cNvPr>
          <p:cNvSpPr/>
          <p:nvPr/>
        </p:nvSpPr>
        <p:spPr>
          <a:xfrm>
            <a:off x="6211456" y="4567670"/>
            <a:ext cx="1237672" cy="807893"/>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7968FC92-A570-4526-A72A-1FAB48AB6FD8}"/>
              </a:ext>
            </a:extLst>
          </p:cNvPr>
          <p:cNvSpPr/>
          <p:nvPr/>
        </p:nvSpPr>
        <p:spPr>
          <a:xfrm>
            <a:off x="6211456" y="1109230"/>
            <a:ext cx="1237672" cy="807893"/>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6213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4">
            <a:extLst>
              <a:ext uri="{FF2B5EF4-FFF2-40B4-BE49-F238E27FC236}">
                <a16:creationId xmlns:a16="http://schemas.microsoft.com/office/drawing/2014/main" id="{DFCB872A-D5DF-B749-A31B-DB40480FA7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9034"/>
            <a:ext cx="12234533" cy="7147034"/>
          </a:xfrm>
          <a:prstGeom prst="rect">
            <a:avLst/>
          </a:prstGeom>
        </p:spPr>
      </p:pic>
    </p:spTree>
    <p:extLst>
      <p:ext uri="{BB962C8B-B14F-4D97-AF65-F5344CB8AC3E}">
        <p14:creationId xmlns:p14="http://schemas.microsoft.com/office/powerpoint/2010/main" val="3619510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0000000-0008-0000-0000-000002000000}"/>
              </a:ext>
            </a:extLst>
          </p:cNvPr>
          <p:cNvGraphicFramePr/>
          <p:nvPr/>
        </p:nvGraphicFramePr>
        <p:xfrm>
          <a:off x="108857" y="870856"/>
          <a:ext cx="11473544" cy="48332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2863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E12D847-73DF-40CA-B3A8-A99D530E1E40}"/>
              </a:ext>
            </a:extLst>
          </p:cNvPr>
          <p:cNvGraphicFramePr/>
          <p:nvPr/>
        </p:nvGraphicFramePr>
        <p:xfrm>
          <a:off x="402771" y="751115"/>
          <a:ext cx="10341429" cy="57585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9692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80F7C76-A114-8647-9238-EE90652A38BE}"/>
              </a:ext>
            </a:extLst>
          </p:cNvPr>
          <p:cNvSpPr>
            <a:spLocks noGrp="1"/>
          </p:cNvSpPr>
          <p:nvPr>
            <p:ph type="title"/>
          </p:nvPr>
        </p:nvSpPr>
        <p:spPr>
          <a:xfrm>
            <a:off x="434108" y="626156"/>
            <a:ext cx="5553941" cy="760342"/>
          </a:xfrm>
        </p:spPr>
        <p:txBody>
          <a:bodyPr>
            <a:noAutofit/>
          </a:bodyPr>
          <a:lstStyle/>
          <a:p>
            <a:r>
              <a:rPr lang="nb-NO" sz="3200" b="1" dirty="0"/>
              <a:t>Digitale fellestjenesters  </a:t>
            </a:r>
            <a:endParaRPr lang="nb-NO" sz="3200" b="1" dirty="0">
              <a:cs typeface="Calibri"/>
            </a:endParaRPr>
          </a:p>
        </p:txBody>
      </p:sp>
      <p:sp>
        <p:nvSpPr>
          <p:cNvPr id="7" name="Plassholder for innhold 6">
            <a:extLst>
              <a:ext uri="{FF2B5EF4-FFF2-40B4-BE49-F238E27FC236}">
                <a16:creationId xmlns:a16="http://schemas.microsoft.com/office/drawing/2014/main" id="{BCCEDA34-DC86-CD4B-9430-FDF00A2665D5}"/>
              </a:ext>
            </a:extLst>
          </p:cNvPr>
          <p:cNvSpPr>
            <a:spLocks noGrp="1"/>
          </p:cNvSpPr>
          <p:nvPr>
            <p:ph sz="quarter" idx="10"/>
          </p:nvPr>
        </p:nvSpPr>
        <p:spPr>
          <a:xfrm>
            <a:off x="6394440" y="131264"/>
            <a:ext cx="5467360" cy="6533801"/>
          </a:xfrm>
        </p:spPr>
        <p:txBody>
          <a:bodyPr vert="horz" lIns="91440" tIns="45720" rIns="91440" bIns="45720" rtlCol="0" anchor="t">
            <a:noAutofit/>
          </a:bodyPr>
          <a:lstStyle/>
          <a:p>
            <a:r>
              <a:rPr lang="nb-NO" sz="1600" b="1" dirty="0">
                <a:ea typeface="+mn-lt"/>
                <a:cs typeface="+mn-lt"/>
              </a:rPr>
              <a:t>SvarUt</a:t>
            </a:r>
            <a:endParaRPr lang="en-US" sz="1400" b="1" dirty="0">
              <a:ea typeface="+mn-lt"/>
              <a:cs typeface="+mn-lt"/>
            </a:endParaRPr>
          </a:p>
          <a:p>
            <a:r>
              <a:rPr lang="nb-NO" sz="1600" b="1" dirty="0">
                <a:ea typeface="+mn-lt"/>
                <a:cs typeface="+mn-lt"/>
              </a:rPr>
              <a:t>Innbyggertjenester</a:t>
            </a:r>
            <a:endParaRPr lang="en-US" sz="1400" b="1" dirty="0">
              <a:ea typeface="+mn-lt"/>
              <a:cs typeface="+mn-lt"/>
            </a:endParaRPr>
          </a:p>
          <a:p>
            <a:pPr marL="1028700" lvl="1"/>
            <a:r>
              <a:rPr lang="nb-NO" sz="1400" b="1" dirty="0">
                <a:ea typeface="+mn-lt"/>
                <a:cs typeface="+mn-lt"/>
              </a:rPr>
              <a:t>MinSide/Min kommune</a:t>
            </a:r>
          </a:p>
          <a:p>
            <a:pPr marL="1028700" lvl="1"/>
            <a:r>
              <a:rPr lang="nb-NO" sz="1400" b="1" dirty="0">
                <a:ea typeface="+mn-lt"/>
                <a:cs typeface="+mn-lt"/>
              </a:rPr>
              <a:t>Bekymringsmelding barnevernet</a:t>
            </a:r>
            <a:endParaRPr lang="en-US" sz="1400" b="1" dirty="0">
              <a:ea typeface="+mn-lt"/>
              <a:cs typeface="+mn-lt"/>
            </a:endParaRPr>
          </a:p>
          <a:p>
            <a:pPr marL="1028700" lvl="1"/>
            <a:r>
              <a:rPr lang="nb-NO" sz="1400" dirty="0">
                <a:ea typeface="+mn-lt"/>
                <a:cs typeface="+mn-lt"/>
              </a:rPr>
              <a:t>DigiSos (økonomisk sosialhjelp)</a:t>
            </a:r>
            <a:endParaRPr lang="en-US" sz="1400" dirty="0">
              <a:ea typeface="+mn-lt"/>
              <a:cs typeface="+mn-lt"/>
            </a:endParaRPr>
          </a:p>
          <a:p>
            <a:r>
              <a:rPr lang="nb-NO" sz="1600" b="1" dirty="0">
                <a:ea typeface="+mn-lt"/>
                <a:cs typeface="+mn-lt"/>
              </a:rPr>
              <a:t>Fagsystem</a:t>
            </a:r>
            <a:endParaRPr lang="en-US" sz="1600" b="1" dirty="0">
              <a:ea typeface="+mn-lt"/>
              <a:cs typeface="+mn-lt"/>
            </a:endParaRPr>
          </a:p>
          <a:p>
            <a:pPr marL="1028700" lvl="1"/>
            <a:r>
              <a:rPr lang="nb-NO" sz="1400" b="1" dirty="0">
                <a:ea typeface="+mn-lt"/>
                <a:cs typeface="+mn-lt"/>
              </a:rPr>
              <a:t>Fiks smittesporing</a:t>
            </a:r>
            <a:endParaRPr lang="en-US" sz="1400" b="1" dirty="0">
              <a:ea typeface="+mn-lt"/>
              <a:cs typeface="+mn-lt"/>
            </a:endParaRPr>
          </a:p>
          <a:p>
            <a:pPr marL="1028700" lvl="1"/>
            <a:r>
              <a:rPr lang="nb-NO" sz="1400" b="1" dirty="0">
                <a:ea typeface="+mn-lt"/>
                <a:cs typeface="+mn-lt"/>
              </a:rPr>
              <a:t>Fiks innreiseoppfølging</a:t>
            </a:r>
            <a:endParaRPr lang="en-US" sz="1400" b="1" dirty="0">
              <a:ea typeface="+mn-lt"/>
              <a:cs typeface="+mn-lt"/>
            </a:endParaRPr>
          </a:p>
          <a:p>
            <a:pPr marL="1028700" lvl="1"/>
            <a:r>
              <a:rPr lang="nb-NO" sz="1400" b="1" dirty="0">
                <a:ea typeface="+mn-lt"/>
                <a:cs typeface="+mn-lt"/>
              </a:rPr>
              <a:t>Fiks </a:t>
            </a:r>
            <a:r>
              <a:rPr lang="nb-NO" sz="1400" b="1" dirty="0" err="1">
                <a:ea typeface="+mn-lt"/>
                <a:cs typeface="+mn-lt"/>
              </a:rPr>
              <a:t>digiorden</a:t>
            </a:r>
            <a:endParaRPr lang="nb-NO" sz="1400" b="1" dirty="0">
              <a:ea typeface="+mn-lt"/>
              <a:cs typeface="+mn-lt"/>
            </a:endParaRPr>
          </a:p>
          <a:p>
            <a:pPr marL="1028700" lvl="1"/>
            <a:r>
              <a:rPr lang="nb-NO" sz="1400" b="1" dirty="0">
                <a:ea typeface="+mn-lt"/>
                <a:cs typeface="+mn-lt"/>
              </a:rPr>
              <a:t>KS-Læring</a:t>
            </a:r>
            <a:endParaRPr lang="en-US" sz="1400" b="1" dirty="0">
              <a:ea typeface="+mn-lt"/>
              <a:cs typeface="+mn-lt"/>
            </a:endParaRPr>
          </a:p>
          <a:p>
            <a:r>
              <a:rPr lang="nb-NO" sz="1600" b="1" dirty="0">
                <a:ea typeface="+mn-lt"/>
                <a:cs typeface="+mn-lt"/>
              </a:rPr>
              <a:t>Tilgjengeliggjør data</a:t>
            </a:r>
            <a:endParaRPr lang="en-US" sz="1600" b="1" dirty="0">
              <a:ea typeface="+mn-lt"/>
              <a:cs typeface="+mn-lt"/>
            </a:endParaRPr>
          </a:p>
          <a:p>
            <a:pPr marL="1028700" lvl="1"/>
            <a:r>
              <a:rPr lang="nb-NO" sz="1400" b="1" dirty="0">
                <a:ea typeface="+mn-lt"/>
                <a:cs typeface="+mn-lt"/>
              </a:rPr>
              <a:t>Folkeregister</a:t>
            </a:r>
            <a:endParaRPr lang="en-US" sz="1400" b="1" dirty="0">
              <a:ea typeface="+mn-lt"/>
              <a:cs typeface="+mn-lt"/>
            </a:endParaRPr>
          </a:p>
          <a:p>
            <a:pPr marL="1028700" lvl="1"/>
            <a:r>
              <a:rPr lang="nb-NO" sz="1400" dirty="0">
                <a:ea typeface="+mn-lt"/>
                <a:cs typeface="+mn-lt"/>
              </a:rPr>
              <a:t>Kjøretøyregister</a:t>
            </a:r>
            <a:endParaRPr lang="en-US" sz="1400" dirty="0">
              <a:ea typeface="+mn-lt"/>
              <a:cs typeface="+mn-lt"/>
            </a:endParaRPr>
          </a:p>
          <a:p>
            <a:pPr marL="1028700" lvl="1"/>
            <a:r>
              <a:rPr lang="nb-NO" sz="1400" dirty="0">
                <a:ea typeface="+mn-lt"/>
                <a:cs typeface="+mn-lt"/>
              </a:rPr>
              <a:t>Matrikkel</a:t>
            </a:r>
            <a:endParaRPr lang="en-US" sz="1400" dirty="0">
              <a:ea typeface="+mn-lt"/>
              <a:cs typeface="+mn-lt"/>
            </a:endParaRPr>
          </a:p>
          <a:p>
            <a:pPr marL="1028700" lvl="1"/>
            <a:r>
              <a:rPr lang="nb-NO" sz="1400" dirty="0">
                <a:ea typeface="+mn-lt"/>
                <a:cs typeface="+mn-lt"/>
              </a:rPr>
              <a:t>Enhetsregisteret</a:t>
            </a:r>
            <a:endParaRPr lang="en-US" sz="1400" dirty="0">
              <a:ea typeface="+mn-lt"/>
              <a:cs typeface="+mn-lt"/>
            </a:endParaRPr>
          </a:p>
          <a:p>
            <a:pPr marL="1028700" lvl="1"/>
            <a:r>
              <a:rPr lang="nb-NO" sz="1400" dirty="0">
                <a:ea typeface="+mn-lt"/>
                <a:cs typeface="+mn-lt"/>
              </a:rPr>
              <a:t>Kontakt og reservasjonsregisteret</a:t>
            </a:r>
            <a:endParaRPr lang="en-US" sz="1400" dirty="0">
              <a:ea typeface="+mn-lt"/>
              <a:cs typeface="+mn-lt"/>
            </a:endParaRPr>
          </a:p>
          <a:p>
            <a:pPr marL="1028700" lvl="1"/>
            <a:r>
              <a:rPr lang="nb-NO" sz="1400" dirty="0">
                <a:ea typeface="+mn-lt"/>
                <a:cs typeface="+mn-lt"/>
              </a:rPr>
              <a:t>API/grensesnitt Covid-19</a:t>
            </a:r>
            <a:endParaRPr lang="en-US" sz="1400" dirty="0">
              <a:ea typeface="+mn-lt"/>
              <a:cs typeface="+mn-lt"/>
            </a:endParaRPr>
          </a:p>
          <a:p>
            <a:pPr marL="1485900" lvl="2"/>
            <a:r>
              <a:rPr lang="nb-NO" sz="1000" dirty="0">
                <a:ea typeface="+mn-lt"/>
                <a:cs typeface="+mn-lt"/>
              </a:rPr>
              <a:t>prøvesvar, klinikermelding, vaksinasjon, innreise</a:t>
            </a:r>
            <a:endParaRPr lang="en-US" sz="1000" dirty="0">
              <a:ea typeface="+mn-lt"/>
              <a:cs typeface="+mn-lt"/>
            </a:endParaRPr>
          </a:p>
          <a:p>
            <a:r>
              <a:rPr lang="nb-NO" sz="1600" b="1" dirty="0">
                <a:ea typeface="+mn-lt"/>
                <a:cs typeface="+mn-lt"/>
              </a:rPr>
              <a:t>Overføre data</a:t>
            </a:r>
            <a:endParaRPr lang="en-US" sz="1600" b="1" dirty="0">
              <a:ea typeface="+mn-lt"/>
              <a:cs typeface="+mn-lt"/>
            </a:endParaRPr>
          </a:p>
          <a:p>
            <a:pPr marL="1028700" lvl="1"/>
            <a:r>
              <a:rPr lang="nb-NO" sz="1400" b="1" dirty="0">
                <a:ea typeface="+mn-lt"/>
                <a:cs typeface="+mn-lt"/>
              </a:rPr>
              <a:t>Fiks del dokument</a:t>
            </a:r>
            <a:endParaRPr lang="en-US" sz="1400" b="1" dirty="0">
              <a:ea typeface="+mn-lt"/>
              <a:cs typeface="+mn-lt"/>
            </a:endParaRPr>
          </a:p>
          <a:p>
            <a:pPr marL="1028700" lvl="1"/>
            <a:r>
              <a:rPr lang="nb-NO" sz="1400" b="1" dirty="0">
                <a:ea typeface="+mn-lt"/>
                <a:cs typeface="+mn-lt"/>
              </a:rPr>
              <a:t>Fiks overfør med protokoller for </a:t>
            </a:r>
            <a:endParaRPr lang="en-US" sz="1400" b="1" dirty="0">
              <a:ea typeface="+mn-lt"/>
              <a:cs typeface="+mn-lt"/>
            </a:endParaRPr>
          </a:p>
          <a:p>
            <a:pPr marL="1428750" lvl="2" indent="-285750"/>
            <a:r>
              <a:rPr lang="nb-NO" sz="1400" dirty="0">
                <a:ea typeface="+mn-lt"/>
                <a:cs typeface="+mn-lt"/>
              </a:rPr>
              <a:t>arkiv, plan- og bygg, politisk behandling</a:t>
            </a:r>
          </a:p>
          <a:p>
            <a:pPr marL="1428750" lvl="2" indent="-285750"/>
            <a:r>
              <a:rPr lang="nb-NO" sz="1400" dirty="0">
                <a:ea typeface="+mn-lt"/>
                <a:cs typeface="+mn-lt"/>
              </a:rPr>
              <a:t>SSB</a:t>
            </a:r>
            <a:endParaRPr lang="nb-NO" sz="1400" dirty="0"/>
          </a:p>
        </p:txBody>
      </p:sp>
      <p:grpSp>
        <p:nvGrpSpPr>
          <p:cNvPr id="8" name="Gruppe 7">
            <a:extLst>
              <a:ext uri="{FF2B5EF4-FFF2-40B4-BE49-F238E27FC236}">
                <a16:creationId xmlns:a16="http://schemas.microsoft.com/office/drawing/2014/main" id="{DA1E4C4B-5C59-4841-9E8E-C359C0E964C2}"/>
              </a:ext>
            </a:extLst>
          </p:cNvPr>
          <p:cNvGrpSpPr/>
          <p:nvPr/>
        </p:nvGrpSpPr>
        <p:grpSpPr>
          <a:xfrm>
            <a:off x="1478281" y="1592387"/>
            <a:ext cx="3600000" cy="4352341"/>
            <a:chOff x="4195374" y="1433676"/>
            <a:chExt cx="3600000" cy="4352341"/>
          </a:xfrm>
        </p:grpSpPr>
        <p:sp>
          <p:nvSpPr>
            <p:cNvPr id="9" name="Rektangel 8">
              <a:extLst>
                <a:ext uri="{FF2B5EF4-FFF2-40B4-BE49-F238E27FC236}">
                  <a16:creationId xmlns:a16="http://schemas.microsoft.com/office/drawing/2014/main" id="{30ED0E7E-A06A-40A2-9027-593BB70F885B}"/>
                </a:ext>
              </a:extLst>
            </p:cNvPr>
            <p:cNvSpPr/>
            <p:nvPr/>
          </p:nvSpPr>
          <p:spPr>
            <a:xfrm>
              <a:off x="4195374" y="1440062"/>
              <a:ext cx="3600000" cy="432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A0E928BA-FF7C-449D-83F0-237262CB75D5}"/>
                </a:ext>
              </a:extLst>
            </p:cNvPr>
            <p:cNvSpPr/>
            <p:nvPr/>
          </p:nvSpPr>
          <p:spPr>
            <a:xfrm>
              <a:off x="6018709" y="3984324"/>
              <a:ext cx="1440000" cy="1440000"/>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white"/>
                  </a:solidFill>
                  <a:effectLst/>
                  <a:uLnTx/>
                  <a:uFillTx/>
                  <a:latin typeface="Calibri"/>
                  <a:ea typeface="+mn-ea"/>
                  <a:cs typeface="+mn-cs"/>
                </a:rPr>
                <a:t>Overføring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white"/>
                  </a:solidFill>
                  <a:effectLst/>
                  <a:uLnTx/>
                  <a:uFillTx/>
                  <a:latin typeface="Calibri"/>
                  <a:ea typeface="+mn-ea"/>
                  <a:cs typeface="+mn-cs"/>
                </a:rPr>
                <a:t> av </a:t>
              </a:r>
              <a:r>
                <a:rPr lang="nb-NO" b="1" dirty="0">
                  <a:solidFill>
                    <a:prstClr val="white"/>
                  </a:solidFill>
                  <a:latin typeface="Calibri"/>
                </a:rPr>
                <a:t>data</a:t>
              </a:r>
              <a:endParaRPr kumimoji="0" lang="nb-NO"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ktangel 11">
              <a:extLst>
                <a:ext uri="{FF2B5EF4-FFF2-40B4-BE49-F238E27FC236}">
                  <a16:creationId xmlns:a16="http://schemas.microsoft.com/office/drawing/2014/main" id="{805CD0EA-46EC-4551-9C8C-AA33F187F4D6}"/>
                </a:ext>
              </a:extLst>
            </p:cNvPr>
            <p:cNvSpPr/>
            <p:nvPr/>
          </p:nvSpPr>
          <p:spPr>
            <a:xfrm>
              <a:off x="4555374" y="1804090"/>
              <a:ext cx="2880000" cy="720000"/>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white"/>
                  </a:solidFill>
                  <a:effectLst/>
                  <a:uLnTx/>
                  <a:uFillTx/>
                  <a:latin typeface="Calibri"/>
                  <a:ea typeface="+mn-ea"/>
                  <a:cs typeface="+mn-cs"/>
                </a:rPr>
                <a:t>Forvaltning/Konfigurasjon</a:t>
              </a:r>
            </a:p>
          </p:txBody>
        </p:sp>
        <p:sp>
          <p:nvSpPr>
            <p:cNvPr id="13" name="Rektangel 12">
              <a:extLst>
                <a:ext uri="{FF2B5EF4-FFF2-40B4-BE49-F238E27FC236}">
                  <a16:creationId xmlns:a16="http://schemas.microsoft.com/office/drawing/2014/main" id="{182F9670-767E-4FCE-851F-94171DA3A3C3}"/>
                </a:ext>
              </a:extLst>
            </p:cNvPr>
            <p:cNvSpPr/>
            <p:nvPr/>
          </p:nvSpPr>
          <p:spPr>
            <a:xfrm>
              <a:off x="4578709" y="3977938"/>
              <a:ext cx="1440000" cy="1440000"/>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white"/>
                  </a:solidFill>
                  <a:effectLst/>
                  <a:uLnTx/>
                  <a:uFillTx/>
                  <a:latin typeface="Calibri"/>
                  <a:ea typeface="+mn-ea"/>
                  <a:cs typeface="+mn-cs"/>
                </a:rPr>
                <a:t>Tilgjengelig-gjøre</a:t>
              </a:r>
            </a:p>
            <a:p>
              <a:pPr marL="0" marR="0" lvl="0" indent="0" algn="ctr" defTabSz="457200" rtl="0" eaLnBrk="1" fontAlgn="auto" latinLnBrk="0" hangingPunct="1">
                <a:lnSpc>
                  <a:spcPct val="100000"/>
                </a:lnSpc>
                <a:spcBef>
                  <a:spcPts val="0"/>
                </a:spcBef>
                <a:spcAft>
                  <a:spcPts val="0"/>
                </a:spcAft>
                <a:buClrTx/>
                <a:buSzTx/>
                <a:buFontTx/>
                <a:buNone/>
                <a:tabLst/>
                <a:defRPr/>
              </a:pPr>
              <a:r>
                <a:rPr lang="nb-NO" b="1" dirty="0">
                  <a:solidFill>
                    <a:prstClr val="white"/>
                  </a:solidFill>
                  <a:latin typeface="Calibri"/>
                </a:rPr>
                <a:t>data</a:t>
              </a:r>
              <a:endParaRPr kumimoji="0" lang="nb-NO"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ktangel 13">
              <a:extLst>
                <a:ext uri="{FF2B5EF4-FFF2-40B4-BE49-F238E27FC236}">
                  <a16:creationId xmlns:a16="http://schemas.microsoft.com/office/drawing/2014/main" id="{7F724D58-889E-446E-A854-027A29F460B8}"/>
                </a:ext>
              </a:extLst>
            </p:cNvPr>
            <p:cNvSpPr/>
            <p:nvPr/>
          </p:nvSpPr>
          <p:spPr>
            <a:xfrm>
              <a:off x="6018709" y="2544324"/>
              <a:ext cx="1440000" cy="1440000"/>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b="1" i="0" u="none" strike="noStrike" kern="1200" cap="none" spc="0" normalizeH="0" baseline="0" noProof="0" dirty="0">
                  <a:ln>
                    <a:noFill/>
                  </a:ln>
                  <a:solidFill>
                    <a:prstClr val="white"/>
                  </a:solidFill>
                  <a:effectLst/>
                  <a:uLnTx/>
                  <a:uFillTx/>
                  <a:latin typeface="Calibri"/>
                  <a:ea typeface="+mn-ea"/>
                  <a:cs typeface="+mn-cs"/>
                </a:rPr>
                <a:t>Fagsystem</a:t>
              </a:r>
            </a:p>
          </p:txBody>
        </p:sp>
        <p:sp>
          <p:nvSpPr>
            <p:cNvPr id="15" name="Rektangel 14">
              <a:extLst>
                <a:ext uri="{FF2B5EF4-FFF2-40B4-BE49-F238E27FC236}">
                  <a16:creationId xmlns:a16="http://schemas.microsoft.com/office/drawing/2014/main" id="{FDA751B4-D013-42AD-B0EC-74822EBE3C5A}"/>
                </a:ext>
              </a:extLst>
            </p:cNvPr>
            <p:cNvSpPr/>
            <p:nvPr/>
          </p:nvSpPr>
          <p:spPr>
            <a:xfrm>
              <a:off x="4567608" y="2544324"/>
              <a:ext cx="1440000" cy="1440000"/>
            </a:xfrm>
            <a:prstGeom prst="rect">
              <a:avLst/>
            </a:prstGeom>
            <a:solidFill>
              <a:srgbClr val="001A58"/>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457200"/>
              <a:r>
                <a:rPr lang="nb-NO" b="1" dirty="0">
                  <a:solidFill>
                    <a:prstClr val="white"/>
                  </a:solidFill>
                </a:rPr>
                <a:t>Innbygger-tjenester</a:t>
              </a:r>
              <a:endParaRPr lang="nb-NO" b="1" dirty="0">
                <a:solidFill>
                  <a:prstClr val="white"/>
                </a:solidFill>
                <a:latin typeface="Calibri"/>
              </a:endParaRPr>
            </a:p>
          </p:txBody>
        </p:sp>
        <p:sp>
          <p:nvSpPr>
            <p:cNvPr id="16" name="TekstSylinder 15">
              <a:extLst>
                <a:ext uri="{FF2B5EF4-FFF2-40B4-BE49-F238E27FC236}">
                  <a16:creationId xmlns:a16="http://schemas.microsoft.com/office/drawing/2014/main" id="{91E709FC-3DA2-4B2A-8FD2-70A1E7F8B6AB}"/>
                </a:ext>
              </a:extLst>
            </p:cNvPr>
            <p:cNvSpPr txBox="1"/>
            <p:nvPr/>
          </p:nvSpPr>
          <p:spPr>
            <a:xfrm>
              <a:off x="4555374" y="1433676"/>
              <a:ext cx="2880000" cy="369332"/>
            </a:xfrm>
            <a:prstGeom prst="rect">
              <a:avLst/>
            </a:prstGeom>
            <a:noFill/>
          </p:spPr>
          <p:txBody>
            <a:bodyPr wrap="square" rtlCol="0">
              <a:spAutoFit/>
            </a:bodyPr>
            <a:lstStyle/>
            <a:p>
              <a:pPr algn="ctr"/>
              <a:r>
                <a:rPr lang="nb-NO" b="1" dirty="0"/>
                <a:t>Sikkerhet</a:t>
              </a:r>
            </a:p>
          </p:txBody>
        </p:sp>
        <p:sp>
          <p:nvSpPr>
            <p:cNvPr id="17" name="TekstSylinder 16">
              <a:extLst>
                <a:ext uri="{FF2B5EF4-FFF2-40B4-BE49-F238E27FC236}">
                  <a16:creationId xmlns:a16="http://schemas.microsoft.com/office/drawing/2014/main" id="{BD130F65-94DA-467F-A7F8-ABB66E4F5426}"/>
                </a:ext>
              </a:extLst>
            </p:cNvPr>
            <p:cNvSpPr txBox="1"/>
            <p:nvPr/>
          </p:nvSpPr>
          <p:spPr>
            <a:xfrm>
              <a:off x="4584204" y="5416685"/>
              <a:ext cx="2880000" cy="369332"/>
            </a:xfrm>
            <a:prstGeom prst="rect">
              <a:avLst/>
            </a:prstGeom>
            <a:noFill/>
          </p:spPr>
          <p:txBody>
            <a:bodyPr wrap="square" rtlCol="0">
              <a:spAutoFit/>
            </a:bodyPr>
            <a:lstStyle/>
            <a:p>
              <a:pPr algn="ctr"/>
              <a:r>
                <a:rPr lang="nb-NO" b="1" dirty="0"/>
                <a:t>Sikkerhet</a:t>
              </a:r>
            </a:p>
          </p:txBody>
        </p:sp>
      </p:grpSp>
      <p:sp>
        <p:nvSpPr>
          <p:cNvPr id="18" name="TekstSylinder 17">
            <a:extLst>
              <a:ext uri="{FF2B5EF4-FFF2-40B4-BE49-F238E27FC236}">
                <a16:creationId xmlns:a16="http://schemas.microsoft.com/office/drawing/2014/main" id="{329B02C0-4A9A-4A2E-BCCB-DEAF13C7A194}"/>
              </a:ext>
            </a:extLst>
          </p:cNvPr>
          <p:cNvSpPr txBox="1"/>
          <p:nvPr/>
        </p:nvSpPr>
        <p:spPr>
          <a:xfrm rot="16200000">
            <a:off x="-129520" y="3591175"/>
            <a:ext cx="3599110" cy="369332"/>
          </a:xfrm>
          <a:prstGeom prst="rect">
            <a:avLst/>
          </a:prstGeom>
          <a:noFill/>
        </p:spPr>
        <p:txBody>
          <a:bodyPr wrap="square" rtlCol="0">
            <a:spAutoFit/>
          </a:bodyPr>
          <a:lstStyle/>
          <a:p>
            <a:pPr algn="ctr"/>
            <a:r>
              <a:rPr lang="nb-NO" b="1" dirty="0"/>
              <a:t>Sikkerhet</a:t>
            </a:r>
          </a:p>
        </p:txBody>
      </p:sp>
      <p:sp>
        <p:nvSpPr>
          <p:cNvPr id="19" name="TekstSylinder 18">
            <a:extLst>
              <a:ext uri="{FF2B5EF4-FFF2-40B4-BE49-F238E27FC236}">
                <a16:creationId xmlns:a16="http://schemas.microsoft.com/office/drawing/2014/main" id="{3B1961F9-1735-48E1-B728-C0ECBA9FCBF4}"/>
              </a:ext>
            </a:extLst>
          </p:cNvPr>
          <p:cNvSpPr txBox="1"/>
          <p:nvPr/>
        </p:nvSpPr>
        <p:spPr>
          <a:xfrm rot="5400000">
            <a:off x="3110211" y="3605927"/>
            <a:ext cx="3599110" cy="369332"/>
          </a:xfrm>
          <a:prstGeom prst="rect">
            <a:avLst/>
          </a:prstGeom>
          <a:noFill/>
        </p:spPr>
        <p:txBody>
          <a:bodyPr wrap="square" rtlCol="0">
            <a:spAutoFit/>
          </a:bodyPr>
          <a:lstStyle/>
          <a:p>
            <a:pPr algn="ctr"/>
            <a:r>
              <a:rPr lang="nb-NO" b="1" dirty="0"/>
              <a:t>Sikkerhet</a:t>
            </a:r>
          </a:p>
        </p:txBody>
      </p:sp>
      <p:pic>
        <p:nvPicPr>
          <p:cNvPr id="20" name="Bilde 19">
            <a:extLst>
              <a:ext uri="{FF2B5EF4-FFF2-40B4-BE49-F238E27FC236}">
                <a16:creationId xmlns:a16="http://schemas.microsoft.com/office/drawing/2014/main" id="{D3732F86-2509-4146-9626-A3B09B39A7EB}"/>
              </a:ext>
            </a:extLst>
          </p:cNvPr>
          <p:cNvPicPr>
            <a:picLocks noChangeAspect="1"/>
          </p:cNvPicPr>
          <p:nvPr/>
        </p:nvPicPr>
        <p:blipFill>
          <a:blip r:embed="rId3"/>
          <a:stretch>
            <a:fillRect/>
          </a:stretch>
        </p:blipFill>
        <p:spPr>
          <a:xfrm>
            <a:off x="10275127" y="2396087"/>
            <a:ext cx="1836289" cy="1032913"/>
          </a:xfrm>
          <a:prstGeom prst="rect">
            <a:avLst/>
          </a:prstGeom>
        </p:spPr>
      </p:pic>
    </p:spTree>
    <p:extLst>
      <p:ext uri="{BB962C8B-B14F-4D97-AF65-F5344CB8AC3E}">
        <p14:creationId xmlns:p14="http://schemas.microsoft.com/office/powerpoint/2010/main" val="235074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023460-CF10-E649-AEB5-678D7612C715}"/>
              </a:ext>
            </a:extLst>
          </p:cNvPr>
          <p:cNvSpPr>
            <a:spLocks noGrp="1"/>
          </p:cNvSpPr>
          <p:nvPr>
            <p:ph type="ctrTitle"/>
          </p:nvPr>
        </p:nvSpPr>
        <p:spPr>
          <a:xfrm>
            <a:off x="664227" y="2196035"/>
            <a:ext cx="8405632" cy="1449207"/>
          </a:xfrm>
        </p:spPr>
        <p:txBody>
          <a:bodyPr/>
          <a:lstStyle/>
          <a:p>
            <a:r>
              <a:rPr lang="nb-NO" sz="3200" b="1" dirty="0"/>
              <a:t>Behov for gode verktøy</a:t>
            </a:r>
            <a:endParaRPr lang="nb-NO" sz="3200" dirty="0"/>
          </a:p>
        </p:txBody>
      </p:sp>
    </p:spTree>
    <p:extLst>
      <p:ext uri="{BB962C8B-B14F-4D97-AF65-F5344CB8AC3E}">
        <p14:creationId xmlns:p14="http://schemas.microsoft.com/office/powerpoint/2010/main" val="825116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79904" y="511321"/>
            <a:ext cx="7886700" cy="868452"/>
          </a:xfrm>
        </p:spPr>
        <p:txBody>
          <a:bodyPr>
            <a:normAutofit/>
          </a:bodyPr>
          <a:lstStyle/>
          <a:p>
            <a:r>
              <a:rPr lang="nb-NO" sz="3200" b="1" dirty="0">
                <a:solidFill>
                  <a:schemeClr val="accent1">
                    <a:lumMod val="50000"/>
                  </a:schemeClr>
                </a:solidFill>
                <a:latin typeface="+mn-lt"/>
              </a:rPr>
              <a:t>Leverandørmarkedet</a:t>
            </a:r>
            <a:endParaRPr lang="nb-NO" sz="3600" b="1" dirty="0">
              <a:solidFill>
                <a:schemeClr val="accent1">
                  <a:lumMod val="50000"/>
                </a:schemeClr>
              </a:solidFill>
              <a:latin typeface="+mn-lt"/>
            </a:endParaRPr>
          </a:p>
        </p:txBody>
      </p:sp>
      <p:sp>
        <p:nvSpPr>
          <p:cNvPr id="3" name="Plassholder for innhold 2"/>
          <p:cNvSpPr>
            <a:spLocks noGrp="1"/>
          </p:cNvSpPr>
          <p:nvPr>
            <p:ph idx="1"/>
          </p:nvPr>
        </p:nvSpPr>
        <p:spPr>
          <a:xfrm>
            <a:off x="1028186" y="1533139"/>
            <a:ext cx="7886700" cy="4813540"/>
          </a:xfrm>
        </p:spPr>
        <p:txBody>
          <a:bodyPr>
            <a:normAutofit/>
          </a:bodyPr>
          <a:lstStyle/>
          <a:p>
            <a:pPr marL="514350" indent="-514350">
              <a:buFont typeface="+mj-lt"/>
              <a:buAutoNum type="arabicPeriod"/>
            </a:pPr>
            <a:r>
              <a:rPr lang="nb-NO" sz="2400" dirty="0"/>
              <a:t>Anslår at vi har rundt  </a:t>
            </a:r>
            <a:r>
              <a:rPr lang="nb-NO" sz="2400" b="1" dirty="0"/>
              <a:t>250 </a:t>
            </a:r>
            <a:r>
              <a:rPr lang="nb-NO" sz="2400" dirty="0"/>
              <a:t>store og små leverandører </a:t>
            </a:r>
          </a:p>
          <a:p>
            <a:pPr marL="514350" indent="-514350">
              <a:buFont typeface="+mj-lt"/>
              <a:buAutoNum type="arabicPeriod"/>
            </a:pPr>
            <a:r>
              <a:rPr lang="nb-NO" sz="2400" dirty="0"/>
              <a:t>Trolig mer enn </a:t>
            </a:r>
            <a:r>
              <a:rPr lang="nb-NO" sz="2400" b="1" dirty="0"/>
              <a:t>400</a:t>
            </a:r>
            <a:r>
              <a:rPr lang="nb-NO" sz="2400" dirty="0"/>
              <a:t> systemer i ulike versjoner </a:t>
            </a:r>
          </a:p>
          <a:p>
            <a:pPr marL="514350" indent="-514350">
              <a:buFont typeface="+mj-lt"/>
              <a:buAutoNum type="arabicPeriod"/>
            </a:pPr>
            <a:r>
              <a:rPr lang="nb-NO" sz="2400" dirty="0"/>
              <a:t>Lite systematisert informasjon om kommunene er fornøyd med systemene </a:t>
            </a:r>
          </a:p>
          <a:p>
            <a:pPr marL="514350" indent="-514350">
              <a:buFont typeface="+mj-lt"/>
              <a:buAutoNum type="arabicPeriod"/>
            </a:pPr>
            <a:r>
              <a:rPr lang="nb-NO" sz="2400" dirty="0"/>
              <a:t>Er kommunene </a:t>
            </a:r>
            <a:r>
              <a:rPr lang="nb-NO" sz="2400" b="1" dirty="0"/>
              <a:t>så</a:t>
            </a:r>
            <a:r>
              <a:rPr lang="nb-NO" sz="2400" dirty="0"/>
              <a:t> forskjellige at det er behov for </a:t>
            </a:r>
            <a:r>
              <a:rPr lang="nb-NO" sz="2400" b="1" dirty="0"/>
              <a:t>så</a:t>
            </a:r>
            <a:r>
              <a:rPr lang="nb-NO" sz="2400" dirty="0"/>
              <a:t> mange løsninger</a:t>
            </a:r>
          </a:p>
          <a:p>
            <a:pPr marL="914400" lvl="2" indent="0">
              <a:buNone/>
            </a:pPr>
            <a:r>
              <a:rPr lang="nb-NO" sz="1800" dirty="0"/>
              <a:t>-Det er ikke uvanlig at en kommune </a:t>
            </a:r>
          </a:p>
          <a:p>
            <a:pPr marL="914400" lvl="2" indent="0">
              <a:buNone/>
            </a:pPr>
            <a:r>
              <a:rPr lang="nb-NO" sz="1800" dirty="0"/>
              <a:t>har mer enn 60 -100 (350) fagsystemer </a:t>
            </a:r>
          </a:p>
          <a:p>
            <a:pPr marL="914400" lvl="2" indent="0">
              <a:buNone/>
            </a:pPr>
            <a:r>
              <a:rPr lang="nb-NO" sz="1800" dirty="0"/>
              <a:t>i drift for ulike oppgaver. </a:t>
            </a:r>
          </a:p>
          <a:p>
            <a:pPr marL="914400" lvl="2" indent="0">
              <a:buNone/>
            </a:pPr>
            <a:r>
              <a:rPr lang="nb-NO" sz="1800" dirty="0"/>
              <a:t>-Apper</a:t>
            </a:r>
          </a:p>
          <a:p>
            <a:pPr marL="914400" lvl="2" indent="0">
              <a:buNone/>
            </a:pPr>
            <a:r>
              <a:rPr lang="nb-NO" sz="1800" dirty="0"/>
              <a:t>-Digitale </a:t>
            </a:r>
            <a:r>
              <a:rPr lang="nb-NO" sz="1800" dirty="0" err="1"/>
              <a:t>felleslæsninger</a:t>
            </a:r>
            <a:endParaRPr lang="nb-NO" sz="1800" dirty="0"/>
          </a:p>
          <a:p>
            <a:pPr marL="971550" lvl="1" indent="-514350">
              <a:buFont typeface="+mj-lt"/>
              <a:buAutoNum type="arabicPeriod"/>
            </a:pPr>
            <a:endParaRPr lang="nb-NO" dirty="0"/>
          </a:p>
        </p:txBody>
      </p:sp>
      <p:pic>
        <p:nvPicPr>
          <p:cNvPr id="5" name="Bilde 4"/>
          <p:cNvPicPr>
            <a:picLocks noChangeAspect="1"/>
          </p:cNvPicPr>
          <p:nvPr/>
        </p:nvPicPr>
        <p:blipFill>
          <a:blip r:embed="rId2"/>
          <a:stretch>
            <a:fillRect/>
          </a:stretch>
        </p:blipFill>
        <p:spPr>
          <a:xfrm>
            <a:off x="7074174" y="3886200"/>
            <a:ext cx="3280912" cy="2186159"/>
          </a:xfrm>
          <a:prstGeom prst="rect">
            <a:avLst/>
          </a:prstGeom>
        </p:spPr>
      </p:pic>
    </p:spTree>
    <p:extLst>
      <p:ext uri="{BB962C8B-B14F-4D97-AF65-F5344CB8AC3E}">
        <p14:creationId xmlns:p14="http://schemas.microsoft.com/office/powerpoint/2010/main" val="1531509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52650" y="365127"/>
            <a:ext cx="7886700" cy="980596"/>
          </a:xfrm>
        </p:spPr>
        <p:txBody>
          <a:bodyPr>
            <a:noAutofit/>
          </a:bodyPr>
          <a:lstStyle/>
          <a:p>
            <a:r>
              <a:rPr lang="nb-NO" sz="2400" b="1" dirty="0">
                <a:solidFill>
                  <a:schemeClr val="accent1">
                    <a:lumMod val="50000"/>
                  </a:schemeClr>
                </a:solidFill>
              </a:rPr>
              <a:t>Eksempel:</a:t>
            </a:r>
            <a:r>
              <a:rPr lang="nb-NO" sz="3200" b="1" dirty="0">
                <a:solidFill>
                  <a:schemeClr val="accent1">
                    <a:lumMod val="50000"/>
                  </a:schemeClr>
                </a:solidFill>
              </a:rPr>
              <a:t/>
            </a:r>
            <a:br>
              <a:rPr lang="nb-NO" sz="3200" b="1" dirty="0">
                <a:solidFill>
                  <a:schemeClr val="accent1">
                    <a:lumMod val="50000"/>
                  </a:schemeClr>
                </a:solidFill>
              </a:rPr>
            </a:br>
            <a:r>
              <a:rPr lang="nb-NO" sz="3200" b="1" dirty="0">
                <a:solidFill>
                  <a:schemeClr val="accent1">
                    <a:lumMod val="50000"/>
                  </a:schemeClr>
                </a:solidFill>
              </a:rPr>
              <a:t>Leverandører av økonomiløsninger</a:t>
            </a:r>
          </a:p>
        </p:txBody>
      </p:sp>
      <p:graphicFrame>
        <p:nvGraphicFramePr>
          <p:cNvPr id="4" name="Plassholder for innhold 3"/>
          <p:cNvGraphicFramePr>
            <a:graphicFrameLocks noGrp="1"/>
          </p:cNvGraphicFramePr>
          <p:nvPr>
            <p:ph idx="1"/>
          </p:nvPr>
        </p:nvGraphicFramePr>
        <p:xfrm>
          <a:off x="2294897" y="1482322"/>
          <a:ext cx="4004302" cy="3734382"/>
        </p:xfrm>
        <a:graphic>
          <a:graphicData uri="http://schemas.openxmlformats.org/drawingml/2006/table">
            <a:tbl>
              <a:tblPr firstRow="1" firstCol="1" bandRow="1">
                <a:tableStyleId>{5940675A-B579-460E-94D1-54222C63F5DA}</a:tableStyleId>
              </a:tblPr>
              <a:tblGrid>
                <a:gridCol w="1019116">
                  <a:extLst>
                    <a:ext uri="{9D8B030D-6E8A-4147-A177-3AD203B41FA5}">
                      <a16:colId xmlns:a16="http://schemas.microsoft.com/office/drawing/2014/main" val="20000"/>
                    </a:ext>
                  </a:extLst>
                </a:gridCol>
                <a:gridCol w="1840049">
                  <a:extLst>
                    <a:ext uri="{9D8B030D-6E8A-4147-A177-3AD203B41FA5}">
                      <a16:colId xmlns:a16="http://schemas.microsoft.com/office/drawing/2014/main" val="20001"/>
                    </a:ext>
                  </a:extLst>
                </a:gridCol>
                <a:gridCol w="1145137">
                  <a:extLst>
                    <a:ext uri="{9D8B030D-6E8A-4147-A177-3AD203B41FA5}">
                      <a16:colId xmlns:a16="http://schemas.microsoft.com/office/drawing/2014/main" val="20002"/>
                    </a:ext>
                  </a:extLst>
                </a:gridCol>
              </a:tblGrid>
              <a:tr h="417598">
                <a:tc>
                  <a:txBody>
                    <a:bodyPr/>
                    <a:lstStyle/>
                    <a:p>
                      <a:pPr>
                        <a:lnSpc>
                          <a:spcPct val="106000"/>
                        </a:lnSpc>
                        <a:spcAft>
                          <a:spcPts val="0"/>
                        </a:spcAft>
                      </a:pPr>
                      <a:r>
                        <a:rPr lang="nb-NO" sz="1400" b="1" dirty="0">
                          <a:effectLst/>
                        </a:rPr>
                        <a:t>Kommune</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2">
                        <a:lumMod val="90000"/>
                      </a:schemeClr>
                    </a:solidFill>
                  </a:tcPr>
                </a:tc>
                <a:tc>
                  <a:txBody>
                    <a:bodyPr/>
                    <a:lstStyle/>
                    <a:p>
                      <a:pPr>
                        <a:lnSpc>
                          <a:spcPct val="106000"/>
                        </a:lnSpc>
                        <a:spcAft>
                          <a:spcPts val="0"/>
                        </a:spcAft>
                      </a:pPr>
                      <a:r>
                        <a:rPr lang="nb-NO" sz="1400" dirty="0">
                          <a:effectLst/>
                        </a:rPr>
                        <a:t>Systemnavn</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2">
                        <a:lumMod val="90000"/>
                      </a:schemeClr>
                    </a:solidFill>
                  </a:tcPr>
                </a:tc>
                <a:tc>
                  <a:txBody>
                    <a:bodyPr/>
                    <a:lstStyle/>
                    <a:p>
                      <a:pPr>
                        <a:lnSpc>
                          <a:spcPct val="106000"/>
                        </a:lnSpc>
                        <a:spcAft>
                          <a:spcPts val="0"/>
                        </a:spcAft>
                      </a:pPr>
                      <a:r>
                        <a:rPr lang="nb-NO" sz="1400" dirty="0">
                          <a:effectLst/>
                        </a:rPr>
                        <a:t>Leverandør</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2">
                        <a:lumMod val="90000"/>
                      </a:schemeClr>
                    </a:solidFill>
                  </a:tcPr>
                </a:tc>
                <a:extLst>
                  <a:ext uri="{0D108BD9-81ED-4DB2-BD59-A6C34878D82A}">
                    <a16:rowId xmlns:a16="http://schemas.microsoft.com/office/drawing/2014/main" val="10000"/>
                  </a:ext>
                </a:extLst>
              </a:tr>
              <a:tr h="346776">
                <a:tc>
                  <a:txBody>
                    <a:bodyPr/>
                    <a:lstStyle/>
                    <a:p>
                      <a:pPr>
                        <a:lnSpc>
                          <a:spcPct val="106000"/>
                        </a:lnSpc>
                        <a:spcAft>
                          <a:spcPts val="0"/>
                        </a:spcAft>
                      </a:pPr>
                      <a:r>
                        <a:rPr lang="nb-NO" sz="1400" b="1" dirty="0">
                          <a:effectLst/>
                        </a:rPr>
                        <a:t>Bergen</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a:effectLst/>
                        </a:rPr>
                        <a:t>Agresso Business World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err="1">
                          <a:effectLst/>
                        </a:rPr>
                        <a:t>Evry</a:t>
                      </a:r>
                      <a:r>
                        <a:rPr lang="nb-NO" sz="1400" dirty="0">
                          <a:effectLst/>
                        </a:rPr>
                        <a:t>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28177">
                <a:tc>
                  <a:txBody>
                    <a:bodyPr/>
                    <a:lstStyle/>
                    <a:p>
                      <a:pPr>
                        <a:lnSpc>
                          <a:spcPct val="106000"/>
                        </a:lnSpc>
                        <a:spcAft>
                          <a:spcPts val="0"/>
                        </a:spcAft>
                      </a:pPr>
                      <a:r>
                        <a:rPr lang="nb-NO" sz="1400" b="1" dirty="0">
                          <a:effectLst/>
                        </a:rPr>
                        <a:t>Bærum</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BKØ</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Egenutviklet</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328177">
                <a:tc>
                  <a:txBody>
                    <a:bodyPr/>
                    <a:lstStyle/>
                    <a:p>
                      <a:pPr>
                        <a:lnSpc>
                          <a:spcPct val="106000"/>
                        </a:lnSpc>
                        <a:spcAft>
                          <a:spcPts val="0"/>
                        </a:spcAft>
                      </a:pPr>
                      <a:r>
                        <a:rPr lang="nb-NO" sz="1400" b="1" dirty="0">
                          <a:effectLst/>
                        </a:rPr>
                        <a:t>Drammen</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Agresso</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Evry</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328177">
                <a:tc>
                  <a:txBody>
                    <a:bodyPr/>
                    <a:lstStyle/>
                    <a:p>
                      <a:pPr>
                        <a:lnSpc>
                          <a:spcPct val="106000"/>
                        </a:lnSpc>
                        <a:spcAft>
                          <a:spcPts val="0"/>
                        </a:spcAft>
                      </a:pPr>
                      <a:r>
                        <a:rPr lang="nb-NO" sz="1400" b="1" dirty="0">
                          <a:effectLst/>
                        </a:rPr>
                        <a:t>Fredrikstad</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a:effectLst/>
                        </a:rPr>
                        <a:t>Visma ERP</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Visma</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328177">
                <a:tc>
                  <a:txBody>
                    <a:bodyPr/>
                    <a:lstStyle/>
                    <a:p>
                      <a:pPr>
                        <a:lnSpc>
                          <a:spcPct val="106000"/>
                        </a:lnSpc>
                        <a:spcAft>
                          <a:spcPts val="0"/>
                        </a:spcAft>
                      </a:pPr>
                      <a:r>
                        <a:rPr lang="nb-NO" sz="1400" b="1" dirty="0">
                          <a:effectLst/>
                        </a:rPr>
                        <a:t>Kristiansand</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a:effectLst/>
                        </a:rPr>
                        <a:t>Visma Enterprise</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Visma</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328177">
                <a:tc>
                  <a:txBody>
                    <a:bodyPr/>
                    <a:lstStyle/>
                    <a:p>
                      <a:pPr>
                        <a:lnSpc>
                          <a:spcPct val="106000"/>
                        </a:lnSpc>
                        <a:spcAft>
                          <a:spcPts val="0"/>
                        </a:spcAft>
                      </a:pPr>
                      <a:r>
                        <a:rPr lang="nb-NO" sz="1400" b="1" dirty="0">
                          <a:effectLst/>
                        </a:rPr>
                        <a:t>Oslo</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Agresso</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Evry</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328177">
                <a:tc>
                  <a:txBody>
                    <a:bodyPr/>
                    <a:lstStyle/>
                    <a:p>
                      <a:pPr>
                        <a:lnSpc>
                          <a:spcPct val="106000"/>
                        </a:lnSpc>
                        <a:spcAft>
                          <a:spcPts val="0"/>
                        </a:spcAft>
                      </a:pPr>
                      <a:r>
                        <a:rPr lang="nb-NO" sz="1400" b="1" dirty="0">
                          <a:effectLst/>
                        </a:rPr>
                        <a:t>Sandnes</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a:effectLst/>
                        </a:rPr>
                        <a:t>Visma økonomi</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Visma</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r h="328177">
                <a:tc>
                  <a:txBody>
                    <a:bodyPr/>
                    <a:lstStyle/>
                    <a:p>
                      <a:pPr>
                        <a:lnSpc>
                          <a:spcPct val="106000"/>
                        </a:lnSpc>
                        <a:spcAft>
                          <a:spcPts val="0"/>
                        </a:spcAft>
                      </a:pPr>
                      <a:r>
                        <a:rPr lang="nb-NO" sz="1400" b="1" dirty="0">
                          <a:effectLst/>
                        </a:rPr>
                        <a:t>Stavanger </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Visma Enterprise</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Visma</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r h="344592">
                <a:tc>
                  <a:txBody>
                    <a:bodyPr/>
                    <a:lstStyle/>
                    <a:p>
                      <a:pPr>
                        <a:lnSpc>
                          <a:spcPct val="106000"/>
                        </a:lnSpc>
                        <a:spcAft>
                          <a:spcPts val="0"/>
                        </a:spcAft>
                      </a:pPr>
                      <a:r>
                        <a:rPr lang="nb-NO" sz="1400" b="1" dirty="0">
                          <a:effectLst/>
                        </a:rPr>
                        <a:t>Tromsø</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a:effectLst/>
                        </a:rPr>
                        <a:t>Agresso Business World</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a:effectLst/>
                        </a:rPr>
                        <a:t>Evry</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9"/>
                  </a:ext>
                </a:extLst>
              </a:tr>
              <a:tr h="328177">
                <a:tc>
                  <a:txBody>
                    <a:bodyPr/>
                    <a:lstStyle/>
                    <a:p>
                      <a:pPr>
                        <a:lnSpc>
                          <a:spcPct val="106000"/>
                        </a:lnSpc>
                        <a:spcAft>
                          <a:spcPts val="0"/>
                        </a:spcAft>
                      </a:pPr>
                      <a:r>
                        <a:rPr lang="nb-NO" sz="1400" b="1" dirty="0">
                          <a:effectLst/>
                        </a:rPr>
                        <a:t>Trondheim</a:t>
                      </a:r>
                      <a:endParaRPr lang="nb-NO"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a:effectLst/>
                        </a:rPr>
                        <a:t>ERV</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6000"/>
                        </a:lnSpc>
                        <a:spcAft>
                          <a:spcPts val="0"/>
                        </a:spcAft>
                      </a:pPr>
                      <a:r>
                        <a:rPr lang="nb-NO" sz="1400" dirty="0" err="1">
                          <a:effectLst/>
                        </a:rPr>
                        <a:t>Evry</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0"/>
                  </a:ext>
                </a:extLst>
              </a:tr>
            </a:tbl>
          </a:graphicData>
        </a:graphic>
      </p:graphicFrame>
      <p:sp>
        <p:nvSpPr>
          <p:cNvPr id="5" name="Plassholder for innhold 2"/>
          <p:cNvSpPr txBox="1">
            <a:spLocks/>
          </p:cNvSpPr>
          <p:nvPr/>
        </p:nvSpPr>
        <p:spPr>
          <a:xfrm>
            <a:off x="6756400" y="1314863"/>
            <a:ext cx="3891280" cy="4740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600" b="1" dirty="0"/>
              <a:t>Andre systemer på økonomiområdet:</a:t>
            </a:r>
          </a:p>
          <a:p>
            <a:r>
              <a:rPr lang="nb-NO" sz="1400" dirty="0" err="1"/>
              <a:t>Basware</a:t>
            </a:r>
            <a:r>
              <a:rPr lang="nb-NO" sz="1400" dirty="0"/>
              <a:t> (fakturabehandling) </a:t>
            </a:r>
          </a:p>
          <a:p>
            <a:r>
              <a:rPr lang="nb-NO" sz="1400" dirty="0" err="1"/>
              <a:t>Readsoft</a:t>
            </a:r>
            <a:r>
              <a:rPr lang="nb-NO" sz="1400" dirty="0"/>
              <a:t> (fakturabehandling) </a:t>
            </a:r>
          </a:p>
          <a:p>
            <a:r>
              <a:rPr lang="nb-NO" sz="1400" dirty="0" err="1"/>
              <a:t>Adra</a:t>
            </a:r>
            <a:r>
              <a:rPr lang="nb-NO" sz="1400" dirty="0"/>
              <a:t> Match (bankavstemming) </a:t>
            </a:r>
          </a:p>
          <a:p>
            <a:r>
              <a:rPr lang="nb-NO" sz="1400" dirty="0"/>
              <a:t>Skatteetaten/</a:t>
            </a:r>
            <a:r>
              <a:rPr lang="nb-NO" sz="1400" dirty="0" err="1"/>
              <a:t>Steria</a:t>
            </a:r>
            <a:r>
              <a:rPr lang="nb-NO" sz="1400" dirty="0"/>
              <a:t> (skatteregnskap/-innkreving) </a:t>
            </a:r>
          </a:p>
          <a:p>
            <a:r>
              <a:rPr lang="nb-NO" sz="1400" dirty="0"/>
              <a:t>System Partner Norge (innkreving skatt/avgift) </a:t>
            </a:r>
          </a:p>
          <a:p>
            <a:r>
              <a:rPr lang="nb-NO" sz="1400" dirty="0" err="1"/>
              <a:t>Flexisoft</a:t>
            </a:r>
            <a:r>
              <a:rPr lang="nb-NO" sz="1400" dirty="0"/>
              <a:t> (inkasso mm.) </a:t>
            </a:r>
          </a:p>
          <a:p>
            <a:r>
              <a:rPr lang="nb-NO" sz="1400" dirty="0"/>
              <a:t>Powel (gebyr mm.) </a:t>
            </a:r>
          </a:p>
          <a:p>
            <a:r>
              <a:rPr lang="nb-NO" sz="1400" dirty="0"/>
              <a:t>Norconsult (avgifter)</a:t>
            </a:r>
          </a:p>
          <a:p>
            <a:r>
              <a:rPr lang="nb-NO" sz="1400" dirty="0"/>
              <a:t>Rubicon (database)</a:t>
            </a:r>
          </a:p>
          <a:p>
            <a:r>
              <a:rPr lang="nb-NO" sz="1400" dirty="0" err="1"/>
              <a:t>Mokastet</a:t>
            </a:r>
            <a:r>
              <a:rPr lang="nb-NO" sz="1400" dirty="0"/>
              <a:t> Data (årsoppgjør) </a:t>
            </a:r>
          </a:p>
          <a:p>
            <a:r>
              <a:rPr lang="nb-NO" sz="1400" dirty="0"/>
              <a:t>UNI Micro (økonomi) </a:t>
            </a:r>
          </a:p>
          <a:p>
            <a:r>
              <a:rPr lang="nb-NO" sz="1400" dirty="0" err="1"/>
              <a:t>Escali</a:t>
            </a:r>
            <a:r>
              <a:rPr lang="nb-NO" sz="1400" dirty="0"/>
              <a:t> (finans) </a:t>
            </a:r>
          </a:p>
          <a:p>
            <a:r>
              <a:rPr lang="nb-NO" sz="1400" dirty="0"/>
              <a:t>Maestro (årsoppgjør) </a:t>
            </a:r>
          </a:p>
          <a:p>
            <a:endParaRPr lang="nb-NO" sz="1800" dirty="0"/>
          </a:p>
          <a:p>
            <a:endParaRPr lang="nb-NO" sz="1800" dirty="0"/>
          </a:p>
          <a:p>
            <a:endParaRPr lang="nb-NO" sz="1800" dirty="0"/>
          </a:p>
        </p:txBody>
      </p:sp>
    </p:spTree>
    <p:extLst>
      <p:ext uri="{BB962C8B-B14F-4D97-AF65-F5344CB8AC3E}">
        <p14:creationId xmlns:p14="http://schemas.microsoft.com/office/powerpoint/2010/main" val="2673900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52650" y="365130"/>
            <a:ext cx="7886700" cy="539111"/>
          </a:xfrm>
        </p:spPr>
        <p:txBody>
          <a:bodyPr>
            <a:normAutofit fontScale="90000"/>
          </a:bodyPr>
          <a:lstStyle/>
          <a:p>
            <a:r>
              <a:rPr lang="nb-NO" sz="4000" b="1" dirty="0">
                <a:solidFill>
                  <a:schemeClr val="accent1">
                    <a:lumMod val="50000"/>
                  </a:schemeClr>
                </a:solidFill>
              </a:rPr>
              <a:t>Kartlagte fag-/systemområder </a:t>
            </a:r>
            <a:endParaRPr lang="nb-NO" sz="4000" dirty="0"/>
          </a:p>
        </p:txBody>
      </p:sp>
      <p:sp>
        <p:nvSpPr>
          <p:cNvPr id="3" name="Plassholder for innhold 2"/>
          <p:cNvSpPr>
            <a:spLocks noGrp="1"/>
          </p:cNvSpPr>
          <p:nvPr>
            <p:ph sz="half" idx="1"/>
          </p:nvPr>
        </p:nvSpPr>
        <p:spPr>
          <a:xfrm>
            <a:off x="1838960" y="1137921"/>
            <a:ext cx="4277360" cy="5618479"/>
          </a:xfrm>
        </p:spPr>
        <p:txBody>
          <a:bodyPr>
            <a:normAutofit fontScale="70000" lnSpcReduction="20000"/>
          </a:bodyPr>
          <a:lstStyle/>
          <a:p>
            <a:r>
              <a:rPr lang="nb-NO" sz="2100" b="1" dirty="0"/>
              <a:t>Økonomi</a:t>
            </a:r>
            <a:r>
              <a:rPr lang="nb-NO" sz="2100" dirty="0"/>
              <a:t>: </a:t>
            </a:r>
          </a:p>
          <a:p>
            <a:pPr lvl="1"/>
            <a:r>
              <a:rPr lang="nb-NO" sz="1700" dirty="0"/>
              <a:t>Generell økonomiløsning, Fakturabehandling, Bankavstemming, Skatteregnskap, Innkreving skatter og avgifter, Andre økonomisystemer</a:t>
            </a:r>
          </a:p>
          <a:p>
            <a:r>
              <a:rPr lang="nb-NO" sz="2100" b="1" dirty="0"/>
              <a:t>Innkjøp</a:t>
            </a:r>
            <a:r>
              <a:rPr lang="nb-NO" sz="2100" dirty="0"/>
              <a:t>: </a:t>
            </a:r>
          </a:p>
          <a:p>
            <a:pPr lvl="1"/>
            <a:r>
              <a:rPr lang="nb-NO" sz="1700" dirty="0"/>
              <a:t>Generelt innkjøpssystem, E-handelsløsning, Andre innkjøpssystemer</a:t>
            </a:r>
          </a:p>
          <a:p>
            <a:r>
              <a:rPr lang="nb-NO" sz="2100" b="1" dirty="0"/>
              <a:t>Lønn og personal</a:t>
            </a:r>
            <a:r>
              <a:rPr lang="nb-NO" sz="2100" dirty="0"/>
              <a:t>: </a:t>
            </a:r>
          </a:p>
          <a:p>
            <a:pPr lvl="1"/>
            <a:r>
              <a:rPr lang="nb-NO" sz="1700" dirty="0"/>
              <a:t>Generelt lønns- og personalsystem, Tidsregistrering-/turnussystem, Andre lønns- og personalsystemer</a:t>
            </a:r>
          </a:p>
          <a:p>
            <a:r>
              <a:rPr lang="nb-NO" sz="2100" b="1" dirty="0"/>
              <a:t>Sak/arkiv</a:t>
            </a:r>
            <a:r>
              <a:rPr lang="nb-NO" sz="2100" dirty="0">
                <a:solidFill>
                  <a:srgbClr val="FF0000"/>
                </a:solidFill>
              </a:rPr>
              <a:t>:</a:t>
            </a:r>
          </a:p>
          <a:p>
            <a:pPr lvl="1"/>
            <a:r>
              <a:rPr lang="nb-NO" sz="1700" dirty="0"/>
              <a:t> Generelt sak/arkivsystem, Andre sak/arkivsystemer</a:t>
            </a:r>
          </a:p>
          <a:p>
            <a:r>
              <a:rPr lang="nb-NO" sz="2100" b="1" dirty="0"/>
              <a:t>Beslutningsstøtte</a:t>
            </a:r>
            <a:r>
              <a:rPr lang="nb-NO" sz="2100" dirty="0"/>
              <a:t>: </a:t>
            </a:r>
          </a:p>
          <a:p>
            <a:pPr lvl="1"/>
            <a:r>
              <a:rPr lang="nb-NO" sz="1700" dirty="0"/>
              <a:t>Balansert målstyring, Andre målstyringssystemer</a:t>
            </a:r>
          </a:p>
          <a:p>
            <a:r>
              <a:rPr lang="nb-NO" sz="2100" b="1" dirty="0"/>
              <a:t>HMS</a:t>
            </a:r>
            <a:r>
              <a:rPr lang="nb-NO" sz="2100" dirty="0"/>
              <a:t>: </a:t>
            </a:r>
          </a:p>
          <a:p>
            <a:pPr lvl="1"/>
            <a:r>
              <a:rPr lang="nb-NO" sz="1700" dirty="0"/>
              <a:t>Generelt HMS-system, Andre HMS-systemer</a:t>
            </a:r>
          </a:p>
          <a:p>
            <a:r>
              <a:rPr lang="nb-NO" sz="2100" b="1" dirty="0" err="1"/>
              <a:t>Internet</a:t>
            </a:r>
            <a:r>
              <a:rPr lang="nb-NO" sz="2100" b="1" dirty="0"/>
              <a:t>/web</a:t>
            </a:r>
            <a:r>
              <a:rPr lang="nb-NO" sz="2100" dirty="0"/>
              <a:t>: </a:t>
            </a:r>
          </a:p>
          <a:p>
            <a:pPr lvl="1"/>
            <a:r>
              <a:rPr lang="nb-NO" sz="1700" dirty="0"/>
              <a:t>Hjemmeside for kommunen, Andre hjemmesider, Andre web-systemer</a:t>
            </a:r>
            <a:endParaRPr lang="nb-NO" dirty="0"/>
          </a:p>
          <a:p>
            <a:r>
              <a:rPr lang="nb-NO" sz="2100" b="1" dirty="0"/>
              <a:t>Kultur</a:t>
            </a:r>
            <a:r>
              <a:rPr lang="nb-NO" sz="2100" dirty="0"/>
              <a:t>: </a:t>
            </a:r>
          </a:p>
          <a:p>
            <a:pPr lvl="1"/>
            <a:r>
              <a:rPr lang="nb-NO" sz="1700" dirty="0"/>
              <a:t>Generelt biblioteksystem, Andre systemer for kulturområdet</a:t>
            </a:r>
          </a:p>
          <a:p>
            <a:r>
              <a:rPr lang="nb-NO" sz="2100" b="1" dirty="0"/>
              <a:t>Helse</a:t>
            </a:r>
            <a:r>
              <a:rPr lang="nb-NO" sz="2100" dirty="0"/>
              <a:t>: </a:t>
            </a:r>
          </a:p>
          <a:p>
            <a:pPr lvl="1"/>
            <a:r>
              <a:rPr lang="nb-NO" sz="1700" dirty="0"/>
              <a:t>Fagsystem for legevakt, Fagsystem for helsestasjonstjenesten, Verktøy for individuelle planer, Andre helsesystemer</a:t>
            </a:r>
          </a:p>
          <a:p>
            <a:r>
              <a:rPr lang="nb-NO" sz="2100" b="1" dirty="0"/>
              <a:t>Pleie og omsorg</a:t>
            </a:r>
            <a:r>
              <a:rPr lang="nb-NO" sz="2100" dirty="0"/>
              <a:t>: </a:t>
            </a:r>
          </a:p>
          <a:p>
            <a:pPr lvl="1"/>
            <a:r>
              <a:rPr lang="nb-NO" sz="1700" dirty="0"/>
              <a:t>Pasientjournalsystem, Trygghetsalarm, Andre pleie- og</a:t>
            </a:r>
            <a:endParaRPr lang="nb-NO" dirty="0"/>
          </a:p>
        </p:txBody>
      </p:sp>
      <p:sp>
        <p:nvSpPr>
          <p:cNvPr id="4" name="Plassholder for innhold 3"/>
          <p:cNvSpPr>
            <a:spLocks noGrp="1"/>
          </p:cNvSpPr>
          <p:nvPr>
            <p:ph sz="half" idx="2"/>
          </p:nvPr>
        </p:nvSpPr>
        <p:spPr>
          <a:xfrm>
            <a:off x="6518910" y="1137921"/>
            <a:ext cx="4006850" cy="5618478"/>
          </a:xfrm>
        </p:spPr>
        <p:txBody>
          <a:bodyPr>
            <a:normAutofit fontScale="70000" lnSpcReduction="20000"/>
          </a:bodyPr>
          <a:lstStyle/>
          <a:p>
            <a:r>
              <a:rPr lang="nb-NO" sz="1800" b="1" dirty="0"/>
              <a:t>Sosial</a:t>
            </a:r>
            <a:r>
              <a:rPr lang="nb-NO" sz="1800" dirty="0"/>
              <a:t>: </a:t>
            </a:r>
          </a:p>
          <a:p>
            <a:pPr lvl="1"/>
            <a:r>
              <a:rPr lang="nb-NO" sz="1600" dirty="0"/>
              <a:t>Fagsystem for PP-tjenesten, Fagsystem for barnevernet, Andre sosialsystemer</a:t>
            </a:r>
          </a:p>
          <a:p>
            <a:r>
              <a:rPr lang="nb-NO" sz="1800" b="1" dirty="0"/>
              <a:t>Skole</a:t>
            </a:r>
            <a:r>
              <a:rPr lang="nb-NO" sz="1800" dirty="0"/>
              <a:t>: </a:t>
            </a:r>
          </a:p>
          <a:p>
            <a:pPr lvl="1"/>
            <a:r>
              <a:rPr lang="nb-NO" sz="1600" dirty="0"/>
              <a:t>Fagsystem for administrasjon og drift, Andre skolesystemer</a:t>
            </a:r>
          </a:p>
          <a:p>
            <a:r>
              <a:rPr lang="nb-NO" sz="1800" b="1" dirty="0"/>
              <a:t>Barnehag</a:t>
            </a:r>
            <a:r>
              <a:rPr lang="nb-NO" sz="1800" dirty="0"/>
              <a:t>e: </a:t>
            </a:r>
          </a:p>
          <a:p>
            <a:pPr lvl="1"/>
            <a:r>
              <a:rPr lang="nb-NO" sz="1600" dirty="0"/>
              <a:t>Fagsystem for administrasjon og drift, Andre barnehagesystemer</a:t>
            </a:r>
          </a:p>
          <a:p>
            <a:r>
              <a:rPr lang="nb-NO" sz="1800" b="1" dirty="0"/>
              <a:t>Teknisk sektor</a:t>
            </a:r>
            <a:r>
              <a:rPr lang="nb-NO" sz="1800" dirty="0"/>
              <a:t>: </a:t>
            </a:r>
          </a:p>
          <a:p>
            <a:pPr lvl="1"/>
            <a:r>
              <a:rPr lang="nb-NO" sz="1600" dirty="0" err="1"/>
              <a:t>Totalsystem</a:t>
            </a:r>
            <a:r>
              <a:rPr lang="nb-NO" sz="1600" dirty="0"/>
              <a:t> for tjenesteproduksjon og forvaltning, Fagsystem for vann og avløp, Fagsystem for plan- og byggesaksbehandling, FDV-program for eiendomsforvaltning, Geografisk informasjonssystem, Andre systemer i teknisk sektor</a:t>
            </a:r>
          </a:p>
          <a:p>
            <a:r>
              <a:rPr lang="nb-NO" sz="1800" b="1" dirty="0"/>
              <a:t>Kirke</a:t>
            </a:r>
            <a:r>
              <a:rPr lang="nb-NO" sz="1800" dirty="0"/>
              <a:t>: </a:t>
            </a:r>
          </a:p>
          <a:p>
            <a:pPr lvl="1"/>
            <a:r>
              <a:rPr lang="nb-NO" sz="1600" dirty="0"/>
              <a:t>Generelt kirkesystem, Andre kirkesystemer</a:t>
            </a:r>
          </a:p>
          <a:p>
            <a:r>
              <a:rPr lang="nb-NO" sz="1800" b="1" dirty="0"/>
              <a:t>IKT-drift</a:t>
            </a:r>
          </a:p>
          <a:p>
            <a:r>
              <a:rPr lang="nb-NO" sz="1800" b="1" dirty="0"/>
              <a:t>Andre systemer</a:t>
            </a:r>
          </a:p>
          <a:p>
            <a:endParaRPr lang="nb-NO" dirty="0"/>
          </a:p>
        </p:txBody>
      </p:sp>
    </p:spTree>
    <p:extLst>
      <p:ext uri="{BB962C8B-B14F-4D97-AF65-F5344CB8AC3E}">
        <p14:creationId xmlns:p14="http://schemas.microsoft.com/office/powerpoint/2010/main" val="2063172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65DFCA-2016-4BE6-92BE-0F6B7EBE9AEB}"/>
              </a:ext>
            </a:extLst>
          </p:cNvPr>
          <p:cNvSpPr>
            <a:spLocks noGrp="1"/>
          </p:cNvSpPr>
          <p:nvPr>
            <p:ph type="ctrTitle"/>
          </p:nvPr>
        </p:nvSpPr>
        <p:spPr>
          <a:xfrm>
            <a:off x="664228" y="2196036"/>
            <a:ext cx="8322754" cy="1232964"/>
          </a:xfrm>
        </p:spPr>
        <p:txBody>
          <a:bodyPr/>
          <a:lstStyle/>
          <a:p>
            <a:r>
              <a:rPr lang="nb-NO" dirty="0"/>
              <a:t>Mangfoldet i tjenestene, eksempel fra utvikling under pandemien</a:t>
            </a:r>
          </a:p>
        </p:txBody>
      </p:sp>
    </p:spTree>
    <p:extLst>
      <p:ext uri="{BB962C8B-B14F-4D97-AF65-F5344CB8AC3E}">
        <p14:creationId xmlns:p14="http://schemas.microsoft.com/office/powerpoint/2010/main" val="690254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25EE56-776E-4516-BC75-EE01D4420AAE}"/>
              </a:ext>
            </a:extLst>
          </p:cNvPr>
          <p:cNvSpPr>
            <a:spLocks noGrp="1"/>
          </p:cNvSpPr>
          <p:nvPr>
            <p:ph type="title"/>
          </p:nvPr>
        </p:nvSpPr>
        <p:spPr/>
        <p:txBody>
          <a:bodyPr/>
          <a:lstStyle/>
          <a:p>
            <a:r>
              <a:rPr lang="nb-NO" dirty="0"/>
              <a:t>Fiks smittesporing (Fiks smittevern) </a:t>
            </a:r>
          </a:p>
        </p:txBody>
      </p:sp>
      <p:graphicFrame>
        <p:nvGraphicFramePr>
          <p:cNvPr id="7" name="Plassholder for innhold 6">
            <a:extLst>
              <a:ext uri="{FF2B5EF4-FFF2-40B4-BE49-F238E27FC236}">
                <a16:creationId xmlns:a16="http://schemas.microsoft.com/office/drawing/2014/main" id="{5126F8F4-0DE9-4145-B3D6-093869487C63}"/>
              </a:ext>
            </a:extLst>
          </p:cNvPr>
          <p:cNvGraphicFramePr>
            <a:graphicFrameLocks noGrp="1"/>
          </p:cNvGraphicFramePr>
          <p:nvPr>
            <p:ph sz="quarter" idx="10"/>
          </p:nvPr>
        </p:nvGraphicFramePr>
        <p:xfrm>
          <a:off x="-2824067" y="1864494"/>
          <a:ext cx="11582401" cy="4727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uppe 10">
            <a:extLst>
              <a:ext uri="{FF2B5EF4-FFF2-40B4-BE49-F238E27FC236}">
                <a16:creationId xmlns:a16="http://schemas.microsoft.com/office/drawing/2014/main" id="{33854E77-8404-4111-BF15-01809E663381}"/>
              </a:ext>
            </a:extLst>
          </p:cNvPr>
          <p:cNvGrpSpPr/>
          <p:nvPr/>
        </p:nvGrpSpPr>
        <p:grpSpPr>
          <a:xfrm>
            <a:off x="6470650" y="2119985"/>
            <a:ext cx="5468332" cy="3100873"/>
            <a:chOff x="6238328" y="2345093"/>
            <a:chExt cx="5468332" cy="3100873"/>
          </a:xfrm>
        </p:grpSpPr>
        <p:pic>
          <p:nvPicPr>
            <p:cNvPr id="9" name="Bilde 8">
              <a:extLst>
                <a:ext uri="{FF2B5EF4-FFF2-40B4-BE49-F238E27FC236}">
                  <a16:creationId xmlns:a16="http://schemas.microsoft.com/office/drawing/2014/main" id="{3AF5F253-547A-48D7-A1FD-CF47C3041B2B}"/>
                </a:ext>
              </a:extLst>
            </p:cNvPr>
            <p:cNvPicPr>
              <a:picLocks noChangeAspect="1"/>
            </p:cNvPicPr>
            <p:nvPr/>
          </p:nvPicPr>
          <p:blipFill>
            <a:blip r:embed="rId7"/>
            <a:stretch>
              <a:fillRect/>
            </a:stretch>
          </p:blipFill>
          <p:spPr>
            <a:xfrm>
              <a:off x="6238328" y="2345093"/>
              <a:ext cx="5468332" cy="3100873"/>
            </a:xfrm>
            <a:prstGeom prst="rect">
              <a:avLst/>
            </a:prstGeom>
          </p:spPr>
        </p:pic>
        <p:sp>
          <p:nvSpPr>
            <p:cNvPr id="10" name="Rektangel 9">
              <a:extLst>
                <a:ext uri="{FF2B5EF4-FFF2-40B4-BE49-F238E27FC236}">
                  <a16:creationId xmlns:a16="http://schemas.microsoft.com/office/drawing/2014/main" id="{BED617F1-AB33-4C70-85A4-78A69BBE606A}"/>
                </a:ext>
              </a:extLst>
            </p:cNvPr>
            <p:cNvSpPr/>
            <p:nvPr/>
          </p:nvSpPr>
          <p:spPr>
            <a:xfrm>
              <a:off x="6238328" y="2996608"/>
              <a:ext cx="945503" cy="92062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1281336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kstSylinder 24">
            <a:extLst>
              <a:ext uri="{FF2B5EF4-FFF2-40B4-BE49-F238E27FC236}">
                <a16:creationId xmlns:a16="http://schemas.microsoft.com/office/drawing/2014/main" id="{AFDA3A94-AD41-474D-B7B3-E34B367E444C}"/>
              </a:ext>
            </a:extLst>
          </p:cNvPr>
          <p:cNvSpPr txBox="1"/>
          <p:nvPr/>
        </p:nvSpPr>
        <p:spPr>
          <a:xfrm>
            <a:off x="3588934" y="5767202"/>
            <a:ext cx="1268135" cy="348238"/>
          </a:xfrm>
          <a:prstGeom prst="rect">
            <a:avLst/>
          </a:prstGeom>
          <a:noFill/>
          <a:ln w="22225">
            <a:solidFill>
              <a:schemeClr val="tx2">
                <a:lumMod val="50000"/>
              </a:schemeClr>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Folkeregisteret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kstSylinder 27">
            <a:extLst>
              <a:ext uri="{FF2B5EF4-FFF2-40B4-BE49-F238E27FC236}">
                <a16:creationId xmlns:a16="http://schemas.microsoft.com/office/drawing/2014/main" id="{45577D9E-628D-4819-8E59-480E84F6F26E}"/>
              </a:ext>
            </a:extLst>
          </p:cNvPr>
          <p:cNvSpPr txBox="1"/>
          <p:nvPr/>
        </p:nvSpPr>
        <p:spPr>
          <a:xfrm>
            <a:off x="2545037" y="5748348"/>
            <a:ext cx="877759" cy="585439"/>
          </a:xfrm>
          <a:prstGeom prst="rect">
            <a:avLst/>
          </a:prstGeom>
          <a:noFill/>
          <a:ln w="19050">
            <a:solidFill>
              <a:schemeClr val="tx2">
                <a:lumMod val="50000"/>
              </a:schemeClr>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MSIS elektronisk klinikermelding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kstSylinder 21">
            <a:extLst>
              <a:ext uri="{FF2B5EF4-FFF2-40B4-BE49-F238E27FC236}">
                <a16:creationId xmlns:a16="http://schemas.microsoft.com/office/drawing/2014/main" id="{2F94CDCB-23AE-4943-8EF3-458305CE65A4}"/>
              </a:ext>
            </a:extLst>
          </p:cNvPr>
          <p:cNvSpPr txBox="1"/>
          <p:nvPr/>
        </p:nvSpPr>
        <p:spPr>
          <a:xfrm>
            <a:off x="1423715" y="5748348"/>
            <a:ext cx="877759" cy="585439"/>
          </a:xfrm>
          <a:prstGeom prst="rect">
            <a:avLst/>
          </a:prstGeom>
          <a:noFill/>
          <a:ln w="19050">
            <a:solidFill>
              <a:schemeClr val="tx2">
                <a:lumMod val="50000"/>
              </a:schemeClr>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MSIS laboratorie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Database</a:t>
            </a: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kstSylinder 33">
            <a:extLst>
              <a:ext uri="{FF2B5EF4-FFF2-40B4-BE49-F238E27FC236}">
                <a16:creationId xmlns:a16="http://schemas.microsoft.com/office/drawing/2014/main" id="{D7A09196-C683-4A6B-A0FE-AB89E3F24AA8}"/>
              </a:ext>
            </a:extLst>
          </p:cNvPr>
          <p:cNvSpPr txBox="1"/>
          <p:nvPr/>
        </p:nvSpPr>
        <p:spPr>
          <a:xfrm>
            <a:off x="5172720" y="5757042"/>
            <a:ext cx="1971335" cy="570774"/>
          </a:xfrm>
          <a:prstGeom prst="rect">
            <a:avLst/>
          </a:prstGeom>
          <a:noFill/>
          <a:ln w="19050">
            <a:solidFill>
              <a:schemeClr val="tx2">
                <a:lumMod val="50000"/>
              </a:schemeClr>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SYSVAK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ktangel 1">
            <a:extLst>
              <a:ext uri="{FF2B5EF4-FFF2-40B4-BE49-F238E27FC236}">
                <a16:creationId xmlns:a16="http://schemas.microsoft.com/office/drawing/2014/main" id="{BDE4DD7E-4A64-4336-8329-3A5D830828E2}"/>
              </a:ext>
            </a:extLst>
          </p:cNvPr>
          <p:cNvSpPr/>
          <p:nvPr/>
        </p:nvSpPr>
        <p:spPr>
          <a:xfrm>
            <a:off x="546067" y="71718"/>
            <a:ext cx="10424410" cy="4834328"/>
          </a:xfrm>
          <a:prstGeom prst="rect">
            <a:avLst/>
          </a:prstGeom>
          <a:gradFill flip="none" rotWithShape="1">
            <a:gsLst>
              <a:gs pos="0">
                <a:schemeClr val="accent1">
                  <a:lumMod val="89000"/>
                </a:schemeClr>
              </a:gs>
              <a:gs pos="40680">
                <a:srgbClr val="3E6DA5"/>
              </a:gs>
              <a:gs pos="29000">
                <a:schemeClr val="accent1">
                  <a:lumMod val="89000"/>
                </a:schemeClr>
              </a:gs>
              <a:gs pos="74000">
                <a:schemeClr val="accent1">
                  <a:lumMod val="75000"/>
                </a:schemeClr>
              </a:gs>
              <a:gs pos="97000">
                <a:schemeClr val="accent1">
                  <a:lumMod val="7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a:ea typeface="+mn-ea"/>
                <a:cs typeface="+mn-cs"/>
              </a:rPr>
              <a:t>Fiks plattformen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ktangel 2">
            <a:extLst>
              <a:ext uri="{FF2B5EF4-FFF2-40B4-BE49-F238E27FC236}">
                <a16:creationId xmlns:a16="http://schemas.microsoft.com/office/drawing/2014/main" id="{79ACC11F-FA89-4C82-B8DA-02B12B71261B}"/>
              </a:ext>
            </a:extLst>
          </p:cNvPr>
          <p:cNvSpPr/>
          <p:nvPr/>
        </p:nvSpPr>
        <p:spPr>
          <a:xfrm>
            <a:off x="590052" y="4968030"/>
            <a:ext cx="10380425" cy="752327"/>
          </a:xfrm>
          <a:prstGeom prst="rect">
            <a:avLst/>
          </a:prstGeom>
          <a:gradFill flip="none" rotWithShape="1">
            <a:gsLst>
              <a:gs pos="0">
                <a:schemeClr val="accent1">
                  <a:lumMod val="89000"/>
                </a:schemeClr>
              </a:gs>
              <a:gs pos="40680">
                <a:srgbClr val="3E6DA5"/>
              </a:gs>
              <a:gs pos="29000">
                <a:schemeClr val="accent1">
                  <a:lumMod val="89000"/>
                </a:schemeClr>
              </a:gs>
              <a:gs pos="74000">
                <a:schemeClr val="accent1">
                  <a:lumMod val="75000"/>
                </a:schemeClr>
              </a:gs>
              <a:gs pos="97000">
                <a:schemeClr val="accent1">
                  <a:lumMod val="70000"/>
                </a:schemeClr>
              </a:gs>
            </a:gsLst>
            <a:path path="circle">
              <a:fillToRect l="50000" t="50000" r="50000" b="50000"/>
            </a:path>
            <a:tileRect/>
          </a:gradFill>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a:ea typeface="+mn-ea"/>
                <a:cs typeface="+mn-cs"/>
              </a:rPr>
              <a:t>API</a:t>
            </a:r>
          </a:p>
        </p:txBody>
      </p:sp>
      <p:sp>
        <p:nvSpPr>
          <p:cNvPr id="5" name="TekstSylinder 4">
            <a:extLst>
              <a:ext uri="{FF2B5EF4-FFF2-40B4-BE49-F238E27FC236}">
                <a16:creationId xmlns:a16="http://schemas.microsoft.com/office/drawing/2014/main" id="{7C778221-4563-4E4D-A307-4091FD3F0F8C}"/>
              </a:ext>
            </a:extLst>
          </p:cNvPr>
          <p:cNvSpPr txBox="1"/>
          <p:nvPr/>
        </p:nvSpPr>
        <p:spPr>
          <a:xfrm>
            <a:off x="1017049" y="3091149"/>
            <a:ext cx="55656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prstClr val="white"/>
                </a:solidFill>
                <a:effectLst/>
                <a:uLnTx/>
                <a:uFillTx/>
                <a:latin typeface="Calibri"/>
                <a:ea typeface="+mn-ea"/>
                <a:cs typeface="+mn-cs"/>
              </a:rPr>
              <a:t>Indeks</a:t>
            </a: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sp>
        <p:nvSpPr>
          <p:cNvPr id="6" name="TekstSylinder 5">
            <a:extLst>
              <a:ext uri="{FF2B5EF4-FFF2-40B4-BE49-F238E27FC236}">
                <a16:creationId xmlns:a16="http://schemas.microsoft.com/office/drawing/2014/main" id="{439BFDFB-2FCC-4D91-B8F5-B8017C36BA3B}"/>
              </a:ext>
            </a:extLst>
          </p:cNvPr>
          <p:cNvSpPr txBox="1"/>
          <p:nvPr/>
        </p:nvSpPr>
        <p:spPr>
          <a:xfrm>
            <a:off x="2233048" y="3116583"/>
            <a:ext cx="870751"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prstClr val="white"/>
                </a:solidFill>
                <a:effectLst/>
                <a:uLnTx/>
                <a:uFillTx/>
                <a:latin typeface="Calibri"/>
                <a:ea typeface="+mn-ea"/>
                <a:cs typeface="+mn-cs"/>
              </a:rPr>
              <a:t>Nærkontakt</a:t>
            </a: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sp>
        <p:nvSpPr>
          <p:cNvPr id="7" name="TekstSylinder 6">
            <a:extLst>
              <a:ext uri="{FF2B5EF4-FFF2-40B4-BE49-F238E27FC236}">
                <a16:creationId xmlns:a16="http://schemas.microsoft.com/office/drawing/2014/main" id="{4AAC6076-77E7-4C88-ACE4-1517E3843867}"/>
              </a:ext>
            </a:extLst>
          </p:cNvPr>
          <p:cNvSpPr txBox="1"/>
          <p:nvPr/>
        </p:nvSpPr>
        <p:spPr>
          <a:xfrm>
            <a:off x="3382486" y="3116583"/>
            <a:ext cx="564578"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prstClr val="white"/>
                </a:solidFill>
                <a:effectLst/>
                <a:uLnTx/>
                <a:uFillTx/>
                <a:latin typeface="Calibri"/>
                <a:ea typeface="+mn-ea"/>
                <a:cs typeface="+mn-cs"/>
              </a:rPr>
              <a:t>Klynge</a:t>
            </a: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pic>
        <p:nvPicPr>
          <p:cNvPr id="10" name="Bilde 9">
            <a:extLst>
              <a:ext uri="{FF2B5EF4-FFF2-40B4-BE49-F238E27FC236}">
                <a16:creationId xmlns:a16="http://schemas.microsoft.com/office/drawing/2014/main" id="{F4D6AC26-E301-457B-9E2D-B97FD12BF92E}"/>
              </a:ext>
            </a:extLst>
          </p:cNvPr>
          <p:cNvPicPr>
            <a:picLocks noChangeAspect="1"/>
          </p:cNvPicPr>
          <p:nvPr/>
        </p:nvPicPr>
        <p:blipFill>
          <a:blip r:embed="rId2"/>
          <a:stretch>
            <a:fillRect/>
          </a:stretch>
        </p:blipFill>
        <p:spPr>
          <a:xfrm>
            <a:off x="4611775" y="3334330"/>
            <a:ext cx="801715" cy="647675"/>
          </a:xfrm>
          <a:prstGeom prst="rect">
            <a:avLst/>
          </a:prstGeom>
        </p:spPr>
      </p:pic>
      <p:sp>
        <p:nvSpPr>
          <p:cNvPr id="11" name="TekstSylinder 10">
            <a:extLst>
              <a:ext uri="{FF2B5EF4-FFF2-40B4-BE49-F238E27FC236}">
                <a16:creationId xmlns:a16="http://schemas.microsoft.com/office/drawing/2014/main" id="{6CBD2E92-1D8E-4379-A065-6E94DCF1B0CE}"/>
              </a:ext>
            </a:extLst>
          </p:cNvPr>
          <p:cNvSpPr txBox="1"/>
          <p:nvPr/>
        </p:nvSpPr>
        <p:spPr>
          <a:xfrm>
            <a:off x="4519101" y="3122280"/>
            <a:ext cx="1334020"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prstClr val="white"/>
                </a:solidFill>
                <a:effectLst/>
                <a:uLnTx/>
                <a:uFillTx/>
                <a:latin typeface="Calibri"/>
                <a:ea typeface="+mn-ea"/>
                <a:cs typeface="+mn-cs"/>
              </a:rPr>
              <a:t>Overføringshistorikk</a:t>
            </a: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ktangel: avrundede hjørner 16">
            <a:extLst>
              <a:ext uri="{FF2B5EF4-FFF2-40B4-BE49-F238E27FC236}">
                <a16:creationId xmlns:a16="http://schemas.microsoft.com/office/drawing/2014/main" id="{63AD4E08-F845-48F6-A5B2-E2DDFE2A3DEB}"/>
              </a:ext>
            </a:extLst>
          </p:cNvPr>
          <p:cNvSpPr/>
          <p:nvPr/>
        </p:nvSpPr>
        <p:spPr>
          <a:xfrm>
            <a:off x="616374" y="2189345"/>
            <a:ext cx="7607980" cy="2122351"/>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Fiks smittesporing</a:t>
            </a:r>
          </a:p>
        </p:txBody>
      </p:sp>
      <p:pic>
        <p:nvPicPr>
          <p:cNvPr id="21" name="Bilde 20">
            <a:extLst>
              <a:ext uri="{FF2B5EF4-FFF2-40B4-BE49-F238E27FC236}">
                <a16:creationId xmlns:a16="http://schemas.microsoft.com/office/drawing/2014/main" id="{AF232116-3197-4EF5-8EB5-50DF717BFF26}"/>
              </a:ext>
            </a:extLst>
          </p:cNvPr>
          <p:cNvPicPr>
            <a:picLocks noChangeAspect="1"/>
          </p:cNvPicPr>
          <p:nvPr/>
        </p:nvPicPr>
        <p:blipFill>
          <a:blip r:embed="rId3"/>
          <a:stretch>
            <a:fillRect/>
          </a:stretch>
        </p:blipFill>
        <p:spPr>
          <a:xfrm>
            <a:off x="1499885" y="6080095"/>
            <a:ext cx="395722" cy="191526"/>
          </a:xfrm>
          <a:prstGeom prst="rect">
            <a:avLst/>
          </a:prstGeom>
        </p:spPr>
      </p:pic>
      <p:pic>
        <p:nvPicPr>
          <p:cNvPr id="24" name="Bilde 23">
            <a:extLst>
              <a:ext uri="{FF2B5EF4-FFF2-40B4-BE49-F238E27FC236}">
                <a16:creationId xmlns:a16="http://schemas.microsoft.com/office/drawing/2014/main" id="{37685FB3-6E29-4BD9-BD7C-B83E79DA2748}"/>
              </a:ext>
            </a:extLst>
          </p:cNvPr>
          <p:cNvPicPr>
            <a:picLocks noChangeAspect="1"/>
          </p:cNvPicPr>
          <p:nvPr/>
        </p:nvPicPr>
        <p:blipFill>
          <a:blip r:embed="rId4"/>
          <a:stretch>
            <a:fillRect/>
          </a:stretch>
        </p:blipFill>
        <p:spPr>
          <a:xfrm>
            <a:off x="4401400" y="5816057"/>
            <a:ext cx="242937" cy="281807"/>
          </a:xfrm>
          <a:prstGeom prst="rect">
            <a:avLst/>
          </a:prstGeom>
          <a:ln>
            <a:noFill/>
          </a:ln>
        </p:spPr>
      </p:pic>
      <p:pic>
        <p:nvPicPr>
          <p:cNvPr id="27" name="Bilde 26">
            <a:extLst>
              <a:ext uri="{FF2B5EF4-FFF2-40B4-BE49-F238E27FC236}">
                <a16:creationId xmlns:a16="http://schemas.microsoft.com/office/drawing/2014/main" id="{1FEF029C-EA50-4FFA-B7C1-8D6F876BFEBC}"/>
              </a:ext>
            </a:extLst>
          </p:cNvPr>
          <p:cNvPicPr>
            <a:picLocks noChangeAspect="1"/>
          </p:cNvPicPr>
          <p:nvPr/>
        </p:nvPicPr>
        <p:blipFill>
          <a:blip r:embed="rId3"/>
          <a:stretch>
            <a:fillRect/>
          </a:stretch>
        </p:blipFill>
        <p:spPr>
          <a:xfrm>
            <a:off x="2653943" y="6080095"/>
            <a:ext cx="374493" cy="181251"/>
          </a:xfrm>
          <a:prstGeom prst="rect">
            <a:avLst/>
          </a:prstGeom>
        </p:spPr>
      </p:pic>
      <p:sp>
        <p:nvSpPr>
          <p:cNvPr id="30" name="TekstSylinder 29">
            <a:extLst>
              <a:ext uri="{FF2B5EF4-FFF2-40B4-BE49-F238E27FC236}">
                <a16:creationId xmlns:a16="http://schemas.microsoft.com/office/drawing/2014/main" id="{B92DCC2D-31AA-4350-8430-2F00A4FEF522}"/>
              </a:ext>
            </a:extLst>
          </p:cNvPr>
          <p:cNvSpPr txBox="1"/>
          <p:nvPr/>
        </p:nvSpPr>
        <p:spPr>
          <a:xfrm>
            <a:off x="9470614" y="5748348"/>
            <a:ext cx="1200970" cy="563276"/>
          </a:xfrm>
          <a:prstGeom prst="rect">
            <a:avLst/>
          </a:prstGeom>
          <a:noFill/>
          <a:ln w="19050">
            <a:solidFill>
              <a:schemeClr val="tx2">
                <a:lumMod val="50000"/>
              </a:schemeClr>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prstClr val="black"/>
                </a:solidFill>
                <a:effectLst/>
                <a:uLnTx/>
                <a:uFillTx/>
                <a:latin typeface="Calibri"/>
                <a:ea typeface="+mn-ea"/>
                <a:cs typeface="+mn-cs"/>
              </a:rPr>
              <a:t>Innreiseregisteret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Bilde 30">
            <a:extLst>
              <a:ext uri="{FF2B5EF4-FFF2-40B4-BE49-F238E27FC236}">
                <a16:creationId xmlns:a16="http://schemas.microsoft.com/office/drawing/2014/main" id="{B764C2FB-5113-4B93-B191-2492BA8A60EE}"/>
              </a:ext>
            </a:extLst>
          </p:cNvPr>
          <p:cNvPicPr>
            <a:picLocks noChangeAspect="1"/>
          </p:cNvPicPr>
          <p:nvPr/>
        </p:nvPicPr>
        <p:blipFill>
          <a:blip r:embed="rId5"/>
          <a:stretch>
            <a:fillRect/>
          </a:stretch>
        </p:blipFill>
        <p:spPr>
          <a:xfrm>
            <a:off x="9549406" y="5962344"/>
            <a:ext cx="271039" cy="135520"/>
          </a:xfrm>
          <a:prstGeom prst="rect">
            <a:avLst/>
          </a:prstGeom>
        </p:spPr>
      </p:pic>
      <p:pic>
        <p:nvPicPr>
          <p:cNvPr id="33" name="Bilde 32">
            <a:extLst>
              <a:ext uri="{FF2B5EF4-FFF2-40B4-BE49-F238E27FC236}">
                <a16:creationId xmlns:a16="http://schemas.microsoft.com/office/drawing/2014/main" id="{19C5211C-F52E-4E9D-A513-85EF5BB32205}"/>
              </a:ext>
            </a:extLst>
          </p:cNvPr>
          <p:cNvPicPr>
            <a:picLocks noChangeAspect="1"/>
          </p:cNvPicPr>
          <p:nvPr/>
        </p:nvPicPr>
        <p:blipFill>
          <a:blip r:embed="rId3"/>
          <a:stretch>
            <a:fillRect/>
          </a:stretch>
        </p:blipFill>
        <p:spPr>
          <a:xfrm>
            <a:off x="5484372" y="6079733"/>
            <a:ext cx="369742" cy="178952"/>
          </a:xfrm>
          <a:prstGeom prst="rect">
            <a:avLst/>
          </a:prstGeom>
        </p:spPr>
      </p:pic>
      <p:sp>
        <p:nvSpPr>
          <p:cNvPr id="36" name="Rektangel 35">
            <a:extLst>
              <a:ext uri="{FF2B5EF4-FFF2-40B4-BE49-F238E27FC236}">
                <a16:creationId xmlns:a16="http://schemas.microsoft.com/office/drawing/2014/main" id="{D38D3C85-0FBA-4319-B47F-A3813E872557}"/>
              </a:ext>
            </a:extLst>
          </p:cNvPr>
          <p:cNvSpPr/>
          <p:nvPr/>
        </p:nvSpPr>
        <p:spPr>
          <a:xfrm>
            <a:off x="3588934" y="6151757"/>
            <a:ext cx="1268137" cy="339019"/>
          </a:xfrm>
          <a:prstGeom prst="rect">
            <a:avLst/>
          </a:prstGeom>
          <a:noFill/>
          <a:ln w="22225">
            <a:solidFill>
              <a:schemeClr val="tx2">
                <a:lumMod val="50000"/>
              </a:schemeClr>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Kontakt og Reservasjons-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black"/>
                </a:solidFill>
                <a:effectLst/>
                <a:uLnTx/>
                <a:uFillTx/>
                <a:latin typeface="Calibri"/>
                <a:ea typeface="+mn-ea"/>
                <a:cs typeface="+mn-cs"/>
              </a:rPr>
              <a:t>reg. (KRR</a:t>
            </a:r>
            <a:r>
              <a:rPr kumimoji="0" lang="nb-NO" sz="900" b="0" i="0" u="none" strike="noStrike" kern="1200" cap="none" spc="0" normalizeH="0" baseline="0" noProof="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Calibri"/>
              <a:ea typeface="+mn-ea"/>
              <a:cs typeface="+mn-cs"/>
            </a:endParaRPr>
          </a:p>
        </p:txBody>
      </p:sp>
      <p:pic>
        <p:nvPicPr>
          <p:cNvPr id="37" name="Bilde 36">
            <a:extLst>
              <a:ext uri="{FF2B5EF4-FFF2-40B4-BE49-F238E27FC236}">
                <a16:creationId xmlns:a16="http://schemas.microsoft.com/office/drawing/2014/main" id="{E65EF729-969E-44ED-BA71-4C3CF924DCF1}"/>
              </a:ext>
            </a:extLst>
          </p:cNvPr>
          <p:cNvPicPr>
            <a:picLocks noChangeAspect="1"/>
          </p:cNvPicPr>
          <p:nvPr/>
        </p:nvPicPr>
        <p:blipFill>
          <a:blip r:embed="rId6"/>
          <a:stretch>
            <a:fillRect/>
          </a:stretch>
        </p:blipFill>
        <p:spPr>
          <a:xfrm>
            <a:off x="4166614" y="6305720"/>
            <a:ext cx="470906" cy="166202"/>
          </a:xfrm>
          <a:prstGeom prst="rect">
            <a:avLst/>
          </a:prstGeom>
        </p:spPr>
      </p:pic>
      <p:sp>
        <p:nvSpPr>
          <p:cNvPr id="38" name="Rektangel 37">
            <a:extLst>
              <a:ext uri="{FF2B5EF4-FFF2-40B4-BE49-F238E27FC236}">
                <a16:creationId xmlns:a16="http://schemas.microsoft.com/office/drawing/2014/main" id="{6F879D29-D410-4694-89CD-4A43399F4C9A}"/>
              </a:ext>
            </a:extLst>
          </p:cNvPr>
          <p:cNvSpPr/>
          <p:nvPr/>
        </p:nvSpPr>
        <p:spPr>
          <a:xfrm>
            <a:off x="1437064" y="5051297"/>
            <a:ext cx="917087" cy="329785"/>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Calibri"/>
                <a:ea typeface="+mn-ea"/>
                <a:cs typeface="+mn-cs"/>
              </a:rPr>
              <a:t>Fiks prøvesvar</a:t>
            </a:r>
          </a:p>
        </p:txBody>
      </p:sp>
      <p:sp>
        <p:nvSpPr>
          <p:cNvPr id="39" name="Rektangel 38">
            <a:extLst>
              <a:ext uri="{FF2B5EF4-FFF2-40B4-BE49-F238E27FC236}">
                <a16:creationId xmlns:a16="http://schemas.microsoft.com/office/drawing/2014/main" id="{F49786D9-D74F-4F75-8A23-5C7F7054B5B0}"/>
              </a:ext>
            </a:extLst>
          </p:cNvPr>
          <p:cNvSpPr/>
          <p:nvPr/>
        </p:nvSpPr>
        <p:spPr>
          <a:xfrm>
            <a:off x="2477399" y="5059714"/>
            <a:ext cx="1067939" cy="321369"/>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Calibri"/>
                <a:ea typeface="+mn-ea"/>
                <a:cs typeface="+mn-cs"/>
              </a:rPr>
              <a:t>Fiks Klinikermelding</a:t>
            </a:r>
          </a:p>
        </p:txBody>
      </p:sp>
      <p:sp>
        <p:nvSpPr>
          <p:cNvPr id="40" name="Rektangel 39">
            <a:extLst>
              <a:ext uri="{FF2B5EF4-FFF2-40B4-BE49-F238E27FC236}">
                <a16:creationId xmlns:a16="http://schemas.microsoft.com/office/drawing/2014/main" id="{87899AB9-A6F6-439F-BE11-09EC2D7768AE}"/>
              </a:ext>
            </a:extLst>
          </p:cNvPr>
          <p:cNvSpPr/>
          <p:nvPr/>
        </p:nvSpPr>
        <p:spPr>
          <a:xfrm>
            <a:off x="3631361" y="5058749"/>
            <a:ext cx="991864" cy="329785"/>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Calibri"/>
                <a:ea typeface="+mn-ea"/>
                <a:cs typeface="+mn-cs"/>
              </a:rPr>
              <a:t>Fiks Folkeregister</a:t>
            </a:r>
          </a:p>
        </p:txBody>
      </p:sp>
      <p:sp>
        <p:nvSpPr>
          <p:cNvPr id="41" name="Rektangel 40">
            <a:extLst>
              <a:ext uri="{FF2B5EF4-FFF2-40B4-BE49-F238E27FC236}">
                <a16:creationId xmlns:a16="http://schemas.microsoft.com/office/drawing/2014/main" id="{2B240816-4692-4295-A087-61ACDB549B93}"/>
              </a:ext>
            </a:extLst>
          </p:cNvPr>
          <p:cNvSpPr/>
          <p:nvPr/>
        </p:nvSpPr>
        <p:spPr>
          <a:xfrm>
            <a:off x="5172720" y="5052778"/>
            <a:ext cx="1018228" cy="321369"/>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Calibri"/>
                <a:ea typeface="+mn-ea"/>
                <a:cs typeface="+mn-cs"/>
              </a:rPr>
              <a:t>Fiks Vaksinestatus</a:t>
            </a:r>
          </a:p>
        </p:txBody>
      </p:sp>
      <p:sp>
        <p:nvSpPr>
          <p:cNvPr id="42" name="Rektangel 41">
            <a:extLst>
              <a:ext uri="{FF2B5EF4-FFF2-40B4-BE49-F238E27FC236}">
                <a16:creationId xmlns:a16="http://schemas.microsoft.com/office/drawing/2014/main" id="{77D7A4E4-33CA-4987-A467-F19D9003DDEE}"/>
              </a:ext>
            </a:extLst>
          </p:cNvPr>
          <p:cNvSpPr/>
          <p:nvPr/>
        </p:nvSpPr>
        <p:spPr>
          <a:xfrm>
            <a:off x="6410295" y="5049588"/>
            <a:ext cx="917088" cy="321370"/>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Calibri"/>
                <a:ea typeface="+mn-ea"/>
                <a:cs typeface="+mn-cs"/>
              </a:rPr>
              <a:t>Fiks vaksine</a:t>
            </a:r>
          </a:p>
        </p:txBody>
      </p:sp>
      <p:sp>
        <p:nvSpPr>
          <p:cNvPr id="43" name="Rektangel 42">
            <a:extLst>
              <a:ext uri="{FF2B5EF4-FFF2-40B4-BE49-F238E27FC236}">
                <a16:creationId xmlns:a16="http://schemas.microsoft.com/office/drawing/2014/main" id="{EE3AD970-C594-4071-83D9-AC759A4598BA}"/>
              </a:ext>
            </a:extLst>
          </p:cNvPr>
          <p:cNvSpPr/>
          <p:nvPr/>
        </p:nvSpPr>
        <p:spPr>
          <a:xfrm>
            <a:off x="9513105" y="5051297"/>
            <a:ext cx="1067939" cy="321369"/>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Calibri"/>
                <a:ea typeface="+mn-ea"/>
                <a:cs typeface="+mn-cs"/>
              </a:rPr>
              <a:t>Fiks innreise</a:t>
            </a:r>
          </a:p>
        </p:txBody>
      </p:sp>
      <p:sp>
        <p:nvSpPr>
          <p:cNvPr id="83" name="Rektangel: avrundede hjørner 82">
            <a:extLst>
              <a:ext uri="{FF2B5EF4-FFF2-40B4-BE49-F238E27FC236}">
                <a16:creationId xmlns:a16="http://schemas.microsoft.com/office/drawing/2014/main" id="{667261FA-CD99-4E32-AD7A-C78B39776E20}"/>
              </a:ext>
            </a:extLst>
          </p:cNvPr>
          <p:cNvSpPr/>
          <p:nvPr/>
        </p:nvSpPr>
        <p:spPr>
          <a:xfrm>
            <a:off x="6988449" y="162927"/>
            <a:ext cx="3257433" cy="1432068"/>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Calibri"/>
                <a:ea typeface="+mn-ea"/>
                <a:cs typeface="+mn-cs"/>
              </a:rPr>
              <a:t>Min Side  </a:t>
            </a:r>
            <a:r>
              <a:rPr kumimoji="0" lang="nb-NO" sz="1050" b="0" i="0" u="none" strike="noStrike" kern="1200" cap="none" spc="0" normalizeH="0" baseline="0" noProof="0">
                <a:ln>
                  <a:noFill/>
                </a:ln>
                <a:solidFill>
                  <a:prstClr val="white"/>
                </a:solidFill>
                <a:effectLst/>
                <a:uLnTx/>
                <a:uFillTx/>
                <a:latin typeface="Calibri"/>
                <a:ea typeface="+mn-ea"/>
                <a:cs typeface="+mn-cs"/>
              </a:rPr>
              <a:t>Selvregistrering</a:t>
            </a:r>
            <a:endParaRPr kumimoji="0" lang="nb-NO" sz="1400" b="0" i="0" u="none" strike="noStrike" kern="1200" cap="none" spc="0" normalizeH="0" baseline="0" noProof="0">
              <a:ln>
                <a:noFill/>
              </a:ln>
              <a:solidFill>
                <a:prstClr val="white"/>
              </a:solidFill>
              <a:effectLst/>
              <a:uLnTx/>
              <a:uFillTx/>
              <a:latin typeface="Calibri"/>
              <a:ea typeface="+mn-ea"/>
              <a:cs typeface="+mn-cs"/>
            </a:endParaRPr>
          </a:p>
        </p:txBody>
      </p:sp>
      <p:pic>
        <p:nvPicPr>
          <p:cNvPr id="84" name="Bilde 83">
            <a:extLst>
              <a:ext uri="{FF2B5EF4-FFF2-40B4-BE49-F238E27FC236}">
                <a16:creationId xmlns:a16="http://schemas.microsoft.com/office/drawing/2014/main" id="{A914220F-A558-410D-A212-8C40259A8EA5}"/>
              </a:ext>
            </a:extLst>
          </p:cNvPr>
          <p:cNvPicPr>
            <a:picLocks noChangeAspect="1"/>
          </p:cNvPicPr>
          <p:nvPr/>
        </p:nvPicPr>
        <p:blipFill rotWithShape="1">
          <a:blip r:embed="rId7"/>
          <a:srcRect t="24146"/>
          <a:stretch/>
        </p:blipFill>
        <p:spPr>
          <a:xfrm>
            <a:off x="8013491" y="561569"/>
            <a:ext cx="898007" cy="719666"/>
          </a:xfrm>
          <a:prstGeom prst="rect">
            <a:avLst/>
          </a:prstGeom>
        </p:spPr>
      </p:pic>
      <p:pic>
        <p:nvPicPr>
          <p:cNvPr id="85" name="Bilde 84">
            <a:extLst>
              <a:ext uri="{FF2B5EF4-FFF2-40B4-BE49-F238E27FC236}">
                <a16:creationId xmlns:a16="http://schemas.microsoft.com/office/drawing/2014/main" id="{DBBEAEC6-A837-4E62-9A4D-CDBB432C42D5}"/>
              </a:ext>
            </a:extLst>
          </p:cNvPr>
          <p:cNvPicPr>
            <a:picLocks noChangeAspect="1"/>
          </p:cNvPicPr>
          <p:nvPr/>
        </p:nvPicPr>
        <p:blipFill>
          <a:blip r:embed="rId8"/>
          <a:stretch>
            <a:fillRect/>
          </a:stretch>
        </p:blipFill>
        <p:spPr>
          <a:xfrm>
            <a:off x="11036074" y="71718"/>
            <a:ext cx="948656" cy="825894"/>
          </a:xfrm>
          <a:prstGeom prst="rect">
            <a:avLst/>
          </a:prstGeom>
        </p:spPr>
      </p:pic>
      <p:sp>
        <p:nvSpPr>
          <p:cNvPr id="86" name="TekstSylinder 85">
            <a:extLst>
              <a:ext uri="{FF2B5EF4-FFF2-40B4-BE49-F238E27FC236}">
                <a16:creationId xmlns:a16="http://schemas.microsoft.com/office/drawing/2014/main" id="{E7360D55-BD00-47DE-808C-00493D8A4688}"/>
              </a:ext>
            </a:extLst>
          </p:cNvPr>
          <p:cNvSpPr txBox="1"/>
          <p:nvPr/>
        </p:nvSpPr>
        <p:spPr>
          <a:xfrm>
            <a:off x="11036074" y="837082"/>
            <a:ext cx="114980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mn-ea"/>
                <a:cs typeface="+mn-cs"/>
              </a:rPr>
              <a:t>Innbyggere (Indeks) kan selv registrere sin positive hjemmetest og sine nærkontakter.</a:t>
            </a:r>
          </a:p>
        </p:txBody>
      </p:sp>
      <p:sp>
        <p:nvSpPr>
          <p:cNvPr id="19" name="Rektangel 18">
            <a:extLst>
              <a:ext uri="{FF2B5EF4-FFF2-40B4-BE49-F238E27FC236}">
                <a16:creationId xmlns:a16="http://schemas.microsoft.com/office/drawing/2014/main" id="{FB0B50B9-CE04-42A5-868D-53164FD753D7}"/>
              </a:ext>
            </a:extLst>
          </p:cNvPr>
          <p:cNvSpPr/>
          <p:nvPr/>
        </p:nvSpPr>
        <p:spPr>
          <a:xfrm>
            <a:off x="9163292" y="565618"/>
            <a:ext cx="743048" cy="702321"/>
          </a:xfrm>
          <a:prstGeom prst="rect">
            <a:avLst/>
          </a:prstGeom>
          <a:solidFill>
            <a:schemeClr val="accent1">
              <a:lumMod val="40000"/>
              <a:lumOff val="60000"/>
            </a:schemeClr>
          </a:solid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lIns="36000" tIns="36000" rIns="0" bIns="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prstClr val="black"/>
                </a:solidFill>
                <a:effectLst/>
                <a:uLnTx/>
                <a:uFillTx/>
                <a:latin typeface="Calibri"/>
                <a:ea typeface="+mn-ea"/>
                <a:cs typeface="+mn-cs"/>
              </a:rPr>
              <a:t>Ikke realisert: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prstClr val="black"/>
                </a:solidFill>
                <a:effectLst/>
                <a:uLnTx/>
                <a:uFillTx/>
                <a:latin typeface="Calibri"/>
                <a:ea typeface="+mn-ea"/>
                <a:cs typeface="+mn-cs"/>
              </a:rPr>
              <a:t>Innbygger dialog  -Skjema for symptomer og smittevei ved import av PCR test – initieres fra Fiks smittesporing</a:t>
            </a:r>
          </a:p>
        </p:txBody>
      </p:sp>
      <p:sp>
        <p:nvSpPr>
          <p:cNvPr id="51" name="Rektangel: avrundede hjørner 50">
            <a:extLst>
              <a:ext uri="{FF2B5EF4-FFF2-40B4-BE49-F238E27FC236}">
                <a16:creationId xmlns:a16="http://schemas.microsoft.com/office/drawing/2014/main" id="{9CE22406-ED38-4B25-854B-6501EB1383E4}"/>
              </a:ext>
            </a:extLst>
          </p:cNvPr>
          <p:cNvSpPr/>
          <p:nvPr/>
        </p:nvSpPr>
        <p:spPr>
          <a:xfrm>
            <a:off x="652845" y="2737812"/>
            <a:ext cx="5194203" cy="1420368"/>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prstClr val="white"/>
                </a:solidFill>
                <a:effectLst/>
                <a:uLnTx/>
                <a:uFillTx/>
                <a:latin typeface="Calibri"/>
                <a:ea typeface="+mn-ea"/>
                <a:cs typeface="+mn-cs"/>
              </a:rPr>
              <a:t>Covid</a:t>
            </a:r>
            <a:r>
              <a:rPr kumimoji="0" lang="nb-NO" sz="1200" b="0" i="0" u="none" strike="noStrike" kern="1200" cap="none" spc="0" normalizeH="0" baseline="0" noProof="0">
                <a:ln>
                  <a:noFill/>
                </a:ln>
                <a:solidFill>
                  <a:prstClr val="white"/>
                </a:solidFill>
                <a:effectLst/>
                <a:uLnTx/>
                <a:uFillTx/>
                <a:latin typeface="Calibri"/>
                <a:ea typeface="+mn-ea"/>
                <a:cs typeface="+mn-cs"/>
              </a:rPr>
              <a:t>-19</a:t>
            </a:r>
          </a:p>
        </p:txBody>
      </p:sp>
      <p:pic>
        <p:nvPicPr>
          <p:cNvPr id="94" name="Bilde 93">
            <a:extLst>
              <a:ext uri="{FF2B5EF4-FFF2-40B4-BE49-F238E27FC236}">
                <a16:creationId xmlns:a16="http://schemas.microsoft.com/office/drawing/2014/main" id="{2D23B3AC-B719-414F-AC7B-E4ED0A64CB94}"/>
              </a:ext>
            </a:extLst>
          </p:cNvPr>
          <p:cNvPicPr>
            <a:picLocks noChangeAspect="1"/>
          </p:cNvPicPr>
          <p:nvPr/>
        </p:nvPicPr>
        <p:blipFill>
          <a:blip r:embed="rId9"/>
          <a:stretch>
            <a:fillRect/>
          </a:stretch>
        </p:blipFill>
        <p:spPr>
          <a:xfrm>
            <a:off x="6103391" y="3362679"/>
            <a:ext cx="695817" cy="676454"/>
          </a:xfrm>
          <a:prstGeom prst="rect">
            <a:avLst/>
          </a:prstGeom>
        </p:spPr>
      </p:pic>
      <p:sp>
        <p:nvSpPr>
          <p:cNvPr id="95" name="TekstSylinder 94">
            <a:extLst>
              <a:ext uri="{FF2B5EF4-FFF2-40B4-BE49-F238E27FC236}">
                <a16:creationId xmlns:a16="http://schemas.microsoft.com/office/drawing/2014/main" id="{2C82EDD7-4D9B-4FB8-BAEA-6690D7CE047C}"/>
              </a:ext>
            </a:extLst>
          </p:cNvPr>
          <p:cNvSpPr txBox="1"/>
          <p:nvPr/>
        </p:nvSpPr>
        <p:spPr>
          <a:xfrm>
            <a:off x="6006137" y="3048075"/>
            <a:ext cx="94128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prstClr val="white"/>
                </a:solidFill>
                <a:effectLst/>
                <a:uLnTx/>
                <a:uFillTx/>
                <a:latin typeface="Calibri"/>
                <a:ea typeface="+mn-ea"/>
                <a:cs typeface="+mn-cs"/>
              </a:rPr>
              <a:t>Duplikatsjekk</a:t>
            </a: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sp>
        <p:nvSpPr>
          <p:cNvPr id="96" name="TekstSylinder 95">
            <a:extLst>
              <a:ext uri="{FF2B5EF4-FFF2-40B4-BE49-F238E27FC236}">
                <a16:creationId xmlns:a16="http://schemas.microsoft.com/office/drawing/2014/main" id="{E6519177-DD73-41BB-ABAD-26C8910BE1FA}"/>
              </a:ext>
            </a:extLst>
          </p:cNvPr>
          <p:cNvSpPr txBox="1"/>
          <p:nvPr/>
        </p:nvSpPr>
        <p:spPr>
          <a:xfrm>
            <a:off x="6795403" y="3048697"/>
            <a:ext cx="1236236"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prstClr val="white"/>
                </a:solidFill>
                <a:effectLst/>
                <a:uLnTx/>
                <a:uFillTx/>
                <a:latin typeface="Calibri"/>
                <a:ea typeface="+mn-ea"/>
                <a:cs typeface="+mn-cs"/>
              </a:rPr>
              <a:t>Innreiseoppfølging</a:t>
            </a: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pic>
        <p:nvPicPr>
          <p:cNvPr id="97" name="Bilde 96">
            <a:extLst>
              <a:ext uri="{FF2B5EF4-FFF2-40B4-BE49-F238E27FC236}">
                <a16:creationId xmlns:a16="http://schemas.microsoft.com/office/drawing/2014/main" id="{1ECE70D3-1382-4348-A8DE-BE5E5273E4D9}"/>
              </a:ext>
            </a:extLst>
          </p:cNvPr>
          <p:cNvPicPr>
            <a:picLocks noChangeAspect="1"/>
          </p:cNvPicPr>
          <p:nvPr/>
        </p:nvPicPr>
        <p:blipFill>
          <a:blip r:embed="rId10"/>
          <a:stretch>
            <a:fillRect/>
          </a:stretch>
        </p:blipFill>
        <p:spPr>
          <a:xfrm>
            <a:off x="6921604" y="3340122"/>
            <a:ext cx="664733" cy="699012"/>
          </a:xfrm>
          <a:prstGeom prst="rect">
            <a:avLst/>
          </a:prstGeom>
        </p:spPr>
      </p:pic>
      <p:sp>
        <p:nvSpPr>
          <p:cNvPr id="98" name="Rektangel: avrundede hjørner 97">
            <a:extLst>
              <a:ext uri="{FF2B5EF4-FFF2-40B4-BE49-F238E27FC236}">
                <a16:creationId xmlns:a16="http://schemas.microsoft.com/office/drawing/2014/main" id="{5D4ECBD1-01A1-41A5-93E7-E0A4FF730BB7}"/>
              </a:ext>
            </a:extLst>
          </p:cNvPr>
          <p:cNvSpPr/>
          <p:nvPr/>
        </p:nvSpPr>
        <p:spPr>
          <a:xfrm>
            <a:off x="5943873" y="2744036"/>
            <a:ext cx="2087766" cy="1441615"/>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Fiks innreiseoppfølging </a:t>
            </a:r>
          </a:p>
        </p:txBody>
      </p:sp>
      <p:sp>
        <p:nvSpPr>
          <p:cNvPr id="103" name="Rektangel: avrundede hjørner 102">
            <a:extLst>
              <a:ext uri="{FF2B5EF4-FFF2-40B4-BE49-F238E27FC236}">
                <a16:creationId xmlns:a16="http://schemas.microsoft.com/office/drawing/2014/main" id="{866B78A3-CD96-4428-B530-40C6751E53E1}"/>
              </a:ext>
            </a:extLst>
          </p:cNvPr>
          <p:cNvSpPr/>
          <p:nvPr/>
        </p:nvSpPr>
        <p:spPr>
          <a:xfrm>
            <a:off x="8344064" y="2845108"/>
            <a:ext cx="1104613" cy="1441615"/>
          </a:xfrm>
          <a:prstGeom prst="roundRect">
            <a:avLst/>
          </a:pr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Vaksinelister</a:t>
            </a:r>
          </a:p>
        </p:txBody>
      </p:sp>
      <p:grpSp>
        <p:nvGrpSpPr>
          <p:cNvPr id="26" name="Gruppe 25">
            <a:extLst>
              <a:ext uri="{FF2B5EF4-FFF2-40B4-BE49-F238E27FC236}">
                <a16:creationId xmlns:a16="http://schemas.microsoft.com/office/drawing/2014/main" id="{1B7C1126-C706-4254-B58E-C7740A871AF1}"/>
              </a:ext>
            </a:extLst>
          </p:cNvPr>
          <p:cNvGrpSpPr/>
          <p:nvPr/>
        </p:nvGrpSpPr>
        <p:grpSpPr>
          <a:xfrm>
            <a:off x="8497286" y="3144035"/>
            <a:ext cx="827046" cy="888270"/>
            <a:chOff x="7571286" y="1981745"/>
            <a:chExt cx="827046" cy="888270"/>
          </a:xfrm>
        </p:grpSpPr>
        <p:sp>
          <p:nvSpPr>
            <p:cNvPr id="104" name="Rektangel 103">
              <a:extLst>
                <a:ext uri="{FF2B5EF4-FFF2-40B4-BE49-F238E27FC236}">
                  <a16:creationId xmlns:a16="http://schemas.microsoft.com/office/drawing/2014/main" id="{FA35D9BE-5B84-4F4E-9804-7A0787C30DCE}"/>
                </a:ext>
              </a:extLst>
            </p:cNvPr>
            <p:cNvSpPr/>
            <p:nvPr/>
          </p:nvSpPr>
          <p:spPr>
            <a:xfrm>
              <a:off x="7571286" y="1981745"/>
              <a:ext cx="827046" cy="88827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prstClr val="black"/>
                  </a:solidFill>
                  <a:effectLst/>
                  <a:uLnTx/>
                  <a:uFillTx/>
                  <a:latin typeface="Calibri"/>
                  <a:ea typeface="+mn-ea"/>
                  <a:cs typeface="+mn-cs"/>
                </a:rPr>
                <a:t>Rapport over vaksinestatus</a:t>
              </a:r>
            </a:p>
          </p:txBody>
        </p:sp>
        <p:pic>
          <p:nvPicPr>
            <p:cNvPr id="1030" name="Picture 6" descr="Excel icon – International Pest Risk Research Group">
              <a:extLst>
                <a:ext uri="{FF2B5EF4-FFF2-40B4-BE49-F238E27FC236}">
                  <a16:creationId xmlns:a16="http://schemas.microsoft.com/office/drawing/2014/main" id="{901DA94A-B939-423D-8FDE-971EF562180A}"/>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615584" y="2004593"/>
              <a:ext cx="276614" cy="276614"/>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Pil: ned 28">
            <a:extLst>
              <a:ext uri="{FF2B5EF4-FFF2-40B4-BE49-F238E27FC236}">
                <a16:creationId xmlns:a16="http://schemas.microsoft.com/office/drawing/2014/main" id="{3CA3407F-6247-47B3-A9AF-1B864B14314B}"/>
              </a:ext>
            </a:extLst>
          </p:cNvPr>
          <p:cNvSpPr/>
          <p:nvPr/>
        </p:nvSpPr>
        <p:spPr>
          <a:xfrm>
            <a:off x="2848061" y="5439410"/>
            <a:ext cx="289713" cy="273420"/>
          </a:xfrm>
          <a:prstGeom prst="downArrow">
            <a:avLst/>
          </a:prstGeom>
          <a:solidFill>
            <a:schemeClr val="bg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Pil: ned 104">
            <a:extLst>
              <a:ext uri="{FF2B5EF4-FFF2-40B4-BE49-F238E27FC236}">
                <a16:creationId xmlns:a16="http://schemas.microsoft.com/office/drawing/2014/main" id="{D54E6444-AD12-4F0E-9D69-A03463DE4697}"/>
              </a:ext>
            </a:extLst>
          </p:cNvPr>
          <p:cNvSpPr/>
          <p:nvPr/>
        </p:nvSpPr>
        <p:spPr>
          <a:xfrm rot="10800000">
            <a:off x="1697746" y="5412762"/>
            <a:ext cx="289713" cy="273420"/>
          </a:xfrm>
          <a:prstGeom prst="downArrow">
            <a:avLst/>
          </a:prstGeom>
          <a:solidFill>
            <a:schemeClr val="bg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Pil: ned 105">
            <a:extLst>
              <a:ext uri="{FF2B5EF4-FFF2-40B4-BE49-F238E27FC236}">
                <a16:creationId xmlns:a16="http://schemas.microsoft.com/office/drawing/2014/main" id="{BA362EF3-692C-46AD-A3A7-99EB1FC5F43E}"/>
              </a:ext>
            </a:extLst>
          </p:cNvPr>
          <p:cNvSpPr/>
          <p:nvPr/>
        </p:nvSpPr>
        <p:spPr>
          <a:xfrm rot="10800000">
            <a:off x="3982436" y="5412762"/>
            <a:ext cx="289713" cy="273420"/>
          </a:xfrm>
          <a:prstGeom prst="downArrow">
            <a:avLst/>
          </a:prstGeom>
          <a:solidFill>
            <a:schemeClr val="bg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Pil: ned 106">
            <a:extLst>
              <a:ext uri="{FF2B5EF4-FFF2-40B4-BE49-F238E27FC236}">
                <a16:creationId xmlns:a16="http://schemas.microsoft.com/office/drawing/2014/main" id="{9A5FC89E-B176-41CB-9266-3087BA828F23}"/>
              </a:ext>
            </a:extLst>
          </p:cNvPr>
          <p:cNvSpPr/>
          <p:nvPr/>
        </p:nvSpPr>
        <p:spPr>
          <a:xfrm rot="10800000">
            <a:off x="5564731" y="5413872"/>
            <a:ext cx="289713" cy="273420"/>
          </a:xfrm>
          <a:prstGeom prst="downArrow">
            <a:avLst/>
          </a:prstGeom>
          <a:solidFill>
            <a:schemeClr val="bg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Pil: ned 107">
            <a:extLst>
              <a:ext uri="{FF2B5EF4-FFF2-40B4-BE49-F238E27FC236}">
                <a16:creationId xmlns:a16="http://schemas.microsoft.com/office/drawing/2014/main" id="{E7B93E48-0FB2-411B-B014-46CECCE9AB14}"/>
              </a:ext>
            </a:extLst>
          </p:cNvPr>
          <p:cNvSpPr/>
          <p:nvPr/>
        </p:nvSpPr>
        <p:spPr>
          <a:xfrm rot="10800000">
            <a:off x="6723982" y="5425591"/>
            <a:ext cx="289713" cy="273420"/>
          </a:xfrm>
          <a:prstGeom prst="downArrow">
            <a:avLst/>
          </a:prstGeom>
          <a:solidFill>
            <a:schemeClr val="bg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Pil: ned 108">
            <a:extLst>
              <a:ext uri="{FF2B5EF4-FFF2-40B4-BE49-F238E27FC236}">
                <a16:creationId xmlns:a16="http://schemas.microsoft.com/office/drawing/2014/main" id="{DFEA68B5-A787-4E34-918A-D1E73620B2D7}"/>
              </a:ext>
            </a:extLst>
          </p:cNvPr>
          <p:cNvSpPr/>
          <p:nvPr/>
        </p:nvSpPr>
        <p:spPr>
          <a:xfrm rot="10800000">
            <a:off x="9902217" y="5421350"/>
            <a:ext cx="289713" cy="273420"/>
          </a:xfrm>
          <a:prstGeom prst="downArrow">
            <a:avLst/>
          </a:prstGeom>
          <a:solidFill>
            <a:schemeClr val="bg1"/>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Bilde 12">
            <a:extLst>
              <a:ext uri="{FF2B5EF4-FFF2-40B4-BE49-F238E27FC236}">
                <a16:creationId xmlns:a16="http://schemas.microsoft.com/office/drawing/2014/main" id="{590D0081-74EB-4480-A04E-5D8604CB5133}"/>
              </a:ext>
            </a:extLst>
          </p:cNvPr>
          <p:cNvPicPr>
            <a:picLocks noChangeAspect="1"/>
          </p:cNvPicPr>
          <p:nvPr/>
        </p:nvPicPr>
        <p:blipFill>
          <a:blip r:embed="rId12"/>
          <a:stretch>
            <a:fillRect/>
          </a:stretch>
        </p:blipFill>
        <p:spPr>
          <a:xfrm>
            <a:off x="7479545" y="544711"/>
            <a:ext cx="491218" cy="745672"/>
          </a:xfrm>
          <a:prstGeom prst="rect">
            <a:avLst/>
          </a:prstGeom>
        </p:spPr>
      </p:pic>
      <p:sp>
        <p:nvSpPr>
          <p:cNvPr id="14" name="TekstSylinder 13">
            <a:extLst>
              <a:ext uri="{FF2B5EF4-FFF2-40B4-BE49-F238E27FC236}">
                <a16:creationId xmlns:a16="http://schemas.microsoft.com/office/drawing/2014/main" id="{30D09181-74D8-41E1-B28C-9979A31DB1F6}"/>
              </a:ext>
            </a:extLst>
          </p:cNvPr>
          <p:cNvSpPr txBox="1"/>
          <p:nvPr/>
        </p:nvSpPr>
        <p:spPr>
          <a:xfrm>
            <a:off x="7397502" y="1283358"/>
            <a:ext cx="67037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prstClr val="white"/>
                </a:solidFill>
                <a:effectLst/>
                <a:uLnTx/>
                <a:uFillTx/>
                <a:latin typeface="Calibri"/>
                <a:ea typeface="+mn-ea"/>
                <a:cs typeface="+mn-cs"/>
              </a:rPr>
              <a:t>Registrering av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prstClr val="white"/>
                </a:solidFill>
                <a:effectLst/>
                <a:uLnTx/>
                <a:uFillTx/>
                <a:latin typeface="Calibri"/>
                <a:ea typeface="+mn-ea"/>
                <a:cs typeface="+mn-cs"/>
              </a:rPr>
              <a:t>hjemmetester</a:t>
            </a:r>
          </a:p>
        </p:txBody>
      </p:sp>
      <p:sp>
        <p:nvSpPr>
          <p:cNvPr id="80" name="TekstSylinder 79">
            <a:extLst>
              <a:ext uri="{FF2B5EF4-FFF2-40B4-BE49-F238E27FC236}">
                <a16:creationId xmlns:a16="http://schemas.microsoft.com/office/drawing/2014/main" id="{BE4B71E8-0D44-4520-9D24-0F7AE827E926}"/>
              </a:ext>
            </a:extLst>
          </p:cNvPr>
          <p:cNvSpPr txBox="1"/>
          <p:nvPr/>
        </p:nvSpPr>
        <p:spPr>
          <a:xfrm>
            <a:off x="8093140" y="1266359"/>
            <a:ext cx="67037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prstClr val="white"/>
                </a:solidFill>
                <a:effectLst/>
                <a:uLnTx/>
                <a:uFillTx/>
                <a:latin typeface="Calibri"/>
                <a:ea typeface="+mn-ea"/>
                <a:cs typeface="+mn-cs"/>
              </a:rPr>
              <a:t>Registrering av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prstClr val="white"/>
                </a:solidFill>
                <a:effectLst/>
                <a:uLnTx/>
                <a:uFillTx/>
                <a:latin typeface="Calibri"/>
                <a:ea typeface="+mn-ea"/>
                <a:cs typeface="+mn-cs"/>
              </a:rPr>
              <a:t>nærkontakter</a:t>
            </a:r>
          </a:p>
        </p:txBody>
      </p:sp>
      <p:pic>
        <p:nvPicPr>
          <p:cNvPr id="81" name="Bilde 80">
            <a:extLst>
              <a:ext uri="{FF2B5EF4-FFF2-40B4-BE49-F238E27FC236}">
                <a16:creationId xmlns:a16="http://schemas.microsoft.com/office/drawing/2014/main" id="{D57ACBD0-08F3-4192-BD96-89BC8E5B460A}"/>
              </a:ext>
            </a:extLst>
          </p:cNvPr>
          <p:cNvPicPr>
            <a:picLocks noChangeAspect="1"/>
          </p:cNvPicPr>
          <p:nvPr/>
        </p:nvPicPr>
        <p:blipFill>
          <a:blip r:embed="rId13"/>
          <a:stretch>
            <a:fillRect/>
          </a:stretch>
        </p:blipFill>
        <p:spPr>
          <a:xfrm>
            <a:off x="1098604" y="3332181"/>
            <a:ext cx="1027703" cy="666105"/>
          </a:xfrm>
          <a:prstGeom prst="rect">
            <a:avLst/>
          </a:prstGeom>
        </p:spPr>
      </p:pic>
      <p:pic>
        <p:nvPicPr>
          <p:cNvPr id="82" name="Bilde 81">
            <a:extLst>
              <a:ext uri="{FF2B5EF4-FFF2-40B4-BE49-F238E27FC236}">
                <a16:creationId xmlns:a16="http://schemas.microsoft.com/office/drawing/2014/main" id="{2623EA1E-019E-41E3-9C35-E2A0624944FE}"/>
              </a:ext>
            </a:extLst>
          </p:cNvPr>
          <p:cNvPicPr>
            <a:picLocks noChangeAspect="1"/>
          </p:cNvPicPr>
          <p:nvPr/>
        </p:nvPicPr>
        <p:blipFill>
          <a:blip r:embed="rId14"/>
          <a:stretch>
            <a:fillRect/>
          </a:stretch>
        </p:blipFill>
        <p:spPr>
          <a:xfrm>
            <a:off x="2329450" y="3352759"/>
            <a:ext cx="934833" cy="647675"/>
          </a:xfrm>
          <a:prstGeom prst="rect">
            <a:avLst/>
          </a:prstGeom>
        </p:spPr>
      </p:pic>
      <p:pic>
        <p:nvPicPr>
          <p:cNvPr id="99" name="Bilde 98">
            <a:extLst>
              <a:ext uri="{FF2B5EF4-FFF2-40B4-BE49-F238E27FC236}">
                <a16:creationId xmlns:a16="http://schemas.microsoft.com/office/drawing/2014/main" id="{40B9FBAA-AE1A-42E6-BD1F-EB829BC05393}"/>
              </a:ext>
            </a:extLst>
          </p:cNvPr>
          <p:cNvPicPr>
            <a:picLocks noChangeAspect="1"/>
          </p:cNvPicPr>
          <p:nvPr/>
        </p:nvPicPr>
        <p:blipFill>
          <a:blip r:embed="rId15"/>
          <a:stretch>
            <a:fillRect/>
          </a:stretch>
        </p:blipFill>
        <p:spPr>
          <a:xfrm>
            <a:off x="3467426" y="3328382"/>
            <a:ext cx="941206" cy="666104"/>
          </a:xfrm>
          <a:prstGeom prst="rect">
            <a:avLst/>
          </a:prstGeom>
        </p:spPr>
      </p:pic>
      <p:sp>
        <p:nvSpPr>
          <p:cNvPr id="100" name="TekstSylinder 99">
            <a:extLst>
              <a:ext uri="{FF2B5EF4-FFF2-40B4-BE49-F238E27FC236}">
                <a16:creationId xmlns:a16="http://schemas.microsoft.com/office/drawing/2014/main" id="{1B7F7C49-6570-4F55-8F79-6846222B2708}"/>
              </a:ext>
            </a:extLst>
          </p:cNvPr>
          <p:cNvSpPr txBox="1"/>
          <p:nvPr/>
        </p:nvSpPr>
        <p:spPr>
          <a:xfrm>
            <a:off x="8397851" y="4002019"/>
            <a:ext cx="1047082"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050" b="1" i="0" u="none" strike="noStrike" kern="1200" cap="none" spc="0" normalizeH="0" baseline="0" noProof="0">
                <a:ln>
                  <a:noFill/>
                </a:ln>
                <a:solidFill>
                  <a:prstClr val="white"/>
                </a:solidFill>
                <a:effectLst/>
                <a:uLnTx/>
                <a:uFillTx/>
                <a:latin typeface="Calibri"/>
                <a:ea typeface="+mn-ea"/>
                <a:cs typeface="+mn-cs"/>
              </a:rPr>
              <a:t>Under utvikling</a:t>
            </a:r>
            <a:endParaRPr kumimoji="0" lang="nb-NO" sz="1800" b="1" i="0" u="none" strike="noStrike" kern="1200" cap="none" spc="0" normalizeH="0" baseline="0" noProof="0">
              <a:ln>
                <a:noFill/>
              </a:ln>
              <a:solidFill>
                <a:prstClr val="white"/>
              </a:solidFill>
              <a:effectLst/>
              <a:uLnTx/>
              <a:uFillTx/>
              <a:latin typeface="Calibri"/>
              <a:ea typeface="+mn-ea"/>
              <a:cs typeface="+mn-cs"/>
            </a:endParaRPr>
          </a:p>
        </p:txBody>
      </p:sp>
      <p:cxnSp>
        <p:nvCxnSpPr>
          <p:cNvPr id="35" name="Kobling: vinkel 34">
            <a:extLst>
              <a:ext uri="{FF2B5EF4-FFF2-40B4-BE49-F238E27FC236}">
                <a16:creationId xmlns:a16="http://schemas.microsoft.com/office/drawing/2014/main" id="{4A2CF9DA-9FE4-4D2D-9C87-6B2B1239F30A}"/>
              </a:ext>
            </a:extLst>
          </p:cNvPr>
          <p:cNvCxnSpPr>
            <a:cxnSpLocks/>
            <a:stCxn id="38" idx="0"/>
            <a:endCxn id="51" idx="2"/>
          </p:cNvCxnSpPr>
          <p:nvPr/>
        </p:nvCxnSpPr>
        <p:spPr>
          <a:xfrm rot="5400000" flipH="1" flipV="1">
            <a:off x="2126219" y="3927570"/>
            <a:ext cx="893117" cy="1354339"/>
          </a:xfrm>
          <a:prstGeom prst="curvedConnector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Kobling: vinkel 45">
            <a:extLst>
              <a:ext uri="{FF2B5EF4-FFF2-40B4-BE49-F238E27FC236}">
                <a16:creationId xmlns:a16="http://schemas.microsoft.com/office/drawing/2014/main" id="{78F89E16-883B-4E6C-AACA-46A9438FC94B}"/>
              </a:ext>
            </a:extLst>
          </p:cNvPr>
          <p:cNvCxnSpPr>
            <a:cxnSpLocks/>
            <a:stCxn id="38" idx="0"/>
            <a:endCxn id="98" idx="2"/>
          </p:cNvCxnSpPr>
          <p:nvPr/>
        </p:nvCxnSpPr>
        <p:spPr>
          <a:xfrm rot="5400000" flipH="1" flipV="1">
            <a:off x="4008859" y="2072400"/>
            <a:ext cx="865646" cy="5092148"/>
          </a:xfrm>
          <a:prstGeom prst="curvedConnector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3" name="Kobling: vinkel 52">
            <a:extLst>
              <a:ext uri="{FF2B5EF4-FFF2-40B4-BE49-F238E27FC236}">
                <a16:creationId xmlns:a16="http://schemas.microsoft.com/office/drawing/2014/main" id="{A9DE07E8-5A40-4958-A0D2-D0A6C2BA08F2}"/>
              </a:ext>
            </a:extLst>
          </p:cNvPr>
          <p:cNvCxnSpPr>
            <a:stCxn id="39" idx="0"/>
            <a:endCxn id="81" idx="2"/>
          </p:cNvCxnSpPr>
          <p:nvPr/>
        </p:nvCxnSpPr>
        <p:spPr>
          <a:xfrm rot="16200000" flipV="1">
            <a:off x="1781199" y="3829543"/>
            <a:ext cx="1061428" cy="1398913"/>
          </a:xfrm>
          <a:prstGeom prst="curvedConnector3">
            <a:avLst/>
          </a:prstGeom>
          <a:ln>
            <a:solidFill>
              <a:schemeClr val="bg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7" name="Kobling: vinkel 56">
            <a:extLst>
              <a:ext uri="{FF2B5EF4-FFF2-40B4-BE49-F238E27FC236}">
                <a16:creationId xmlns:a16="http://schemas.microsoft.com/office/drawing/2014/main" id="{8F4CAB70-52DE-49C8-A995-E3DD08ACB00D}"/>
              </a:ext>
            </a:extLst>
          </p:cNvPr>
          <p:cNvCxnSpPr>
            <a:cxnSpLocks/>
            <a:stCxn id="40" idx="0"/>
            <a:endCxn id="51" idx="2"/>
          </p:cNvCxnSpPr>
          <p:nvPr/>
        </p:nvCxnSpPr>
        <p:spPr>
          <a:xfrm rot="16200000" flipV="1">
            <a:off x="3238336" y="4169792"/>
            <a:ext cx="900569" cy="877346"/>
          </a:xfrm>
          <a:prstGeom prst="curvedConnector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Kobling: vinkel 58">
            <a:extLst>
              <a:ext uri="{FF2B5EF4-FFF2-40B4-BE49-F238E27FC236}">
                <a16:creationId xmlns:a16="http://schemas.microsoft.com/office/drawing/2014/main" id="{E28ACC7F-A0E7-4808-BFF7-68B0B94D80A5}"/>
              </a:ext>
            </a:extLst>
          </p:cNvPr>
          <p:cNvCxnSpPr>
            <a:stCxn id="40" idx="0"/>
            <a:endCxn id="100" idx="2"/>
          </p:cNvCxnSpPr>
          <p:nvPr/>
        </p:nvCxnSpPr>
        <p:spPr>
          <a:xfrm rot="5400000" flipH="1" flipV="1">
            <a:off x="6122935" y="2260293"/>
            <a:ext cx="802814" cy="4794099"/>
          </a:xfrm>
          <a:prstGeom prst="curvedConnector3">
            <a:avLst/>
          </a:prstGeom>
          <a:ln>
            <a:solidFill>
              <a:schemeClr val="bg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14" name="Kobling: vinkel 113">
            <a:extLst>
              <a:ext uri="{FF2B5EF4-FFF2-40B4-BE49-F238E27FC236}">
                <a16:creationId xmlns:a16="http://schemas.microsoft.com/office/drawing/2014/main" id="{44670BAA-1DCD-4B8F-B062-DA319CB4F2C4}"/>
              </a:ext>
            </a:extLst>
          </p:cNvPr>
          <p:cNvCxnSpPr>
            <a:cxnSpLocks/>
            <a:stCxn id="14" idx="2"/>
            <a:endCxn id="81" idx="0"/>
          </p:cNvCxnSpPr>
          <p:nvPr/>
        </p:nvCxnSpPr>
        <p:spPr>
          <a:xfrm rot="5400000">
            <a:off x="3786661" y="-613848"/>
            <a:ext cx="1771824" cy="6120234"/>
          </a:xfrm>
          <a:prstGeom prst="curved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Kobling: vinkel 119">
            <a:extLst>
              <a:ext uri="{FF2B5EF4-FFF2-40B4-BE49-F238E27FC236}">
                <a16:creationId xmlns:a16="http://schemas.microsoft.com/office/drawing/2014/main" id="{B534B58C-28B9-4C24-86C6-FAF243E91FDA}"/>
              </a:ext>
            </a:extLst>
          </p:cNvPr>
          <p:cNvCxnSpPr>
            <a:stCxn id="80" idx="2"/>
            <a:endCxn id="6" idx="2"/>
          </p:cNvCxnSpPr>
          <p:nvPr/>
        </p:nvCxnSpPr>
        <p:spPr>
          <a:xfrm rot="5400000">
            <a:off x="4630959" y="-419177"/>
            <a:ext cx="1834835" cy="5759904"/>
          </a:xfrm>
          <a:prstGeom prst="curvedConnector3">
            <a:avLst>
              <a:gd name="adj1" fmla="val 60928"/>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Kobling: vinkel 122">
            <a:extLst>
              <a:ext uri="{FF2B5EF4-FFF2-40B4-BE49-F238E27FC236}">
                <a16:creationId xmlns:a16="http://schemas.microsoft.com/office/drawing/2014/main" id="{E8C4D7F3-EC67-473C-891A-783CDB04BBB4}"/>
              </a:ext>
            </a:extLst>
          </p:cNvPr>
          <p:cNvCxnSpPr>
            <a:cxnSpLocks/>
            <a:stCxn id="41" idx="0"/>
            <a:endCxn id="51" idx="2"/>
          </p:cNvCxnSpPr>
          <p:nvPr/>
        </p:nvCxnSpPr>
        <p:spPr>
          <a:xfrm rot="16200000" flipV="1">
            <a:off x="4018592" y="3389535"/>
            <a:ext cx="894598" cy="2431887"/>
          </a:xfrm>
          <a:prstGeom prst="curvedConnector3">
            <a:avLst>
              <a:gd name="adj1" fmla="val 50000"/>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Kobling: vinkel 126">
            <a:extLst>
              <a:ext uri="{FF2B5EF4-FFF2-40B4-BE49-F238E27FC236}">
                <a16:creationId xmlns:a16="http://schemas.microsoft.com/office/drawing/2014/main" id="{5A431317-4091-47AC-908D-A0783F5C9F54}"/>
              </a:ext>
            </a:extLst>
          </p:cNvPr>
          <p:cNvCxnSpPr>
            <a:stCxn id="43" idx="0"/>
            <a:endCxn id="98" idx="2"/>
          </p:cNvCxnSpPr>
          <p:nvPr/>
        </p:nvCxnSpPr>
        <p:spPr>
          <a:xfrm rot="16200000" flipV="1">
            <a:off x="8084593" y="3088814"/>
            <a:ext cx="865646" cy="3059319"/>
          </a:xfrm>
          <a:prstGeom prst="curvedConnector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26" name="Kobling: vinkel 1025">
            <a:extLst>
              <a:ext uri="{FF2B5EF4-FFF2-40B4-BE49-F238E27FC236}">
                <a16:creationId xmlns:a16="http://schemas.microsoft.com/office/drawing/2014/main" id="{86308FDD-A18D-49B8-B990-64CF4A729677}"/>
              </a:ext>
            </a:extLst>
          </p:cNvPr>
          <p:cNvCxnSpPr>
            <a:cxnSpLocks/>
            <a:stCxn id="42" idx="0"/>
            <a:endCxn id="103" idx="2"/>
          </p:cNvCxnSpPr>
          <p:nvPr/>
        </p:nvCxnSpPr>
        <p:spPr>
          <a:xfrm rot="5400000" flipH="1" flipV="1">
            <a:off x="7501173" y="3654390"/>
            <a:ext cx="762865" cy="2027532"/>
          </a:xfrm>
          <a:prstGeom prst="curvedConnector3">
            <a:avLst/>
          </a:prstGeom>
          <a:ln>
            <a:solidFill>
              <a:schemeClr val="bg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32" name="Rektangel: avrundede hjørner 131">
            <a:extLst>
              <a:ext uri="{FF2B5EF4-FFF2-40B4-BE49-F238E27FC236}">
                <a16:creationId xmlns:a16="http://schemas.microsoft.com/office/drawing/2014/main" id="{68BE0512-D686-44FF-BB9B-FC43ADCA9696}"/>
              </a:ext>
            </a:extLst>
          </p:cNvPr>
          <p:cNvSpPr/>
          <p:nvPr/>
        </p:nvSpPr>
        <p:spPr>
          <a:xfrm>
            <a:off x="9556976" y="2846569"/>
            <a:ext cx="1104613" cy="1441615"/>
          </a:xfrm>
          <a:prstGeom prst="roundRect">
            <a:avLst/>
          </a:prstGeom>
          <a:noFill/>
          <a:ln>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Calibri"/>
                <a:ea typeface="+mn-ea"/>
                <a:cs typeface="+mn-cs"/>
              </a:rPr>
              <a:t>Vaksine-planlegging</a:t>
            </a:r>
          </a:p>
        </p:txBody>
      </p:sp>
      <p:cxnSp>
        <p:nvCxnSpPr>
          <p:cNvPr id="1028" name="Kobling: vinkel 1027">
            <a:extLst>
              <a:ext uri="{FF2B5EF4-FFF2-40B4-BE49-F238E27FC236}">
                <a16:creationId xmlns:a16="http://schemas.microsoft.com/office/drawing/2014/main" id="{E908D3CF-5FA8-4412-AE0D-CDC008A4A2EF}"/>
              </a:ext>
            </a:extLst>
          </p:cNvPr>
          <p:cNvCxnSpPr>
            <a:stCxn id="42" idx="0"/>
            <a:endCxn id="132" idx="2"/>
          </p:cNvCxnSpPr>
          <p:nvPr/>
        </p:nvCxnSpPr>
        <p:spPr>
          <a:xfrm rot="5400000" flipH="1" flipV="1">
            <a:off x="8108359" y="3048664"/>
            <a:ext cx="761404" cy="3240444"/>
          </a:xfrm>
          <a:prstGeom prst="curvedConnector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5" name="Rektangel 134">
            <a:extLst>
              <a:ext uri="{FF2B5EF4-FFF2-40B4-BE49-F238E27FC236}">
                <a16:creationId xmlns:a16="http://schemas.microsoft.com/office/drawing/2014/main" id="{0EFCB1D5-BFF4-43D7-BA7F-607850965263}"/>
              </a:ext>
            </a:extLst>
          </p:cNvPr>
          <p:cNvSpPr/>
          <p:nvPr/>
        </p:nvSpPr>
        <p:spPr>
          <a:xfrm>
            <a:off x="9685995" y="3371591"/>
            <a:ext cx="743048" cy="702321"/>
          </a:xfrm>
          <a:prstGeom prst="rect">
            <a:avLst/>
          </a:prstGeom>
          <a:solidFill>
            <a:schemeClr val="bg1"/>
          </a:solidFill>
          <a:ln>
            <a:solidFill>
              <a:schemeClr val="bg1">
                <a:lumMod val="95000"/>
              </a:schemeClr>
            </a:solidFill>
            <a:prstDash val="dash"/>
          </a:ln>
        </p:spPr>
        <p:style>
          <a:lnRef idx="1">
            <a:schemeClr val="accent1"/>
          </a:lnRef>
          <a:fillRef idx="3">
            <a:schemeClr val="accent1"/>
          </a:fillRef>
          <a:effectRef idx="2">
            <a:schemeClr val="accent1"/>
          </a:effectRef>
          <a:fontRef idx="minor">
            <a:schemeClr val="lt1"/>
          </a:fontRef>
        </p:style>
        <p:txBody>
          <a:bodyPr lIns="36000" tIns="36000" rIns="0" bIns="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prstClr val="black"/>
                </a:solidFill>
                <a:effectLst/>
                <a:uLnTx/>
                <a:uFillTx/>
                <a:latin typeface="Calibri"/>
                <a:ea typeface="+mn-ea"/>
                <a:cs typeface="+mn-cs"/>
              </a:rPr>
              <a:t>Krever egen søknad til FHI for tilgang til lokal kopi av SYSVAK data.</a:t>
            </a:r>
          </a:p>
        </p:txBody>
      </p:sp>
      <p:cxnSp>
        <p:nvCxnSpPr>
          <p:cNvPr id="63" name="Kobling: buet 62">
            <a:extLst>
              <a:ext uri="{FF2B5EF4-FFF2-40B4-BE49-F238E27FC236}">
                <a16:creationId xmlns:a16="http://schemas.microsoft.com/office/drawing/2014/main" id="{41C4FA1E-8425-4D3E-A0F8-E7A4670A6A0D}"/>
              </a:ext>
            </a:extLst>
          </p:cNvPr>
          <p:cNvCxnSpPr>
            <a:stCxn id="86" idx="1"/>
            <a:endCxn id="83" idx="3"/>
          </p:cNvCxnSpPr>
          <p:nvPr/>
        </p:nvCxnSpPr>
        <p:spPr>
          <a:xfrm rot="10800000">
            <a:off x="10245882" y="878962"/>
            <a:ext cx="790192" cy="250509"/>
          </a:xfrm>
          <a:prstGeom prst="curvedConnector3">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10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2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2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2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4"/>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4"/>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2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2" grpId="0" animBg="1"/>
      <p:bldP spid="34" grpId="0" animBg="1"/>
      <p:bldP spid="5" grpId="0"/>
      <p:bldP spid="6" grpId="0"/>
      <p:bldP spid="7" grpId="0"/>
      <p:bldP spid="11" grpId="0"/>
      <p:bldP spid="30" grpId="0" animBg="1"/>
      <p:bldP spid="36" grpId="0" animBg="1"/>
      <p:bldP spid="38" grpId="0" animBg="1"/>
      <p:bldP spid="39" grpId="0" animBg="1"/>
      <p:bldP spid="40" grpId="0" animBg="1"/>
      <p:bldP spid="41" grpId="0" animBg="1"/>
      <p:bldP spid="42" grpId="0" animBg="1"/>
      <p:bldP spid="43" grpId="0" animBg="1"/>
      <p:bldP spid="86" grpId="0"/>
      <p:bldP spid="19" grpId="0" animBg="1"/>
      <p:bldP spid="95" grpId="0"/>
      <p:bldP spid="96" grpId="0"/>
      <p:bldP spid="29" grpId="0" animBg="1"/>
      <p:bldP spid="105" grpId="0" animBg="1"/>
      <p:bldP spid="106" grpId="0" animBg="1"/>
      <p:bldP spid="107" grpId="0" animBg="1"/>
      <p:bldP spid="108" grpId="0" animBg="1"/>
      <p:bldP spid="109" grpId="0" animBg="1"/>
      <p:bldP spid="14" grpId="0"/>
      <p:bldP spid="80" grpId="0"/>
      <p:bldP spid="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rske illustrasjonskart på fylkes- og kommunenivå med SVG – lovholm.net">
            <a:extLst>
              <a:ext uri="{FF2B5EF4-FFF2-40B4-BE49-F238E27FC236}">
                <a16:creationId xmlns:a16="http://schemas.microsoft.com/office/drawing/2014/main" id="{B3E9AE26-7BDD-4B1F-8736-33D9E1518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018" y="4080541"/>
            <a:ext cx="1800225"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67749833-CBC7-4B8B-8004-43A1DB2E4F05}"/>
              </a:ext>
            </a:extLst>
          </p:cNvPr>
          <p:cNvSpPr>
            <a:spLocks noGrp="1"/>
          </p:cNvSpPr>
          <p:nvPr>
            <p:ph type="title"/>
          </p:nvPr>
        </p:nvSpPr>
        <p:spPr>
          <a:xfrm>
            <a:off x="6438899" y="576622"/>
            <a:ext cx="5236029" cy="1143000"/>
          </a:xfrm>
        </p:spPr>
        <p:txBody>
          <a:bodyPr/>
          <a:lstStyle/>
          <a:p>
            <a:r>
              <a:rPr lang="nb-NO" sz="2800" b="1" dirty="0"/>
              <a:t>Fakta om kommunesektoren</a:t>
            </a:r>
            <a:endParaRPr lang="nb-NO" dirty="0"/>
          </a:p>
        </p:txBody>
      </p:sp>
      <p:sp>
        <p:nvSpPr>
          <p:cNvPr id="5" name="Plassholder for innhold 4">
            <a:extLst>
              <a:ext uri="{FF2B5EF4-FFF2-40B4-BE49-F238E27FC236}">
                <a16:creationId xmlns:a16="http://schemas.microsoft.com/office/drawing/2014/main" id="{F1C83063-7F3C-40AA-AC2D-257C9FEF8C7F}"/>
              </a:ext>
            </a:extLst>
          </p:cNvPr>
          <p:cNvSpPr>
            <a:spLocks noGrp="1"/>
          </p:cNvSpPr>
          <p:nvPr>
            <p:ph sz="half" idx="1"/>
          </p:nvPr>
        </p:nvSpPr>
        <p:spPr>
          <a:xfrm>
            <a:off x="6438899" y="2021541"/>
            <a:ext cx="5384800" cy="4118001"/>
          </a:xfrm>
        </p:spPr>
        <p:txBody>
          <a:bodyPr>
            <a:normAutofit fontScale="85000" lnSpcReduction="10000"/>
          </a:bodyPr>
          <a:lstStyle/>
          <a:p>
            <a:r>
              <a:rPr lang="nb-NO" sz="2000" dirty="0"/>
              <a:t>Vi har 356 kommuner og 11 fylkeskommuner</a:t>
            </a:r>
          </a:p>
          <a:p>
            <a:r>
              <a:rPr lang="nb-NO" sz="2000" dirty="0" err="1"/>
              <a:t>Ca</a:t>
            </a:r>
            <a:r>
              <a:rPr lang="nb-NO" sz="2000" dirty="0"/>
              <a:t> 500 000 sysselsatte i kommuner og </a:t>
            </a:r>
            <a:r>
              <a:rPr lang="nb-NO" sz="2000"/>
              <a:t>fylkeskommuner </a:t>
            </a:r>
            <a:endParaRPr lang="nb-NO" sz="2000" dirty="0"/>
          </a:p>
          <a:p>
            <a:r>
              <a:rPr lang="nb-NO" sz="2000" dirty="0"/>
              <a:t>Anskaffer for omkring 200 milliarder i året</a:t>
            </a:r>
          </a:p>
          <a:p>
            <a:r>
              <a:rPr lang="nb-NO" sz="2000" dirty="0"/>
              <a:t>Fra Utsira med 198 innbyggere, til Oslo med rundt 50.000 ansatte og 40 milliarder i frie inntekter</a:t>
            </a:r>
          </a:p>
          <a:p>
            <a:r>
              <a:rPr lang="nb-NO" sz="2000" dirty="0"/>
              <a:t>Eget forvaltningsnivå – administrativt og politisk</a:t>
            </a:r>
          </a:p>
          <a:p>
            <a:r>
              <a:rPr lang="nb-NO" sz="2000" dirty="0"/>
              <a:t>Selvstyret er grunnlovsfestet (31.mars 2016)</a:t>
            </a:r>
          </a:p>
          <a:p>
            <a:r>
              <a:rPr lang="nb-NO" sz="2000" dirty="0"/>
              <a:t>«Generalistkommuneprinsippet» står sterkt</a:t>
            </a:r>
          </a:p>
          <a:p>
            <a:r>
              <a:rPr lang="nb-NO" sz="2000" dirty="0"/>
              <a:t>Over halvparten av årsverkene (eks. ledere) utføres av ansatte med høyere utdanning </a:t>
            </a:r>
          </a:p>
          <a:p>
            <a:r>
              <a:rPr lang="nb-NO" dirty="0"/>
              <a:t>11.000 lokalpolitikere</a:t>
            </a:r>
          </a:p>
          <a:p>
            <a:endParaRPr lang="nb-NO" sz="2000" dirty="0"/>
          </a:p>
          <a:p>
            <a:r>
              <a:rPr lang="nb-NO" sz="2000" dirty="0"/>
              <a:t>https://www.ks.no/fagomrader/statistikk-og-analyse/status-kommune-2021/</a:t>
            </a:r>
          </a:p>
          <a:p>
            <a:endParaRPr lang="nb-NO" dirty="0"/>
          </a:p>
        </p:txBody>
      </p:sp>
      <p:sp>
        <p:nvSpPr>
          <p:cNvPr id="6" name="Plassholder for innhold 5">
            <a:extLst>
              <a:ext uri="{FF2B5EF4-FFF2-40B4-BE49-F238E27FC236}">
                <a16:creationId xmlns:a16="http://schemas.microsoft.com/office/drawing/2014/main" id="{0B03D167-26E0-4CA8-9FA6-90F52E1350F5}"/>
              </a:ext>
            </a:extLst>
          </p:cNvPr>
          <p:cNvSpPr>
            <a:spLocks noGrp="1"/>
          </p:cNvSpPr>
          <p:nvPr>
            <p:ph sz="half" idx="2"/>
          </p:nvPr>
        </p:nvSpPr>
        <p:spPr>
          <a:xfrm>
            <a:off x="535214" y="2021542"/>
            <a:ext cx="5384800" cy="3688336"/>
          </a:xfrm>
        </p:spPr>
        <p:txBody>
          <a:bodyPr>
            <a:normAutofit fontScale="85000" lnSpcReduction="10000"/>
          </a:bodyPr>
          <a:lstStyle/>
          <a:p>
            <a:r>
              <a:rPr lang="nb-NO" dirty="0"/>
              <a:t>Kommunene er selvstendige rettssubjekter som ikke er underlagt staten </a:t>
            </a:r>
          </a:p>
          <a:p>
            <a:r>
              <a:rPr lang="nb-NO" dirty="0"/>
              <a:t>Kommunen kan ikke instrueres, men styres gjennom lovgivning, budsjettpolitikk med mer </a:t>
            </a:r>
          </a:p>
          <a:p>
            <a:r>
              <a:rPr lang="nb-NO" dirty="0"/>
              <a:t>Kommunen er lokalsamfunnets fellesorgan i vid forstand </a:t>
            </a:r>
          </a:p>
          <a:p>
            <a:r>
              <a:rPr lang="nb-NO" dirty="0"/>
              <a:t>Kommunen har to roller </a:t>
            </a:r>
          </a:p>
          <a:p>
            <a:pPr lvl="1"/>
            <a:r>
              <a:rPr lang="nb-NO" dirty="0"/>
              <a:t>Den allmenne rollen </a:t>
            </a:r>
          </a:p>
          <a:p>
            <a:pPr lvl="1"/>
            <a:r>
              <a:rPr lang="nb-NO" dirty="0"/>
              <a:t>Den tjenesteytende rollen</a:t>
            </a:r>
          </a:p>
          <a:p>
            <a:endParaRPr lang="nb-NO" dirty="0"/>
          </a:p>
        </p:txBody>
      </p:sp>
      <p:sp>
        <p:nvSpPr>
          <p:cNvPr id="7" name="Tittel 3">
            <a:extLst>
              <a:ext uri="{FF2B5EF4-FFF2-40B4-BE49-F238E27FC236}">
                <a16:creationId xmlns:a16="http://schemas.microsoft.com/office/drawing/2014/main" id="{66D96B83-1DBF-4459-AD1E-134854EDDAEB}"/>
              </a:ext>
            </a:extLst>
          </p:cNvPr>
          <p:cNvSpPr txBox="1">
            <a:spLocks/>
          </p:cNvSpPr>
          <p:nvPr/>
        </p:nvSpPr>
        <p:spPr>
          <a:xfrm>
            <a:off x="535214" y="576622"/>
            <a:ext cx="5236029" cy="1143000"/>
          </a:xfrm>
          <a:prstGeom prst="rect">
            <a:avLst/>
          </a:prstGeom>
        </p:spPr>
        <p:txBody>
          <a:bodyPr vert="horz" lIns="91440" tIns="45720" rIns="91440" bIns="45720" rtlCol="0" anchor="ctr">
            <a:normAutofit/>
          </a:bodyPr>
          <a:lstStyle>
            <a:lvl1pPr algn="l" defTabSz="457189" rtl="0" eaLnBrk="1" latinLnBrk="0" hangingPunct="1">
              <a:spcBef>
                <a:spcPct val="0"/>
              </a:spcBef>
              <a:buNone/>
              <a:defRPr sz="2800" kern="1200">
                <a:solidFill>
                  <a:srgbClr val="001A58"/>
                </a:solidFill>
                <a:latin typeface="+mj-lt"/>
                <a:ea typeface="+mj-ea"/>
                <a:cs typeface="+mj-cs"/>
              </a:defRPr>
            </a:lvl1pPr>
          </a:lstStyle>
          <a:p>
            <a:r>
              <a:rPr lang="nb-NO" b="1" dirty="0"/>
              <a:t>Kommunens oppgaver og formål</a:t>
            </a:r>
            <a:endParaRPr lang="nb-NO" dirty="0"/>
          </a:p>
        </p:txBody>
      </p:sp>
      <p:pic>
        <p:nvPicPr>
          <p:cNvPr id="1028" name="Picture 4" descr="Kommunereform - KS">
            <a:extLst>
              <a:ext uri="{FF2B5EF4-FFF2-40B4-BE49-F238E27FC236}">
                <a16:creationId xmlns:a16="http://schemas.microsoft.com/office/drawing/2014/main" id="{006CCCE6-F9F3-45EF-8188-BBA39C878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4880641"/>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919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C56130-CA4B-4478-95C0-2F3B4B3941D9}"/>
              </a:ext>
            </a:extLst>
          </p:cNvPr>
          <p:cNvSpPr>
            <a:spLocks noGrp="1"/>
          </p:cNvSpPr>
          <p:nvPr>
            <p:ph type="title"/>
          </p:nvPr>
        </p:nvSpPr>
        <p:spPr/>
        <p:txBody>
          <a:bodyPr/>
          <a:lstStyle/>
          <a:p>
            <a:r>
              <a:rPr lang="nb-NO" dirty="0"/>
              <a:t>Brukermedvirkning</a:t>
            </a:r>
          </a:p>
        </p:txBody>
      </p:sp>
      <p:sp>
        <p:nvSpPr>
          <p:cNvPr id="3" name="Plassholder for innhold 2">
            <a:extLst>
              <a:ext uri="{FF2B5EF4-FFF2-40B4-BE49-F238E27FC236}">
                <a16:creationId xmlns:a16="http://schemas.microsoft.com/office/drawing/2014/main" id="{4558432F-EC95-4DE5-BCAF-21E5A9B71054}"/>
              </a:ext>
            </a:extLst>
          </p:cNvPr>
          <p:cNvSpPr>
            <a:spLocks noGrp="1"/>
          </p:cNvSpPr>
          <p:nvPr>
            <p:ph sz="quarter" idx="10"/>
          </p:nvPr>
        </p:nvSpPr>
        <p:spPr>
          <a:xfrm>
            <a:off x="609601" y="1959429"/>
            <a:ext cx="4702628" cy="3611496"/>
          </a:xfrm>
        </p:spPr>
        <p:txBody>
          <a:bodyPr>
            <a:normAutofit fontScale="85000" lnSpcReduction="20000"/>
          </a:bodyPr>
          <a:lstStyle/>
          <a:p>
            <a:r>
              <a:rPr lang="nb-NO" dirty="0"/>
              <a:t>Brukerråd</a:t>
            </a:r>
          </a:p>
          <a:p>
            <a:pPr marL="457200" lvl="1" indent="0">
              <a:buNone/>
            </a:pPr>
            <a:r>
              <a:rPr lang="nb-NO" sz="2100" dirty="0"/>
              <a:t>Brukerrådet er et rådgivende organ for KS.  </a:t>
            </a:r>
          </a:p>
          <a:p>
            <a:pPr marL="457200" lvl="1" indent="0" fontAlgn="base">
              <a:buNone/>
            </a:pPr>
            <a:r>
              <a:rPr lang="nb-NO" sz="2100" dirty="0"/>
              <a:t>Brukerrådet inviteres til å diskutere funksjonelle behov for forvaltning, drift og vedlikehold av de ulike komponentene i løsningen. Det kan i denne sammenheng bety å identifisere utviklingsbehov og gi innspill til videre prosess. </a:t>
            </a:r>
          </a:p>
          <a:p>
            <a:pPr marL="457200" lvl="1" indent="0" fontAlgn="base">
              <a:buNone/>
            </a:pPr>
            <a:endParaRPr lang="nb-NO" sz="2100" dirty="0"/>
          </a:p>
          <a:p>
            <a:r>
              <a:rPr lang="nb-NO" dirty="0"/>
              <a:t>Brukermøte</a:t>
            </a:r>
          </a:p>
          <a:p>
            <a:pPr marL="0" indent="0">
              <a:buNone/>
            </a:pPr>
            <a:r>
              <a:rPr lang="nb-NO" dirty="0"/>
              <a:t>	Brukermøte arrangeres 2 ganger i året. Alle 	kommuner som benytter løsningen er invitert 	til status på løsningen, komme med innspill og 	dele erfaringer.</a:t>
            </a:r>
          </a:p>
        </p:txBody>
      </p:sp>
      <p:sp>
        <p:nvSpPr>
          <p:cNvPr id="4" name="Plassholder for innhold 2">
            <a:extLst>
              <a:ext uri="{FF2B5EF4-FFF2-40B4-BE49-F238E27FC236}">
                <a16:creationId xmlns:a16="http://schemas.microsoft.com/office/drawing/2014/main" id="{64806C44-6530-4B30-91EF-CC88B0ED50FC}"/>
              </a:ext>
            </a:extLst>
          </p:cNvPr>
          <p:cNvSpPr txBox="1">
            <a:spLocks/>
          </p:cNvSpPr>
          <p:nvPr/>
        </p:nvSpPr>
        <p:spPr>
          <a:xfrm>
            <a:off x="5716556" y="1959429"/>
            <a:ext cx="5175380" cy="3557708"/>
          </a:xfrm>
          <a:prstGeom prst="rect">
            <a:avLst/>
          </a:prstGeom>
        </p:spPr>
        <p:txBody>
          <a:bodyPr/>
          <a:lst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1800" dirty="0"/>
              <a:t>Spørretimen etablert i februar 2021</a:t>
            </a:r>
          </a:p>
          <a:p>
            <a:pPr lvl="1"/>
            <a:r>
              <a:rPr lang="nb-NO" sz="1800" dirty="0"/>
              <a:t>Et fora for å informere om ny funksjonalitet, demo og enkel opplæring.</a:t>
            </a:r>
          </a:p>
          <a:p>
            <a:pPr lvl="1"/>
            <a:r>
              <a:rPr lang="nb-NO" sz="1800" dirty="0"/>
              <a:t>KS informerer 10-15 minutter og deretter er tilgjengelig for spørsmål om løsningen</a:t>
            </a:r>
          </a:p>
          <a:p>
            <a:pPr lvl="1"/>
            <a:r>
              <a:rPr lang="nb-NO" sz="1800" dirty="0"/>
              <a:t>Kommunene delte erfaringer og hjalp hverandre</a:t>
            </a:r>
          </a:p>
          <a:p>
            <a:pPr lvl="1"/>
            <a:r>
              <a:rPr lang="nb-NO" sz="1800" dirty="0"/>
              <a:t>KS fanget opp kommuner som hadde utfordringer og kunne bistå eller koble kommuner så de kunne jobbe sammen.</a:t>
            </a:r>
          </a:p>
          <a:p>
            <a:pPr lvl="1"/>
            <a:r>
              <a:rPr lang="nb-NO" sz="1800" dirty="0"/>
              <a:t>Bidro til at vi var et lag som jobbet sammen </a:t>
            </a:r>
          </a:p>
          <a:p>
            <a:pPr lvl="1"/>
            <a:r>
              <a:rPr lang="nb-NO" sz="1800" dirty="0"/>
              <a:t>Frekvens under pandemien har vært 1-4 ganger i måneden.</a:t>
            </a:r>
          </a:p>
        </p:txBody>
      </p:sp>
    </p:spTree>
    <p:extLst>
      <p:ext uri="{BB962C8B-B14F-4D97-AF65-F5344CB8AC3E}">
        <p14:creationId xmlns:p14="http://schemas.microsoft.com/office/powerpoint/2010/main" val="79918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8043" y="270588"/>
            <a:ext cx="10972800" cy="1132114"/>
          </a:xfrm>
        </p:spPr>
        <p:txBody>
          <a:bodyPr>
            <a:normAutofit/>
          </a:bodyPr>
          <a:lstStyle/>
          <a:p>
            <a:r>
              <a:rPr lang="nb-NO" sz="3200"/>
              <a:t>Informasjonskanaler for tjenestene på Fiks-plattformen</a:t>
            </a:r>
            <a:r>
              <a:rPr lang="nb-NO" sz="3200" b="1"/>
              <a:t/>
            </a:r>
            <a:br>
              <a:rPr lang="nb-NO" sz="3200" b="1"/>
            </a:br>
            <a:endParaRPr lang="nb-NO" sz="2400" b="1"/>
          </a:p>
        </p:txBody>
      </p:sp>
      <p:sp>
        <p:nvSpPr>
          <p:cNvPr id="3" name="Plassholder for innhold 2"/>
          <p:cNvSpPr>
            <a:spLocks noGrp="1"/>
          </p:cNvSpPr>
          <p:nvPr>
            <p:ph sz="quarter" idx="10"/>
          </p:nvPr>
        </p:nvSpPr>
        <p:spPr>
          <a:xfrm>
            <a:off x="911157" y="1061402"/>
            <a:ext cx="8229600" cy="5614018"/>
          </a:xfrm>
        </p:spPr>
        <p:txBody>
          <a:bodyPr>
            <a:normAutofit fontScale="70000" lnSpcReduction="20000"/>
          </a:bodyPr>
          <a:lstStyle/>
          <a:p>
            <a:r>
              <a:rPr lang="nb-NO" dirty="0">
                <a:hlinkClick r:id="rId3"/>
              </a:rPr>
              <a:t>http://www.ks.no/</a:t>
            </a:r>
            <a:r>
              <a:rPr lang="nb-NO" dirty="0"/>
              <a:t> </a:t>
            </a:r>
          </a:p>
          <a:p>
            <a:pPr lvl="1"/>
            <a:r>
              <a:rPr lang="nb-NO" dirty="0"/>
              <a:t>Generell informasjon om Fiks-tjenestene</a:t>
            </a:r>
          </a:p>
          <a:p>
            <a:pPr lvl="1"/>
            <a:r>
              <a:rPr lang="nb-NO" dirty="0"/>
              <a:t>Målgruppe: Alle interesserte</a:t>
            </a:r>
          </a:p>
          <a:p>
            <a:pPr lvl="1"/>
            <a:endParaRPr lang="nb-NO" dirty="0"/>
          </a:p>
          <a:p>
            <a:r>
              <a:rPr lang="nb-NO" dirty="0">
                <a:hlinkClick r:id="rId4"/>
              </a:rPr>
              <a:t>https://portal.fiks.ks.no/</a:t>
            </a:r>
            <a:r>
              <a:rPr lang="nb-NO" dirty="0"/>
              <a:t> </a:t>
            </a:r>
          </a:p>
          <a:p>
            <a:pPr lvl="1"/>
            <a:r>
              <a:rPr lang="nb-NO" dirty="0"/>
              <a:t>Avtaleinformasjon, avtaledokumenter</a:t>
            </a:r>
          </a:p>
          <a:p>
            <a:pPr lvl="1"/>
            <a:r>
              <a:rPr lang="nb-NO" dirty="0"/>
              <a:t>Veiledninger for å ta i bruk tjenestene</a:t>
            </a:r>
          </a:p>
          <a:p>
            <a:pPr lvl="1"/>
            <a:r>
              <a:rPr lang="nb-NO" dirty="0"/>
              <a:t>Målgruppe: Kommuner, fylkeskommuner og andre med avtale</a:t>
            </a:r>
          </a:p>
          <a:p>
            <a:pPr lvl="1"/>
            <a:r>
              <a:rPr lang="nb-NO" dirty="0"/>
              <a:t>Registrer deg som «Følger» </a:t>
            </a:r>
          </a:p>
          <a:p>
            <a:pPr lvl="1"/>
            <a:endParaRPr lang="nb-NO" dirty="0"/>
          </a:p>
          <a:p>
            <a:r>
              <a:rPr lang="nb-NO" dirty="0">
                <a:hlinkClick r:id="rId5"/>
              </a:rPr>
              <a:t>https://www.facebook.com/groups/147231349386435</a:t>
            </a:r>
            <a:r>
              <a:rPr lang="nb-NO" dirty="0"/>
              <a:t> </a:t>
            </a:r>
          </a:p>
          <a:p>
            <a:pPr lvl="1"/>
            <a:r>
              <a:rPr lang="nb-NO" dirty="0"/>
              <a:t>Facebook – KS FIKS</a:t>
            </a:r>
          </a:p>
          <a:p>
            <a:pPr marL="457200" lvl="1" indent="0">
              <a:buNone/>
            </a:pPr>
            <a:endParaRPr lang="nb-NO" dirty="0"/>
          </a:p>
          <a:p>
            <a:r>
              <a:rPr lang="nb-NO" dirty="0">
                <a:hlinkClick r:id="rId6"/>
              </a:rPr>
              <a:t>https://ks-no.github.io/fiks-platform/</a:t>
            </a:r>
            <a:r>
              <a:rPr lang="nb-NO" dirty="0"/>
              <a:t> </a:t>
            </a:r>
          </a:p>
          <a:p>
            <a:pPr lvl="1"/>
            <a:r>
              <a:rPr lang="nb-NO" dirty="0"/>
              <a:t>Teknisk dokumentasjon</a:t>
            </a:r>
          </a:p>
          <a:p>
            <a:pPr lvl="1"/>
            <a:r>
              <a:rPr lang="nb-NO" dirty="0"/>
              <a:t>Målgruppe: Utviklere og leverandører</a:t>
            </a:r>
          </a:p>
          <a:p>
            <a:pPr lvl="1"/>
            <a:endParaRPr lang="nb-NO" dirty="0"/>
          </a:p>
          <a:p>
            <a:r>
              <a:rPr lang="nb-NO" dirty="0">
                <a:hlinkClick r:id="rId7"/>
              </a:rPr>
              <a:t>https://forvaltning.fiks.ks.no/sikkerhet-dokumentasjon/</a:t>
            </a:r>
            <a:endParaRPr lang="nb-NO" dirty="0"/>
          </a:p>
          <a:p>
            <a:pPr lvl="1"/>
            <a:r>
              <a:rPr lang="nb-NO" dirty="0"/>
              <a:t>Sikkerhetsdokumentasjon</a:t>
            </a:r>
          </a:p>
          <a:p>
            <a:pPr lvl="1"/>
            <a:r>
              <a:rPr lang="nb-NO" dirty="0"/>
              <a:t>Målgruppe: Kommuner, fylkeskommuner og andre med avtale</a:t>
            </a:r>
          </a:p>
          <a:p>
            <a:pPr marL="457200" lvl="1" indent="0">
              <a:buNone/>
            </a:pPr>
            <a:endParaRPr lang="nb-NO" dirty="0">
              <a:highlight>
                <a:srgbClr val="FFFF00"/>
              </a:highlight>
              <a:hlinkClick r:id="rId8"/>
            </a:endParaRPr>
          </a:p>
          <a:p>
            <a:pPr>
              <a:buFont typeface="Arial" panose="020B0604020202020204" pitchFamily="34" charset="0"/>
              <a:buChar char="•"/>
            </a:pPr>
            <a:r>
              <a:rPr lang="nb-NO" dirty="0">
                <a:hlinkClick r:id="rId8"/>
              </a:rPr>
              <a:t>Fiks@ks.no</a:t>
            </a:r>
            <a:endParaRPr lang="nb-NO" dirty="0"/>
          </a:p>
          <a:p>
            <a:pPr lvl="1"/>
            <a:r>
              <a:rPr lang="nb-NO" dirty="0"/>
              <a:t>Brukerstøtte og henvendelser fra brukere</a:t>
            </a:r>
          </a:p>
        </p:txBody>
      </p:sp>
      <p:pic>
        <p:nvPicPr>
          <p:cNvPr id="6" name="Grafikk 5" descr="E-post">
            <a:extLst>
              <a:ext uri="{FF2B5EF4-FFF2-40B4-BE49-F238E27FC236}">
                <a16:creationId xmlns:a16="http://schemas.microsoft.com/office/drawing/2014/main" id="{28E6BDF6-97FF-4C8D-91D7-3C930E2215C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242511" y="4152704"/>
            <a:ext cx="914400" cy="914400"/>
          </a:xfrm>
          <a:prstGeom prst="rect">
            <a:avLst/>
          </a:prstGeom>
        </p:spPr>
      </p:pic>
      <p:pic>
        <p:nvPicPr>
          <p:cNvPr id="8" name="Grafikk 7" descr="Internett">
            <a:extLst>
              <a:ext uri="{FF2B5EF4-FFF2-40B4-BE49-F238E27FC236}">
                <a16:creationId xmlns:a16="http://schemas.microsoft.com/office/drawing/2014/main" id="{93418E80-A5BE-467F-ADFE-F2A1C36C762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42511" y="2514600"/>
            <a:ext cx="914400" cy="914400"/>
          </a:xfrm>
          <a:prstGeom prst="rect">
            <a:avLst/>
          </a:prstGeom>
        </p:spPr>
      </p:pic>
      <p:pic>
        <p:nvPicPr>
          <p:cNvPr id="12" name="Grafikk 11" descr="Lyspære">
            <a:extLst>
              <a:ext uri="{FF2B5EF4-FFF2-40B4-BE49-F238E27FC236}">
                <a16:creationId xmlns:a16="http://schemas.microsoft.com/office/drawing/2014/main" id="{FAD622D2-3FB6-4900-9406-9A6850F9FEC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242511" y="1061402"/>
            <a:ext cx="914400" cy="914400"/>
          </a:xfrm>
          <a:prstGeom prst="rect">
            <a:avLst/>
          </a:prstGeom>
        </p:spPr>
      </p:pic>
    </p:spTree>
    <p:extLst>
      <p:ext uri="{BB962C8B-B14F-4D97-AF65-F5344CB8AC3E}">
        <p14:creationId xmlns:p14="http://schemas.microsoft.com/office/powerpoint/2010/main" val="669666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022173" y="2122171"/>
            <a:ext cx="7436468" cy="1356360"/>
          </a:xfrm>
        </p:spPr>
        <p:txBody>
          <a:bodyPr/>
          <a:lstStyle/>
          <a:p>
            <a:pPr algn="ctr"/>
            <a:r>
              <a:rPr lang="nb-NO"/>
              <a:t/>
            </a:r>
            <a:br>
              <a:rPr lang="nb-NO"/>
            </a:br>
            <a:r>
              <a:rPr lang="nb-NO"/>
              <a:t/>
            </a:r>
            <a:br>
              <a:rPr lang="nb-NO"/>
            </a:br>
            <a:r>
              <a:rPr lang="nb-NO"/>
              <a:t>Astrid Øksenvåg, KS</a:t>
            </a:r>
            <a:br>
              <a:rPr lang="nb-NO"/>
            </a:br>
            <a:r>
              <a:rPr lang="nb-NO" sz="1500"/>
              <a:t>astrid.oksenvag@ks.no</a:t>
            </a:r>
            <a:r>
              <a:rPr lang="nb-NO"/>
              <a:t/>
            </a:r>
            <a:br>
              <a:rPr lang="nb-NO"/>
            </a:br>
            <a:endParaRPr lang="nb-NO"/>
          </a:p>
        </p:txBody>
      </p:sp>
    </p:spTree>
    <p:extLst>
      <p:ext uri="{BB962C8B-B14F-4D97-AF65-F5344CB8AC3E}">
        <p14:creationId xmlns:p14="http://schemas.microsoft.com/office/powerpoint/2010/main" val="344147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37685" y="188641"/>
            <a:ext cx="10636248" cy="1109935"/>
          </a:xfrm>
        </p:spPr>
        <p:txBody>
          <a:bodyPr>
            <a:normAutofit/>
          </a:bodyPr>
          <a:lstStyle/>
          <a:p>
            <a:r>
              <a:rPr lang="nb-NO" sz="3200" b="1" dirty="0">
                <a:solidFill>
                  <a:schemeClr val="tx1"/>
                </a:solidFill>
              </a:rPr>
              <a:t>Finansiering av kommunesektoren</a:t>
            </a:r>
          </a:p>
        </p:txBody>
      </p:sp>
      <p:grpSp>
        <p:nvGrpSpPr>
          <p:cNvPr id="2" name="Group 92"/>
          <p:cNvGrpSpPr>
            <a:grpSpLocks/>
          </p:cNvGrpSpPr>
          <p:nvPr/>
        </p:nvGrpSpPr>
        <p:grpSpPr bwMode="auto">
          <a:xfrm>
            <a:off x="5520268" y="1484314"/>
            <a:ext cx="5820833" cy="3252787"/>
            <a:chOff x="2608" y="935"/>
            <a:chExt cx="2750" cy="2049"/>
          </a:xfrm>
          <a:noFill/>
        </p:grpSpPr>
        <p:sp>
          <p:nvSpPr>
            <p:cNvPr id="8219" name="Rectangle 4"/>
            <p:cNvSpPr>
              <a:spLocks noChangeArrowheads="1"/>
            </p:cNvSpPr>
            <p:nvPr/>
          </p:nvSpPr>
          <p:spPr bwMode="auto">
            <a:xfrm>
              <a:off x="4014" y="2024"/>
              <a:ext cx="1344" cy="960"/>
            </a:xfrm>
            <a:prstGeom prst="rect">
              <a:avLst/>
            </a:prstGeom>
            <a:grpFill/>
            <a:ln w="25400">
              <a:solidFill>
                <a:schemeClr val="tx1"/>
              </a:solidFill>
              <a:miter lim="800000"/>
              <a:headEnd/>
              <a:tailEnd/>
            </a:ln>
          </p:spPr>
          <p:txBody>
            <a:bodyP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Øremerkede</a:t>
              </a:r>
              <a:r>
                <a:rPr kumimoji="0" lang="nb-NO" sz="2400" b="0" i="0" u="none" strike="noStrike" kern="1200" cap="none" spc="0" normalizeH="0" baseline="0" noProof="0" dirty="0">
                  <a:ln>
                    <a:noFill/>
                  </a:ln>
                  <a:solidFill>
                    <a:prstClr val="black"/>
                  </a:solidFill>
                  <a:effectLst/>
                  <a:uLnTx/>
                  <a:uFillTx/>
                  <a:latin typeface="Calibri"/>
                  <a:ea typeface="+mn-ea"/>
                  <a:cs typeface="+mn-cs"/>
                </a:rPr>
                <a:t> </a:t>
              </a:r>
              <a:r>
                <a:rPr kumimoji="0" lang="nb-NO" sz="2000" b="0" i="0" u="none" strike="noStrike" kern="1200" cap="none" spc="0" normalizeH="0" baseline="0" noProof="0" dirty="0">
                  <a:ln>
                    <a:noFill/>
                  </a:ln>
                  <a:solidFill>
                    <a:prstClr val="black"/>
                  </a:solidFill>
                  <a:effectLst/>
                  <a:uLnTx/>
                  <a:uFillTx/>
                  <a:latin typeface="Calibri"/>
                  <a:ea typeface="+mn-ea"/>
                  <a:cs typeface="+mn-cs"/>
                </a:rPr>
                <a:t>tilskudd</a:t>
              </a:r>
            </a:p>
          </p:txBody>
        </p:sp>
        <p:sp>
          <p:nvSpPr>
            <p:cNvPr id="8220" name="Rectangle 10"/>
            <p:cNvSpPr>
              <a:spLocks noChangeArrowheads="1"/>
            </p:cNvSpPr>
            <p:nvPr/>
          </p:nvSpPr>
          <p:spPr bwMode="auto">
            <a:xfrm>
              <a:off x="2608" y="935"/>
              <a:ext cx="1296" cy="1008"/>
            </a:xfrm>
            <a:prstGeom prst="rect">
              <a:avLst/>
            </a:prstGeom>
            <a:grpFill/>
            <a:ln w="25400">
              <a:solidFill>
                <a:schemeClr val="tx1"/>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Calibri"/>
                  <a:ea typeface="+mn-ea"/>
                  <a:cs typeface="+mn-cs"/>
                </a:rPr>
                <a:t>Skatteinntekter</a:t>
              </a:r>
            </a:p>
          </p:txBody>
        </p:sp>
        <p:sp>
          <p:nvSpPr>
            <p:cNvPr id="8221" name="Rectangle 16"/>
            <p:cNvSpPr>
              <a:spLocks noChangeArrowheads="1"/>
            </p:cNvSpPr>
            <p:nvPr/>
          </p:nvSpPr>
          <p:spPr bwMode="auto">
            <a:xfrm>
              <a:off x="4014" y="935"/>
              <a:ext cx="1344" cy="1008"/>
            </a:xfrm>
            <a:prstGeom prst="rect">
              <a:avLst/>
            </a:prstGeom>
            <a:grpFill/>
            <a:ln w="25400">
              <a:solidFill>
                <a:schemeClr val="tx1"/>
              </a:solidFill>
              <a:miter lim="800000"/>
              <a:headEnd/>
              <a:tailEnd/>
            </a:ln>
          </p:spPr>
          <p:txBody>
            <a:bodyPr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2000" b="0" i="0" u="none" strike="noStrike" kern="1200" cap="none" spc="0" normalizeH="0" baseline="0" noProof="0">
                  <a:ln>
                    <a:noFill/>
                  </a:ln>
                  <a:solidFill>
                    <a:prstClr val="black"/>
                  </a:solidFill>
                  <a:effectLst/>
                  <a:uLnTx/>
                  <a:uFillTx/>
                  <a:latin typeface="Calibri"/>
                  <a:ea typeface="+mn-ea"/>
                  <a:cs typeface="+mn-cs"/>
                </a:rPr>
                <a:t>Rammetilskudd</a:t>
              </a:r>
            </a:p>
          </p:txBody>
        </p:sp>
        <p:sp>
          <p:nvSpPr>
            <p:cNvPr id="8222" name="Rectangle 22"/>
            <p:cNvSpPr>
              <a:spLocks noChangeArrowheads="1"/>
            </p:cNvSpPr>
            <p:nvPr/>
          </p:nvSpPr>
          <p:spPr bwMode="auto">
            <a:xfrm>
              <a:off x="2608" y="2024"/>
              <a:ext cx="1296" cy="960"/>
            </a:xfrm>
            <a:prstGeom prst="rect">
              <a:avLst/>
            </a:prstGeom>
            <a:grpFill/>
            <a:ln w="25400">
              <a:solidFill>
                <a:schemeClr val="tx1"/>
              </a:solidFill>
              <a:miter lim="800000"/>
              <a:headEnd/>
              <a:tailEnd/>
            </a:ln>
          </p:spPr>
          <p:txBody>
            <a:bodyPr anchorCtr="1"/>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a:ea typeface="+mn-ea"/>
                  <a:cs typeface="+mn-cs"/>
                </a:rPr>
                <a:t>Egenbetalinger (gebyrer) </a:t>
              </a:r>
            </a:p>
          </p:txBody>
        </p:sp>
      </p:grpSp>
      <p:grpSp>
        <p:nvGrpSpPr>
          <p:cNvPr id="3" name="Group 80"/>
          <p:cNvGrpSpPr>
            <a:grpSpLocks/>
          </p:cNvGrpSpPr>
          <p:nvPr/>
        </p:nvGrpSpPr>
        <p:grpSpPr bwMode="auto">
          <a:xfrm>
            <a:off x="937686" y="1676400"/>
            <a:ext cx="3552834" cy="1303338"/>
            <a:chOff x="443" y="1056"/>
            <a:chExt cx="1893" cy="821"/>
          </a:xfrm>
          <a:solidFill>
            <a:schemeClr val="tx1">
              <a:lumMod val="50000"/>
              <a:lumOff val="50000"/>
            </a:schemeClr>
          </a:solidFill>
        </p:grpSpPr>
        <p:sp>
          <p:nvSpPr>
            <p:cNvPr id="8217" name="AutoShape 27"/>
            <p:cNvSpPr>
              <a:spLocks noChangeArrowheads="1"/>
            </p:cNvSpPr>
            <p:nvPr/>
          </p:nvSpPr>
          <p:spPr bwMode="auto">
            <a:xfrm>
              <a:off x="443" y="1056"/>
              <a:ext cx="1893" cy="821"/>
            </a:xfrm>
            <a:prstGeom prst="rightArrow">
              <a:avLst>
                <a:gd name="adj1" fmla="val 50000"/>
                <a:gd name="adj2" fmla="val 57643"/>
              </a:avLst>
            </a:prstGeom>
            <a:grp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bg1"/>
                </a:solidFill>
                <a:effectLst/>
                <a:uLnTx/>
                <a:uFillTx/>
                <a:latin typeface="Calibri"/>
                <a:ea typeface="+mn-ea"/>
                <a:cs typeface="+mn-cs"/>
              </a:endParaRPr>
            </a:p>
          </p:txBody>
        </p:sp>
        <p:sp>
          <p:nvSpPr>
            <p:cNvPr id="8218" name="Text Box 28"/>
            <p:cNvSpPr txBox="1">
              <a:spLocks noChangeArrowheads="1"/>
            </p:cNvSpPr>
            <p:nvPr/>
          </p:nvSpPr>
          <p:spPr bwMode="auto">
            <a:xfrm>
              <a:off x="521" y="1344"/>
              <a:ext cx="1436" cy="231"/>
            </a:xfrm>
            <a:prstGeom prst="rect">
              <a:avLst/>
            </a:prstGeom>
            <a:grp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b-NO" sz="1800" b="1" i="0" u="none" strike="noStrike" kern="1200" cap="none" spc="0" normalizeH="0" baseline="0" noProof="0">
                  <a:ln>
                    <a:noFill/>
                  </a:ln>
                  <a:solidFill>
                    <a:schemeClr val="bg1"/>
                  </a:solidFill>
                  <a:effectLst/>
                  <a:uLnTx/>
                  <a:uFillTx/>
                  <a:latin typeface="Calibri"/>
                  <a:ea typeface="+mn-ea"/>
                  <a:cs typeface="+mn-cs"/>
                </a:rPr>
                <a:t>Frie inntekter</a:t>
              </a:r>
            </a:p>
          </p:txBody>
        </p:sp>
      </p:grpSp>
      <p:grpSp>
        <p:nvGrpSpPr>
          <p:cNvPr id="4" name="Group 81"/>
          <p:cNvGrpSpPr>
            <a:grpSpLocks/>
          </p:cNvGrpSpPr>
          <p:nvPr/>
        </p:nvGrpSpPr>
        <p:grpSpPr bwMode="auto">
          <a:xfrm>
            <a:off x="937685" y="3276601"/>
            <a:ext cx="3472211" cy="1376363"/>
            <a:chOff x="443" y="2064"/>
            <a:chExt cx="1938" cy="867"/>
          </a:xfrm>
          <a:solidFill>
            <a:schemeClr val="tx1">
              <a:lumMod val="50000"/>
              <a:lumOff val="50000"/>
            </a:schemeClr>
          </a:solidFill>
        </p:grpSpPr>
        <p:sp>
          <p:nvSpPr>
            <p:cNvPr id="8215" name="AutoShape 29"/>
            <p:cNvSpPr>
              <a:spLocks noChangeArrowheads="1"/>
            </p:cNvSpPr>
            <p:nvPr/>
          </p:nvSpPr>
          <p:spPr bwMode="auto">
            <a:xfrm>
              <a:off x="443" y="2064"/>
              <a:ext cx="1938" cy="867"/>
            </a:xfrm>
            <a:prstGeom prst="rightArrow">
              <a:avLst>
                <a:gd name="adj1" fmla="val 50000"/>
                <a:gd name="adj2" fmla="val 55882"/>
              </a:avLst>
            </a:prstGeom>
            <a:grp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bg1"/>
                </a:solidFill>
                <a:effectLst/>
                <a:uLnTx/>
                <a:uFillTx/>
                <a:latin typeface="Calibri"/>
                <a:ea typeface="+mn-ea"/>
                <a:cs typeface="+mn-cs"/>
              </a:endParaRPr>
            </a:p>
          </p:txBody>
        </p:sp>
        <p:sp>
          <p:nvSpPr>
            <p:cNvPr id="8216" name="Text Box 30"/>
            <p:cNvSpPr txBox="1">
              <a:spLocks noChangeArrowheads="1"/>
            </p:cNvSpPr>
            <p:nvPr/>
          </p:nvSpPr>
          <p:spPr bwMode="auto">
            <a:xfrm>
              <a:off x="476" y="2398"/>
              <a:ext cx="1759" cy="233"/>
            </a:xfrm>
            <a:prstGeom prst="rect">
              <a:avLst/>
            </a:prstGeom>
            <a:grp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b-NO" sz="1800" b="1" i="0" u="none" strike="noStrike" kern="1200" cap="none" spc="0" normalizeH="0" baseline="0" noProof="0">
                  <a:ln>
                    <a:noFill/>
                  </a:ln>
                  <a:solidFill>
                    <a:schemeClr val="bg1"/>
                  </a:solidFill>
                  <a:effectLst/>
                  <a:uLnTx/>
                  <a:uFillTx/>
                  <a:latin typeface="Calibri"/>
                  <a:ea typeface="+mn-ea"/>
                  <a:cs typeface="+mn-cs"/>
                </a:rPr>
                <a:t>”Bundne” inntekter</a:t>
              </a:r>
            </a:p>
          </p:txBody>
        </p:sp>
      </p:grpSp>
      <p:grpSp>
        <p:nvGrpSpPr>
          <p:cNvPr id="7" name="Group 93"/>
          <p:cNvGrpSpPr>
            <a:grpSpLocks/>
          </p:cNvGrpSpPr>
          <p:nvPr/>
        </p:nvGrpSpPr>
        <p:grpSpPr bwMode="auto">
          <a:xfrm>
            <a:off x="6191252" y="2565401"/>
            <a:ext cx="4398433" cy="1876425"/>
            <a:chOff x="2925" y="1616"/>
            <a:chExt cx="2078" cy="1182"/>
          </a:xfrm>
        </p:grpSpPr>
        <p:sp>
          <p:nvSpPr>
            <p:cNvPr id="8207" name="Rectangle 36"/>
            <p:cNvSpPr>
              <a:spLocks noChangeArrowheads="1"/>
            </p:cNvSpPr>
            <p:nvPr/>
          </p:nvSpPr>
          <p:spPr bwMode="auto">
            <a:xfrm>
              <a:off x="2925" y="1616"/>
              <a:ext cx="620" cy="230"/>
            </a:xfrm>
            <a:prstGeom prst="rect">
              <a:avLst/>
            </a:prstGeom>
            <a:solidFill>
              <a:srgbClr val="EAEAEA"/>
            </a:solidFill>
            <a:ln w="12700">
              <a:solidFill>
                <a:schemeClr val="tx1"/>
              </a:solidFill>
              <a:miter lim="800000"/>
              <a:headEnd/>
              <a:tailEnd/>
            </a:ln>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40%</a:t>
              </a:r>
            </a:p>
          </p:txBody>
        </p:sp>
        <p:sp>
          <p:nvSpPr>
            <p:cNvPr id="8208" name="Rectangle 42"/>
            <p:cNvSpPr>
              <a:spLocks noChangeArrowheads="1"/>
            </p:cNvSpPr>
            <p:nvPr/>
          </p:nvSpPr>
          <p:spPr bwMode="auto">
            <a:xfrm>
              <a:off x="4377" y="1616"/>
              <a:ext cx="620" cy="230"/>
            </a:xfrm>
            <a:prstGeom prst="rect">
              <a:avLst/>
            </a:prstGeom>
            <a:solidFill>
              <a:srgbClr val="EAEAEA"/>
            </a:solidFill>
            <a:ln w="12700">
              <a:solidFill>
                <a:schemeClr val="tx1"/>
              </a:solidFill>
              <a:miter lim="800000"/>
              <a:headEnd/>
              <a:tailEnd/>
            </a:ln>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31%</a:t>
              </a:r>
            </a:p>
          </p:txBody>
        </p:sp>
        <p:sp>
          <p:nvSpPr>
            <p:cNvPr id="8209" name="Rectangle 48"/>
            <p:cNvSpPr>
              <a:spLocks noChangeArrowheads="1"/>
            </p:cNvSpPr>
            <p:nvPr/>
          </p:nvSpPr>
          <p:spPr bwMode="auto">
            <a:xfrm>
              <a:off x="2925" y="2568"/>
              <a:ext cx="638" cy="230"/>
            </a:xfrm>
            <a:prstGeom prst="rect">
              <a:avLst/>
            </a:prstGeom>
            <a:solidFill>
              <a:srgbClr val="EAEAEA"/>
            </a:solidFill>
            <a:ln w="12700">
              <a:solidFill>
                <a:schemeClr val="tx1"/>
              </a:solidFill>
              <a:miter lim="800000"/>
              <a:headEnd/>
              <a:tailEnd/>
            </a:ln>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14%</a:t>
              </a:r>
            </a:p>
          </p:txBody>
        </p:sp>
        <p:sp>
          <p:nvSpPr>
            <p:cNvPr id="8210" name="Rectangle 54"/>
            <p:cNvSpPr>
              <a:spLocks noChangeArrowheads="1"/>
            </p:cNvSpPr>
            <p:nvPr/>
          </p:nvSpPr>
          <p:spPr bwMode="auto">
            <a:xfrm>
              <a:off x="4377" y="2568"/>
              <a:ext cx="626" cy="230"/>
            </a:xfrm>
            <a:prstGeom prst="rect">
              <a:avLst/>
            </a:prstGeom>
            <a:solidFill>
              <a:srgbClr val="EAEAEA"/>
            </a:solidFill>
            <a:ln w="12700">
              <a:solidFill>
                <a:schemeClr val="tx1"/>
              </a:solidFill>
              <a:miter lim="800000"/>
              <a:headEnd/>
              <a:tailEnd/>
            </a:ln>
          </p:spPr>
          <p:txBody>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6%</a:t>
              </a:r>
            </a:p>
          </p:txBody>
        </p:sp>
      </p:grpSp>
      <p:graphicFrame>
        <p:nvGraphicFramePr>
          <p:cNvPr id="218177" name="Group 65"/>
          <p:cNvGraphicFramePr>
            <a:graphicFrameLocks noGrp="1"/>
          </p:cNvGraphicFramePr>
          <p:nvPr/>
        </p:nvGraphicFramePr>
        <p:xfrm>
          <a:off x="1143001" y="4929189"/>
          <a:ext cx="3469217" cy="1030224"/>
        </p:xfrm>
        <a:graphic>
          <a:graphicData uri="http://schemas.openxmlformats.org/drawingml/2006/table">
            <a:tbl>
              <a:tblPr/>
              <a:tblGrid>
                <a:gridCol w="3469217">
                  <a:extLst>
                    <a:ext uri="{9D8B030D-6E8A-4147-A177-3AD203B41FA5}">
                      <a16:colId xmlns:a16="http://schemas.microsoft.com/office/drawing/2014/main" val="20000"/>
                    </a:ext>
                  </a:extLst>
                </a:gridCol>
              </a:tblGrid>
              <a:tr h="10302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sz="1400" b="0" i="0" u="none" strike="noStrike" cap="none" normalizeH="0" baseline="0" dirty="0">
                          <a:ln>
                            <a:noFill/>
                          </a:ln>
                          <a:solidFill>
                            <a:schemeClr val="tx1"/>
                          </a:solidFill>
                          <a:effectLst/>
                          <a:latin typeface="Verdana" pitchFamily="34" charset="0"/>
                        </a:rPr>
                        <a:t>I tillegg: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nb-NO" sz="1400" b="0" i="0" u="none" strike="noStrike" cap="none" normalizeH="0" baseline="0" dirty="0">
                          <a:ln>
                            <a:noFill/>
                          </a:ln>
                          <a:solidFill>
                            <a:schemeClr val="tx1"/>
                          </a:solidFill>
                          <a:effectLst/>
                          <a:latin typeface="Verdana" pitchFamily="34" charset="0"/>
                        </a:rPr>
                        <a:t>Momskompensasjon(5 %)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nb-NO" sz="1400" b="0" i="0" u="none" strike="noStrike" cap="none" normalizeH="0" baseline="0" dirty="0">
                          <a:ln>
                            <a:noFill/>
                          </a:ln>
                          <a:solidFill>
                            <a:schemeClr val="tx1"/>
                          </a:solidFill>
                          <a:effectLst/>
                          <a:latin typeface="Verdana" pitchFamily="34" charset="0"/>
                        </a:rPr>
                        <a:t>Andre inntekter      (3 %)</a:t>
                      </a:r>
                      <a:br>
                        <a:rPr kumimoji="0" lang="nb-NO" sz="1400" b="0" i="0" u="none" strike="noStrike" cap="none" normalizeH="0" baseline="0" dirty="0">
                          <a:ln>
                            <a:noFill/>
                          </a:ln>
                          <a:solidFill>
                            <a:schemeClr val="tx1"/>
                          </a:solidFill>
                          <a:effectLst/>
                          <a:latin typeface="Verdana" pitchFamily="34" charset="0"/>
                        </a:rPr>
                      </a:br>
                      <a:r>
                        <a:rPr kumimoji="0" lang="nb-NO" sz="1400" b="0" i="0" u="none" strike="noStrike" cap="none" normalizeH="0" baseline="0" dirty="0">
                          <a:ln>
                            <a:noFill/>
                          </a:ln>
                          <a:solidFill>
                            <a:schemeClr val="tx1"/>
                          </a:solidFill>
                          <a:effectLst/>
                          <a:latin typeface="Verdana" pitchFamily="34" charset="0"/>
                        </a:rPr>
                        <a:t>(rente og utbytte)</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4" name="AutoShape 31"/>
          <p:cNvSpPr>
            <a:spLocks noChangeArrowheads="1"/>
          </p:cNvSpPr>
          <p:nvPr/>
        </p:nvSpPr>
        <p:spPr bwMode="auto">
          <a:xfrm>
            <a:off x="5780618" y="4868863"/>
            <a:ext cx="2133600" cy="1511300"/>
          </a:xfrm>
          <a:prstGeom prst="upArrow">
            <a:avLst>
              <a:gd name="adj1" fmla="val 50000"/>
              <a:gd name="adj2" fmla="val 25000"/>
            </a:avLst>
          </a:prstGeom>
          <a:solidFill>
            <a:schemeClr val="tx1">
              <a:lumMod val="50000"/>
              <a:lumOff val="50000"/>
            </a:schemeClr>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693" y="5109565"/>
            <a:ext cx="76835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AutoShape 33"/>
          <p:cNvSpPr>
            <a:spLocks noChangeArrowheads="1"/>
          </p:cNvSpPr>
          <p:nvPr/>
        </p:nvSpPr>
        <p:spPr bwMode="auto">
          <a:xfrm>
            <a:off x="8851901" y="4917442"/>
            <a:ext cx="2133600" cy="1536102"/>
          </a:xfrm>
          <a:prstGeom prst="upArrow">
            <a:avLst>
              <a:gd name="adj1" fmla="val 50000"/>
              <a:gd name="adj2" fmla="val 25000"/>
            </a:avLst>
          </a:prstGeom>
          <a:solidFill>
            <a:schemeClr val="tx1">
              <a:lumMod val="50000"/>
              <a:lumOff val="50000"/>
            </a:schemeClr>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405" y="5158144"/>
            <a:ext cx="7715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4737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6" name="Rectangle 4"/>
          <p:cNvSpPr>
            <a:spLocks noGrp="1" noChangeArrowheads="1"/>
          </p:cNvSpPr>
          <p:nvPr>
            <p:ph type="title"/>
          </p:nvPr>
        </p:nvSpPr>
        <p:spPr>
          <a:xfrm>
            <a:off x="1531620" y="433678"/>
            <a:ext cx="8912860" cy="633338"/>
          </a:xfrm>
        </p:spPr>
        <p:txBody>
          <a:bodyPr>
            <a:noAutofit/>
          </a:bodyPr>
          <a:lstStyle/>
          <a:p>
            <a:pPr algn="ctr"/>
            <a:r>
              <a:rPr lang="nb-NO" b="1" dirty="0">
                <a:solidFill>
                  <a:schemeClr val="tx1"/>
                </a:solidFill>
                <a:latin typeface="Calibri"/>
                <a:cs typeface="Calibri"/>
              </a:rPr>
              <a:t>Tjenesteområdenes andeler av kostnadsnøkkelen i 2019</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066" y="1487949"/>
            <a:ext cx="7776087" cy="395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Sylinder 5"/>
          <p:cNvSpPr txBox="1"/>
          <p:nvPr/>
        </p:nvSpPr>
        <p:spPr>
          <a:xfrm>
            <a:off x="2314579" y="5078381"/>
            <a:ext cx="7640702" cy="323165"/>
          </a:xfrm>
          <a:prstGeom prst="rect">
            <a:avLst/>
          </a:prstGeom>
          <a:noFill/>
        </p:spPr>
        <p:txBody>
          <a:bodyPr wrap="square" rtlCol="0">
            <a:spAutoFit/>
          </a:bodyPr>
          <a:lstStyle/>
          <a:p>
            <a:r>
              <a:rPr lang="nb-NO" sz="1500" b="1" dirty="0">
                <a:solidFill>
                  <a:srgbClr val="C00000"/>
                </a:solidFill>
              </a:rPr>
              <a:t>Samlet utgiftsnivå for disse sektorene er for 2019 utgjør i alt 277,8 mrd. kroner </a:t>
            </a:r>
          </a:p>
        </p:txBody>
      </p:sp>
    </p:spTree>
    <p:extLst>
      <p:ext uri="{BB962C8B-B14F-4D97-AF65-F5344CB8AC3E}">
        <p14:creationId xmlns:p14="http://schemas.microsoft.com/office/powerpoint/2010/main" val="421574954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363546"/>
            <a:ext cx="4679372" cy="1132114"/>
          </a:xfrm>
        </p:spPr>
        <p:txBody>
          <a:bodyPr/>
          <a:lstStyle/>
          <a:p>
            <a:r>
              <a:rPr lang="nb-NO" dirty="0"/>
              <a:t>Hva er KS til for?</a:t>
            </a:r>
          </a:p>
        </p:txBody>
      </p:sp>
      <p:sp>
        <p:nvSpPr>
          <p:cNvPr id="3" name="Plassholder for innhold 2"/>
          <p:cNvSpPr>
            <a:spLocks noGrp="1"/>
          </p:cNvSpPr>
          <p:nvPr>
            <p:ph sz="quarter" idx="10"/>
          </p:nvPr>
        </p:nvSpPr>
        <p:spPr>
          <a:xfrm>
            <a:off x="609601" y="2524360"/>
            <a:ext cx="4679372" cy="2442495"/>
          </a:xfrm>
        </p:spPr>
        <p:txBody>
          <a:bodyPr/>
          <a:lstStyle/>
          <a:p>
            <a:pPr marL="0" indent="0">
              <a:buNone/>
            </a:pPr>
            <a:r>
              <a:rPr lang="nb-NO" dirty="0"/>
              <a:t>KS arbeider for at alle norske kommuner og regioner skal ha sterke nok muskler til å utvikle gode lokalsamfunn som dekker innbyggernes behov.  </a:t>
            </a:r>
          </a:p>
          <a:p>
            <a:pPr marL="0" indent="0">
              <a:buNone/>
            </a:pPr>
            <a:endParaRPr lang="nb-NO" dirty="0"/>
          </a:p>
          <a:p>
            <a:pPr marL="0" indent="0">
              <a:buNone/>
            </a:pPr>
            <a:endParaRPr lang="nb-NO" dirty="0"/>
          </a:p>
        </p:txBody>
      </p:sp>
      <p:pic>
        <p:nvPicPr>
          <p:cNvPr id="4" name="Bilde 3">
            <a:extLst>
              <a:ext uri="{FF2B5EF4-FFF2-40B4-BE49-F238E27FC236}">
                <a16:creationId xmlns:a16="http://schemas.microsoft.com/office/drawing/2014/main" id="{CABD3C4E-E0C3-DD77-DF6A-735427016D72}"/>
              </a:ext>
            </a:extLst>
          </p:cNvPr>
          <p:cNvPicPr>
            <a:picLocks noChangeAspect="1"/>
          </p:cNvPicPr>
          <p:nvPr/>
        </p:nvPicPr>
        <p:blipFill>
          <a:blip r:embed="rId3"/>
          <a:stretch>
            <a:fillRect/>
          </a:stretch>
        </p:blipFill>
        <p:spPr>
          <a:xfrm>
            <a:off x="5988050" y="1863458"/>
            <a:ext cx="6048261" cy="4037252"/>
          </a:xfrm>
          <a:prstGeom prst="rect">
            <a:avLst/>
          </a:prstGeom>
        </p:spPr>
      </p:pic>
      <p:pic>
        <p:nvPicPr>
          <p:cNvPr id="1026" name="Picture 2" descr="KS - KS">
            <a:extLst>
              <a:ext uri="{FF2B5EF4-FFF2-40B4-BE49-F238E27FC236}">
                <a16:creationId xmlns:a16="http://schemas.microsoft.com/office/drawing/2014/main" id="{C0C46CBE-8B52-50AF-7684-3EA4ECEF5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964" y="157204"/>
            <a:ext cx="3028950"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961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1347BEFF-6582-E843-B340-17B108A899DC}"/>
              </a:ext>
            </a:extLst>
          </p:cNvPr>
          <p:cNvSpPr/>
          <p:nvPr/>
        </p:nvSpPr>
        <p:spPr>
          <a:xfrm>
            <a:off x="4850824" y="2354415"/>
            <a:ext cx="2094462" cy="2105445"/>
          </a:xfrm>
          <a:prstGeom prst="ellipse">
            <a:avLst/>
          </a:prstGeom>
          <a:solidFill>
            <a:srgbClr val="001A58"/>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2600" b="0" i="0" u="none" strike="noStrike" kern="1200" cap="none" spc="0" normalizeH="0" baseline="0" noProof="0">
              <a:ln>
                <a:noFill/>
              </a:ln>
              <a:solidFill>
                <a:prstClr val="white"/>
              </a:solidFill>
              <a:effectLst/>
              <a:uLnTx/>
              <a:uFillTx/>
              <a:latin typeface="Calibri"/>
              <a:ea typeface="+mn-ea"/>
              <a:cs typeface="+mn-cs"/>
            </a:endParaRPr>
          </a:p>
        </p:txBody>
      </p:sp>
      <p:sp>
        <p:nvSpPr>
          <p:cNvPr id="7" name="Rektangel 6">
            <a:extLst>
              <a:ext uri="{FF2B5EF4-FFF2-40B4-BE49-F238E27FC236}">
                <a16:creationId xmlns:a16="http://schemas.microsoft.com/office/drawing/2014/main" id="{84C5D28C-15F5-EB42-B679-87BC1A3AA25D}"/>
              </a:ext>
            </a:extLst>
          </p:cNvPr>
          <p:cNvSpPr/>
          <p:nvPr/>
        </p:nvSpPr>
        <p:spPr>
          <a:xfrm>
            <a:off x="5183892" y="1224351"/>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a:ea typeface="+mn-ea"/>
                <a:cs typeface="+mn-cs"/>
              </a:rPr>
              <a:t>Landstinget</a:t>
            </a:r>
          </a:p>
        </p:txBody>
      </p:sp>
      <p:sp>
        <p:nvSpPr>
          <p:cNvPr id="8" name="Rektangel 7">
            <a:extLst>
              <a:ext uri="{FF2B5EF4-FFF2-40B4-BE49-F238E27FC236}">
                <a16:creationId xmlns:a16="http://schemas.microsoft.com/office/drawing/2014/main" id="{5BAAA966-66F7-BC43-9A6D-C55B33951257}"/>
              </a:ext>
            </a:extLst>
          </p:cNvPr>
          <p:cNvSpPr/>
          <p:nvPr/>
        </p:nvSpPr>
        <p:spPr>
          <a:xfrm>
            <a:off x="7161282" y="2401107"/>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a:ea typeface="+mn-ea"/>
                <a:cs typeface="+mn-cs"/>
              </a:rPr>
              <a:t>Landsstyret</a:t>
            </a:r>
          </a:p>
        </p:txBody>
      </p:sp>
      <p:sp>
        <p:nvSpPr>
          <p:cNvPr id="9" name="Rektangel 8">
            <a:extLst>
              <a:ext uri="{FF2B5EF4-FFF2-40B4-BE49-F238E27FC236}">
                <a16:creationId xmlns:a16="http://schemas.microsoft.com/office/drawing/2014/main" id="{E3976964-1758-4943-8BB1-DAB1B79AC3DF}"/>
              </a:ext>
            </a:extLst>
          </p:cNvPr>
          <p:cNvSpPr/>
          <p:nvPr/>
        </p:nvSpPr>
        <p:spPr>
          <a:xfrm>
            <a:off x="7161282" y="3960966"/>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Hovedstyret</a:t>
            </a:r>
          </a:p>
        </p:txBody>
      </p:sp>
      <p:sp>
        <p:nvSpPr>
          <p:cNvPr id="10" name="Rektangel 9">
            <a:extLst>
              <a:ext uri="{FF2B5EF4-FFF2-40B4-BE49-F238E27FC236}">
                <a16:creationId xmlns:a16="http://schemas.microsoft.com/office/drawing/2014/main" id="{7B72298C-291C-E742-8A26-DA072254B456}"/>
              </a:ext>
            </a:extLst>
          </p:cNvPr>
          <p:cNvSpPr/>
          <p:nvPr/>
        </p:nvSpPr>
        <p:spPr>
          <a:xfrm>
            <a:off x="5092737" y="5094575"/>
            <a:ext cx="1610634" cy="757399"/>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a:ea typeface="+mn-ea"/>
                <a:cs typeface="+mn-cs"/>
              </a:rPr>
              <a:t>Kommunestyrer og fylkesting</a:t>
            </a:r>
          </a:p>
        </p:txBody>
      </p:sp>
      <p:sp>
        <p:nvSpPr>
          <p:cNvPr id="11" name="Rektangel 10">
            <a:extLst>
              <a:ext uri="{FF2B5EF4-FFF2-40B4-BE49-F238E27FC236}">
                <a16:creationId xmlns:a16="http://schemas.microsoft.com/office/drawing/2014/main" id="{DDF13FC5-03E3-DA46-8C26-284A3F0380CC}"/>
              </a:ext>
            </a:extLst>
          </p:cNvPr>
          <p:cNvSpPr/>
          <p:nvPr/>
        </p:nvSpPr>
        <p:spPr>
          <a:xfrm>
            <a:off x="3147664" y="2401107"/>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white"/>
                </a:solidFill>
                <a:effectLst/>
                <a:uLnTx/>
                <a:uFillTx/>
                <a:latin typeface="Calibri"/>
                <a:ea typeface="+mn-ea"/>
                <a:cs typeface="+mn-cs"/>
              </a:rPr>
              <a:t>Fylkesstyrene</a:t>
            </a:r>
          </a:p>
        </p:txBody>
      </p:sp>
      <p:sp>
        <p:nvSpPr>
          <p:cNvPr id="12" name="Rektangel 11">
            <a:extLst>
              <a:ext uri="{FF2B5EF4-FFF2-40B4-BE49-F238E27FC236}">
                <a16:creationId xmlns:a16="http://schemas.microsoft.com/office/drawing/2014/main" id="{8967BB94-9340-554A-961B-A8F0590FCE9F}"/>
              </a:ext>
            </a:extLst>
          </p:cNvPr>
          <p:cNvSpPr/>
          <p:nvPr/>
        </p:nvSpPr>
        <p:spPr>
          <a:xfrm>
            <a:off x="3147664" y="3960966"/>
            <a:ext cx="1428325" cy="498894"/>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prstClr val="white"/>
                </a:solidFill>
                <a:effectLst/>
                <a:uLnTx/>
                <a:uFillTx/>
                <a:latin typeface="Calibri"/>
                <a:ea typeface="+mn-ea"/>
                <a:cs typeface="+mn-cs"/>
              </a:rPr>
              <a:t> Fylkesmøtene</a:t>
            </a:r>
          </a:p>
        </p:txBody>
      </p:sp>
      <p:sp>
        <p:nvSpPr>
          <p:cNvPr id="13" name="Bue 12">
            <a:extLst>
              <a:ext uri="{FF2B5EF4-FFF2-40B4-BE49-F238E27FC236}">
                <a16:creationId xmlns:a16="http://schemas.microsoft.com/office/drawing/2014/main" id="{11605B10-50FE-B044-AF61-F4C4ACF8EF56}"/>
              </a:ext>
            </a:extLst>
          </p:cNvPr>
          <p:cNvSpPr/>
          <p:nvPr/>
        </p:nvSpPr>
        <p:spPr>
          <a:xfrm>
            <a:off x="6363134" y="1387062"/>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sp>
        <p:nvSpPr>
          <p:cNvPr id="14" name="Bue 13">
            <a:extLst>
              <a:ext uri="{FF2B5EF4-FFF2-40B4-BE49-F238E27FC236}">
                <a16:creationId xmlns:a16="http://schemas.microsoft.com/office/drawing/2014/main" id="{94560896-62AE-F440-A5A3-4B7C74751ED1}"/>
              </a:ext>
            </a:extLst>
          </p:cNvPr>
          <p:cNvSpPr/>
          <p:nvPr/>
        </p:nvSpPr>
        <p:spPr>
          <a:xfrm rot="16200000">
            <a:off x="3862141" y="1387062"/>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sp>
        <p:nvSpPr>
          <p:cNvPr id="15" name="Bue 14">
            <a:extLst>
              <a:ext uri="{FF2B5EF4-FFF2-40B4-BE49-F238E27FC236}">
                <a16:creationId xmlns:a16="http://schemas.microsoft.com/office/drawing/2014/main" id="{54EF01DE-D5DF-354C-813A-C2D3C12ACB94}"/>
              </a:ext>
            </a:extLst>
          </p:cNvPr>
          <p:cNvSpPr/>
          <p:nvPr/>
        </p:nvSpPr>
        <p:spPr>
          <a:xfrm rot="5400000">
            <a:off x="6362820" y="3960651"/>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sp>
        <p:nvSpPr>
          <p:cNvPr id="16" name="Bue 15">
            <a:extLst>
              <a:ext uri="{FF2B5EF4-FFF2-40B4-BE49-F238E27FC236}">
                <a16:creationId xmlns:a16="http://schemas.microsoft.com/office/drawing/2014/main" id="{4C4DE88F-BD7B-154B-A391-92C2D43D4837}"/>
              </a:ext>
            </a:extLst>
          </p:cNvPr>
          <p:cNvSpPr/>
          <p:nvPr/>
        </p:nvSpPr>
        <p:spPr>
          <a:xfrm rot="10800000">
            <a:off x="3862141" y="3914276"/>
            <a:ext cx="1512309" cy="1512939"/>
          </a:xfrm>
          <a:prstGeom prst="arc">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highlight>
                <a:srgbClr val="C0C0C0"/>
              </a:highlight>
              <a:uLnTx/>
              <a:uFillTx/>
              <a:latin typeface="Calibri"/>
              <a:ea typeface="+mn-ea"/>
              <a:cs typeface="+mn-cs"/>
            </a:endParaRPr>
          </a:p>
        </p:txBody>
      </p:sp>
      <p:cxnSp>
        <p:nvCxnSpPr>
          <p:cNvPr id="17" name="Rett linje 16">
            <a:extLst>
              <a:ext uri="{FF2B5EF4-FFF2-40B4-BE49-F238E27FC236}">
                <a16:creationId xmlns:a16="http://schemas.microsoft.com/office/drawing/2014/main" id="{BE84F9DE-E4B3-664F-BBC3-8183486096AC}"/>
              </a:ext>
            </a:extLst>
          </p:cNvPr>
          <p:cNvCxnSpPr/>
          <p:nvPr/>
        </p:nvCxnSpPr>
        <p:spPr>
          <a:xfrm>
            <a:off x="3861826" y="3097855"/>
            <a:ext cx="0" cy="658906"/>
          </a:xfrm>
          <a:prstGeom prst="line">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Rett linje 17">
            <a:extLst>
              <a:ext uri="{FF2B5EF4-FFF2-40B4-BE49-F238E27FC236}">
                <a16:creationId xmlns:a16="http://schemas.microsoft.com/office/drawing/2014/main" id="{70B2FC33-2B9E-3548-BFC5-4C0CF822C7A9}"/>
              </a:ext>
            </a:extLst>
          </p:cNvPr>
          <p:cNvCxnSpPr/>
          <p:nvPr/>
        </p:nvCxnSpPr>
        <p:spPr>
          <a:xfrm>
            <a:off x="7875443" y="3097855"/>
            <a:ext cx="0" cy="658906"/>
          </a:xfrm>
          <a:prstGeom prst="line">
            <a:avLst/>
          </a:prstGeom>
          <a:ln w="254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9" name="Bilde 18">
            <a:extLst>
              <a:ext uri="{FF2B5EF4-FFF2-40B4-BE49-F238E27FC236}">
                <a16:creationId xmlns:a16="http://schemas.microsoft.com/office/drawing/2014/main" id="{025CF236-0CAA-544C-BC4C-E8472A268F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691" y="2876747"/>
            <a:ext cx="864730" cy="972551"/>
          </a:xfrm>
          <a:prstGeom prst="rect">
            <a:avLst/>
          </a:prstGeom>
        </p:spPr>
      </p:pic>
      <p:sp>
        <p:nvSpPr>
          <p:cNvPr id="22" name="TekstSylinder 21">
            <a:extLst>
              <a:ext uri="{FF2B5EF4-FFF2-40B4-BE49-F238E27FC236}">
                <a16:creationId xmlns:a16="http://schemas.microsoft.com/office/drawing/2014/main" id="{59D08B89-6DD0-2D4C-9B2C-B4B08B8A1401}"/>
              </a:ext>
            </a:extLst>
          </p:cNvPr>
          <p:cNvSpPr txBox="1"/>
          <p:nvPr/>
        </p:nvSpPr>
        <p:spPr>
          <a:xfrm>
            <a:off x="8863499" y="4739592"/>
            <a:ext cx="348791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Calibri"/>
                <a:ea typeface="+mn-ea"/>
                <a:cs typeface="+mn-cs"/>
              </a:rPr>
              <a:t>RÅDGIVENDE ORGAN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Kommunedirektørutvalget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Fylkesvise kommunedirektørutvalg </a:t>
            </a:r>
          </a:p>
        </p:txBody>
      </p:sp>
    </p:spTree>
    <p:extLst>
      <p:ext uri="{BB962C8B-B14F-4D97-AF65-F5344CB8AC3E}">
        <p14:creationId xmlns:p14="http://schemas.microsoft.com/office/powerpoint/2010/main" val="375373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D03BBDE-A48D-BE49-BA0D-182F6EDD51E8}"/>
              </a:ext>
            </a:extLst>
          </p:cNvPr>
          <p:cNvSpPr>
            <a:spLocks noGrp="1"/>
          </p:cNvSpPr>
          <p:nvPr>
            <p:ph type="title"/>
          </p:nvPr>
        </p:nvSpPr>
        <p:spPr/>
        <p:txBody>
          <a:bodyPr/>
          <a:lstStyle/>
          <a:p>
            <a:r>
              <a:rPr lang="nb-NO" dirty="0"/>
              <a:t>Politiske prioriteringer</a:t>
            </a:r>
          </a:p>
        </p:txBody>
      </p:sp>
      <p:sp>
        <p:nvSpPr>
          <p:cNvPr id="5" name="Plassholder for innhold 4">
            <a:extLst>
              <a:ext uri="{FF2B5EF4-FFF2-40B4-BE49-F238E27FC236}">
                <a16:creationId xmlns:a16="http://schemas.microsoft.com/office/drawing/2014/main" id="{767E704E-2DAF-B641-A5ED-7680E4DA2AB8}"/>
              </a:ext>
            </a:extLst>
          </p:cNvPr>
          <p:cNvSpPr>
            <a:spLocks noGrp="1"/>
          </p:cNvSpPr>
          <p:nvPr>
            <p:ph sz="quarter" idx="10"/>
          </p:nvPr>
        </p:nvSpPr>
        <p:spPr>
          <a:xfrm>
            <a:off x="6456846" y="2698230"/>
            <a:ext cx="5343938" cy="3211682"/>
          </a:xfrm>
        </p:spPr>
        <p:txBody>
          <a:bodyPr/>
          <a:lstStyle/>
          <a:p>
            <a:pPr marL="0" indent="0">
              <a:buNone/>
            </a:pPr>
            <a:r>
              <a:rPr lang="nb-NO" dirty="0"/>
              <a:t>Landstinget 2020 vedtok dokumentet </a:t>
            </a:r>
            <a:r>
              <a:rPr lang="nb-NO" i="1" dirty="0"/>
              <a:t>Mange bekker små</a:t>
            </a:r>
            <a:r>
              <a:rPr lang="nb-NO" dirty="0"/>
              <a:t>, som viser mål og satsinger og prioritering for en samlet kommunesektoren fremover.</a:t>
            </a:r>
          </a:p>
        </p:txBody>
      </p:sp>
      <p:pic>
        <p:nvPicPr>
          <p:cNvPr id="8" name="Plassholder for bilde 7" descr="Et bilde som inneholder tekst, sitter, hvit, bord&#10;&#10;Automatisk generert beskrivelse">
            <a:extLst>
              <a:ext uri="{FF2B5EF4-FFF2-40B4-BE49-F238E27FC236}">
                <a16:creationId xmlns:a16="http://schemas.microsoft.com/office/drawing/2014/main" id="{93E87D50-5216-D34E-8805-4B0F74BF7774}"/>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p:spPr>
      </p:pic>
    </p:spTree>
    <p:extLst>
      <p:ext uri="{BB962C8B-B14F-4D97-AF65-F5344CB8AC3E}">
        <p14:creationId xmlns:p14="http://schemas.microsoft.com/office/powerpoint/2010/main" val="2777011726"/>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S_pptmal 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BEF0259AF6D549A63E2FF1A5026BD4" ma:contentTypeVersion="13" ma:contentTypeDescription="Create a new document." ma:contentTypeScope="" ma:versionID="6aba0b77b46cdd17e3a29f5ca243a191">
  <xsd:schema xmlns:xsd="http://www.w3.org/2001/XMLSchema" xmlns:xs="http://www.w3.org/2001/XMLSchema" xmlns:p="http://schemas.microsoft.com/office/2006/metadata/properties" xmlns:ns3="d38e24c2-69f2-44fc-a269-1983c94dfb04" xmlns:ns4="d935b8a4-dece-41f2-8b14-694d1fbbb825" targetNamespace="http://schemas.microsoft.com/office/2006/metadata/properties" ma:root="true" ma:fieldsID="1be64eb16e72a4c91a9c0b8e2a3da08c" ns3:_="" ns4:_="">
    <xsd:import namespace="d38e24c2-69f2-44fc-a269-1983c94dfb04"/>
    <xsd:import namespace="d935b8a4-dece-41f2-8b14-694d1fbbb82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e24c2-69f2-44fc-a269-1983c94df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35b8a4-dece-41f2-8b14-694d1fbbb82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5F9394-CFE7-4719-B78F-C2AD05C55016}">
  <ds:schemaRefs>
    <ds:schemaRef ds:uri="http://schemas.microsoft.com/sharepoint/v3/contenttype/forms"/>
  </ds:schemaRefs>
</ds:datastoreItem>
</file>

<file path=customXml/itemProps2.xml><?xml version="1.0" encoding="utf-8"?>
<ds:datastoreItem xmlns:ds="http://schemas.openxmlformats.org/officeDocument/2006/customXml" ds:itemID="{9E07A3F4-DF74-4BB6-BA24-F6A3BCCA6CB4}">
  <ds:schemaRefs>
    <ds:schemaRef ds:uri="http://purl.org/dc/elements/1.1/"/>
    <ds:schemaRef ds:uri="http://schemas.microsoft.com/office/2006/metadata/properties"/>
    <ds:schemaRef ds:uri="d935b8a4-dece-41f2-8b14-694d1fbbb82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38e24c2-69f2-44fc-a269-1983c94dfb04"/>
    <ds:schemaRef ds:uri="http://www.w3.org/XML/1998/namespace"/>
    <ds:schemaRef ds:uri="http://purl.org/dc/dcmitype/"/>
  </ds:schemaRefs>
</ds:datastoreItem>
</file>

<file path=customXml/itemProps3.xml><?xml version="1.0" encoding="utf-8"?>
<ds:datastoreItem xmlns:ds="http://schemas.openxmlformats.org/officeDocument/2006/customXml" ds:itemID="{943F27BA-D573-4AE0-B331-639D871CDFF4}">
  <ds:schemaRefs>
    <ds:schemaRef ds:uri="d38e24c2-69f2-44fc-a269-1983c94dfb04"/>
    <ds:schemaRef ds:uri="d935b8a4-dece-41f2-8b14-694d1fbbb8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3227</TotalTime>
  <Words>4640</Words>
  <Application>Microsoft Office PowerPoint</Application>
  <PresentationFormat>Widescreen</PresentationFormat>
  <Paragraphs>713</Paragraphs>
  <Slides>42</Slides>
  <Notes>20</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42</vt:i4>
      </vt:variant>
    </vt:vector>
  </HeadingPairs>
  <TitlesOfParts>
    <vt:vector size="56" baseType="lpstr">
      <vt:lpstr>ＭＳ Ｐゴシック</vt:lpstr>
      <vt:lpstr>"Calibri Light"</vt:lpstr>
      <vt:lpstr>Arial</vt:lpstr>
      <vt:lpstr>Calibri</vt:lpstr>
      <vt:lpstr>Calibri Light</vt:lpstr>
      <vt:lpstr>Open Sans</vt:lpstr>
      <vt:lpstr>Symbol</vt:lpstr>
      <vt:lpstr>Times New Roman</vt:lpstr>
      <vt:lpstr>Verdana</vt:lpstr>
      <vt:lpstr>Wingdings</vt:lpstr>
      <vt:lpstr>1_Office-tema</vt:lpstr>
      <vt:lpstr>1_KS-profiltema</vt:lpstr>
      <vt:lpstr>KS-profiltema</vt:lpstr>
      <vt:lpstr>KS_pptmal widescreen</vt:lpstr>
      <vt:lpstr>KS - kommunesektorens organisasjon   FINF4010, 13. september kl. 10.15 - 12.00 i rom DJ 5103.  Kommunal IT: status, styring og viktige utfordringer, sett fra KS </vt:lpstr>
      <vt:lpstr>Disposisjon:</vt:lpstr>
      <vt:lpstr>PowerPoint Presentation</vt:lpstr>
      <vt:lpstr>Fakta om kommunesektoren</vt:lpstr>
      <vt:lpstr>Finansiering av kommunesektoren</vt:lpstr>
      <vt:lpstr>Tjenesteområdenes andeler av kostnadsnøkkelen i 2019</vt:lpstr>
      <vt:lpstr>Hva er KS til for?</vt:lpstr>
      <vt:lpstr>PowerPoint Presentation</vt:lpstr>
      <vt:lpstr>Politiske prioriteringer</vt:lpstr>
      <vt:lpstr>KS` roller</vt:lpstr>
      <vt:lpstr>Pådriver og samordner i digitaliseringsarbeidet</vt:lpstr>
      <vt:lpstr>PowerPoint Presentation</vt:lpstr>
      <vt:lpstr>Medlemsundersøkelsen 2019 (og 2017): Det spriker mellom det KS’ medlemmer opplever som viktig,  og hvor fornøyde de er med KS sitt arbeid – særlig innenfor digitalisering</vt:lpstr>
      <vt:lpstr>KS som samordner</vt:lpstr>
      <vt:lpstr>Hva menes med samstyring?</vt:lpstr>
      <vt:lpstr>Prinsipper for samstyring</vt:lpstr>
      <vt:lpstr>PowerPoint Presentation</vt:lpstr>
      <vt:lpstr>Behov        og samstyring     gir felles innsats?</vt:lpstr>
      <vt:lpstr>KS som «tjenestetilbyder/leverandør»</vt:lpstr>
      <vt:lpstr>PowerPoint Presentation</vt:lpstr>
      <vt:lpstr>Nasjonale tjenester kan tilbys alle innbyggere uavhengig av kommunens digitale «status»</vt:lpstr>
      <vt:lpstr>KS FID Digitale fellestjenester</vt:lpstr>
      <vt:lpstr>Fiks–plattformen  Digital samordning i kommunal sektor</vt:lpstr>
      <vt:lpstr>PowerPoint Presentation</vt:lpstr>
      <vt:lpstr>PowerPoint Presentation</vt:lpstr>
      <vt:lpstr>Utvikling av Fiks-tjenester Samarbeid, kompetanse og Fiks-plattformen gir resultater</vt:lpstr>
      <vt:lpstr>PowerPoint Presentation</vt:lpstr>
      <vt:lpstr>SvarUt er den mest kjente- tjenesten, brukes i dag av alle kommuner, fylkeskommuner og andre</vt:lpstr>
      <vt:lpstr>Fiks SvarUt etablert 2012</vt:lpstr>
      <vt:lpstr>PowerPoint Presentation</vt:lpstr>
      <vt:lpstr>PowerPoint Presentation</vt:lpstr>
      <vt:lpstr>Digitale fellestjenesters  </vt:lpstr>
      <vt:lpstr>Behov for gode verktøy</vt:lpstr>
      <vt:lpstr>Leverandørmarkedet</vt:lpstr>
      <vt:lpstr>Eksempel: Leverandører av økonomiløsninger</vt:lpstr>
      <vt:lpstr>Kartlagte fag-/systemområder </vt:lpstr>
      <vt:lpstr>Mangfoldet i tjenestene, eksempel fra utvikling under pandemien</vt:lpstr>
      <vt:lpstr>Fiks smittesporing (Fiks smittevern) </vt:lpstr>
      <vt:lpstr>PowerPoint Presentation</vt:lpstr>
      <vt:lpstr>Brukermedvirkning</vt:lpstr>
      <vt:lpstr>Informasjonskanaler for tjenestene på Fiks-plattformen </vt:lpstr>
      <vt:lpstr>  Astrid Øksenvåg, KS astrid.oksenvag@ks.no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Astrid Øksenvåg</dc:creator>
  <cp:lastModifiedBy>Dag Wiese Schartum</cp:lastModifiedBy>
  <cp:revision>28</cp:revision>
  <cp:lastPrinted>2021-09-09T07:40:42Z</cp:lastPrinted>
  <dcterms:created xsi:type="dcterms:W3CDTF">2021-01-18T16:41:55Z</dcterms:created>
  <dcterms:modified xsi:type="dcterms:W3CDTF">2022-09-13T07:50:47Z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0x010100CABEF0259AF6D549A63E2FF1A5026BD4</vt:lpwstr>
  </property>
</Properties>
</file>