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258" r:id="rId3"/>
    <p:sldId id="257" r:id="rId4"/>
    <p:sldId id="29480" r:id="rId5"/>
    <p:sldId id="29482" r:id="rId6"/>
    <p:sldId id="2146846882" r:id="rId7"/>
    <p:sldId id="259" r:id="rId8"/>
    <p:sldId id="29507" r:id="rId9"/>
    <p:sldId id="29501" r:id="rId10"/>
    <p:sldId id="2146846886" r:id="rId11"/>
    <p:sldId id="406" r:id="rId12"/>
    <p:sldId id="2146846890" r:id="rId13"/>
    <p:sldId id="2147196333" r:id="rId14"/>
    <p:sldId id="2147196336" r:id="rId15"/>
    <p:sldId id="2147196337" r:id="rId16"/>
    <p:sldId id="2147196334" r:id="rId17"/>
    <p:sldId id="2147196339" r:id="rId18"/>
    <p:sldId id="2147196340" r:id="rId19"/>
    <p:sldId id="2147196341" r:id="rId20"/>
    <p:sldId id="2147196342" r:id="rId21"/>
    <p:sldId id="2147196343" r:id="rId22"/>
    <p:sldId id="1501" r:id="rId23"/>
    <p:sldId id="1505" r:id="rId24"/>
    <p:sldId id="1503" r:id="rId25"/>
    <p:sldId id="461" r:id="rId26"/>
    <p:sldId id="410" r:id="rId27"/>
    <p:sldId id="2147196344" r:id="rId28"/>
    <p:sldId id="412" r:id="rId29"/>
    <p:sldId id="29509" r:id="rId30"/>
    <p:sldId id="29510" r:id="rId31"/>
    <p:sldId id="29515" r:id="rId32"/>
    <p:sldId id="29506" r:id="rId33"/>
    <p:sldId id="278" r:id="rId34"/>
    <p:sldId id="29511" r:id="rId35"/>
    <p:sldId id="29512" r:id="rId36"/>
    <p:sldId id="29508" r:id="rId37"/>
    <p:sldId id="1511" r:id="rId38"/>
    <p:sldId id="2146846884" r:id="rId39"/>
    <p:sldId id="2147196346" r:id="rId40"/>
    <p:sldId id="447" r:id="rId41"/>
    <p:sldId id="1512" r:id="rId42"/>
    <p:sldId id="29504" r:id="rId43"/>
    <p:sldId id="1522" r:id="rId44"/>
    <p:sldId id="29484" r:id="rId45"/>
    <p:sldId id="1526" r:id="rId46"/>
    <p:sldId id="405" r:id="rId47"/>
    <p:sldId id="29505" r:id="rId48"/>
    <p:sldId id="29466" r:id="rId49"/>
    <p:sldId id="2146846891" r:id="rId50"/>
    <p:sldId id="1383" r:id="rId51"/>
    <p:sldId id="2147196347" r:id="rId52"/>
    <p:sldId id="2147196349" r:id="rId53"/>
    <p:sldId id="2147196348" r:id="rId54"/>
    <p:sldId id="2147196350" r:id="rId55"/>
    <p:sldId id="2147196351" r:id="rId5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80DFA-65D6-4D95-83CE-860D09CC9C48}" v="159" dt="2022-09-28T14:54:03.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66" autoAdjust="0"/>
  </p:normalViewPr>
  <p:slideViewPr>
    <p:cSldViewPr snapToGrid="0">
      <p:cViewPr varScale="1">
        <p:scale>
          <a:sx n="98" d="100"/>
          <a:sy n="98"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BEF85-2607-45EA-A996-E6EE6AEBC35C}"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nb-NO"/>
        </a:p>
      </dgm:t>
    </dgm:pt>
    <dgm:pt modelId="{34095722-8D51-4EEE-B8F5-241B6FDE551E}">
      <dgm:prSet phldrT="[Tekst]"/>
      <dgm:spPr>
        <a:solidFill>
          <a:schemeClr val="accent5">
            <a:lumMod val="50000"/>
          </a:schemeClr>
        </a:solidFill>
      </dgm:spPr>
      <dgm:t>
        <a:bodyPr/>
        <a:lstStyle/>
        <a:p>
          <a:r>
            <a:rPr lang="nb-NO"/>
            <a:t>Tegnspråk 16 500</a:t>
          </a:r>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B6E2603D-A8AA-48DC-9754-38C31BB477C7}" type="parTrans" cxnId="{0D8D371D-6150-474B-B474-9C9094A4C9A3}">
      <dgm:prSet/>
      <dgm:spPr/>
      <dgm:t>
        <a:bodyPr/>
        <a:lstStyle/>
        <a:p>
          <a:endParaRPr lang="nb-NO"/>
        </a:p>
      </dgm:t>
    </dgm:pt>
    <dgm:pt modelId="{7A5483F3-6B44-4FEA-9B80-DA5F87558C19}" type="sibTrans" cxnId="{0D8D371D-6150-474B-B474-9C9094A4C9A3}">
      <dgm:prSet/>
      <dgm:spPr/>
      <dgm:t>
        <a:bodyPr/>
        <a:lstStyle/>
        <a:p>
          <a:endParaRPr lang="nb-NO"/>
        </a:p>
      </dgm:t>
    </dgm:pt>
    <dgm:pt modelId="{93D10D25-F125-4461-8587-4801976DBC57}">
      <dgm:prSet phldrT="[Tekst]" custT="1"/>
      <dgm:spPr>
        <a:solidFill>
          <a:srgbClr val="4B9A8C"/>
        </a:solidFill>
      </dgm:spPr>
      <dgm:t>
        <a:bodyPr/>
        <a:lstStyle/>
        <a:p>
          <a:r>
            <a:rPr lang="nb-NO" sz="2800"/>
            <a:t>Eldre over 67 </a:t>
          </a:r>
        </a:p>
        <a:p>
          <a:r>
            <a:rPr lang="nb-NO" sz="2800"/>
            <a:t>850 000</a:t>
          </a:r>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5B3CE5F3-BB72-437F-945D-F391DF55C4B3}" type="parTrans" cxnId="{E55357FE-711E-4C73-80D1-BA0D4D0524C3}">
      <dgm:prSet/>
      <dgm:spPr/>
      <dgm:t>
        <a:bodyPr/>
        <a:lstStyle/>
        <a:p>
          <a:endParaRPr lang="nb-NO"/>
        </a:p>
      </dgm:t>
    </dgm:pt>
    <dgm:pt modelId="{B6F1479A-671C-4E53-8044-AF321E0D1F94}" type="sibTrans" cxnId="{E55357FE-711E-4C73-80D1-BA0D4D0524C3}">
      <dgm:prSet/>
      <dgm:spPr/>
      <dgm:t>
        <a:bodyPr/>
        <a:lstStyle/>
        <a:p>
          <a:endParaRPr lang="nb-NO"/>
        </a:p>
      </dgm:t>
    </dgm:pt>
    <dgm:pt modelId="{1DED0786-EAFD-4B63-835C-DE2C511C268B}">
      <dgm:prSet phldrT="[Tekst]" custT="1"/>
      <dgm:spPr>
        <a:solidFill>
          <a:srgbClr val="5457BB"/>
        </a:solidFill>
      </dgm:spPr>
      <dgm:t>
        <a:bodyPr/>
        <a:lstStyle/>
        <a:p>
          <a:r>
            <a:rPr lang="nb-NO" sz="2800"/>
            <a:t>Lesevansker </a:t>
          </a:r>
        </a:p>
        <a:p>
          <a:r>
            <a:rPr lang="nb-NO" sz="2800"/>
            <a:t>700 000</a:t>
          </a:r>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86FC5007-F285-43E9-8F09-895FDC0F14BB}" type="parTrans" cxnId="{5E6803B6-110B-481F-A5D8-331B861EEBD2}">
      <dgm:prSet/>
      <dgm:spPr/>
      <dgm:t>
        <a:bodyPr/>
        <a:lstStyle/>
        <a:p>
          <a:endParaRPr lang="nb-NO"/>
        </a:p>
      </dgm:t>
    </dgm:pt>
    <dgm:pt modelId="{87FCA075-AE2D-4A35-AE68-27E198493D9E}" type="sibTrans" cxnId="{5E6803B6-110B-481F-A5D8-331B861EEBD2}">
      <dgm:prSet/>
      <dgm:spPr/>
      <dgm:t>
        <a:bodyPr/>
        <a:lstStyle/>
        <a:p>
          <a:endParaRPr lang="nb-NO"/>
        </a:p>
      </dgm:t>
    </dgm:pt>
    <dgm:pt modelId="{D0189057-D64B-42A8-8953-36B42A338B3E}">
      <dgm:prSet phldrT="[Tekst]" custT="1"/>
      <dgm:spPr>
        <a:solidFill>
          <a:schemeClr val="accent1">
            <a:lumMod val="50000"/>
          </a:schemeClr>
        </a:solidFill>
      </dgm:spPr>
      <dgm:t>
        <a:bodyPr/>
        <a:lstStyle/>
        <a:p>
          <a:r>
            <a:rPr lang="nb-NO" sz="2800"/>
            <a:t>Norsk som andrespråk</a:t>
          </a:r>
        </a:p>
        <a:p>
          <a:r>
            <a:rPr lang="nb-NO" sz="2800"/>
            <a:t>690 000</a:t>
          </a:r>
          <a:endParaRPr lang="nb-NO" sz="2400"/>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63851DC7-5BA9-4E6A-9A61-FA4F3A920F01}" type="parTrans" cxnId="{739DA99C-385F-4E54-988E-061D6C706182}">
      <dgm:prSet/>
      <dgm:spPr/>
      <dgm:t>
        <a:bodyPr/>
        <a:lstStyle/>
        <a:p>
          <a:endParaRPr lang="nb-NO"/>
        </a:p>
      </dgm:t>
    </dgm:pt>
    <dgm:pt modelId="{96AD1E9D-28FE-4849-80F8-743F66E7E637}" type="sibTrans" cxnId="{739DA99C-385F-4E54-988E-061D6C706182}">
      <dgm:prSet/>
      <dgm:spPr/>
      <dgm:t>
        <a:bodyPr/>
        <a:lstStyle/>
        <a:p>
          <a:endParaRPr lang="nb-NO"/>
        </a:p>
      </dgm:t>
    </dgm:pt>
    <dgm:pt modelId="{39B41364-C740-4D47-86D6-52E533F6EB8F}">
      <dgm:prSet phldrT="[Tekst]" custT="1"/>
      <dgm:spPr>
        <a:solidFill>
          <a:srgbClr val="438D84"/>
        </a:solidFill>
      </dgm:spPr>
      <dgm:t>
        <a:bodyPr/>
        <a:lstStyle/>
        <a:p>
          <a:r>
            <a:rPr lang="nb-NO" sz="2400"/>
            <a:t>Blinde og svaksynte </a:t>
          </a:r>
        </a:p>
        <a:p>
          <a:r>
            <a:rPr lang="nb-NO" sz="2400"/>
            <a:t>320 000</a:t>
          </a:r>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45317A62-AF1C-42AD-9B09-EBF08B432C96}" type="parTrans" cxnId="{11FBEA0C-7928-44B9-8A94-865D3F1A10AA}">
      <dgm:prSet/>
      <dgm:spPr/>
      <dgm:t>
        <a:bodyPr/>
        <a:lstStyle/>
        <a:p>
          <a:endParaRPr lang="nb-NO"/>
        </a:p>
      </dgm:t>
    </dgm:pt>
    <dgm:pt modelId="{02ADA8EC-0BD5-46B0-93C5-4878DA359F01}" type="sibTrans" cxnId="{11FBEA0C-7928-44B9-8A94-865D3F1A10AA}">
      <dgm:prSet/>
      <dgm:spPr/>
      <dgm:t>
        <a:bodyPr/>
        <a:lstStyle/>
        <a:p>
          <a:endParaRPr lang="nb-NO"/>
        </a:p>
      </dgm:t>
    </dgm:pt>
    <dgm:pt modelId="{5E4FF540-EA35-4B04-B155-6D9A99659486}">
      <dgm:prSet phldrT="[Tekst]" custT="1"/>
      <dgm:spPr>
        <a:solidFill>
          <a:srgbClr val="6A7788"/>
        </a:solidFill>
      </dgm:spPr>
      <dgm:t>
        <a:bodyPr/>
        <a:lstStyle/>
        <a:p>
          <a:r>
            <a:rPr lang="nb-NO" sz="3200"/>
            <a:t>Hørselshemmede </a:t>
          </a:r>
        </a:p>
        <a:p>
          <a:r>
            <a:rPr lang="nb-NO" sz="3200"/>
            <a:t>1 000 000</a:t>
          </a:r>
        </a:p>
      </dgm:t>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A7DF22D4-BEB3-430A-8EC8-7C1E9430C6B2}" type="sibTrans" cxnId="{F8DFC922-6038-4B68-821C-099E5A5DA831}">
      <dgm:prSet/>
      <dgm:spPr/>
      <dgm:t>
        <a:bodyPr/>
        <a:lstStyle/>
        <a:p>
          <a:endParaRPr lang="nb-NO"/>
        </a:p>
      </dgm:t>
    </dgm:pt>
    <dgm:pt modelId="{62DF675F-6E8E-4354-BBFB-A791758EC5DD}" type="parTrans" cxnId="{F8DFC922-6038-4B68-821C-099E5A5DA831}">
      <dgm:prSet/>
      <dgm:spPr/>
      <dgm:t>
        <a:bodyPr/>
        <a:lstStyle/>
        <a:p>
          <a:endParaRPr lang="nb-NO"/>
        </a:p>
      </dgm:t>
    </dgm:pt>
    <dgm:pt modelId="{ACD3F17B-1513-4300-BE15-CE604F7E9B4F}" type="pres">
      <dgm:prSet presAssocID="{4DCBEF85-2607-45EA-A996-E6EE6AEBC35C}" presName="Name0" presStyleCnt="0">
        <dgm:presLayoutVars>
          <dgm:chMax val="1"/>
          <dgm:chPref val="1"/>
        </dgm:presLayoutVars>
      </dgm:prSet>
      <dgm:spPr/>
    </dgm:pt>
    <dgm:pt modelId="{87058879-E5CD-4871-8312-CB7085281869}" type="pres">
      <dgm:prSet presAssocID="{5E4FF540-EA35-4B04-B155-6D9A99659486}" presName="Parent" presStyleLbl="node0" presStyleIdx="0" presStyleCnt="1" custScaleX="122345" custScaleY="117044" custLinFactNeighborX="28657" custLinFactNeighborY="13993">
        <dgm:presLayoutVars>
          <dgm:chMax val="5"/>
          <dgm:chPref val="5"/>
        </dgm:presLayoutVars>
      </dgm:prSet>
      <dgm:spPr/>
    </dgm:pt>
    <dgm:pt modelId="{E9672F40-D2AF-4C61-9A74-14CAB8105016}" type="pres">
      <dgm:prSet presAssocID="{5E4FF540-EA35-4B04-B155-6D9A99659486}" presName="Accent2" presStyleLbl="node1" presStyleIdx="0" presStyleCnt="19" custLinFactX="-33500" custLinFactY="100000" custLinFactNeighborX="-100000" custLinFactNeighborY="175042"/>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0878E90F-F382-4514-BA03-C625E5956CB6}" type="pres">
      <dgm:prSet presAssocID="{5E4FF540-EA35-4B04-B155-6D9A99659486}" presName="Accent3" presStyleLbl="node1" presStyleIdx="1" presStyleCnt="19" custLinFactY="-100000" custLinFactNeighborX="-82821" custLinFactNeighborY="-158047"/>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9E468EC2-D610-444B-8A30-A9468F47BB98}" type="pres">
      <dgm:prSet presAssocID="{5E4FF540-EA35-4B04-B155-6D9A99659486}" presName="Accent4" presStyleLbl="node1" presStyleIdx="2" presStyleCnt="19" custLinFactX="-100000" custLinFactNeighborX="-107877" custLinFactNeighborY="57656"/>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9A549D8F-0714-4812-8C97-1687CC413E6D}" type="pres">
      <dgm:prSet presAssocID="{5E4FF540-EA35-4B04-B155-6D9A99659486}" presName="Accent5" presStyleLbl="node1" presStyleIdx="3" presStyleCnt="19"/>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8CFD649F-2C52-43D2-B8E6-954A017176A6}" type="pres">
      <dgm:prSet presAssocID="{5E4FF540-EA35-4B04-B155-6D9A99659486}" presName="Accent6" presStyleLbl="node1" presStyleIdx="4" presStyleCnt="19"/>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237A621E-2EDD-4E79-818D-9BE838EF69F2}" type="pres">
      <dgm:prSet presAssocID="{34095722-8D51-4EEE-B8F5-241B6FDE551E}" presName="Child1" presStyleLbl="node1" presStyleIdx="5" presStyleCnt="19" custScaleX="79414" custScaleY="82383" custLinFactX="100000" custLinFactY="55112" custLinFactNeighborX="164074" custLinFactNeighborY="100000">
        <dgm:presLayoutVars>
          <dgm:chMax val="0"/>
          <dgm:chPref val="0"/>
        </dgm:presLayoutVars>
      </dgm:prSet>
      <dgm:spPr/>
    </dgm:pt>
    <dgm:pt modelId="{DBFE0907-2C4E-4EC7-99AF-5FA5122FCF33}" type="pres">
      <dgm:prSet presAssocID="{34095722-8D51-4EEE-B8F5-241B6FDE551E}" presName="Accent7" presStyleCnt="0"/>
      <dgm:spPr/>
    </dgm:pt>
    <dgm:pt modelId="{63DF39CC-E71E-4DB8-90D6-F5AB41318F37}" type="pres">
      <dgm:prSet presAssocID="{34095722-8D51-4EEE-B8F5-241B6FDE551E}" presName="AccentHold1" presStyleLbl="node1" presStyleIdx="6" presStyleCnt="19" custLinFactX="-22416" custLinFactY="59130" custLinFactNeighborX="-100000" custLinFactNeighborY="100000"/>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EFD41B74-49CA-4CE1-9469-7F696627AEFB}" type="pres">
      <dgm:prSet presAssocID="{34095722-8D51-4EEE-B8F5-241B6FDE551E}" presName="Accent8" presStyleCnt="0"/>
      <dgm:spPr/>
    </dgm:pt>
    <dgm:pt modelId="{F7292BD2-65AD-4E27-AD51-34AE4353D76A}" type="pres">
      <dgm:prSet presAssocID="{34095722-8D51-4EEE-B8F5-241B6FDE551E}" presName="AccentHold2" presStyleLbl="node1" presStyleIdx="7" presStyleCnt="19"/>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7723BBA4-C2C0-48FA-80F4-5457F2355C05}" type="pres">
      <dgm:prSet presAssocID="{93D10D25-F125-4461-8587-4801976DBC57}" presName="Child2" presStyleLbl="node1" presStyleIdx="8" presStyleCnt="19" custScaleX="206366" custScaleY="198588" custLinFactNeighborX="42319" custLinFactNeighborY="-13598">
        <dgm:presLayoutVars>
          <dgm:chMax val="0"/>
          <dgm:chPref val="0"/>
        </dgm:presLayoutVars>
      </dgm:prSet>
      <dgm:spPr/>
    </dgm:pt>
    <dgm:pt modelId="{9190311A-AEAD-4807-830C-216BA0FE75CD}" type="pres">
      <dgm:prSet presAssocID="{93D10D25-F125-4461-8587-4801976DBC57}" presName="Accent9" presStyleCnt="0"/>
      <dgm:spPr/>
    </dgm:pt>
    <dgm:pt modelId="{8CDBDA1F-3819-4EF0-9427-F83591ED6FA6}" type="pres">
      <dgm:prSet presAssocID="{93D10D25-F125-4461-8587-4801976DBC57}" presName="AccentHold1" presStyleLbl="node1" presStyleIdx="9" presStyleCnt="19" custLinFactX="300000" custLinFactNeighborX="395232" custLinFactNeighborY="16144"/>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4502FF45-FFAE-435D-B5C9-23FE2F30EB13}" type="pres">
      <dgm:prSet presAssocID="{93D10D25-F125-4461-8587-4801976DBC57}" presName="Accent10" presStyleCnt="0"/>
      <dgm:spPr/>
    </dgm:pt>
    <dgm:pt modelId="{B94CDA0B-F5B3-4F37-9953-A9B284DA4E2D}" type="pres">
      <dgm:prSet presAssocID="{93D10D25-F125-4461-8587-4801976DBC57}" presName="AccentHold2" presStyleLbl="node1" presStyleIdx="10" presStyleCnt="19"/>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C1A4F05C-9FC4-41F1-82BC-D408F234924B}" type="pres">
      <dgm:prSet presAssocID="{93D10D25-F125-4461-8587-4801976DBC57}" presName="Accent11" presStyleCnt="0"/>
      <dgm:spPr/>
    </dgm:pt>
    <dgm:pt modelId="{9D7C5C3E-1DA7-475E-A9CB-8F58AB9B0838}" type="pres">
      <dgm:prSet presAssocID="{93D10D25-F125-4461-8587-4801976DBC57}" presName="AccentHold3" presStyleLbl="node1" presStyleIdx="11" presStyleCnt="19" custScaleX="165223" custScaleY="155341" custLinFactX="-472307" custLinFactY="-102507" custLinFactNeighborX="-500000" custLinFactNeighborY="-200000"/>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635A34CF-20FE-4EC7-9225-FC84DA8C8B22}" type="pres">
      <dgm:prSet presAssocID="{1DED0786-EAFD-4B63-835C-DE2C511C268B}" presName="Child3" presStyleLbl="node1" presStyleIdx="12" presStyleCnt="19" custScaleX="202870" custScaleY="203358" custLinFactNeighborX="59395" custLinFactNeighborY="3812">
        <dgm:presLayoutVars>
          <dgm:chMax val="0"/>
          <dgm:chPref val="0"/>
        </dgm:presLayoutVars>
      </dgm:prSet>
      <dgm:spPr/>
    </dgm:pt>
    <dgm:pt modelId="{6C59E1B7-D31F-49DC-AA6D-23484F8C921A}" type="pres">
      <dgm:prSet presAssocID="{1DED0786-EAFD-4B63-835C-DE2C511C268B}" presName="Accent12" presStyleCnt="0"/>
      <dgm:spPr/>
    </dgm:pt>
    <dgm:pt modelId="{BE4700D3-8B6B-437E-9CEB-405042524904}" type="pres">
      <dgm:prSet presAssocID="{1DED0786-EAFD-4B63-835C-DE2C511C268B}" presName="AccentHold1" presStyleLbl="node1" presStyleIdx="13" presStyleCnt="19" custLinFactX="-946305" custLinFactY="-200000" custLinFactNeighborX="-1000000" custLinFactNeighborY="-249193"/>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EF9B989D-1C35-4372-9F62-01CA63889141}" type="pres">
      <dgm:prSet presAssocID="{D0189057-D64B-42A8-8953-36B42A338B3E}" presName="Child4" presStyleLbl="node1" presStyleIdx="14" presStyleCnt="19" custScaleX="209829" custScaleY="205841" custLinFactY="-5158" custLinFactNeighborX="-94417" custLinFactNeighborY="-100000">
        <dgm:presLayoutVars>
          <dgm:chMax val="0"/>
          <dgm:chPref val="0"/>
        </dgm:presLayoutVars>
      </dgm:prSet>
      <dgm:spPr/>
    </dgm:pt>
    <dgm:pt modelId="{5BF25B3E-84FD-46F1-B1B7-DB4E8214A8F3}" type="pres">
      <dgm:prSet presAssocID="{D0189057-D64B-42A8-8953-36B42A338B3E}" presName="Accent13" presStyleCnt="0"/>
      <dgm:spPr/>
    </dgm:pt>
    <dgm:pt modelId="{53D42EB4-3084-4772-9552-8D3D0ED39685}" type="pres">
      <dgm:prSet presAssocID="{D0189057-D64B-42A8-8953-36B42A338B3E}" presName="AccentHold1" presStyleLbl="node1" presStyleIdx="15" presStyleCnt="19" custLinFactX="417407" custLinFactNeighborX="500000" custLinFactNeighborY="-82831"/>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70EE297B-83DE-4052-9376-F987963AB0A9}" type="pres">
      <dgm:prSet presAssocID="{39B41364-C740-4D47-86D6-52E533F6EB8F}" presName="Child5" presStyleLbl="node1" presStyleIdx="16" presStyleCnt="19" custScaleX="129710" custScaleY="132664" custLinFactX="-100000" custLinFactNeighborX="-124890" custLinFactNeighborY="87375">
        <dgm:presLayoutVars>
          <dgm:chMax val="0"/>
          <dgm:chPref val="0"/>
        </dgm:presLayoutVars>
      </dgm:prSet>
      <dgm:spPr/>
    </dgm:pt>
    <dgm:pt modelId="{36C9AB09-8AF4-40F2-8D7A-454DE178A20A}" type="pres">
      <dgm:prSet presAssocID="{39B41364-C740-4D47-86D6-52E533F6EB8F}" presName="Accent15" presStyleCnt="0"/>
      <dgm:spPr/>
    </dgm:pt>
    <dgm:pt modelId="{B96A3708-9BAC-489C-A95A-43B5F9A2B83B}" type="pres">
      <dgm:prSet presAssocID="{39B41364-C740-4D47-86D6-52E533F6EB8F}" presName="AccentHold2" presStyleLbl="node1" presStyleIdx="17" presStyleCnt="19" custLinFactX="800000" custLinFactY="231845" custLinFactNeighborX="837100" custLinFactNeighborY="300000"/>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 modelId="{6CC45D1B-E611-42CB-A59E-9FE7660ED13A}" type="pres">
      <dgm:prSet presAssocID="{39B41364-C740-4D47-86D6-52E533F6EB8F}" presName="Accent16" presStyleCnt="0"/>
      <dgm:spPr/>
    </dgm:pt>
    <dgm:pt modelId="{2EA755BC-1D0F-40F9-AA4A-B7B0B2B00BDB}" type="pres">
      <dgm:prSet presAssocID="{39B41364-C740-4D47-86D6-52E533F6EB8F}" presName="AccentHold3" presStyleLbl="node1" presStyleIdx="18" presStyleCnt="19" custLinFactY="100000" custLinFactNeighborX="-25483" custLinFactNeighborY="135747"/>
      <dgm:spPr/>
      <dgm:extLst>
        <a:ext uri="{E40237B7-FDA0-4F09-8148-C483321AD2D9}">
          <dgm14:cNvPr xmlns:dgm14="http://schemas.microsoft.com/office/drawing/2010/diagram" id="0" name="" descr="Men vi tenker ofte ikke over at det gjelder mange. Derfor har vi samlet noen tall for å gi et bakteppe for hvor mange som vil ha nytte av at nettløsninger er universelt utformet. &#10;Det over en million hørselshemmede i Norge,  ifølge en undersøkelse fra 2020 (Oslo Economics på oppdrag fra HLF https://www.hlf.no/hvagjorhlf/horingsuttalelser/rapporter/nedsatt-horsel-i-arbeidsfor-alder/)&#10;Hørsel det vanligste sansetapet når vi blir eldre&#10;Hørselsskader er en av de raskest voksende folkehelseutfordringene vi har i dag, og de rammer folk i alle aldere. Mange av oss har en hørselsskade og redusert hørsel, uten å være klar over det, sier Hørselsforsker ved Sintef, Tron Vedul Tronstad. (https://www.nrk.no/norge/en-million-nordmenn-har-nedsatt-horsel-1.14975104)&#10;&#10;Ca 16 500 brukar norsk tegnspråk – det er regnet som eget språk, og mange har da norsk skriftspråk som annet språk (2021: https://www.sprakradet.no/Spraka-vare/Tegnsprakteiknsprak/Ofte-stilte-sporsmal-om-tegnsprak/hvor-mange-snakker-norsk-tegnsprak/)&#10;5000 av disse er helt døve&#10;Det antas at mer enn 320 000 personer levde med synshemming i 2018, i følge tall fra Blindeforbundet.  (https://www.blindeforbundet.no/oyehelse-og-synshemninger/fakta-og-statistikk-om-synshemninger) &#10;Vi opplever alle sysnstap med alder, og hver tiende person over 70 år regnes som praktisk blinde &#10;Det er over 700 000 med lesevansker – 430 000 av disse har dysleksi&#10;Vi blir stadig flere eldre – og i flg SSB er vi i 2021 over 850 000 personer eldre over 67 – og kurven er stigende.&#10;Mange eldre har funksjonstap, både syn, hørsel, men også nedsatt førlighet i hender og armer, nedsett kognisjon som dårligere korttidsminne&#10;Og så er det over 690 000 med norsk som andrespråk iflg SSB&#10;"/>
        </a:ext>
      </dgm:extLst>
    </dgm:pt>
  </dgm:ptLst>
  <dgm:cxnLst>
    <dgm:cxn modelId="{11FBEA0C-7928-44B9-8A94-865D3F1A10AA}" srcId="{5E4FF540-EA35-4B04-B155-6D9A99659486}" destId="{39B41364-C740-4D47-86D6-52E533F6EB8F}" srcOrd="4" destOrd="0" parTransId="{45317A62-AF1C-42AD-9B09-EBF08B432C96}" sibTransId="{02ADA8EC-0BD5-46B0-93C5-4878DA359F01}"/>
    <dgm:cxn modelId="{0D8D371D-6150-474B-B474-9C9094A4C9A3}" srcId="{5E4FF540-EA35-4B04-B155-6D9A99659486}" destId="{34095722-8D51-4EEE-B8F5-241B6FDE551E}" srcOrd="0" destOrd="0" parTransId="{B6E2603D-A8AA-48DC-9754-38C31BB477C7}" sibTransId="{7A5483F3-6B44-4FEA-9B80-DA5F87558C19}"/>
    <dgm:cxn modelId="{F8DFC922-6038-4B68-821C-099E5A5DA831}" srcId="{4DCBEF85-2607-45EA-A996-E6EE6AEBC35C}" destId="{5E4FF540-EA35-4B04-B155-6D9A99659486}" srcOrd="0" destOrd="0" parTransId="{62DF675F-6E8E-4354-BBFB-A791758EC5DD}" sibTransId="{A7DF22D4-BEB3-430A-8EC8-7C1E9430C6B2}"/>
    <dgm:cxn modelId="{600C0F2B-75BE-4483-8DD2-BC034A3C3C29}" type="presOf" srcId="{39B41364-C740-4D47-86D6-52E533F6EB8F}" destId="{70EE297B-83DE-4052-9376-F987963AB0A9}" srcOrd="0" destOrd="0" presId="urn:microsoft.com/office/officeart/2009/3/layout/CircleRelationship"/>
    <dgm:cxn modelId="{F01D1730-CAED-4CDE-96E8-B532437232BF}" type="presOf" srcId="{4DCBEF85-2607-45EA-A996-E6EE6AEBC35C}" destId="{ACD3F17B-1513-4300-BE15-CE604F7E9B4F}" srcOrd="0" destOrd="0" presId="urn:microsoft.com/office/officeart/2009/3/layout/CircleRelationship"/>
    <dgm:cxn modelId="{7165F242-9673-4D16-8376-814C10906865}" type="presOf" srcId="{34095722-8D51-4EEE-B8F5-241B6FDE551E}" destId="{237A621E-2EDD-4E79-818D-9BE838EF69F2}" srcOrd="0" destOrd="0" presId="urn:microsoft.com/office/officeart/2009/3/layout/CircleRelationship"/>
    <dgm:cxn modelId="{638C4943-47C0-4ED2-81E5-D587B4E58B93}" type="presOf" srcId="{5E4FF540-EA35-4B04-B155-6D9A99659486}" destId="{87058879-E5CD-4871-8312-CB7085281869}" srcOrd="0" destOrd="0" presId="urn:microsoft.com/office/officeart/2009/3/layout/CircleRelationship"/>
    <dgm:cxn modelId="{69646872-B057-40B3-A0AA-4747C2E79400}" type="presOf" srcId="{D0189057-D64B-42A8-8953-36B42A338B3E}" destId="{EF9B989D-1C35-4372-9F62-01CA63889141}" srcOrd="0" destOrd="0" presId="urn:microsoft.com/office/officeart/2009/3/layout/CircleRelationship"/>
    <dgm:cxn modelId="{739DA99C-385F-4E54-988E-061D6C706182}" srcId="{5E4FF540-EA35-4B04-B155-6D9A99659486}" destId="{D0189057-D64B-42A8-8953-36B42A338B3E}" srcOrd="3" destOrd="0" parTransId="{63851DC7-5BA9-4E6A-9A61-FA4F3A920F01}" sibTransId="{96AD1E9D-28FE-4849-80F8-743F66E7E637}"/>
    <dgm:cxn modelId="{5E6803B6-110B-481F-A5D8-331B861EEBD2}" srcId="{5E4FF540-EA35-4B04-B155-6D9A99659486}" destId="{1DED0786-EAFD-4B63-835C-DE2C511C268B}" srcOrd="2" destOrd="0" parTransId="{86FC5007-F285-43E9-8F09-895FDC0F14BB}" sibTransId="{87FCA075-AE2D-4A35-AE68-27E198493D9E}"/>
    <dgm:cxn modelId="{92F29BEA-5EEF-4E69-B8C7-057F1C57497F}" type="presOf" srcId="{1DED0786-EAFD-4B63-835C-DE2C511C268B}" destId="{635A34CF-20FE-4EC7-9225-FC84DA8C8B22}" srcOrd="0" destOrd="0" presId="urn:microsoft.com/office/officeart/2009/3/layout/CircleRelationship"/>
    <dgm:cxn modelId="{0BFD27FC-3607-4DEC-A46A-9068356C7AEC}" type="presOf" srcId="{93D10D25-F125-4461-8587-4801976DBC57}" destId="{7723BBA4-C2C0-48FA-80F4-5457F2355C05}" srcOrd="0" destOrd="0" presId="urn:microsoft.com/office/officeart/2009/3/layout/CircleRelationship"/>
    <dgm:cxn modelId="{E55357FE-711E-4C73-80D1-BA0D4D0524C3}" srcId="{5E4FF540-EA35-4B04-B155-6D9A99659486}" destId="{93D10D25-F125-4461-8587-4801976DBC57}" srcOrd="1" destOrd="0" parTransId="{5B3CE5F3-BB72-437F-945D-F391DF55C4B3}" sibTransId="{B6F1479A-671C-4E53-8044-AF321E0D1F94}"/>
    <dgm:cxn modelId="{6C16A2E4-BF4E-4368-859E-7AA678CCE30F}" type="presParOf" srcId="{ACD3F17B-1513-4300-BE15-CE604F7E9B4F}" destId="{87058879-E5CD-4871-8312-CB7085281869}" srcOrd="0" destOrd="0" presId="urn:microsoft.com/office/officeart/2009/3/layout/CircleRelationship"/>
    <dgm:cxn modelId="{F834E779-0EE1-4127-ACFD-1450B8449DD7}" type="presParOf" srcId="{ACD3F17B-1513-4300-BE15-CE604F7E9B4F}" destId="{E9672F40-D2AF-4C61-9A74-14CAB8105016}" srcOrd="1" destOrd="0" presId="urn:microsoft.com/office/officeart/2009/3/layout/CircleRelationship"/>
    <dgm:cxn modelId="{175E1FE9-45AC-45EE-AD13-7EB17AD3CC87}" type="presParOf" srcId="{ACD3F17B-1513-4300-BE15-CE604F7E9B4F}" destId="{0878E90F-F382-4514-BA03-C625E5956CB6}" srcOrd="2" destOrd="0" presId="urn:microsoft.com/office/officeart/2009/3/layout/CircleRelationship"/>
    <dgm:cxn modelId="{E70C6818-0496-4F94-93B6-94C42074B716}" type="presParOf" srcId="{ACD3F17B-1513-4300-BE15-CE604F7E9B4F}" destId="{9E468EC2-D610-444B-8A30-A9468F47BB98}" srcOrd="3" destOrd="0" presId="urn:microsoft.com/office/officeart/2009/3/layout/CircleRelationship"/>
    <dgm:cxn modelId="{5051C450-79D3-41BC-B8C1-6F1EACB73737}" type="presParOf" srcId="{ACD3F17B-1513-4300-BE15-CE604F7E9B4F}" destId="{9A549D8F-0714-4812-8C97-1687CC413E6D}" srcOrd="4" destOrd="0" presId="urn:microsoft.com/office/officeart/2009/3/layout/CircleRelationship"/>
    <dgm:cxn modelId="{19E79B24-85CE-4A26-B190-0F8C9859E4B6}" type="presParOf" srcId="{ACD3F17B-1513-4300-BE15-CE604F7E9B4F}" destId="{8CFD649F-2C52-43D2-B8E6-954A017176A6}" srcOrd="5" destOrd="0" presId="urn:microsoft.com/office/officeart/2009/3/layout/CircleRelationship"/>
    <dgm:cxn modelId="{FBA2536D-0A6B-4616-B64D-B4AF9B86A4C9}" type="presParOf" srcId="{ACD3F17B-1513-4300-BE15-CE604F7E9B4F}" destId="{237A621E-2EDD-4E79-818D-9BE838EF69F2}" srcOrd="6" destOrd="0" presId="urn:microsoft.com/office/officeart/2009/3/layout/CircleRelationship"/>
    <dgm:cxn modelId="{ABA72E2B-58F7-4C71-ABD8-52F6710462DD}" type="presParOf" srcId="{ACD3F17B-1513-4300-BE15-CE604F7E9B4F}" destId="{DBFE0907-2C4E-4EC7-99AF-5FA5122FCF33}" srcOrd="7" destOrd="0" presId="urn:microsoft.com/office/officeart/2009/3/layout/CircleRelationship"/>
    <dgm:cxn modelId="{512E2D35-E0BE-4D42-8A15-F88BC0441553}" type="presParOf" srcId="{DBFE0907-2C4E-4EC7-99AF-5FA5122FCF33}" destId="{63DF39CC-E71E-4DB8-90D6-F5AB41318F37}" srcOrd="0" destOrd="0" presId="urn:microsoft.com/office/officeart/2009/3/layout/CircleRelationship"/>
    <dgm:cxn modelId="{22EE4EB2-E201-4537-A219-C56B897F53F4}" type="presParOf" srcId="{ACD3F17B-1513-4300-BE15-CE604F7E9B4F}" destId="{EFD41B74-49CA-4CE1-9469-7F696627AEFB}" srcOrd="8" destOrd="0" presId="urn:microsoft.com/office/officeart/2009/3/layout/CircleRelationship"/>
    <dgm:cxn modelId="{8B1ED93A-C16C-48C4-8F41-F6F17B1E945F}" type="presParOf" srcId="{EFD41B74-49CA-4CE1-9469-7F696627AEFB}" destId="{F7292BD2-65AD-4E27-AD51-34AE4353D76A}" srcOrd="0" destOrd="0" presId="urn:microsoft.com/office/officeart/2009/3/layout/CircleRelationship"/>
    <dgm:cxn modelId="{36210B1F-C548-428E-8643-2D52D7A16C69}" type="presParOf" srcId="{ACD3F17B-1513-4300-BE15-CE604F7E9B4F}" destId="{7723BBA4-C2C0-48FA-80F4-5457F2355C05}" srcOrd="9" destOrd="0" presId="urn:microsoft.com/office/officeart/2009/3/layout/CircleRelationship"/>
    <dgm:cxn modelId="{EEC683CF-FFA8-493A-ACBA-539BADAFA97C}" type="presParOf" srcId="{ACD3F17B-1513-4300-BE15-CE604F7E9B4F}" destId="{9190311A-AEAD-4807-830C-216BA0FE75CD}" srcOrd="10" destOrd="0" presId="urn:microsoft.com/office/officeart/2009/3/layout/CircleRelationship"/>
    <dgm:cxn modelId="{B8A44F63-3845-4165-836D-C50FA44963EB}" type="presParOf" srcId="{9190311A-AEAD-4807-830C-216BA0FE75CD}" destId="{8CDBDA1F-3819-4EF0-9427-F83591ED6FA6}" srcOrd="0" destOrd="0" presId="urn:microsoft.com/office/officeart/2009/3/layout/CircleRelationship"/>
    <dgm:cxn modelId="{F7335CE2-CF4D-4658-B194-68405FCE5252}" type="presParOf" srcId="{ACD3F17B-1513-4300-BE15-CE604F7E9B4F}" destId="{4502FF45-FFAE-435D-B5C9-23FE2F30EB13}" srcOrd="11" destOrd="0" presId="urn:microsoft.com/office/officeart/2009/3/layout/CircleRelationship"/>
    <dgm:cxn modelId="{DA6CE06A-F5E3-4779-8C69-AC418C0E900E}" type="presParOf" srcId="{4502FF45-FFAE-435D-B5C9-23FE2F30EB13}" destId="{B94CDA0B-F5B3-4F37-9953-A9B284DA4E2D}" srcOrd="0" destOrd="0" presId="urn:microsoft.com/office/officeart/2009/3/layout/CircleRelationship"/>
    <dgm:cxn modelId="{AD5EBEE7-CC20-4B8C-B213-F894D9E28DFC}" type="presParOf" srcId="{ACD3F17B-1513-4300-BE15-CE604F7E9B4F}" destId="{C1A4F05C-9FC4-41F1-82BC-D408F234924B}" srcOrd="12" destOrd="0" presId="urn:microsoft.com/office/officeart/2009/3/layout/CircleRelationship"/>
    <dgm:cxn modelId="{A5CEF368-EE5F-4D2D-A375-E541FEDECD42}" type="presParOf" srcId="{C1A4F05C-9FC4-41F1-82BC-D408F234924B}" destId="{9D7C5C3E-1DA7-475E-A9CB-8F58AB9B0838}" srcOrd="0" destOrd="0" presId="urn:microsoft.com/office/officeart/2009/3/layout/CircleRelationship"/>
    <dgm:cxn modelId="{A3502C95-4B52-4DAE-8B40-CED4852ACBB5}" type="presParOf" srcId="{ACD3F17B-1513-4300-BE15-CE604F7E9B4F}" destId="{635A34CF-20FE-4EC7-9225-FC84DA8C8B22}" srcOrd="13" destOrd="0" presId="urn:microsoft.com/office/officeart/2009/3/layout/CircleRelationship"/>
    <dgm:cxn modelId="{3E55DFE1-19A5-448C-868D-D79674FF43F9}" type="presParOf" srcId="{ACD3F17B-1513-4300-BE15-CE604F7E9B4F}" destId="{6C59E1B7-D31F-49DC-AA6D-23484F8C921A}" srcOrd="14" destOrd="0" presId="urn:microsoft.com/office/officeart/2009/3/layout/CircleRelationship"/>
    <dgm:cxn modelId="{B8C063DD-1411-427D-B9A1-F37D1A42C956}" type="presParOf" srcId="{6C59E1B7-D31F-49DC-AA6D-23484F8C921A}" destId="{BE4700D3-8B6B-437E-9CEB-405042524904}" srcOrd="0" destOrd="0" presId="urn:microsoft.com/office/officeart/2009/3/layout/CircleRelationship"/>
    <dgm:cxn modelId="{DA2BC070-D7B3-418D-B2F0-0409F4E1FA61}" type="presParOf" srcId="{ACD3F17B-1513-4300-BE15-CE604F7E9B4F}" destId="{EF9B989D-1C35-4372-9F62-01CA63889141}" srcOrd="15" destOrd="0" presId="urn:microsoft.com/office/officeart/2009/3/layout/CircleRelationship"/>
    <dgm:cxn modelId="{2DA0BA25-F514-4E42-88E3-483E53456B04}" type="presParOf" srcId="{ACD3F17B-1513-4300-BE15-CE604F7E9B4F}" destId="{5BF25B3E-84FD-46F1-B1B7-DB4E8214A8F3}" srcOrd="16" destOrd="0" presId="urn:microsoft.com/office/officeart/2009/3/layout/CircleRelationship"/>
    <dgm:cxn modelId="{E000C450-274D-40AB-93B8-7B1FB17F41FB}" type="presParOf" srcId="{5BF25B3E-84FD-46F1-B1B7-DB4E8214A8F3}" destId="{53D42EB4-3084-4772-9552-8D3D0ED39685}" srcOrd="0" destOrd="0" presId="urn:microsoft.com/office/officeart/2009/3/layout/CircleRelationship"/>
    <dgm:cxn modelId="{736AEE0C-AF2D-4FA5-9CA4-D14CA394D47F}" type="presParOf" srcId="{ACD3F17B-1513-4300-BE15-CE604F7E9B4F}" destId="{70EE297B-83DE-4052-9376-F987963AB0A9}" srcOrd="17" destOrd="0" presId="urn:microsoft.com/office/officeart/2009/3/layout/CircleRelationship"/>
    <dgm:cxn modelId="{73EF41EA-2C07-485E-BD71-9A161BF7D72C}" type="presParOf" srcId="{ACD3F17B-1513-4300-BE15-CE604F7E9B4F}" destId="{36C9AB09-8AF4-40F2-8D7A-454DE178A20A}" srcOrd="18" destOrd="0" presId="urn:microsoft.com/office/officeart/2009/3/layout/CircleRelationship"/>
    <dgm:cxn modelId="{F2A12646-246A-4EB6-9620-1EADD4ED6FAA}" type="presParOf" srcId="{36C9AB09-8AF4-40F2-8D7A-454DE178A20A}" destId="{B96A3708-9BAC-489C-A95A-43B5F9A2B83B}" srcOrd="0" destOrd="0" presId="urn:microsoft.com/office/officeart/2009/3/layout/CircleRelationship"/>
    <dgm:cxn modelId="{3D398625-93D7-4D5C-92FD-92D0D097BEC3}" type="presParOf" srcId="{ACD3F17B-1513-4300-BE15-CE604F7E9B4F}" destId="{6CC45D1B-E611-42CB-A59E-9FE7660ED13A}" srcOrd="19" destOrd="0" presId="urn:microsoft.com/office/officeart/2009/3/layout/CircleRelationship"/>
    <dgm:cxn modelId="{F76DD606-17F3-4613-98AD-B75ED4EE33F5}" type="presParOf" srcId="{6CC45D1B-E611-42CB-A59E-9FE7660ED13A}" destId="{2EA755BC-1D0F-40F9-AA4A-B7B0B2B00BDB}"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58879-E5CD-4871-8312-CB7085281869}">
      <dsp:nvSpPr>
        <dsp:cNvPr id="0" name=""/>
        <dsp:cNvSpPr/>
      </dsp:nvSpPr>
      <dsp:spPr>
        <a:xfrm>
          <a:off x="2734176" y="1208057"/>
          <a:ext cx="4601904" cy="4403269"/>
        </a:xfrm>
        <a:prstGeom prst="ellipse">
          <a:avLst/>
        </a:prstGeom>
        <a:solidFill>
          <a:srgbClr val="6A77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b-NO" sz="3200" kern="1200"/>
            <a:t>Hørselshemmede </a:t>
          </a:r>
        </a:p>
        <a:p>
          <a:pPr marL="0" lvl="0" indent="0" algn="ctr" defTabSz="1422400">
            <a:lnSpc>
              <a:spcPct val="90000"/>
            </a:lnSpc>
            <a:spcBef>
              <a:spcPct val="0"/>
            </a:spcBef>
            <a:spcAft>
              <a:spcPct val="35000"/>
            </a:spcAft>
            <a:buNone/>
          </a:pPr>
          <a:r>
            <a:rPr lang="nb-NO" sz="3200" kern="1200"/>
            <a:t>1 000 000</a:t>
          </a:r>
        </a:p>
      </dsp:txBody>
      <dsp:txXfrm>
        <a:off x="3408109" y="1852901"/>
        <a:ext cx="3254038" cy="3113581"/>
      </dsp:txXfrm>
    </dsp:sp>
    <dsp:sp modelId="{E9672F40-D2AF-4C61-9A74-14CAB8105016}">
      <dsp:nvSpPr>
        <dsp:cNvPr id="0" name=""/>
        <dsp:cNvSpPr/>
      </dsp:nvSpPr>
      <dsp:spPr>
        <a:xfrm>
          <a:off x="2828289" y="5318549"/>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8E90F-F382-4514-BA03-C625E5956CB6}">
      <dsp:nvSpPr>
        <dsp:cNvPr id="0" name=""/>
        <dsp:cNvSpPr/>
      </dsp:nvSpPr>
      <dsp:spPr>
        <a:xfrm>
          <a:off x="5829065" y="1746585"/>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68EC2-D610-444B-8A30-A9468F47BB98}">
      <dsp:nvSpPr>
        <dsp:cNvPr id="0" name=""/>
        <dsp:cNvSpPr/>
      </dsp:nvSpPr>
      <dsp:spPr>
        <a:xfrm>
          <a:off x="3761862" y="5048803"/>
          <a:ext cx="418192" cy="4188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49D8F-0714-4812-8C97-1687CC413E6D}">
      <dsp:nvSpPr>
        <dsp:cNvPr id="0" name=""/>
        <dsp:cNvSpPr/>
      </dsp:nvSpPr>
      <dsp:spPr>
        <a:xfrm>
          <a:off x="3317971" y="1425097"/>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D649F-2C52-43D2-B8E6-954A017176A6}">
      <dsp:nvSpPr>
        <dsp:cNvPr id="0" name=""/>
        <dsp:cNvSpPr/>
      </dsp:nvSpPr>
      <dsp:spPr>
        <a:xfrm>
          <a:off x="2363536" y="3160244"/>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7A621E-2EDD-4E79-818D-9BE838EF69F2}">
      <dsp:nvSpPr>
        <dsp:cNvPr id="0" name=""/>
        <dsp:cNvSpPr/>
      </dsp:nvSpPr>
      <dsp:spPr>
        <a:xfrm>
          <a:off x="5096411" y="4188285"/>
          <a:ext cx="1214443" cy="1259990"/>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kern="1200"/>
            <a:t>Tegnspråk 16 500</a:t>
          </a:r>
        </a:p>
      </dsp:txBody>
      <dsp:txXfrm>
        <a:off x="5274262" y="4372806"/>
        <a:ext cx="858741" cy="890948"/>
      </dsp:txXfrm>
    </dsp:sp>
    <dsp:sp modelId="{63DF39CC-E71E-4DB8-90D6-F5AB41318F37}">
      <dsp:nvSpPr>
        <dsp:cNvPr id="0" name=""/>
        <dsp:cNvSpPr/>
      </dsp:nvSpPr>
      <dsp:spPr>
        <a:xfrm>
          <a:off x="3288270" y="2105024"/>
          <a:ext cx="418192" cy="4188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92BD2-65AD-4E27-AD51-34AE4353D76A}">
      <dsp:nvSpPr>
        <dsp:cNvPr id="0" name=""/>
        <dsp:cNvSpPr/>
      </dsp:nvSpPr>
      <dsp:spPr>
        <a:xfrm>
          <a:off x="1044919" y="3658401"/>
          <a:ext cx="756141" cy="7563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23BBA4-C2C0-48FA-80F4-5457F2355C05}">
      <dsp:nvSpPr>
        <dsp:cNvPr id="0" name=""/>
        <dsp:cNvSpPr/>
      </dsp:nvSpPr>
      <dsp:spPr>
        <a:xfrm>
          <a:off x="6058347" y="8"/>
          <a:ext cx="3155866" cy="3037265"/>
        </a:xfrm>
        <a:prstGeom prst="ellipse">
          <a:avLst/>
        </a:prstGeom>
        <a:solidFill>
          <a:srgbClr val="4B9A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Eldre over 67 </a:t>
          </a:r>
        </a:p>
        <a:p>
          <a:pPr marL="0" lvl="0" indent="0" algn="ctr" defTabSz="1244600">
            <a:lnSpc>
              <a:spcPct val="90000"/>
            </a:lnSpc>
            <a:spcBef>
              <a:spcPct val="0"/>
            </a:spcBef>
            <a:spcAft>
              <a:spcPct val="35000"/>
            </a:spcAft>
            <a:buNone/>
          </a:pPr>
          <a:r>
            <a:rPr lang="nb-NO" sz="2800" kern="1200"/>
            <a:t>850 000</a:t>
          </a:r>
        </a:p>
      </dsp:txBody>
      <dsp:txXfrm>
        <a:off x="6520513" y="444805"/>
        <a:ext cx="2231534" cy="2147671"/>
      </dsp:txXfrm>
    </dsp:sp>
    <dsp:sp modelId="{8CDBDA1F-3819-4EF0-9427-F83591ED6FA6}">
      <dsp:nvSpPr>
        <dsp:cNvPr id="0" name=""/>
        <dsp:cNvSpPr/>
      </dsp:nvSpPr>
      <dsp:spPr>
        <a:xfrm>
          <a:off x="8449050" y="2084989"/>
          <a:ext cx="418192" cy="4188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CDA0B-F5B3-4F37-9953-A9B284DA4E2D}">
      <dsp:nvSpPr>
        <dsp:cNvPr id="0" name=""/>
        <dsp:cNvSpPr/>
      </dsp:nvSpPr>
      <dsp:spPr>
        <a:xfrm>
          <a:off x="757122" y="4558581"/>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C5C3E-1DA7-475E-A9CB-8F58AB9B0838}">
      <dsp:nvSpPr>
        <dsp:cNvPr id="0" name=""/>
        <dsp:cNvSpPr/>
      </dsp:nvSpPr>
      <dsp:spPr>
        <a:xfrm>
          <a:off x="731406" y="3125890"/>
          <a:ext cx="501002" cy="470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A34CF-20FE-4EC7-9225-FC84DA8C8B22}">
      <dsp:nvSpPr>
        <dsp:cNvPr id="0" name=""/>
        <dsp:cNvSpPr/>
      </dsp:nvSpPr>
      <dsp:spPr>
        <a:xfrm>
          <a:off x="6914140" y="2872527"/>
          <a:ext cx="3102403" cy="3110219"/>
        </a:xfrm>
        <a:prstGeom prst="ellipse">
          <a:avLst/>
        </a:prstGeom>
        <a:solidFill>
          <a:srgbClr val="5457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Lesevansker </a:t>
          </a:r>
        </a:p>
        <a:p>
          <a:pPr marL="0" lvl="0" indent="0" algn="ctr" defTabSz="1244600">
            <a:lnSpc>
              <a:spcPct val="90000"/>
            </a:lnSpc>
            <a:spcBef>
              <a:spcPct val="0"/>
            </a:spcBef>
            <a:spcAft>
              <a:spcPct val="35000"/>
            </a:spcAft>
            <a:buNone/>
          </a:pPr>
          <a:r>
            <a:rPr lang="nb-NO" sz="2800" kern="1200"/>
            <a:t>700 000</a:t>
          </a:r>
        </a:p>
      </dsp:txBody>
      <dsp:txXfrm>
        <a:off x="7368476" y="3328008"/>
        <a:ext cx="2193731" cy="2199257"/>
      </dsp:txXfrm>
    </dsp:sp>
    <dsp:sp modelId="{BE4700D3-8B6B-437E-9CEB-405042524904}">
      <dsp:nvSpPr>
        <dsp:cNvPr id="0" name=""/>
        <dsp:cNvSpPr/>
      </dsp:nvSpPr>
      <dsp:spPr>
        <a:xfrm>
          <a:off x="610540" y="2189570"/>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B989D-1C35-4372-9F62-01CA63889141}">
      <dsp:nvSpPr>
        <dsp:cNvPr id="0" name=""/>
        <dsp:cNvSpPr/>
      </dsp:nvSpPr>
      <dsp:spPr>
        <a:xfrm>
          <a:off x="270453" y="2495842"/>
          <a:ext cx="3208824" cy="3148195"/>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b-NO" sz="2800" kern="1200"/>
            <a:t>Norsk som andrespråk</a:t>
          </a:r>
        </a:p>
        <a:p>
          <a:pPr marL="0" lvl="0" indent="0" algn="ctr" defTabSz="1244600">
            <a:lnSpc>
              <a:spcPct val="90000"/>
            </a:lnSpc>
            <a:spcBef>
              <a:spcPct val="0"/>
            </a:spcBef>
            <a:spcAft>
              <a:spcPct val="35000"/>
            </a:spcAft>
            <a:buNone/>
          </a:pPr>
          <a:r>
            <a:rPr lang="nb-NO" sz="2800" kern="1200"/>
            <a:t>690 000</a:t>
          </a:r>
          <a:endParaRPr lang="nb-NO" sz="2400" kern="1200"/>
        </a:p>
      </dsp:txBody>
      <dsp:txXfrm>
        <a:off x="740374" y="2956884"/>
        <a:ext cx="2268982" cy="2226111"/>
      </dsp:txXfrm>
    </dsp:sp>
    <dsp:sp modelId="{53D42EB4-3084-4772-9552-8D3D0ED39685}">
      <dsp:nvSpPr>
        <dsp:cNvPr id="0" name=""/>
        <dsp:cNvSpPr/>
      </dsp:nvSpPr>
      <dsp:spPr>
        <a:xfrm>
          <a:off x="6701633" y="4610637"/>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E297B-83DE-4052-9376-F987963AB0A9}">
      <dsp:nvSpPr>
        <dsp:cNvPr id="0" name=""/>
        <dsp:cNvSpPr/>
      </dsp:nvSpPr>
      <dsp:spPr>
        <a:xfrm>
          <a:off x="346070" y="806755"/>
          <a:ext cx="1983598" cy="2029003"/>
        </a:xfrm>
        <a:prstGeom prst="ellipse">
          <a:avLst/>
        </a:prstGeom>
        <a:solidFill>
          <a:srgbClr val="438D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a:t>Blinde og svaksynte </a:t>
          </a:r>
        </a:p>
        <a:p>
          <a:pPr marL="0" lvl="0" indent="0" algn="ctr" defTabSz="1066800">
            <a:lnSpc>
              <a:spcPct val="90000"/>
            </a:lnSpc>
            <a:spcBef>
              <a:spcPct val="0"/>
            </a:spcBef>
            <a:spcAft>
              <a:spcPct val="35000"/>
            </a:spcAft>
            <a:buNone/>
          </a:pPr>
          <a:r>
            <a:rPr lang="nb-NO" sz="2400" kern="1200"/>
            <a:t>320 000</a:t>
          </a:r>
        </a:p>
      </dsp:txBody>
      <dsp:txXfrm>
        <a:off x="636561" y="1103896"/>
        <a:ext cx="1402616" cy="1434721"/>
      </dsp:txXfrm>
    </dsp:sp>
    <dsp:sp modelId="{B96A3708-9BAC-489C-A95A-43B5F9A2B83B}">
      <dsp:nvSpPr>
        <dsp:cNvPr id="0" name=""/>
        <dsp:cNvSpPr/>
      </dsp:nvSpPr>
      <dsp:spPr>
        <a:xfrm>
          <a:off x="7090809" y="2990575"/>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755BC-1D0F-40F9-AA4A-B7B0B2B00BDB}">
      <dsp:nvSpPr>
        <dsp:cNvPr id="0" name=""/>
        <dsp:cNvSpPr/>
      </dsp:nvSpPr>
      <dsp:spPr>
        <a:xfrm>
          <a:off x="5580108" y="811455"/>
          <a:ext cx="303228" cy="3031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A0EA6-A78F-436C-A1B2-7700909C77FB}" type="datetimeFigureOut">
              <a:rPr lang="nb-NO" smtClean="0"/>
              <a:t>29.09.2022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B9A58-A0A1-4931-BC8F-A56D035893A5}" type="slidenum">
              <a:rPr lang="nb-NO" smtClean="0"/>
              <a:t>‹#›</a:t>
            </a:fld>
            <a:endParaRPr lang="nb-NO"/>
          </a:p>
        </p:txBody>
      </p:sp>
    </p:spTree>
    <p:extLst>
      <p:ext uri="{BB962C8B-B14F-4D97-AF65-F5344CB8AC3E}">
        <p14:creationId xmlns:p14="http://schemas.microsoft.com/office/powerpoint/2010/main" val="325630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uutilsynet.no/wcag-standarden/powerpoint/22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utilsynet.no/regelverk/kva-seier-forskrifta/153#iktloysingar_som_er_omfatt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uutilsynet.no/regelverk/kva-seier-forskrifta/153#alminneleg_funksjon" TargetMode="External"/><Relationship Id="rId5" Type="http://schemas.openxmlformats.org/officeDocument/2006/relationships/hyperlink" Target="https://www.uutilsynet.no/regelverk/kva-seier-forskrifta/153#kva_er_ei_hovudloysing" TargetMode="External"/><Relationship Id="rId4" Type="http://schemas.openxmlformats.org/officeDocument/2006/relationships/hyperlink" Target="https://www.uutilsynet.no/regelverk/kva-seier-forskrifta/153#kva_betyr_til_raadvelde_for_brukarar_"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8B9A58-A0A1-4931-BC8F-A56D035893A5}" type="slidenum">
              <a:rPr lang="nb-NO" smtClean="0"/>
              <a:t>2</a:t>
            </a:fld>
            <a:endParaRPr lang="nb-NO"/>
          </a:p>
        </p:txBody>
      </p:sp>
    </p:spTree>
    <p:extLst>
      <p:ext uri="{BB962C8B-B14F-4D97-AF65-F5344CB8AC3E}">
        <p14:creationId xmlns:p14="http://schemas.microsoft.com/office/powerpoint/2010/main" val="262540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141E29"/>
                </a:solidFill>
                <a:effectLst/>
                <a:latin typeface="Inter"/>
              </a:rPr>
              <a:t>For å sikre god lesbarhet skal all tekst ha tilstrekkelig kontrast mot bakgrunnen. Dette er viktig for alle brukere, særlig under krevende lysforhold. De som trenger dette mest, er svaksynte, dyslektikere og fargeblinde.</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361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Kontrast:</a:t>
            </a:r>
            <a:br>
              <a:rPr lang="nb-NO" baseline="0" dirty="0"/>
            </a:br>
            <a:r>
              <a:rPr lang="nb-NO" baseline="0" dirty="0"/>
              <a:t>Kontrast er spesielt viktig for synligheten til teksten, men også annet innhold. Det er spesielt viktig for fargeblinde, men også for elever med nedsatt syn. Kontrast sørger også for bedre synlighet om man har gjenskinn av sterkt lys og mer behagelig lesning. Det er også bra om skal skrive ut dokumenter i svart/hvitt.</a:t>
            </a:r>
          </a:p>
          <a:p>
            <a:endParaRPr lang="nb-NO" baseline="0" dirty="0"/>
          </a:p>
          <a:p>
            <a:r>
              <a:rPr lang="nb-NO" baseline="0" dirty="0"/>
              <a:t>Her ser dere eksempel på minimumskravet, og hva som er anbefalt.</a:t>
            </a:r>
          </a:p>
          <a:p>
            <a:endParaRPr lang="nb-NO" baseline="0" dirty="0"/>
          </a:p>
          <a:p>
            <a:r>
              <a:rPr lang="nb-NO" baseline="0" dirty="0"/>
              <a:t>Svart tekst på hvit bakgrunn vil alltid være godkjent.</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Her ser dere eksempel på minimumskravet, og hva som er anbefalt.</a:t>
            </a:r>
            <a:endParaRPr lang="nb-NO" dirty="0"/>
          </a:p>
          <a:p>
            <a:endParaRPr lang="nb-NO" dirty="0"/>
          </a:p>
          <a:p>
            <a:pPr marL="171450" indent="-171450">
              <a:buFont typeface="Arial" panose="020B0604020202020204" pitchFamily="34" charset="0"/>
              <a:buChar char="•"/>
            </a:pPr>
            <a:r>
              <a:rPr lang="nb-NO" dirty="0"/>
              <a:t>Den øverste teksten er ikke godkjent.</a:t>
            </a:r>
          </a:p>
          <a:p>
            <a:endParaRPr lang="nb-NO" dirty="0"/>
          </a:p>
          <a:p>
            <a:pPr marL="171450" indent="-171450">
              <a:buFont typeface="Arial" panose="020B0604020202020204" pitchFamily="34" charset="0"/>
              <a:buChar char="•"/>
            </a:pPr>
            <a:r>
              <a:rPr lang="nb-NO" dirty="0"/>
              <a:t>Midten oppfyller minste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Den nederste er absolutt best</a:t>
            </a:r>
          </a:p>
          <a:p>
            <a:pPr marL="171450" indent="-171450">
              <a:buFont typeface="Arial" panose="020B0604020202020204" pitchFamily="34" charset="0"/>
              <a:buChar char="•"/>
            </a:pPr>
            <a:endParaRPr lang="nb-NO" dirty="0"/>
          </a:p>
          <a:p>
            <a:endParaRPr lang="nb-NO" baseline="0" dirty="0"/>
          </a:p>
          <a:p>
            <a:r>
              <a:rPr lang="nb-NO" b="1" baseline="0" dirty="0"/>
              <a:t>Svart tekst på hvit bakgrunn vil alltid være godkjent.</a:t>
            </a:r>
            <a:endParaRPr lang="nb-NO" b="1" dirty="0"/>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13</a:t>
            </a:fld>
            <a:endParaRPr lang="nb-NO"/>
          </a:p>
        </p:txBody>
      </p:sp>
    </p:spTree>
    <p:extLst>
      <p:ext uri="{BB962C8B-B14F-4D97-AF65-F5344CB8AC3E}">
        <p14:creationId xmlns:p14="http://schemas.microsoft.com/office/powerpoint/2010/main" val="268047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Her ser dere eksempel på minimumskravet, og hva som er anbefalt.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171450" indent="-171450">
              <a:buFont typeface="Arial" panose="020B0604020202020204" pitchFamily="34" charset="0"/>
              <a:buChar char="•"/>
            </a:pPr>
            <a:r>
              <a:rPr lang="nb-NO" dirty="0"/>
              <a:t>Den øverste teksten er ikke godkjent.</a:t>
            </a:r>
          </a:p>
          <a:p>
            <a:pPr marL="171450" indent="-171450">
              <a:buFont typeface="Arial" panose="020B0604020202020204" pitchFamily="34" charset="0"/>
              <a:buChar char="•"/>
            </a:pPr>
            <a:r>
              <a:rPr lang="nb-NO" dirty="0"/>
              <a:t>Teksten i midten oppfyller minstekravet</a:t>
            </a:r>
          </a:p>
          <a:p>
            <a:pPr marL="171450" indent="-171450">
              <a:buFont typeface="Arial" panose="020B0604020202020204" pitchFamily="34" charset="0"/>
              <a:buChar char="•"/>
            </a:pPr>
            <a:r>
              <a:rPr lang="nb-NO" dirty="0"/>
              <a:t>Den nederste teksten er absolutt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Kontrast er viktig for synligheten – spesielt teksten, men også annet innhold.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viktig for fargeblinde, men også for elever med nedsatt syn.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Kontrast sørger også for bedre synlighet hvis det er gjenskinn av sol, og det gir det mer en mer behagelig leseropplevelse.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også en fordel om du skal skrive ut dokumenter i svart/hvitt.</a:t>
            </a:r>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14</a:t>
            </a:fld>
            <a:endParaRPr lang="nb-NO"/>
          </a:p>
        </p:txBody>
      </p:sp>
    </p:spTree>
    <p:extLst>
      <p:ext uri="{BB962C8B-B14F-4D97-AF65-F5344CB8AC3E}">
        <p14:creationId xmlns:p14="http://schemas.microsoft.com/office/powerpoint/2010/main" val="76493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Informasjon bør oppfattes av flest mulig </a:t>
            </a:r>
          </a:p>
        </p:txBody>
      </p:sp>
      <p:sp>
        <p:nvSpPr>
          <p:cNvPr id="4" name="Plassholder for lysbildenummer 3"/>
          <p:cNvSpPr>
            <a:spLocks noGrp="1"/>
          </p:cNvSpPr>
          <p:nvPr>
            <p:ph type="sldNum" sz="quarter" idx="5"/>
          </p:nvPr>
        </p:nvSpPr>
        <p:spPr/>
        <p:txBody>
          <a:bodyPr/>
          <a:lstStyle/>
          <a:p>
            <a:fld id="{F8FE43B6-9740-47BB-A53B-54E0938F8F9C}" type="slidenum">
              <a:rPr lang="nb-NO" smtClean="0"/>
              <a:t>15</a:t>
            </a:fld>
            <a:endParaRPr lang="nb-NO"/>
          </a:p>
        </p:txBody>
      </p:sp>
    </p:spTree>
    <p:extLst>
      <p:ext uri="{BB962C8B-B14F-4D97-AF65-F5344CB8AC3E}">
        <p14:creationId xmlns:p14="http://schemas.microsoft.com/office/powerpoint/2010/main" val="1713233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141E29"/>
                </a:solidFill>
                <a:effectLst/>
                <a:latin typeface="Inter"/>
              </a:rPr>
              <a:t>For å sikre god lesbarhet skal all tekst ha tilstrekkelig kontrast mot bakgrunnen. Dette er viktig for alle brukere, særlig under krevende lysforhold. De som trenger dette mest, er svaksynte, dyslektikere og fargeblinde.</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43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Tenk på fargebruken, og hvordan farger oppfattes.</a:t>
            </a:r>
          </a:p>
          <a:p>
            <a:endParaRPr lang="nb-NO" baseline="0" dirty="0"/>
          </a:p>
          <a:p>
            <a:r>
              <a:rPr lang="nb-NO" b="1" baseline="0" dirty="0"/>
              <a:t>Her ser vi et eksempel på hvordan en graf med farger kan se ut for en fargeblind person.</a:t>
            </a:r>
          </a:p>
          <a:p>
            <a:endParaRPr lang="nb-NO" b="1" baseline="0" dirty="0"/>
          </a:p>
          <a:p>
            <a:r>
              <a:rPr lang="nb-NO" b="1" baseline="0" dirty="0"/>
              <a:t>I dette eksempelet ser vi den originale grafen, med linjer i fargene </a:t>
            </a:r>
            <a:r>
              <a:rPr lang="nb-NO" b="1" baseline="0" dirty="0" err="1"/>
              <a:t>oransj</a:t>
            </a:r>
            <a:r>
              <a:rPr lang="nb-NO" b="1" baseline="0" dirty="0"/>
              <a:t>, grønt, blått og lilla.</a:t>
            </a:r>
          </a:p>
          <a:p>
            <a:endParaRPr lang="nb-NO"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Men for brukere med rødgrønn fargeblindhet, vil det være vanskelig å skille linjene fra hverandre, fordi linjene ser like ut.</a:t>
            </a:r>
          </a:p>
          <a:p>
            <a:endParaRPr lang="nb-NO" baseline="0" dirty="0"/>
          </a:p>
          <a:p>
            <a:r>
              <a:rPr lang="nb-NO" baseline="0" dirty="0"/>
              <a:t>Det finns nettsider der du kan simulere ulike type fargeblindhet.</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Selv om kontrasten</a:t>
            </a:r>
            <a:r>
              <a:rPr lang="nb-NO" baseline="0" dirty="0"/>
              <a:t> er bra, så husk at samme farge ikke ser lik ut for alle.</a:t>
            </a:r>
            <a:endParaRPr lang="nb-NO" b="1" baseline="0" dirty="0"/>
          </a:p>
          <a:p>
            <a:endParaRPr lang="nb-NO" dirty="0"/>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17</a:t>
            </a:fld>
            <a:endParaRPr lang="nb-NO"/>
          </a:p>
        </p:txBody>
      </p:sp>
    </p:spTree>
    <p:extLst>
      <p:ext uri="{BB962C8B-B14F-4D97-AF65-F5344CB8AC3E}">
        <p14:creationId xmlns:p14="http://schemas.microsoft.com/office/powerpoint/2010/main" val="50319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a:t>Her ser vi et eksempel på fargebruk på et sektordiagram.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n-NO" baseline="0"/>
              <a:t>Med mørkeblått, lyseblått, gult, grått og </a:t>
            </a:r>
            <a:r>
              <a:rPr lang="nn-NO" baseline="0" err="1"/>
              <a:t>oransj</a:t>
            </a:r>
            <a:r>
              <a:rPr lang="nn-NO" baseline="0"/>
              <a:t>.</a:t>
            </a:r>
          </a:p>
          <a:p>
            <a:endParaRPr lang="nb-NO"/>
          </a:p>
        </p:txBody>
      </p:sp>
      <p:sp>
        <p:nvSpPr>
          <p:cNvPr id="4" name="Plassholder for lysbildenummer 3"/>
          <p:cNvSpPr>
            <a:spLocks noGrp="1"/>
          </p:cNvSpPr>
          <p:nvPr>
            <p:ph type="sldNum" sz="quarter" idx="5"/>
          </p:nvPr>
        </p:nvSpPr>
        <p:spPr/>
        <p:txBody>
          <a:bodyPr/>
          <a:lstStyle/>
          <a:p>
            <a:fld id="{F8FE43B6-9740-47BB-A53B-54E0938F8F9C}" type="slidenum">
              <a:rPr lang="nb-NO" smtClean="0"/>
              <a:t>18</a:t>
            </a:fld>
            <a:endParaRPr lang="nb-NO"/>
          </a:p>
        </p:txBody>
      </p:sp>
    </p:spTree>
    <p:extLst>
      <p:ext uri="{BB962C8B-B14F-4D97-AF65-F5344CB8AC3E}">
        <p14:creationId xmlns:p14="http://schemas.microsoft.com/office/powerpoint/2010/main" val="3402372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Slik ser det </a:t>
            </a:r>
            <a:r>
              <a:rPr lang="nn-NO" err="1"/>
              <a:t>samme</a:t>
            </a:r>
            <a:r>
              <a:rPr lang="nn-NO"/>
              <a:t> diagrammet ut for en</a:t>
            </a:r>
            <a:r>
              <a:rPr lang="nn-NO" baseline="0"/>
              <a:t> som er helt fargeblind. </a:t>
            </a:r>
            <a:r>
              <a:rPr lang="nn-NO" b="1" baseline="0"/>
              <a:t>Alt er i </a:t>
            </a:r>
            <a:r>
              <a:rPr lang="nn-NO" b="1" baseline="0" err="1"/>
              <a:t>gråtoner</a:t>
            </a:r>
            <a:r>
              <a:rPr lang="nn-NO" b="1" baseline="0"/>
              <a:t>.</a:t>
            </a:r>
          </a:p>
          <a:p>
            <a:endParaRPr lang="nn-NO" baseline="0"/>
          </a:p>
          <a:p>
            <a:r>
              <a:rPr lang="nn-NO" baseline="0"/>
              <a:t>Da er det </a:t>
            </a:r>
            <a:r>
              <a:rPr lang="nn-NO" baseline="0" err="1"/>
              <a:t>ikke</a:t>
            </a:r>
            <a:r>
              <a:rPr lang="nn-NO" baseline="0"/>
              <a:t> lett å </a:t>
            </a:r>
            <a:r>
              <a:rPr lang="nn-NO" baseline="0" err="1"/>
              <a:t>se</a:t>
            </a:r>
            <a:r>
              <a:rPr lang="nn-NO" baseline="0"/>
              <a:t> </a:t>
            </a:r>
            <a:r>
              <a:rPr lang="nn-NO" baseline="0" err="1"/>
              <a:t>sammenheng</a:t>
            </a:r>
            <a:r>
              <a:rPr lang="nn-NO" baseline="0"/>
              <a:t> mellom ledetekster og diagram. </a:t>
            </a:r>
          </a:p>
          <a:p>
            <a:endParaRPr lang="nn-NO" baseline="0"/>
          </a:p>
          <a:p>
            <a:r>
              <a:rPr lang="nn-NO" baseline="0"/>
              <a:t>Så </a:t>
            </a:r>
            <a:r>
              <a:rPr lang="nn-NO" baseline="0" err="1"/>
              <a:t>hva</a:t>
            </a:r>
            <a:r>
              <a:rPr lang="nn-NO" baseline="0"/>
              <a:t> kan vi </a:t>
            </a:r>
            <a:r>
              <a:rPr lang="nn-NO" baseline="0" err="1"/>
              <a:t>gjøre</a:t>
            </a:r>
            <a:r>
              <a:rPr lang="nn-NO" baseline="0"/>
              <a:t>?</a:t>
            </a:r>
          </a:p>
          <a:p>
            <a:endParaRPr lang="nn-NO"/>
          </a:p>
        </p:txBody>
      </p:sp>
      <p:sp>
        <p:nvSpPr>
          <p:cNvPr id="4" name="Plassholder for lysbildenummer 3"/>
          <p:cNvSpPr>
            <a:spLocks noGrp="1"/>
          </p:cNvSpPr>
          <p:nvPr>
            <p:ph type="sldNum" sz="quarter" idx="5"/>
          </p:nvPr>
        </p:nvSpPr>
        <p:spPr/>
        <p:txBody>
          <a:bodyPr/>
          <a:lstStyle/>
          <a:p>
            <a:fld id="{F8FE43B6-9740-47BB-A53B-54E0938F8F9C}" type="slidenum">
              <a:rPr lang="nb-NO" smtClean="0"/>
              <a:t>19</a:t>
            </a:fld>
            <a:endParaRPr lang="nb-NO"/>
          </a:p>
        </p:txBody>
      </p:sp>
    </p:spTree>
    <p:extLst>
      <p:ext uri="{BB962C8B-B14F-4D97-AF65-F5344CB8AC3E}">
        <p14:creationId xmlns:p14="http://schemas.microsoft.com/office/powerpoint/2010/main" val="144049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En </a:t>
            </a:r>
            <a:r>
              <a:rPr lang="nn-NO" err="1"/>
              <a:t>løsning</a:t>
            </a:r>
            <a:r>
              <a:rPr lang="nn-NO"/>
              <a:t> er å plassere </a:t>
            </a:r>
            <a:r>
              <a:rPr lang="nn-NO" baseline="0"/>
              <a:t>ledetekster til de enkelte </a:t>
            </a:r>
            <a:r>
              <a:rPr lang="nn-NO" baseline="0" err="1"/>
              <a:t>delene</a:t>
            </a:r>
            <a:r>
              <a:rPr lang="nn-NO" baseline="0"/>
              <a:t> av diagrammet. </a:t>
            </a:r>
          </a:p>
          <a:p>
            <a:endParaRPr lang="nn-NO" baseline="0"/>
          </a:p>
          <a:p>
            <a:r>
              <a:rPr lang="nn-NO" baseline="0"/>
              <a:t>Legg merke til at det </a:t>
            </a:r>
            <a:r>
              <a:rPr lang="nn-NO" baseline="0" err="1"/>
              <a:t>fortsatt</a:t>
            </a:r>
            <a:r>
              <a:rPr lang="nn-NO" baseline="0"/>
              <a:t> er brukt farger, men det er nå </a:t>
            </a:r>
            <a:r>
              <a:rPr lang="nn-NO" baseline="0" err="1"/>
              <a:t>knyttet</a:t>
            </a:r>
            <a:r>
              <a:rPr lang="nn-NO" baseline="0"/>
              <a:t> informasjon til fargene. </a:t>
            </a:r>
          </a:p>
          <a:p>
            <a:endParaRPr lang="nn-NO" baseline="0"/>
          </a:p>
          <a:p>
            <a:r>
              <a:rPr lang="nn-NO" baseline="0"/>
              <a:t>Et annet eksempel…</a:t>
            </a:r>
            <a:endParaRPr lang="nn-NO"/>
          </a:p>
          <a:p>
            <a:endParaRPr lang="nb-NO"/>
          </a:p>
        </p:txBody>
      </p:sp>
      <p:sp>
        <p:nvSpPr>
          <p:cNvPr id="4" name="Plassholder for lysbildenummer 3"/>
          <p:cNvSpPr>
            <a:spLocks noGrp="1"/>
          </p:cNvSpPr>
          <p:nvPr>
            <p:ph type="sldNum" sz="quarter" idx="5"/>
          </p:nvPr>
        </p:nvSpPr>
        <p:spPr/>
        <p:txBody>
          <a:bodyPr/>
          <a:lstStyle/>
          <a:p>
            <a:fld id="{F8FE43B6-9740-47BB-A53B-54E0938F8F9C}" type="slidenum">
              <a:rPr lang="nb-NO" smtClean="0"/>
              <a:t>20</a:t>
            </a:fld>
            <a:endParaRPr lang="nb-NO"/>
          </a:p>
        </p:txBody>
      </p:sp>
    </p:spTree>
    <p:extLst>
      <p:ext uri="{BB962C8B-B14F-4D97-AF65-F5344CB8AC3E}">
        <p14:creationId xmlns:p14="http://schemas.microsoft.com/office/powerpoint/2010/main" val="385820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kern="1200" dirty="0">
                <a:solidFill>
                  <a:schemeClr val="tx1"/>
                </a:solidFill>
                <a:effectLst/>
                <a:latin typeface="+mn-lt"/>
                <a:ea typeface="+mn-ea"/>
                <a:cs typeface="+mn-cs"/>
              </a:rPr>
              <a:t>Gjennom tilsyn og statusmålinger har tilsynet funnet ut at en del mangler korrekt bruk av overskrifter og lister.  </a:t>
            </a:r>
            <a:endParaRPr lang="nb-NO" sz="1200" b="0" kern="1200" baseline="0" noProof="0" dirty="0">
              <a:solidFill>
                <a:schemeClr val="tx1"/>
              </a:solidFill>
              <a:effectLst/>
              <a:latin typeface="+mn-lt"/>
              <a:ea typeface="+mn-ea"/>
              <a:cs typeface="+mn-cs"/>
            </a:endParaRPr>
          </a:p>
          <a:p>
            <a:r>
              <a:rPr lang="nb-NO" dirty="0"/>
              <a:t>Overskrifter er viktige både for personer med funksjonsnedsettelser, men også for at alle lettere skal ta til seg informasjonen. Det blir mer oversiktlig. </a:t>
            </a:r>
          </a:p>
          <a:p>
            <a:r>
              <a:rPr lang="nb-NO" dirty="0"/>
              <a:t>Klart språk er en forutsetning for at leseren skal forstå det vi ønsker å formidle.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0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noProof="0">
                <a:solidFill>
                  <a:schemeClr val="tx1"/>
                </a:solidFill>
                <a:latin typeface="+mn-lt"/>
                <a:ea typeface="+mn-ea"/>
                <a:cs typeface="+mn-cs"/>
              </a:rPr>
              <a:t>Hvorfor skal jeg snake om dette?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noProof="0">
                <a:solidFill>
                  <a:schemeClr val="tx1"/>
                </a:solidFill>
                <a:latin typeface="+mn-lt"/>
                <a:ea typeface="+mn-ea"/>
                <a:cs typeface="+mn-cs"/>
              </a:rPr>
              <a:t>Jo, fordi digitale løsninger er del hverdagen vår. Vi våkner, leser nyheter på VG.no, logger på </a:t>
            </a:r>
            <a:r>
              <a:rPr lang="nb-NO" sz="1200" kern="1200" noProof="0" err="1">
                <a:solidFill>
                  <a:schemeClr val="tx1"/>
                </a:solidFill>
                <a:latin typeface="+mn-lt"/>
                <a:ea typeface="+mn-ea"/>
                <a:cs typeface="+mn-cs"/>
              </a:rPr>
              <a:t>på</a:t>
            </a:r>
            <a:r>
              <a:rPr lang="nb-NO" sz="1200" kern="1200" noProof="0">
                <a:solidFill>
                  <a:schemeClr val="tx1"/>
                </a:solidFill>
                <a:latin typeface="+mn-lt"/>
                <a:ea typeface="+mn-ea"/>
                <a:cs typeface="+mn-cs"/>
              </a:rPr>
              <a:t> jobb, svarer på melding fra barnehagen, </a:t>
            </a:r>
            <a:r>
              <a:rPr lang="nb-NO" sz="1200" noProof="0"/>
              <a:t>brukar Ruter-appen på</a:t>
            </a:r>
            <a:r>
              <a:rPr lang="nb-NO" sz="1200" kern="1200" noProof="0">
                <a:solidFill>
                  <a:schemeClr val="tx1"/>
                </a:solidFill>
                <a:latin typeface="+mn-lt"/>
                <a:ea typeface="+mn-ea"/>
                <a:cs typeface="+mn-cs"/>
              </a:rPr>
              <a:t> bussen hjem,  kjøper en pølse med Vipps i kiosken på fotballkampen, søker om SFO på kommunen si side, betaler reiinger nettbanken, leser skattemeldingen, ser den nye serien på NRK-TV. Hvis jeg blir blind i morgen, så er jeg ikke noen dårligere jurist av den grunn – men det er ikke sikkert det blir like lett å gjøre jobben. Jeg vil trenge at systemene fungerer for meg.</a:t>
            </a:r>
          </a:p>
          <a:p>
            <a:endParaRPr lang="nb-NO" noProof="0"/>
          </a:p>
          <a:p>
            <a:r>
              <a:rPr lang="nb-NO" noProof="0"/>
              <a:t>For dem som ikke kan delta fullt ut på nett og app, er det hindring på hindring på hindring….</a:t>
            </a:r>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F8FE43B6-9740-47BB-A53B-54E0938F8F9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962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noProof="0">
                <a:solidFill>
                  <a:schemeClr val="tx1"/>
                </a:solidFill>
                <a:effectLst/>
                <a:latin typeface="+mn-lt"/>
                <a:ea typeface="+mn-ea"/>
                <a:cs typeface="+mn-cs"/>
              </a:rPr>
              <a:t>Her ser vi en sammenhengende tekst uten overskrifter. Dette er jo ikke en særlig lesbar tekst.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Struktur er veldig viktig for lesbarheten på nett. </a:t>
            </a:r>
          </a:p>
          <a:p>
            <a:endParaRPr lang="nb-NO" sz="1200" kern="1200" noProof="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For den som får teksten</a:t>
            </a:r>
            <a:r>
              <a:rPr lang="nb-NO" sz="1200" kern="1200" baseline="0">
                <a:solidFill>
                  <a:schemeClr val="tx1"/>
                </a:solidFill>
                <a:effectLst/>
                <a:latin typeface="+mn-lt"/>
                <a:ea typeface="+mn-ea"/>
                <a:cs typeface="+mn-cs"/>
              </a:rPr>
              <a:t> opplest med en skjermleser, vil teksten leses opp sammenhengende uten naturlige pauser. Det blir også umulig å skanne teksten.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kern="1200" baseline="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a:t>Måten en skjermleser navigerer på, er at den navigere fra overskrift til overskrift, og på den måten blir det mulig for oversikt over innholdet.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n-NO" sz="1200" kern="1200">
              <a:solidFill>
                <a:schemeClr val="tx1"/>
              </a:solidFill>
              <a:effectLst/>
              <a:latin typeface="+mn-lt"/>
              <a:ea typeface="+mn-ea"/>
              <a:cs typeface="+mn-cs"/>
            </a:endParaRPr>
          </a:p>
          <a:p>
            <a:endParaRPr lang="nn-NO" sz="1200" kern="1200">
              <a:solidFill>
                <a:schemeClr val="tx1"/>
              </a:solidFill>
              <a:effectLst/>
              <a:latin typeface="+mn-lt"/>
              <a:ea typeface="+mn-ea"/>
              <a:cs typeface="+mn-cs"/>
            </a:endParaRPr>
          </a:p>
          <a:p>
            <a:endParaRPr lang="nn-NO" sz="1200" kern="1200">
              <a:solidFill>
                <a:schemeClr val="tx1"/>
              </a:solidFill>
              <a:effectLst/>
              <a:latin typeface="+mn-lt"/>
              <a:ea typeface="+mn-ea"/>
              <a:cs typeface="+mn-cs"/>
            </a:endParaRPr>
          </a:p>
          <a:p>
            <a:br>
              <a:rPr lang="nn-NO" sz="1200" kern="1200" baseline="0">
                <a:solidFill>
                  <a:schemeClr val="tx1"/>
                </a:solidFill>
                <a:effectLst/>
                <a:latin typeface="+mn-lt"/>
                <a:ea typeface="+mn-ea"/>
                <a:cs typeface="+mn-cs"/>
              </a:rPr>
            </a:b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12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noProof="0" dirty="0">
                <a:solidFill>
                  <a:schemeClr val="tx1"/>
                </a:solidFill>
                <a:effectLst/>
                <a:latin typeface="+mn-lt"/>
                <a:ea typeface="+mn-ea"/>
                <a:cs typeface="+mn-cs"/>
              </a:rPr>
              <a:t>Det du må passe på er å velge overskriften i p</a:t>
            </a:r>
            <a:r>
              <a:rPr lang="nb-NO" sz="1200" kern="1200" baseline="0" noProof="0" dirty="0">
                <a:solidFill>
                  <a:schemeClr val="tx1"/>
                </a:solidFill>
                <a:effectLst/>
                <a:latin typeface="+mn-lt"/>
                <a:ea typeface="+mn-ea"/>
                <a:cs typeface="+mn-cs"/>
              </a:rPr>
              <a:t>ubliseringsløsning, som vist et eksempel på her. H1 er sidens tittel, så du bruker H2 for første overskrift. </a:t>
            </a:r>
          </a:p>
          <a:p>
            <a:endParaRPr lang="nb-NO" sz="1200" kern="1200" baseline="0" noProof="0" dirty="0">
              <a:solidFill>
                <a:schemeClr val="tx1"/>
              </a:solidFill>
              <a:effectLst/>
              <a:latin typeface="+mn-lt"/>
              <a:ea typeface="+mn-ea"/>
              <a:cs typeface="+mn-cs"/>
            </a:endParaRPr>
          </a:p>
          <a:p>
            <a:r>
              <a:rPr lang="nb-NO" sz="1200" kern="1200" baseline="0" noProof="0" dirty="0">
                <a:solidFill>
                  <a:schemeClr val="tx1"/>
                </a:solidFill>
                <a:effectLst/>
                <a:latin typeface="+mn-lt"/>
                <a:ea typeface="+mn-ea"/>
                <a:cs typeface="+mn-cs"/>
              </a:rPr>
              <a:t>Da vil overskriften bli korrekt kodet.</a:t>
            </a:r>
          </a:p>
          <a:p>
            <a:endParaRPr lang="nb-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noProof="0" dirty="0">
                <a:solidFill>
                  <a:schemeClr val="tx1"/>
                </a:solidFill>
                <a:effectLst/>
                <a:latin typeface="+mn-lt"/>
                <a:ea typeface="+mn-ea"/>
                <a:cs typeface="+mn-cs"/>
              </a:rPr>
              <a:t>Husk at fet skrift ikke er en overskrift, og vil ikke fungere ved bruk av skjermlesere. </a:t>
            </a:r>
            <a:endParaRPr lang="nn-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76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a:t>
            </a:r>
            <a:r>
              <a:rPr lang="nb-NO" dirty="0" err="1"/>
              <a:t>word</a:t>
            </a:r>
            <a:r>
              <a:rPr lang="nb-NO" dirty="0"/>
              <a:t> gjelder samme prinsipp. Bruk de </a:t>
            </a:r>
            <a:r>
              <a:rPr lang="nb-NO" b="1" dirty="0"/>
              <a:t>innebyggede overskriftene </a:t>
            </a:r>
            <a:r>
              <a:rPr lang="nb-NO" dirty="0"/>
              <a:t>i Word så er du sikker på at disse også markeres riktig for skjermlesere. </a:t>
            </a:r>
          </a:p>
          <a:p>
            <a:r>
              <a:rPr lang="nb-NO" dirty="0"/>
              <a:t>(Du kan endre utseende på overskriften ved å </a:t>
            </a:r>
            <a:r>
              <a:rPr lang="nb-NO" dirty="0" err="1"/>
              <a:t>høyreklikke</a:t>
            </a:r>
            <a:r>
              <a:rPr lang="nb-NO" dirty="0"/>
              <a:t> og velge Endre (</a:t>
            </a:r>
            <a:r>
              <a:rPr lang="nb-NO" dirty="0" err="1"/>
              <a:t>skriftype</a:t>
            </a:r>
            <a:r>
              <a:rPr lang="nb-NO" dirty="0"/>
              <a:t>, </a:t>
            </a:r>
            <a:r>
              <a:rPr lang="nb-NO" dirty="0" err="1"/>
              <a:t>størresle</a:t>
            </a:r>
            <a:r>
              <a:rPr lang="nb-NO" dirty="0"/>
              <a:t> på skrift mm)).</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3BBAC-A947-4C58-9113-787DC62B43C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88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Når du strukturer</a:t>
            </a:r>
            <a:r>
              <a:rPr lang="nb-NO" sz="1200" kern="1200" baseline="0" dirty="0">
                <a:solidFill>
                  <a:schemeClr val="tx1"/>
                </a:solidFill>
                <a:effectLst/>
                <a:latin typeface="+mn-lt"/>
                <a:ea typeface="+mn-ea"/>
                <a:cs typeface="+mn-cs"/>
              </a:rPr>
              <a:t> teksten, blir koden rett og </a:t>
            </a:r>
            <a:r>
              <a:rPr lang="nb-NO" sz="1200" kern="1200" dirty="0">
                <a:solidFill>
                  <a:schemeClr val="tx1"/>
                </a:solidFill>
                <a:effectLst/>
                <a:latin typeface="+mn-lt"/>
                <a:ea typeface="+mn-ea"/>
                <a:cs typeface="+mn-cs"/>
              </a:rPr>
              <a:t>teksten blir oversiktlig</a:t>
            </a:r>
            <a:r>
              <a:rPr lang="nb-NO" sz="1200" kern="1200" baseline="0" dirty="0">
                <a:solidFill>
                  <a:schemeClr val="tx1"/>
                </a:solidFill>
                <a:effectLst/>
                <a:latin typeface="+mn-lt"/>
                <a:ea typeface="+mn-ea"/>
                <a:cs typeface="+mn-cs"/>
              </a:rPr>
              <a:t> og scannbare både for den som ser, og for den som bruker hjelpemiddel. </a:t>
            </a:r>
            <a:endParaRPr lang="nb-NO" sz="1200" kern="1200" noProof="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48110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b-NO" dirty="0"/>
              <a:t>En annen som leser koden på samme måte som en skjermleser er Google. Viste dere at Google er verdens største blinde bruker?</a:t>
            </a:r>
            <a:endParaRPr lang="nb-NO"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Gjemmer du innholdet ditt for blinde, gjemmer du det også for Google.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nb-NO" baseline="0" dirty="0"/>
              <a:t>Det er jo ikke det vi vil.</a:t>
            </a:r>
            <a:endParaRPr lang="nb-NO" dirty="0"/>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26</a:t>
            </a:fld>
            <a:endParaRPr lang="nb-NO"/>
          </a:p>
        </p:txBody>
      </p:sp>
    </p:spTree>
    <p:extLst>
      <p:ext uri="{BB962C8B-B14F-4D97-AF65-F5344CB8AC3E}">
        <p14:creationId xmlns:p14="http://schemas.microsoft.com/office/powerpoint/2010/main" val="1080921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noProof="0" dirty="0">
                <a:solidFill>
                  <a:schemeClr val="tx1"/>
                </a:solidFill>
                <a:effectLst/>
                <a:latin typeface="+mn-lt"/>
                <a:ea typeface="+mn-ea"/>
                <a:cs typeface="+mn-cs"/>
              </a:rPr>
              <a:t>Jeg trenger ikke minne dere på å bruke klart språk. </a:t>
            </a:r>
            <a:r>
              <a:rPr lang="nb-NO" sz="1200" kern="1200" baseline="0" noProof="0" dirty="0">
                <a:solidFill>
                  <a:schemeClr val="tx1"/>
                </a:solidFill>
                <a:effectLst/>
                <a:latin typeface="+mn-lt"/>
                <a:ea typeface="+mn-ea"/>
                <a:cs typeface="+mn-cs"/>
              </a:rPr>
              <a:t>Klart språk er ikke et lovpålagt krav, men en forutsetning for at flest mulige skal kunne forstå innholdet. </a:t>
            </a:r>
          </a:p>
          <a:p>
            <a:pPr lvl="0"/>
            <a:r>
              <a:rPr lang="nb-NO" sz="1200" kern="1200" noProof="0" dirty="0">
                <a:solidFill>
                  <a:schemeClr val="tx1"/>
                </a:solidFill>
                <a:effectLst/>
                <a:latin typeface="+mn-lt"/>
                <a:ea typeface="+mn-ea"/>
                <a:cs typeface="+mn-cs"/>
              </a:rPr>
              <a:t>Det er nyttig for de som har lese- og skrivevansker, nedsatt</a:t>
            </a:r>
            <a:r>
              <a:rPr lang="nb-NO" sz="1200" kern="1200" baseline="0" noProof="0" dirty="0">
                <a:solidFill>
                  <a:schemeClr val="tx1"/>
                </a:solidFill>
                <a:effectLst/>
                <a:latin typeface="+mn-lt"/>
                <a:ea typeface="+mn-ea"/>
                <a:cs typeface="+mn-cs"/>
              </a:rPr>
              <a:t> konsentrasjon eller de som har norsk som andrespråk.</a:t>
            </a:r>
          </a:p>
          <a:p>
            <a:pPr lvl="0"/>
            <a:endParaRPr lang="nb-NO" sz="1200" kern="1200" baseline="0" noProof="0" dirty="0">
              <a:solidFill>
                <a:schemeClr val="tx1"/>
              </a:solidFill>
              <a:effectLst/>
              <a:latin typeface="+mn-lt"/>
              <a:ea typeface="+mn-ea"/>
              <a:cs typeface="+mn-cs"/>
            </a:endParaRPr>
          </a:p>
          <a:p>
            <a:pPr lvl="0"/>
            <a:r>
              <a:rPr lang="nb-NO" sz="1200" kern="1200" noProof="0" dirty="0">
                <a:solidFill>
                  <a:schemeClr val="tx1"/>
                </a:solidFill>
                <a:effectLst/>
                <a:latin typeface="+mn-lt"/>
                <a:ea typeface="+mn-ea"/>
                <a:cs typeface="+mn-cs"/>
              </a:rPr>
              <a:t>(-Dysleksi Norge gir råd om at du</a:t>
            </a:r>
            <a:r>
              <a:rPr lang="nb-NO" sz="1200" kern="1200" baseline="0" noProof="0" dirty="0">
                <a:solidFill>
                  <a:schemeClr val="tx1"/>
                </a:solidFill>
                <a:effectLst/>
                <a:latin typeface="+mn-lt"/>
                <a:ea typeface="+mn-ea"/>
                <a:cs typeface="+mn-cs"/>
              </a:rPr>
              <a:t> bør h</a:t>
            </a:r>
            <a:r>
              <a:rPr lang="nb-NO" sz="1200" kern="1200" noProof="0" dirty="0">
                <a:solidFill>
                  <a:schemeClr val="tx1"/>
                </a:solidFill>
                <a:effectLst/>
                <a:latin typeface="+mn-lt"/>
                <a:ea typeface="+mn-ea"/>
                <a:cs typeface="+mn-cs"/>
              </a:rPr>
              <a:t>a </a:t>
            </a:r>
            <a:r>
              <a:rPr lang="nb-NO" sz="1200" kern="1200" noProof="0" dirty="0" err="1">
                <a:solidFill>
                  <a:schemeClr val="tx1"/>
                </a:solidFill>
                <a:effectLst/>
                <a:latin typeface="+mn-lt"/>
                <a:ea typeface="+mn-ea"/>
                <a:cs typeface="+mn-cs"/>
              </a:rPr>
              <a:t>max</a:t>
            </a:r>
            <a:r>
              <a:rPr lang="nb-NO" sz="1200" kern="1200" noProof="0" dirty="0">
                <a:solidFill>
                  <a:schemeClr val="tx1"/>
                </a:solidFill>
                <a:effectLst/>
                <a:latin typeface="+mn-lt"/>
                <a:ea typeface="+mn-ea"/>
                <a:cs typeface="+mn-cs"/>
              </a:rPr>
              <a:t> 7 ord per setning for de som har lese- og skrivevansker. Her har vi</a:t>
            </a:r>
            <a:r>
              <a:rPr lang="nb-NO" sz="1200" kern="1200" baseline="0" noProof="0" dirty="0">
                <a:solidFill>
                  <a:schemeClr val="tx1"/>
                </a:solidFill>
                <a:effectLst/>
                <a:latin typeface="+mn-lt"/>
                <a:ea typeface="+mn-ea"/>
                <a:cs typeface="+mn-cs"/>
              </a:rPr>
              <a:t> vel alle en utfordring.)</a:t>
            </a:r>
            <a:endParaRPr lang="nb-NO" sz="1200" kern="1200" noProof="0" dirty="0">
              <a:solidFill>
                <a:schemeClr val="tx1"/>
              </a:solidFill>
              <a:effectLst/>
              <a:latin typeface="+mn-lt"/>
              <a:ea typeface="+mn-ea"/>
              <a:cs typeface="+mn-cs"/>
            </a:endParaRPr>
          </a:p>
          <a:p>
            <a:pPr lvl="0"/>
            <a:endParaRPr lang="nb-NO" sz="1200" kern="1200" noProof="0" dirty="0">
              <a:solidFill>
                <a:schemeClr val="tx1"/>
              </a:solidFill>
              <a:effectLst/>
              <a:latin typeface="+mn-lt"/>
              <a:ea typeface="+mn-ea"/>
              <a:cs typeface="+mn-cs"/>
            </a:endParaRPr>
          </a:p>
          <a:p>
            <a:pPr lvl="0"/>
            <a:r>
              <a:rPr lang="nb-NO" sz="1200" kern="1200" noProof="0" dirty="0">
                <a:solidFill>
                  <a:schemeClr val="tx1"/>
                </a:solidFill>
                <a:effectLst/>
                <a:latin typeface="+mn-lt"/>
                <a:ea typeface="+mn-ea"/>
                <a:cs typeface="+mn-cs"/>
              </a:rPr>
              <a:t>(-Trenger du praktiske skriveråd</a:t>
            </a:r>
            <a:r>
              <a:rPr lang="nb-NO" sz="1200" kern="1200" baseline="0" noProof="0" dirty="0">
                <a:solidFill>
                  <a:schemeClr val="tx1"/>
                </a:solidFill>
                <a:effectLst/>
                <a:latin typeface="+mn-lt"/>
                <a:ea typeface="+mn-ea"/>
                <a:cs typeface="+mn-cs"/>
              </a:rPr>
              <a:t> for andre i </a:t>
            </a:r>
            <a:r>
              <a:rPr lang="nb-NO" sz="1200" kern="1200" baseline="0" noProof="0" dirty="0" err="1">
                <a:solidFill>
                  <a:schemeClr val="tx1"/>
                </a:solidFill>
                <a:effectLst/>
                <a:latin typeface="+mn-lt"/>
                <a:ea typeface="+mn-ea"/>
                <a:cs typeface="+mn-cs"/>
              </a:rPr>
              <a:t>organsisasjonen</a:t>
            </a:r>
            <a:r>
              <a:rPr lang="nb-NO" sz="1200" kern="1200" baseline="0" noProof="0" dirty="0">
                <a:solidFill>
                  <a:schemeClr val="tx1"/>
                </a:solidFill>
                <a:effectLst/>
                <a:latin typeface="+mn-lt"/>
                <a:ea typeface="+mn-ea"/>
                <a:cs typeface="+mn-cs"/>
              </a:rPr>
              <a:t> finner du masse bra på </a:t>
            </a:r>
            <a:r>
              <a:rPr lang="nb-NO" sz="1200" kern="1200" noProof="0" dirty="0">
                <a:solidFill>
                  <a:schemeClr val="tx1"/>
                </a:solidFill>
                <a:effectLst/>
                <a:latin typeface="+mn-lt"/>
                <a:ea typeface="+mn-ea"/>
                <a:cs typeface="+mn-cs"/>
              </a:rPr>
              <a:t>klarspråk.no,</a:t>
            </a:r>
            <a:r>
              <a:rPr lang="nb-NO" sz="1200" kern="1200" baseline="0" noProof="0" dirty="0">
                <a:solidFill>
                  <a:schemeClr val="tx1"/>
                </a:solidFill>
                <a:effectLst/>
                <a:latin typeface="+mn-lt"/>
                <a:ea typeface="+mn-ea"/>
                <a:cs typeface="+mn-cs"/>
              </a:rPr>
              <a:t> der finner du også </a:t>
            </a:r>
            <a:r>
              <a:rPr lang="nb-NO" sz="1200" kern="1200" baseline="0" noProof="0" dirty="0" err="1">
                <a:solidFill>
                  <a:schemeClr val="tx1"/>
                </a:solidFill>
                <a:effectLst/>
                <a:latin typeface="+mn-lt"/>
                <a:ea typeface="+mn-ea"/>
                <a:cs typeface="+mn-cs"/>
              </a:rPr>
              <a:t>Digdirs</a:t>
            </a:r>
            <a:r>
              <a:rPr lang="nb-NO" sz="1200" kern="1200" baseline="0" noProof="0" dirty="0">
                <a:solidFill>
                  <a:schemeClr val="tx1"/>
                </a:solidFill>
                <a:effectLst/>
                <a:latin typeface="+mn-lt"/>
                <a:ea typeface="+mn-ea"/>
                <a:cs typeface="+mn-cs"/>
              </a:rPr>
              <a:t> e-læringskurs, Den </a:t>
            </a:r>
            <a:r>
              <a:rPr lang="nb-NO" sz="1200" kern="1200" baseline="0" noProof="0" dirty="0" err="1">
                <a:solidFill>
                  <a:schemeClr val="tx1"/>
                </a:solidFill>
                <a:effectLst/>
                <a:latin typeface="+mn-lt"/>
                <a:ea typeface="+mn-ea"/>
                <a:cs typeface="+mn-cs"/>
              </a:rPr>
              <a:t>gyldne</a:t>
            </a:r>
            <a:r>
              <a:rPr lang="nb-NO" sz="1200" kern="1200" baseline="0" noProof="0" dirty="0">
                <a:solidFill>
                  <a:schemeClr val="tx1"/>
                </a:solidFill>
                <a:effectLst/>
                <a:latin typeface="+mn-lt"/>
                <a:ea typeface="+mn-ea"/>
                <a:cs typeface="+mn-cs"/>
              </a:rPr>
              <a:t> pennen.)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Neste er lister og tabeller.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n-NO" sz="1200" b="0" kern="1200" baseline="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kern="1200" baseline="0" noProof="0">
                <a:solidFill>
                  <a:schemeClr val="tx1"/>
                </a:solidFill>
                <a:effectLst/>
                <a:latin typeface="+mn-lt"/>
                <a:ea typeface="+mn-ea"/>
                <a:cs typeface="+mn-cs"/>
              </a:rPr>
              <a:t>Lister og tabeller er et område hvor mange gjør feil, og dette er ofte feil som enkelt kan unngås.</a:t>
            </a:r>
          </a:p>
          <a:p>
            <a:pPr marL="0" lvl="0" indent="0">
              <a:buFont typeface="Arial" panose="020B0604020202020204" pitchFamily="34" charset="0"/>
              <a:buNone/>
            </a:pPr>
            <a:endParaRPr lang="nb-NO" sz="1200" b="0" kern="1200" baseline="0" noProof="0">
              <a:solidFill>
                <a:schemeClr val="tx1"/>
              </a:solidFill>
              <a:effectLst/>
              <a:latin typeface="+mn-lt"/>
              <a:ea typeface="+mn-ea"/>
              <a:cs typeface="+mn-cs"/>
            </a:endParaRPr>
          </a:p>
          <a:p>
            <a:pPr algn="l"/>
            <a:r>
              <a:rPr lang="nb-NO" b="0" i="0">
                <a:solidFill>
                  <a:srgbClr val="1A1A18"/>
                </a:solidFill>
                <a:effectLst/>
                <a:latin typeface="Inter"/>
              </a:rPr>
              <a:t>Lister kan benyttes for å ramse opp informasjon. Fordelen med lister er at informasjonen blir strukturert både visuelt og i koden, og dermed blir informasjonen lettere å lese og forstå for alle brukere. </a:t>
            </a:r>
            <a:endParaRPr lang="nb-NO" b="1"/>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720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endParaRPr lang="nb-NO" b="0" i="0">
              <a:solidFill>
                <a:srgbClr val="1A1A18"/>
              </a:solidFill>
              <a:effectLst/>
              <a:latin typeface="Inter"/>
            </a:endParaRPr>
          </a:p>
          <a:p>
            <a:pPr algn="l"/>
            <a:r>
              <a:rPr lang="nb-NO" b="0" i="0">
                <a:solidFill>
                  <a:srgbClr val="1A1A18"/>
                </a:solidFill>
                <a:effectLst/>
                <a:latin typeface="Inter"/>
              </a:rPr>
              <a:t>Du bruker nummerert liste når innholdet skal komme i en bestemt rekkefølge. </a:t>
            </a:r>
            <a:br>
              <a:rPr lang="nb-NO" b="0" i="0">
                <a:solidFill>
                  <a:srgbClr val="1A1A18"/>
                </a:solidFill>
                <a:effectLst/>
                <a:latin typeface="Inter"/>
              </a:rPr>
            </a:br>
            <a:r>
              <a:rPr lang="nb-NO" b="0" i="0">
                <a:solidFill>
                  <a:srgbClr val="1A1A18"/>
                </a:solidFill>
                <a:effectLst/>
                <a:latin typeface="Inter"/>
              </a:rPr>
              <a:t>Unummererte lister eller punktliste, brukes når rekkefølgen ikke er relevant. Lister med flere nivå er hvis det er et underpunkt som trenger mer forklaring innad i en liste.</a:t>
            </a:r>
          </a:p>
          <a:p>
            <a:pPr algn="l"/>
            <a:endParaRPr lang="nb-NO" b="0" i="0">
              <a:solidFill>
                <a:srgbClr val="1A1A18"/>
              </a:solidFill>
              <a:effectLst/>
              <a:latin typeface="Inter"/>
            </a:endParaRPr>
          </a:p>
          <a:p>
            <a:r>
              <a:rPr lang="nb-NO"/>
              <a:t>PS. Ikke bruke bindestrek eller et symbol for å lage listepunk. Bruk alltid teksteditoren i publiseringsløsningen eller i Word.</a:t>
            </a:r>
          </a:p>
          <a:p>
            <a:pPr marL="171450" indent="-171450">
              <a:buFontTx/>
              <a:buChar char="-"/>
            </a:pPr>
            <a:endParaRPr lang="nb-NO"/>
          </a:p>
          <a:p>
            <a:pPr marL="171450" indent="-171450">
              <a:buFontTx/>
              <a:buChar char="-"/>
            </a:pPr>
            <a:endParaRPr lang="nb-NO"/>
          </a:p>
        </p:txBody>
      </p:sp>
      <p:sp>
        <p:nvSpPr>
          <p:cNvPr id="4" name="Plassholder for lysbildenummer 3"/>
          <p:cNvSpPr>
            <a:spLocks noGrp="1"/>
          </p:cNvSpPr>
          <p:nvPr>
            <p:ph type="sldNum" sz="quarter" idx="5"/>
          </p:nvPr>
        </p:nvSpPr>
        <p:spPr/>
        <p:txBody>
          <a:bodyPr/>
          <a:lstStyle/>
          <a:p>
            <a:fld id="{F8FE43B6-9740-47BB-A53B-54E0938F8F9C}" type="slidenum">
              <a:rPr lang="nb-NO" smtClean="0"/>
              <a:t>29</a:t>
            </a:fld>
            <a:endParaRPr lang="nb-NO"/>
          </a:p>
        </p:txBody>
      </p:sp>
    </p:spTree>
    <p:extLst>
      <p:ext uri="{BB962C8B-B14F-4D97-AF65-F5344CB8AC3E}">
        <p14:creationId xmlns:p14="http://schemas.microsoft.com/office/powerpoint/2010/main" val="850538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1A1A18"/>
                </a:solidFill>
                <a:effectLst/>
                <a:latin typeface="Inter"/>
              </a:rPr>
              <a:t>Tabeller skal utelukkende brukes til å presentere data, og ikke for å plassering og utseende. Riktig bruk av tabeller er avgjørende for at informasjonen blir tolket riktig av hjelpemiddel og brukeren klarer å tolke kompleks informasjon. Du må angi hva som er kolonne og hva som er </a:t>
            </a:r>
            <a:r>
              <a:rPr lang="nb-NO" b="0" i="0" err="1">
                <a:solidFill>
                  <a:srgbClr val="1A1A18"/>
                </a:solidFill>
                <a:effectLst/>
                <a:latin typeface="Inter"/>
              </a:rPr>
              <a:t>overskriftsrad</a:t>
            </a:r>
            <a:r>
              <a:rPr lang="nb-NO" b="0" i="0">
                <a:solidFill>
                  <a:srgbClr val="1A1A18"/>
                </a:solidFill>
                <a:effectLst/>
                <a:latin typeface="Inter"/>
              </a:rPr>
              <a:t>.</a:t>
            </a:r>
          </a:p>
          <a:p>
            <a:endParaRPr lang="nb-NO" b="0" i="0">
              <a:solidFill>
                <a:srgbClr val="1A1A18"/>
              </a:solidFill>
              <a:effectLst/>
              <a:latin typeface="Inter"/>
            </a:endParaRPr>
          </a:p>
          <a:p>
            <a:r>
              <a:rPr lang="nb-NO" b="0" i="0">
                <a:solidFill>
                  <a:srgbClr val="1A1A18"/>
                </a:solidFill>
                <a:effectLst/>
                <a:latin typeface="Inter"/>
              </a:rPr>
              <a:t>I publiseringsverktøyet vi bruker, </a:t>
            </a:r>
            <a:r>
              <a:rPr lang="nb-NO" b="0" i="0" err="1">
                <a:solidFill>
                  <a:srgbClr val="1A1A18"/>
                </a:solidFill>
                <a:effectLst/>
                <a:latin typeface="Inter"/>
              </a:rPr>
              <a:t>Drupal</a:t>
            </a:r>
            <a:r>
              <a:rPr lang="nb-NO" b="0" i="0">
                <a:solidFill>
                  <a:srgbClr val="1A1A18"/>
                </a:solidFill>
                <a:effectLst/>
                <a:latin typeface="Inter"/>
              </a:rPr>
              <a:t> 8, ser det ut som på bildet til venstre, her har vi muligheten til å velge hvor overskriftene skal være, hva som er rader og hva som er kolonner. </a:t>
            </a:r>
          </a:p>
          <a:p>
            <a:endParaRPr lang="nb-NO" b="0" i="0">
              <a:solidFill>
                <a:srgbClr val="1A1A18"/>
              </a:solidFill>
              <a:effectLst/>
              <a:latin typeface="Inter"/>
            </a:endParaRPr>
          </a:p>
        </p:txBody>
      </p:sp>
      <p:sp>
        <p:nvSpPr>
          <p:cNvPr id="4" name="Plassholder for lysbildenummer 3"/>
          <p:cNvSpPr>
            <a:spLocks noGrp="1"/>
          </p:cNvSpPr>
          <p:nvPr>
            <p:ph type="sldNum" sz="quarter" idx="5"/>
          </p:nvPr>
        </p:nvSpPr>
        <p:spPr/>
        <p:txBody>
          <a:bodyPr/>
          <a:lstStyle/>
          <a:p>
            <a:fld id="{F8FE43B6-9740-47BB-A53B-54E0938F8F9C}" type="slidenum">
              <a:rPr lang="nb-NO" smtClean="0"/>
              <a:t>30</a:t>
            </a:fld>
            <a:endParaRPr lang="nb-NO"/>
          </a:p>
        </p:txBody>
      </p:sp>
    </p:spTree>
    <p:extLst>
      <p:ext uri="{BB962C8B-B14F-4D97-AF65-F5344CB8AC3E}">
        <p14:creationId xmlns:p14="http://schemas.microsoft.com/office/powerpoint/2010/main" val="1131133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Bruk av bilder øker lesbarheten for mange brukere, så lenge bildet er relevant for innholdet i teksten.  Bilder skal ha et tekstalternativ for de som ikke kan se bildet. Ofte kalt alt-tekst. </a:t>
            </a:r>
          </a:p>
          <a:p>
            <a:r>
              <a:rPr lang="nb-NO"/>
              <a:t>Her kommer en filmsnutt om hvordan lage tekstalternativ til bilder/alt-tekst</a:t>
            </a:r>
            <a:r>
              <a:rPr lang="nb-NO" b="0" i="0">
                <a:solidFill>
                  <a:srgbClr val="1A1A18"/>
                </a:solidFill>
                <a:effectLst/>
                <a:latin typeface="Inter"/>
              </a:rPr>
              <a:t>. </a:t>
            </a: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21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4000" b="0" i="0" noProof="0" dirty="0">
                <a:solidFill>
                  <a:srgbClr val="333333"/>
                </a:solidFill>
                <a:effectLst/>
                <a:latin typeface="lato"/>
              </a:rPr>
              <a:t>Hvem er det som har bruk for </a:t>
            </a:r>
            <a:r>
              <a:rPr lang="nb-NO" sz="4000" b="0" i="0" noProof="0" dirty="0" err="1">
                <a:solidFill>
                  <a:srgbClr val="333333"/>
                </a:solidFill>
                <a:effectLst/>
                <a:latin typeface="lato"/>
              </a:rPr>
              <a:t>uu</a:t>
            </a:r>
            <a:r>
              <a:rPr lang="nb-NO" sz="4000" b="0" i="0" noProof="0" dirty="0">
                <a:solidFill>
                  <a:srgbClr val="333333"/>
                </a:solidFill>
                <a:effectLst/>
                <a:latin typeface="lato"/>
              </a:rPr>
              <a:t>? Mange funksjonsnedsettelser er usynlige, så vi tenker ikke over det. </a:t>
            </a:r>
          </a:p>
          <a:p>
            <a:endParaRPr lang="nb-NO" sz="4000" b="0" i="0" noProof="0" dirty="0">
              <a:solidFill>
                <a:srgbClr val="333333"/>
              </a:solidFill>
              <a:effectLst/>
              <a:latin typeface="lato"/>
            </a:endParaRPr>
          </a:p>
          <a:p>
            <a:r>
              <a:rPr lang="nb-NO" sz="4000" b="0" i="0" noProof="0" dirty="0">
                <a:solidFill>
                  <a:srgbClr val="333333"/>
                </a:solidFill>
                <a:effectLst/>
                <a:latin typeface="lato"/>
              </a:rPr>
              <a:t>Erna Solberg, for eksempel,  har dysleksi</a:t>
            </a:r>
          </a:p>
          <a:p>
            <a:r>
              <a:rPr lang="nb-NO" sz="4000" b="0" i="0" noProof="0" dirty="0">
                <a:solidFill>
                  <a:srgbClr val="333333"/>
                </a:solidFill>
                <a:effectLst/>
                <a:latin typeface="lato"/>
              </a:rPr>
              <a:t> </a:t>
            </a:r>
          </a:p>
          <a:p>
            <a:r>
              <a:rPr lang="nb-NO" sz="4000" b="0" i="0" noProof="0" dirty="0">
                <a:solidFill>
                  <a:srgbClr val="333333"/>
                </a:solidFill>
                <a:effectLst/>
                <a:latin typeface="lato"/>
              </a:rPr>
              <a:t>Bill Clinton har mistet deler av hørselen, og bruker høreapparat for å høre godt (2. periode 1997).</a:t>
            </a:r>
          </a:p>
          <a:p>
            <a:endParaRPr lang="nb-NO" sz="4000" b="0" i="0" noProof="0" dirty="0">
              <a:solidFill>
                <a:srgbClr val="333333"/>
              </a:solidFill>
              <a:effectLst/>
              <a:latin typeface="lato"/>
            </a:endParaRPr>
          </a:p>
          <a:p>
            <a:r>
              <a:rPr lang="nb-NO" sz="4000" b="0" i="0" noProof="0" dirty="0" err="1">
                <a:solidFill>
                  <a:srgbClr val="FFFFFF"/>
                </a:solidFill>
                <a:effectLst/>
                <a:latin typeface="Roboto"/>
              </a:rPr>
              <a:t>Messi</a:t>
            </a:r>
            <a:r>
              <a:rPr lang="nb-NO" sz="4000" b="0" i="0" noProof="0" dirty="0">
                <a:solidFill>
                  <a:srgbClr val="FFFFFF"/>
                </a:solidFill>
                <a:effectLst/>
                <a:latin typeface="Roboto"/>
              </a:rPr>
              <a:t>, den argentinske fotballspiller sies å lide av Asperger, en mild form for autisme, (en nevrologisk lidelse preget av vanskeligheter med å bruke språk og kommunikasjon, samt å danne sosiale relasjoner)</a:t>
            </a:r>
            <a:endParaRPr lang="nb-NO" sz="4000" b="0" i="0" noProof="0" dirty="0">
              <a:solidFill>
                <a:srgbClr val="333333"/>
              </a:solidFill>
              <a:effectLst/>
              <a:latin typeface="lato"/>
            </a:endParaRPr>
          </a:p>
          <a:p>
            <a:endParaRPr lang="nb-NO" sz="2700" noProof="0" dirty="0"/>
          </a:p>
          <a:p>
            <a:r>
              <a:rPr lang="nb-NO" sz="2700" noProof="0" dirty="0"/>
              <a:t>Anne Kat har en øyesykdom som gjør at hun vil miste synet. </a:t>
            </a:r>
          </a:p>
          <a:p>
            <a:endParaRPr lang="nb-NO" sz="2700" noProof="0" dirty="0"/>
          </a:p>
          <a:p>
            <a:r>
              <a:rPr lang="nb-NO" sz="2700" dirty="0"/>
              <a:t>Dette er et knippe kjendiser, resurssterke. </a:t>
            </a:r>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F8FE43B6-9740-47BB-A53B-54E0938F8F9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7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t>Alt tekst på </a:t>
            </a:r>
            <a:r>
              <a:rPr lang="nn-NO" err="1"/>
              <a:t>bilder</a:t>
            </a:r>
            <a:r>
              <a:rPr lang="nn-NO"/>
              <a:t> er </a:t>
            </a:r>
            <a:r>
              <a:rPr lang="nn-NO" err="1"/>
              <a:t>noe</a:t>
            </a:r>
            <a:r>
              <a:rPr lang="nn-NO"/>
              <a:t> av det folk kanskje syns er det </a:t>
            </a:r>
            <a:r>
              <a:rPr lang="nn-NO" err="1"/>
              <a:t>vanskeligste</a:t>
            </a:r>
            <a:r>
              <a:rPr lang="nn-NO"/>
              <a:t> så nå skal vi </a:t>
            </a:r>
            <a:r>
              <a:rPr lang="nn-NO" err="1"/>
              <a:t>se</a:t>
            </a:r>
            <a:r>
              <a:rPr lang="nn-NO"/>
              <a:t> et par </a:t>
            </a:r>
            <a:r>
              <a:rPr lang="nn-NO" err="1"/>
              <a:t>eksempler</a:t>
            </a:r>
            <a:r>
              <a:rPr lang="nn-NO"/>
              <a:t> på dette.</a:t>
            </a:r>
          </a:p>
          <a:p>
            <a:endParaRPr lang="nn-NO"/>
          </a:p>
          <a:p>
            <a:r>
              <a:rPr lang="nn-NO"/>
              <a:t>Her skal vi </a:t>
            </a:r>
            <a:r>
              <a:rPr lang="nn-NO" err="1"/>
              <a:t>se</a:t>
            </a:r>
            <a:r>
              <a:rPr lang="nn-NO"/>
              <a:t> på et eksempel med et ikkje-lenka bilde, eller et deskriptivt bilde. </a:t>
            </a:r>
          </a:p>
          <a:p>
            <a:r>
              <a:rPr lang="nn-NO"/>
              <a:t>Dette skal være kort og beskrive motivet.</a:t>
            </a:r>
          </a:p>
          <a:p>
            <a:r>
              <a:rPr lang="nn-NO" baseline="0"/>
              <a:t>I dette eksempelet har bildet fått en alt-tekst «Kran med vann»</a:t>
            </a:r>
          </a:p>
          <a:p>
            <a:r>
              <a:rPr lang="nn-NO" baseline="0"/>
              <a:t>Dette er den informasjonen du vil få om du </a:t>
            </a:r>
            <a:r>
              <a:rPr lang="nn-NO" baseline="0" err="1"/>
              <a:t>ikke</a:t>
            </a:r>
            <a:r>
              <a:rPr lang="nn-NO" baseline="0"/>
              <a:t> ser bildet, </a:t>
            </a:r>
          </a:p>
          <a:p>
            <a:r>
              <a:rPr lang="nn-NO" baseline="0"/>
              <a:t>men får lest opp den alternative teksten med et hjelpemiddel.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92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842">
              <a:defRPr/>
            </a:pPr>
            <a:r>
              <a:rPr lang="nb-NO" noProof="0"/>
              <a:t>I dette eksempelet går lenka til en side med oversikt over </a:t>
            </a:r>
            <a:r>
              <a:rPr lang="nb-NO" noProof="0" err="1"/>
              <a:t>vannavstengig</a:t>
            </a:r>
            <a:r>
              <a:rPr lang="nb-NO" noProof="0"/>
              <a:t> i kommunen. Hele bildet er en lenke.</a:t>
            </a:r>
          </a:p>
          <a:p>
            <a:pPr defTabSz="473842">
              <a:defRPr/>
            </a:pPr>
            <a:endParaRPr lang="nb-NO" noProof="0"/>
          </a:p>
          <a:p>
            <a:pPr defTabSz="473842">
              <a:defRPr/>
            </a:pPr>
            <a:r>
              <a:rPr lang="nb-NO" noProof="0"/>
              <a:t>Alt-teksten burde i dette tilfellet ha sagt noe om lenkemålet. En god alt-tekst ville ha vært «Informasjon om vannavstengning i kommunen»</a:t>
            </a:r>
          </a:p>
          <a:p>
            <a:pPr defTabSz="473842">
              <a:defRPr/>
            </a:pPr>
            <a:endParaRPr lang="nb-NO" baseline="0" noProof="0"/>
          </a:p>
          <a:p>
            <a:pPr defTabSz="473842">
              <a:defRPr/>
            </a:pPr>
            <a:r>
              <a:rPr lang="nb-NO" baseline="0" noProof="0"/>
              <a:t>Riktig bruk av alt-teksten er avgjørende for at brukere som ikke ser bildet også skal få med seg denne viktige informasjonen. </a:t>
            </a:r>
          </a:p>
          <a:p>
            <a:pPr defTabSz="473842">
              <a:defRPr/>
            </a:pPr>
            <a:endParaRPr lang="nb-NO" baseline="0" noProof="0"/>
          </a:p>
          <a:p>
            <a:pPr defTabSz="473842">
              <a:defRPr/>
            </a:pPr>
            <a:endParaRPr lang="nn-NO"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011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842">
              <a:defRPr/>
            </a:pPr>
            <a:r>
              <a:rPr lang="nn-NO" baseline="0"/>
              <a:t>Dekorative </a:t>
            </a:r>
            <a:r>
              <a:rPr lang="nn-NO" baseline="0" err="1"/>
              <a:t>bilder</a:t>
            </a:r>
            <a:r>
              <a:rPr lang="nn-NO" baseline="0"/>
              <a:t> skal ha en tom alt-tekst. Det vil si at du må fylle ut to apostrofer, der du normalt legger inn alt-teksten i </a:t>
            </a:r>
            <a:r>
              <a:rPr lang="nn-NO" baseline="0" err="1"/>
              <a:t>løsningen</a:t>
            </a:r>
            <a:r>
              <a:rPr lang="nn-NO" baseline="0"/>
              <a:t> du bruker.  </a:t>
            </a:r>
            <a:r>
              <a:rPr lang="nn-NO" baseline="0" err="1"/>
              <a:t>Hvis</a:t>
            </a:r>
            <a:r>
              <a:rPr lang="nn-NO" baseline="0"/>
              <a:t> det </a:t>
            </a:r>
            <a:r>
              <a:rPr lang="nn-NO" baseline="0" err="1"/>
              <a:t>legges</a:t>
            </a:r>
            <a:r>
              <a:rPr lang="nn-NO" baseline="0"/>
              <a:t> inn i dokumenter skal det markerer som dekorativt.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5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sz="1200" kern="1200" dirty="0">
                <a:solidFill>
                  <a:schemeClr val="tx1"/>
                </a:solidFill>
                <a:effectLst/>
                <a:latin typeface="+mn-lt"/>
                <a:ea typeface="+mn-ea"/>
                <a:cs typeface="+mn-cs"/>
              </a:rPr>
              <a:t>Så over til video og lyd. Først skal vi </a:t>
            </a:r>
            <a:r>
              <a:rPr lang="nn-NO" sz="1200" kern="1200" dirty="0" err="1">
                <a:solidFill>
                  <a:schemeClr val="tx1"/>
                </a:solidFill>
                <a:effectLst/>
                <a:latin typeface="+mn-lt"/>
                <a:ea typeface="+mn-ea"/>
                <a:cs typeface="+mn-cs"/>
              </a:rPr>
              <a:t>se</a:t>
            </a:r>
            <a:r>
              <a:rPr lang="nn-NO" sz="1200" kern="1200" dirty="0">
                <a:solidFill>
                  <a:schemeClr val="tx1"/>
                </a:solidFill>
                <a:effectLst/>
                <a:latin typeface="+mn-lt"/>
                <a:ea typeface="+mn-ea"/>
                <a:cs typeface="+mn-cs"/>
              </a:rPr>
              <a:t> en liten video</a:t>
            </a:r>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475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1A1A18"/>
                </a:solidFill>
                <a:effectLst/>
                <a:latin typeface="Inter"/>
              </a:rPr>
              <a:t>Det er mange som foretrekker å se en video istedenfor å lese en lang tekst. </a:t>
            </a:r>
          </a:p>
          <a:p>
            <a:endParaRPr lang="nb-NO"/>
          </a:p>
        </p:txBody>
      </p:sp>
      <p:sp>
        <p:nvSpPr>
          <p:cNvPr id="4" name="Plassholder for lysbildenummer 3"/>
          <p:cNvSpPr>
            <a:spLocks noGrp="1"/>
          </p:cNvSpPr>
          <p:nvPr>
            <p:ph type="sldNum" sz="quarter" idx="5"/>
          </p:nvPr>
        </p:nvSpPr>
        <p:spPr/>
        <p:txBody>
          <a:bodyPr/>
          <a:lstStyle/>
          <a:p>
            <a:fld id="{628F95D3-9889-8C4A-862C-9C0ACC722092}" type="slidenum">
              <a:rPr lang="nb-NO" smtClean="0"/>
              <a:t>36</a:t>
            </a:fld>
            <a:endParaRPr lang="nb-NO"/>
          </a:p>
        </p:txBody>
      </p:sp>
    </p:spTree>
    <p:extLst>
      <p:ext uri="{BB962C8B-B14F-4D97-AF65-F5344CB8AC3E}">
        <p14:creationId xmlns:p14="http://schemas.microsoft.com/office/powerpoint/2010/main" val="139259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buFont typeface="Arial" panose="020B0604020202020204" pitchFamily="34" charset="0"/>
              <a:buChar char="•"/>
            </a:pPr>
            <a:r>
              <a:rPr lang="nb-NO" b="0" i="0" dirty="0">
                <a:solidFill>
                  <a:srgbClr val="1A1A18"/>
                </a:solidFill>
                <a:effectLst/>
                <a:latin typeface="Inter"/>
              </a:rPr>
              <a:t>Så husk å tekste filmen.</a:t>
            </a:r>
          </a:p>
          <a:p>
            <a:pPr algn="l">
              <a:buFont typeface="Arial" panose="020B0604020202020204" pitchFamily="34" charset="0"/>
              <a:buChar char="•"/>
            </a:pPr>
            <a:endParaRPr lang="nb-NO" b="0" i="0" dirty="0">
              <a:solidFill>
                <a:srgbClr val="1A1A18"/>
              </a:solidFill>
              <a:effectLst/>
              <a:latin typeface="Inter"/>
            </a:endParaRPr>
          </a:p>
          <a:p>
            <a:pPr algn="l">
              <a:buFont typeface="Arial" panose="020B0604020202020204" pitchFamily="34" charset="0"/>
              <a:buChar char="•"/>
            </a:pPr>
            <a:r>
              <a:rPr lang="nb-NO" b="0" i="0" dirty="0">
                <a:solidFill>
                  <a:srgbClr val="1A1A18"/>
                </a:solidFill>
                <a:effectLst/>
                <a:latin typeface="Inter"/>
              </a:rPr>
              <a:t> Da kan brukere som ikke har mulighet til å høre lyden, forstå hva filmen handler om. De fleste moderne videoavspillere gir deg mulighet til å legge inn teksting som en egen fil (</a:t>
            </a:r>
            <a:r>
              <a:rPr lang="nb-NO" b="0" i="0" dirty="0" err="1">
                <a:solidFill>
                  <a:srgbClr val="1A1A18"/>
                </a:solidFill>
                <a:effectLst/>
                <a:latin typeface="Inter"/>
              </a:rPr>
              <a:t>closed</a:t>
            </a:r>
            <a:r>
              <a:rPr lang="nb-NO" b="0" i="0" dirty="0">
                <a:solidFill>
                  <a:srgbClr val="1A1A18"/>
                </a:solidFill>
                <a:effectLst/>
                <a:latin typeface="Inter"/>
              </a:rPr>
              <a:t> </a:t>
            </a:r>
            <a:r>
              <a:rPr lang="nb-NO" b="0" i="0" dirty="0" err="1">
                <a:solidFill>
                  <a:srgbClr val="1A1A18"/>
                </a:solidFill>
                <a:effectLst/>
                <a:latin typeface="Inter"/>
              </a:rPr>
              <a:t>captioning</a:t>
            </a:r>
            <a:r>
              <a:rPr lang="nb-NO" b="0" i="0" dirty="0">
                <a:solidFill>
                  <a:srgbClr val="1A1A18"/>
                </a:solidFill>
                <a:effectLst/>
                <a:latin typeface="Inter"/>
              </a:rPr>
              <a:t>, CC) ved siden av filmen.</a:t>
            </a:r>
          </a:p>
          <a:p>
            <a:pPr algn="l">
              <a:buFont typeface="Arial" panose="020B0604020202020204" pitchFamily="34" charset="0"/>
              <a:buChar char="•"/>
            </a:pPr>
            <a:endParaRPr lang="nb-NO" b="0" i="0" dirty="0">
              <a:solidFill>
                <a:srgbClr val="1A1A18"/>
              </a:solidFill>
              <a:effectLst/>
              <a:latin typeface="Inter"/>
            </a:endParaRPr>
          </a:p>
          <a:p>
            <a:pPr algn="l">
              <a:buFont typeface="Arial" panose="020B0604020202020204" pitchFamily="34" charset="0"/>
              <a:buChar char="•"/>
            </a:pPr>
            <a:r>
              <a:rPr lang="nb-NO" b="0" i="0" dirty="0">
                <a:solidFill>
                  <a:srgbClr val="1A1A18"/>
                </a:solidFill>
                <a:effectLst/>
                <a:latin typeface="Inter"/>
              </a:rPr>
              <a:t>Når du bruker video, skriv en kort tekst om hva videoen handler om, slik at brukerne skjønner om den er relevant eller ikke.</a:t>
            </a:r>
          </a:p>
          <a:p>
            <a:pPr algn="l">
              <a:buFont typeface="Arial" panose="020B0604020202020204" pitchFamily="34" charset="0"/>
              <a:buChar char="•"/>
            </a:pPr>
            <a:endParaRPr lang="nb-NO" b="0" i="0" dirty="0">
              <a:solidFill>
                <a:srgbClr val="1A1A18"/>
              </a:solidFill>
              <a:effectLst/>
              <a:latin typeface="Inter"/>
            </a:endParaRPr>
          </a:p>
          <a:p>
            <a:pPr algn="l">
              <a:buFont typeface="Arial" panose="020B0604020202020204" pitchFamily="34" charset="0"/>
              <a:buChar char="•"/>
            </a:pPr>
            <a:r>
              <a:rPr lang="nb-NO" b="0" i="0" dirty="0" err="1">
                <a:solidFill>
                  <a:srgbClr val="1A1A18"/>
                </a:solidFill>
                <a:effectLst/>
                <a:latin typeface="Inter"/>
              </a:rPr>
              <a:t>Podcast</a:t>
            </a:r>
            <a:r>
              <a:rPr lang="nb-NO" b="0" i="0" dirty="0">
                <a:solidFill>
                  <a:srgbClr val="1A1A18"/>
                </a:solidFill>
                <a:effectLst/>
                <a:latin typeface="Inter"/>
              </a:rPr>
              <a:t> er jo lydklipp, og da må du sørge for å gjengi informasjonen også som tekst. Dette er for brukere som ikke kan høre lydklippet, slik at de kan forstå hva det handler om.  Dere finner veiledning både i e-læringskurset og på </a:t>
            </a:r>
            <a:r>
              <a:rPr lang="nb-NO" b="0" i="0" dirty="0" err="1">
                <a:solidFill>
                  <a:srgbClr val="1A1A18"/>
                </a:solidFill>
                <a:effectLst/>
                <a:latin typeface="Inter"/>
              </a:rPr>
              <a:t>nettsidenen</a:t>
            </a:r>
            <a:r>
              <a:rPr lang="nb-NO" b="0" i="0" dirty="0">
                <a:solidFill>
                  <a:srgbClr val="1A1A18"/>
                </a:solidFill>
                <a:effectLst/>
                <a:latin typeface="Inter"/>
              </a:rPr>
              <a:t> våre.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1A1A18"/>
              </a:solidFill>
              <a:effectLst/>
              <a:latin typeface="Inter"/>
            </a:endParaRPr>
          </a:p>
          <a:p>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A1A18"/>
                </a:solidFill>
                <a:effectLst/>
                <a:latin typeface="Inter"/>
              </a:rPr>
              <a:t>https://www.uutilsynet.no/wcag-standarden/video-og-lydopptak/232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A1A18"/>
                </a:solidFill>
                <a:effectLst/>
                <a:latin typeface="Inter"/>
              </a:rPr>
              <a:t>https://www.uutilsynet.no/wcag-standarden/sporsmal-og-svar-om-video/742</a:t>
            </a:r>
            <a:endParaRPr lang="nb-NO" dirty="0"/>
          </a:p>
          <a:p>
            <a:endParaRPr lang="nb-NO" noProof="0" dirty="0"/>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37</a:t>
            </a:fld>
            <a:endParaRPr lang="nb-NO"/>
          </a:p>
        </p:txBody>
      </p:sp>
    </p:spTree>
    <p:extLst>
      <p:ext uri="{BB962C8B-B14F-4D97-AF65-F5344CB8AC3E}">
        <p14:creationId xmlns:p14="http://schemas.microsoft.com/office/powerpoint/2010/main" val="2955971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kern="1200">
                <a:solidFill>
                  <a:schemeClr val="tx1"/>
                </a:solidFill>
                <a:effectLst/>
                <a:latin typeface="+mn-lt"/>
                <a:ea typeface="+mn-ea"/>
                <a:cs typeface="+mn-cs"/>
              </a:rPr>
              <a:t>Det siste tema i tips til hvordan, er Dokumenter. </a:t>
            </a:r>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993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Vi får en del spørsmål om publisering av dokumenter på nett, for eksempel </a:t>
            </a:r>
            <a:r>
              <a:rPr lang="nb-NO"/>
              <a:t>– Word, PDF og </a:t>
            </a:r>
            <a:r>
              <a:rPr lang="nb-NO" err="1"/>
              <a:t>Powerpoint</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r>
              <a:rPr lang="nb-NO" baseline="0"/>
              <a:t>Dokumenter som legges på nettsiden, også skal følge </a:t>
            </a:r>
            <a:r>
              <a:rPr lang="nb-NO" baseline="0" err="1"/>
              <a:t>uu</a:t>
            </a:r>
            <a:r>
              <a:rPr lang="nb-NO" baseline="0"/>
              <a:t>-kravene. </a:t>
            </a:r>
          </a:p>
          <a:p>
            <a:r>
              <a:rPr lang="nb-NO" baseline="0"/>
              <a:t>Her kan du tenke på samme måte som når du legger ut annet innhold:</a:t>
            </a:r>
          </a:p>
          <a:p>
            <a:pPr marL="171450" indent="-171450">
              <a:buFont typeface="Arial" panose="020B0604020202020204" pitchFamily="34" charset="0"/>
              <a:buChar char="•"/>
            </a:pPr>
            <a:r>
              <a:rPr lang="nb-NO" baseline="0"/>
              <a:t>Strukturer teksten og bruk verktøyet i tekstbehandlingsprogrammet</a:t>
            </a:r>
          </a:p>
          <a:p>
            <a:pPr marL="171450" indent="-171450">
              <a:buFont typeface="Arial" panose="020B0604020202020204" pitchFamily="34" charset="0"/>
              <a:buChar char="•"/>
            </a:pPr>
            <a:r>
              <a:rPr lang="nb-NO" baseline="0"/>
              <a:t>Lag tekstalternativ på bilder</a:t>
            </a:r>
          </a:p>
          <a:p>
            <a:pPr marL="171450" indent="-171450">
              <a:buFont typeface="Arial" panose="020B0604020202020204" pitchFamily="34" charset="0"/>
              <a:buChar char="•"/>
            </a:pPr>
            <a:r>
              <a:rPr lang="nb-NO" baseline="0"/>
              <a:t>Tenk på fargebruk og kontrast</a:t>
            </a:r>
          </a:p>
          <a:p>
            <a:pPr marL="171450" indent="-171450">
              <a:buFont typeface="Arial" panose="020B0604020202020204" pitchFamily="34" charset="0"/>
              <a:buChar char="•"/>
            </a:pPr>
            <a:endParaRPr lang="nb-NO" baseline="0"/>
          </a:p>
          <a:p>
            <a:pPr marL="0" indent="0">
              <a:buFont typeface="Arial" panose="020B0604020202020204" pitchFamily="34" charset="0"/>
              <a:buNone/>
            </a:pPr>
            <a:r>
              <a:rPr lang="nb-NO" baseline="0"/>
              <a:t>Helst ikke bruk PDF da det er langt mer krevende å lage tilgjengelig/</a:t>
            </a:r>
            <a:r>
              <a:rPr lang="nb-NO" baseline="0" err="1"/>
              <a:t>uu</a:t>
            </a:r>
            <a:r>
              <a:rPr lang="nb-NO" baseline="0"/>
              <a:t>.</a:t>
            </a:r>
          </a:p>
          <a:p>
            <a:pPr marL="171450" indent="-171450">
              <a:buFont typeface="Arial" panose="020B0604020202020204" pitchFamily="34" charset="0"/>
              <a:buChar char="•"/>
            </a:pPr>
            <a:endParaRPr lang="nb-NO" baseline="0"/>
          </a:p>
          <a:p>
            <a:pPr marL="0" indent="0">
              <a:buFont typeface="Arial" panose="020B0604020202020204" pitchFamily="34" charset="0"/>
              <a:buNone/>
            </a:pPr>
            <a:r>
              <a:rPr lang="nb-NO" baseline="0"/>
              <a:t>De fleste tekstbehandlingsprogram som Word, har også enkle funksjoner for å sjekke om dokumentet er lesbart og tilgjengelig. Så husk å bruk disse. </a:t>
            </a:r>
          </a:p>
          <a:p>
            <a:pPr marL="0" indent="0">
              <a:buFont typeface="Arial" panose="020B0604020202020204" pitchFamily="34" charset="0"/>
              <a:buNone/>
            </a:pPr>
            <a:endParaRPr lang="nb-NO" baseline="0"/>
          </a:p>
          <a:p>
            <a:r>
              <a:rPr lang="nb-NO" baseline="0"/>
              <a:t>Vårt råd er at du så langt som mulig bør publisere informasjon som nettsider, og ikke som dokument.</a:t>
            </a:r>
          </a:p>
          <a:p>
            <a:endParaRPr lang="nb-NO" baseline="0"/>
          </a:p>
          <a:p>
            <a:r>
              <a:rPr lang="nb-NO" baseline="0"/>
              <a:t>https://www.uutilsynet.no/regelverk/dokumenter-pa-nettsider/208 </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3BBAC-A947-4C58-9113-787DC62B43C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46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tips er å sjekke tilgjengeligheten til dokumentet. Her er et eksempel på hvordan du gjør det i PowerPoint. Velg fil, deretter informasjon og velg så Kontroll for problemer – Kontroller tilgjengelighet. Den samme funksjonaliteten finner du i Word. Du finner veiledning på hvordan lage dokumenter tilgjengelige for alle, på våre nettsider.</a:t>
            </a:r>
          </a:p>
          <a:p>
            <a:r>
              <a:rPr lang="nb-NO">
                <a:hlinkClick r:id="rId3"/>
              </a:rPr>
              <a:t>PowerPoint | Tilsynet for universell utforming av ikt (uutilsynet.no)</a:t>
            </a:r>
            <a:endParaRPr lang="nb-NO"/>
          </a:p>
        </p:txBody>
      </p:sp>
      <p:sp>
        <p:nvSpPr>
          <p:cNvPr id="4" name="Plassholder for lysbildenummer 3"/>
          <p:cNvSpPr>
            <a:spLocks noGrp="1"/>
          </p:cNvSpPr>
          <p:nvPr>
            <p:ph type="sldNum" sz="quarter" idx="5"/>
          </p:nvPr>
        </p:nvSpPr>
        <p:spPr/>
        <p:txBody>
          <a:bodyPr/>
          <a:lstStyle/>
          <a:p>
            <a:fld id="{628F95D3-9889-8C4A-862C-9C0ACC722092}" type="slidenum">
              <a:rPr lang="nb-NO" smtClean="0"/>
              <a:t>40</a:t>
            </a:fld>
            <a:endParaRPr lang="nb-NO"/>
          </a:p>
        </p:txBody>
      </p:sp>
    </p:spTree>
    <p:extLst>
      <p:ext uri="{BB962C8B-B14F-4D97-AF65-F5344CB8AC3E}">
        <p14:creationId xmlns:p14="http://schemas.microsoft.com/office/powerpoint/2010/main" val="2433335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76288" y="730250"/>
            <a:ext cx="5264150" cy="2962275"/>
          </a:xfrm>
        </p:spPr>
      </p:sp>
      <p:sp>
        <p:nvSpPr>
          <p:cNvPr id="3" name="Plassholder for notater 2"/>
          <p:cNvSpPr>
            <a:spLocks noGrp="1"/>
          </p:cNvSpPr>
          <p:nvPr>
            <p:ph type="body" idx="1"/>
          </p:nvPr>
        </p:nvSpPr>
        <p:spPr/>
        <p:txBody>
          <a:bodyPr>
            <a:normAutofit/>
          </a:bodyPr>
          <a:lstStyle/>
          <a:p>
            <a:pPr defTabSz="495199">
              <a:defRPr/>
            </a:pPr>
            <a:r>
              <a:rPr lang="nb-NO" dirty="0" err="1"/>
              <a:t>uu</a:t>
            </a:r>
            <a:r>
              <a:rPr lang="nb-NO" dirty="0"/>
              <a:t>-forskriften definerer </a:t>
            </a:r>
            <a:r>
              <a:rPr lang="nb-NO" b="1" dirty="0"/>
              <a:t>universell utforming av ikt</a:t>
            </a:r>
            <a:r>
              <a:rPr lang="nb-NO" dirty="0"/>
              <a:t>. </a:t>
            </a:r>
          </a:p>
          <a:p>
            <a:pPr defTabSz="495199">
              <a:defRPr/>
            </a:pPr>
            <a:endParaRPr lang="nb-NO" dirty="0"/>
          </a:p>
          <a:p>
            <a:pPr defTabSz="495199">
              <a:defRPr/>
            </a:pPr>
            <a:r>
              <a:rPr lang="nb-NO" dirty="0"/>
              <a:t>Med universell utforming menes utforming eller tilrettelegging av hovedløsningen i ikt slik at virksomhetens alminnelige funksjon kan benyttes av flest mulig. Ikke helt klarspråk, men </a:t>
            </a:r>
            <a:r>
              <a:rPr lang="nb-NO" b="1" dirty="0"/>
              <a:t>det betyr at du skal tilby én løsning til publikum, som flest mulig kan bruke</a:t>
            </a:r>
            <a:r>
              <a:rPr lang="nb-NO" dirty="0"/>
              <a:t>. </a:t>
            </a:r>
          </a:p>
          <a:p>
            <a:pPr defTabSz="495199">
              <a:defRPr/>
            </a:pPr>
            <a:endParaRPr lang="nb-NO" dirty="0"/>
          </a:p>
          <a:p>
            <a:pPr defTabSz="495199">
              <a:defRPr/>
            </a:pPr>
            <a:r>
              <a:rPr lang="nb-NO" dirty="0"/>
              <a:t>Universell utforming tar ikke vekk behovet for tilrettelegging for grupper og enkeltpersoner, men det vil gjøre at flere får en enklere digital hverdag. </a:t>
            </a:r>
          </a:p>
          <a:p>
            <a:pPr defTabSz="495199">
              <a:defRPr/>
            </a:pPr>
            <a:endParaRPr lang="nb-NO" dirty="0"/>
          </a:p>
          <a:p>
            <a:pPr defTabSz="495199">
              <a:defRPr/>
            </a:pPr>
            <a:r>
              <a:rPr lang="nb-NO" b="1" dirty="0" err="1"/>
              <a:t>Hovedløsning</a:t>
            </a:r>
            <a:r>
              <a:rPr lang="nb-NO" dirty="0"/>
              <a:t> – ikt-løsning som er integrert del av måten virksomheten informerer og tilbyr sine tjenester til allmennheten på og som er knyttet til virksomhetens </a:t>
            </a:r>
            <a:r>
              <a:rPr lang="nb-NO" dirty="0" err="1"/>
              <a:t>alminnelilige</a:t>
            </a:r>
            <a:r>
              <a:rPr lang="nb-NO" dirty="0"/>
              <a:t> funksjon.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9F30-BE86-4E31-A4D2-52D65D10ADE3}" type="slidenum">
              <a:rPr kumimoji="0" lang="nb-NO"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39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Antall personer med nedsatt funksjonsevne i Norge</a:t>
            </a:r>
          </a:p>
          <a:p>
            <a:endParaRPr lang="nb-NO" noProof="0" dirty="0"/>
          </a:p>
          <a:p>
            <a:r>
              <a:rPr lang="nb-NO" noProof="0" dirty="0"/>
              <a:t>Men vi tenker ofte ikke over at det gjelder mange. Derfor har jeg samlet noen tall for å gi et bakteppe for hvor mange som vil ha nytte av at nettløsninger er universelt utformet. </a:t>
            </a:r>
          </a:p>
          <a:p>
            <a:pPr marL="171450" indent="-171450">
              <a:buFont typeface="Arial" panose="020B0604020202020204" pitchFamily="34" charset="0"/>
              <a:buChar char="•"/>
            </a:pPr>
            <a:r>
              <a:rPr lang="nb-NO" b="1" noProof="0" dirty="0"/>
              <a:t>Det over en million hørselshemmede i Norge,  ifølge en undersøkelse fra 2020</a:t>
            </a:r>
            <a:r>
              <a:rPr lang="nb-NO" noProof="0" dirty="0"/>
              <a:t> (Oslo </a:t>
            </a:r>
            <a:r>
              <a:rPr lang="nb-NO" noProof="0" dirty="0" err="1"/>
              <a:t>Economics</a:t>
            </a:r>
            <a:r>
              <a:rPr lang="nb-NO" noProof="0" dirty="0"/>
              <a:t> på oppdrag fra HLF https://www.hlf.no/hvagjorhlf/horingsuttalelser/rapporter/nedsatt-horsel-i-arbeidsfor-alder/)</a:t>
            </a:r>
          </a:p>
          <a:p>
            <a:pPr marL="628650" lvl="1" indent="-171450">
              <a:buFont typeface="Arial" panose="020B0604020202020204" pitchFamily="34" charset="0"/>
              <a:buChar char="•"/>
            </a:pPr>
            <a:r>
              <a:rPr lang="nb-NO" noProof="0" dirty="0"/>
              <a:t>Hørsel det vanligste sansetapet når vi blir eldre</a:t>
            </a:r>
          </a:p>
          <a:p>
            <a:pPr marL="628650" lvl="1" indent="-171450">
              <a:buFont typeface="Arial" panose="020B0604020202020204" pitchFamily="34" charset="0"/>
              <a:buChar char="•"/>
            </a:pPr>
            <a:r>
              <a:rPr lang="nb-NO" noProof="0" dirty="0"/>
              <a:t>Hørselsskader er en av de raskest voksende folkehelseutfordringene vi har i dag, og de rammer folk i alle aldere. Mange av oss har en hørselsskade og redusert hørsel, uten å være klar over det, sier Hørselsforsker ved Sintef, Tron </a:t>
            </a:r>
            <a:r>
              <a:rPr lang="nb-NO" noProof="0" dirty="0" err="1"/>
              <a:t>Vedul</a:t>
            </a:r>
            <a:r>
              <a:rPr lang="nb-NO" noProof="0" dirty="0"/>
              <a:t> Tronstad. (https://www.nrk.no/norge/en-million-nordmenn-har-nedsatt-horsel-1.14975104)</a:t>
            </a:r>
          </a:p>
          <a:p>
            <a:pPr marL="1085850" lvl="2" indent="-171450">
              <a:buFont typeface="Arial" panose="020B0604020202020204" pitchFamily="34" charset="0"/>
              <a:buChar char="•"/>
            </a:pPr>
            <a:endParaRPr lang="nb-NO" noProof="0" dirty="0"/>
          </a:p>
          <a:p>
            <a:pPr marL="171450" indent="-171450">
              <a:buFont typeface="Arial" panose="020B0604020202020204" pitchFamily="34" charset="0"/>
              <a:buChar char="•"/>
            </a:pPr>
            <a:r>
              <a:rPr lang="nb-NO" b="1" noProof="0" dirty="0" err="1"/>
              <a:t>Ca</a:t>
            </a:r>
            <a:r>
              <a:rPr lang="nb-NO" b="1" noProof="0" dirty="0"/>
              <a:t> 16 500 bruker norsk tegnspråk – det er regnet som eget språk, og mange har da norsk skriftspråk som annet språk </a:t>
            </a:r>
            <a:r>
              <a:rPr lang="nb-NO" noProof="0" dirty="0"/>
              <a:t>(2021: https://www.sprakradet.no/Spraka-vare/Tegnsprakteiknsprak/Ofte-stilte-sporsmal-om-tegnsprak/hvor-mange-snakker-norsk-tegnsprak/)</a:t>
            </a:r>
          </a:p>
          <a:p>
            <a:pPr marL="628650" lvl="1" indent="-171450">
              <a:buFont typeface="Arial" panose="020B0604020202020204" pitchFamily="34" charset="0"/>
              <a:buChar char="•"/>
            </a:pPr>
            <a:r>
              <a:rPr lang="nb-NO" noProof="0" dirty="0"/>
              <a:t>5000 av disse er helt døve</a:t>
            </a:r>
          </a:p>
          <a:p>
            <a:pPr marL="171450" indent="-171450">
              <a:buFont typeface="Arial" panose="020B0604020202020204" pitchFamily="34" charset="0"/>
              <a:buChar char="•"/>
            </a:pPr>
            <a:r>
              <a:rPr lang="nb-NO" b="1" noProof="0" dirty="0"/>
              <a:t>Det antas at mer enn 320 000 personer levde med synshemming i 2018, i følge tall fra Blindeforbundet</a:t>
            </a:r>
            <a:r>
              <a:rPr lang="nb-NO" noProof="0" dirty="0"/>
              <a:t>.  (https://www.blindeforbundet.no/oyehelse-og-synshemninger/fakta-og-statistikk-om-synshemninger) </a:t>
            </a:r>
          </a:p>
          <a:p>
            <a:pPr marL="628650" lvl="1" indent="-171450">
              <a:buFont typeface="Arial" panose="020B0604020202020204" pitchFamily="34" charset="0"/>
              <a:buChar char="•"/>
            </a:pPr>
            <a:r>
              <a:rPr lang="nb-NO" noProof="0" dirty="0"/>
              <a:t>Vi opplever alle </a:t>
            </a:r>
            <a:r>
              <a:rPr lang="nb-NO" noProof="0" dirty="0" err="1"/>
              <a:t>sysnstap</a:t>
            </a:r>
            <a:r>
              <a:rPr lang="nb-NO" noProof="0" dirty="0"/>
              <a:t> med alder, og hver tiende person over 70 år regnes som praktisk blinde </a:t>
            </a:r>
          </a:p>
          <a:p>
            <a:pPr marL="171450" indent="-171450">
              <a:buFont typeface="Arial" panose="020B0604020202020204" pitchFamily="34" charset="0"/>
              <a:buChar char="•"/>
            </a:pPr>
            <a:r>
              <a:rPr lang="nb-NO" b="1" noProof="0" dirty="0"/>
              <a:t>Det er over 700 000 med lesevansker – 430 000 av disse har dysleksi</a:t>
            </a:r>
          </a:p>
          <a:p>
            <a:pPr marL="171450" indent="-171450">
              <a:buFont typeface="Arial" panose="020B0604020202020204" pitchFamily="34" charset="0"/>
              <a:buChar char="•"/>
            </a:pPr>
            <a:r>
              <a:rPr lang="nb-NO" b="1" noProof="0" dirty="0"/>
              <a:t>Vi blir stadig flere eldre – og i </a:t>
            </a:r>
            <a:r>
              <a:rPr lang="nb-NO" b="1" noProof="0" dirty="0" err="1"/>
              <a:t>flg</a:t>
            </a:r>
            <a:r>
              <a:rPr lang="nb-NO" b="1" noProof="0" dirty="0"/>
              <a:t> SSB er vi i 2021 over 850 000 personer eldre over 67 – og kurven er stigende.</a:t>
            </a:r>
          </a:p>
          <a:p>
            <a:pPr marL="628650" lvl="1" indent="-171450">
              <a:buFont typeface="Arial" panose="020B0604020202020204" pitchFamily="34" charset="0"/>
              <a:buChar char="•"/>
            </a:pPr>
            <a:r>
              <a:rPr lang="nb-NO" noProof="0" dirty="0"/>
              <a:t>Mange eldre har funksjonstap, både syn, hørsel, men også nedsatt førlighet i hender og armer, nedsett kognisjon som dårligere korttidsminne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noProof="0" dirty="0"/>
              <a:t>Og så er det over 690 000 med norsk som andrespråk </a:t>
            </a:r>
            <a:r>
              <a:rPr lang="nb-NO" b="1" noProof="0" dirty="0" err="1"/>
              <a:t>iflg</a:t>
            </a:r>
            <a:r>
              <a:rPr lang="nb-NO" b="1" noProof="0" dirty="0"/>
              <a:t> SSB</a:t>
            </a:r>
            <a:endParaRPr lang="nb-NO" b="1" dirty="0"/>
          </a:p>
          <a:p>
            <a:pPr marL="171450" indent="-171450">
              <a:buFont typeface="Arial" panose="020B0604020202020204" pitchFamily="34" charset="0"/>
              <a:buChar char="•"/>
            </a:pPr>
            <a:endParaRPr lang="nb-NO" noProof="0" dirty="0"/>
          </a:p>
          <a:p>
            <a:pPr marL="0" indent="0">
              <a:buFont typeface="Arial" panose="020B0604020202020204" pitchFamily="34" charset="0"/>
              <a:buNone/>
            </a:pPr>
            <a:endParaRPr lang="nb-NO" noProof="0" dirty="0"/>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F8FE43B6-9740-47BB-A53B-54E0938F8F9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875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noProof="0" dirty="0"/>
              <a:t>Tilsynet håndhever forskrift om universell utforming av ikt, som kom i 2013. Forskriften er hjemlet i Likestillings og diskrimineringslova. </a:t>
            </a:r>
          </a:p>
          <a:p>
            <a:r>
              <a:rPr lang="nb-NO" sz="1200" b="0" noProof="0" dirty="0"/>
              <a:t>Lovens formål er </a:t>
            </a:r>
            <a:r>
              <a:rPr lang="nb-NO" sz="1200" b="1" noProof="0" dirty="0"/>
              <a:t>likestilling</a:t>
            </a:r>
            <a:r>
              <a:rPr lang="nb-NO" sz="1200" b="0" noProof="0" dirty="0"/>
              <a:t> uavhengig av funksjonsevne. </a:t>
            </a:r>
          </a:p>
          <a:p>
            <a:r>
              <a:rPr lang="nb-NO" sz="1200" b="1" noProof="0" dirty="0"/>
              <a:t>Det innebærer</a:t>
            </a:r>
          </a:p>
          <a:p>
            <a:r>
              <a:rPr lang="nb-NO" sz="1200" b="1" noProof="0" dirty="0"/>
              <a:t> </a:t>
            </a:r>
          </a:p>
          <a:p>
            <a:pPr marL="171436" indent="-171436">
              <a:buFont typeface="Arial" panose="020B0604020202020204" pitchFamily="34" charset="0"/>
              <a:buChar char="•"/>
            </a:pPr>
            <a:r>
              <a:rPr lang="nb-NO" sz="1200" b="1" noProof="0" dirty="0"/>
              <a:t>Likeverd</a:t>
            </a:r>
          </a:p>
          <a:p>
            <a:pPr marL="171436" indent="-171436">
              <a:buFont typeface="Arial" panose="020B0604020202020204" pitchFamily="34" charset="0"/>
              <a:buChar char="•"/>
            </a:pPr>
            <a:r>
              <a:rPr lang="nb-NO" sz="1200" b="1" noProof="0" dirty="0"/>
              <a:t>Like muligheter og rettigheter </a:t>
            </a:r>
          </a:p>
          <a:p>
            <a:pPr marL="171436" indent="-171436">
              <a:buFont typeface="Arial" panose="020B0604020202020204" pitchFamily="34" charset="0"/>
              <a:buChar char="•"/>
            </a:pPr>
            <a:r>
              <a:rPr lang="nb-NO" sz="1200" b="1" noProof="0" dirty="0"/>
              <a:t>Tilgjengelighet</a:t>
            </a:r>
          </a:p>
          <a:p>
            <a:pPr marL="171436" indent="-171436">
              <a:buFont typeface="Arial" panose="020B0604020202020204" pitchFamily="34" charset="0"/>
              <a:buChar char="•"/>
            </a:pPr>
            <a:r>
              <a:rPr lang="nb-NO" sz="1200" b="1" noProof="0" dirty="0"/>
              <a:t>Tilrettelegging </a:t>
            </a:r>
          </a:p>
          <a:p>
            <a:pPr fontAlgn="base"/>
            <a:endParaRPr lang="nb-NO" sz="1200" b="0" i="0" kern="1200" baseline="0" noProof="0" dirty="0">
              <a:solidFill>
                <a:schemeClr val="tx1"/>
              </a:solidFill>
              <a:effectLst/>
              <a:latin typeface="+mn-lt"/>
              <a:ea typeface="ＭＳ Ｐゴシック" pitchFamily="34" charset="-128"/>
              <a:cs typeface="+mn-cs"/>
            </a:endParaRPr>
          </a:p>
          <a:p>
            <a:endParaRPr lang="nb-NO" dirty="0"/>
          </a:p>
        </p:txBody>
      </p:sp>
      <p:sp>
        <p:nvSpPr>
          <p:cNvPr id="4" name="Plassholder for lysbildenummer 3"/>
          <p:cNvSpPr>
            <a:spLocks noGrp="1"/>
          </p:cNvSpPr>
          <p:nvPr>
            <p:ph type="sldNum" sz="quarter" idx="5"/>
          </p:nvPr>
        </p:nvSpPr>
        <p:spPr/>
        <p:txBody>
          <a:bodyPr/>
          <a:lstStyle/>
          <a:p>
            <a:fld id="{F8FE43B6-9740-47BB-A53B-54E0938F8F9C}" type="slidenum">
              <a:rPr lang="nb-NO" smtClean="0"/>
              <a:t>43</a:t>
            </a:fld>
            <a:endParaRPr lang="nb-NO"/>
          </a:p>
        </p:txBody>
      </p:sp>
    </p:spTree>
    <p:extLst>
      <p:ext uri="{BB962C8B-B14F-4D97-AF65-F5344CB8AC3E}">
        <p14:creationId xmlns:p14="http://schemas.microsoft.com/office/powerpoint/2010/main" val="324830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Nettløsninger i Norge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Nå over til hva regelverket handler om i praksis.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Per i dag peker forskriften på en standard som på norsk heter </a:t>
            </a:r>
            <a:r>
              <a:rPr lang="nb-NO" b="0" i="0" dirty="0">
                <a:solidFill>
                  <a:srgbClr val="1A1A18"/>
                </a:solidFill>
                <a:effectLst/>
                <a:latin typeface="Inter"/>
              </a:rPr>
              <a:t>Retningslinjer for tilgjengelig webinnhold</a:t>
            </a:r>
            <a:r>
              <a:rPr lang="nb-NO" noProof="0" dirty="0"/>
              <a:t> (Web </a:t>
            </a:r>
            <a:r>
              <a:rPr lang="nb-NO" noProof="0" dirty="0" err="1"/>
              <a:t>accessability</a:t>
            </a:r>
            <a:r>
              <a:rPr lang="nb-NO" noProof="0" dirty="0"/>
              <a:t> guidelines). Det er en internasjonal etablert standard, og kom allerede i 2008.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Regelverket skal sikre lik tilgang til webinnhold, uansett funksjonsevne.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Løsninger som omfattes er apper, nettsider og automater.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Jeg vil ikke presentere alle enkeltkravene, men har trukket ut de temaene som er mest aktuelle med tanke på typiske feil som oppstår i nettløsningen</a:t>
            </a:r>
          </a:p>
        </p:txBody>
      </p:sp>
      <p:sp>
        <p:nvSpPr>
          <p:cNvPr id="4" name="Plassholder for lysbildenummer 3"/>
          <p:cNvSpPr>
            <a:spLocks noGrp="1"/>
          </p:cNvSpPr>
          <p:nvPr>
            <p:ph type="sldNum" sz="quarter" idx="5"/>
          </p:nvPr>
        </p:nvSpPr>
        <p:spPr/>
        <p:txBody>
          <a:bodyPr/>
          <a:lstStyle/>
          <a:p>
            <a:fld id="{F8FE43B6-9740-47BB-A53B-54E0938F8F9C}" type="slidenum">
              <a:rPr lang="nb-NO" smtClean="0"/>
              <a:t>44</a:t>
            </a:fld>
            <a:endParaRPr lang="nb-NO"/>
          </a:p>
        </p:txBody>
      </p:sp>
    </p:spTree>
    <p:extLst>
      <p:ext uri="{BB962C8B-B14F-4D97-AF65-F5344CB8AC3E}">
        <p14:creationId xmlns:p14="http://schemas.microsoft.com/office/powerpoint/2010/main" val="18330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Når vi jobber med kommunikasjon på nett, er det flere ting å være bevisst på. Jeg vil gå gjennom viktigste temaene for dere. </a:t>
            </a:r>
          </a:p>
          <a:p>
            <a:r>
              <a:rPr lang="nb-NO" baseline="0" dirty="0"/>
              <a:t>Disse er:</a:t>
            </a:r>
          </a:p>
          <a:p>
            <a:pPr marL="0" indent="0">
              <a:buFont typeface="+mj-lt"/>
              <a:buNone/>
            </a:pPr>
            <a:r>
              <a:rPr lang="nb-NO" baseline="0" dirty="0"/>
              <a:t>1. Brukergrensesnittkomponenter er ikke identifiserbare (</a:t>
            </a:r>
            <a:r>
              <a:rPr lang="nb-NO" b="0" i="0" dirty="0">
                <a:solidFill>
                  <a:srgbClr val="343536"/>
                </a:solidFill>
                <a:effectLst/>
                <a:latin typeface="Open Sans" panose="020B0606030504020204" pitchFamily="34" charset="0"/>
              </a:rPr>
              <a:t>skjemaelement, lenker, knapper, </a:t>
            </a:r>
            <a:r>
              <a:rPr lang="nb-NO" b="0" i="0" dirty="0" err="1">
                <a:solidFill>
                  <a:srgbClr val="343536"/>
                </a:solidFill>
                <a:effectLst/>
                <a:latin typeface="Open Sans" panose="020B0606030504020204" pitchFamily="34" charset="0"/>
              </a:rPr>
              <a:t>iframe</a:t>
            </a:r>
            <a:r>
              <a:rPr lang="nb-NO" b="0" i="0" dirty="0">
                <a:solidFill>
                  <a:srgbClr val="343536"/>
                </a:solidFill>
                <a:effectLst/>
                <a:latin typeface="Open Sans" panose="020B0606030504020204" pitchFamily="34" charset="0"/>
              </a:rPr>
              <a:t>)</a:t>
            </a:r>
            <a:endParaRPr lang="nb-NO" baseline="0" dirty="0"/>
          </a:p>
          <a:p>
            <a:pPr marL="0" indent="0">
              <a:buFont typeface="+mj-lt"/>
              <a:buNone/>
            </a:pPr>
            <a:r>
              <a:rPr lang="nb-NO" baseline="0" dirty="0"/>
              <a:t>2. Dårlig kontrast</a:t>
            </a:r>
          </a:p>
          <a:p>
            <a:pPr marL="0" indent="0">
              <a:buFont typeface="+mj-lt"/>
              <a:buNone/>
            </a:pPr>
            <a:r>
              <a:rPr lang="nb-NO" baseline="0" dirty="0"/>
              <a:t>3. Dårlig strukturert informasjon og relasjoner</a:t>
            </a:r>
          </a:p>
          <a:p>
            <a:pPr marL="0" indent="0">
              <a:buFont typeface="+mj-lt"/>
              <a:buNone/>
            </a:pPr>
            <a:r>
              <a:rPr lang="nb-NO" baseline="0" dirty="0"/>
              <a:t>4. Bilder- alternativ tekst</a:t>
            </a:r>
          </a:p>
          <a:p>
            <a:pPr marL="0" indent="0">
              <a:buFont typeface="+mj-lt"/>
              <a:buNone/>
            </a:pPr>
            <a:r>
              <a:rPr lang="nb-NO" baseline="0" dirty="0"/>
              <a:t>5. Video og lyd er ikke tekstet</a:t>
            </a:r>
          </a:p>
          <a:p>
            <a:pPr marL="0" indent="0">
              <a:buFont typeface="+mj-lt"/>
              <a:buNone/>
            </a:pPr>
            <a:r>
              <a:rPr lang="nb-NO" baseline="0" dirty="0"/>
              <a:t>6. Publiserte dokumenter er ikke tilgjengelige  </a:t>
            </a:r>
          </a:p>
          <a:p>
            <a:pPr marL="0" indent="0">
              <a:buFont typeface="+mj-lt"/>
              <a:buNone/>
            </a:pPr>
            <a:endParaRPr lang="nb-NO" baseline="0"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4316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1A1A18"/>
                </a:solidFill>
                <a:effectLst/>
                <a:latin typeface="Inter"/>
              </a:rPr>
              <a:t>Da skal vi løfte blikket litt. Mange har kanskje hørt om </a:t>
            </a:r>
            <a:r>
              <a:rPr lang="nb-NO" b="0" i="0" dirty="0" err="1">
                <a:solidFill>
                  <a:srgbClr val="1A1A18"/>
                </a:solidFill>
                <a:effectLst/>
                <a:latin typeface="Inter"/>
              </a:rPr>
              <a:t>Eus</a:t>
            </a:r>
            <a:r>
              <a:rPr lang="nb-NO" b="0" i="0" dirty="0">
                <a:solidFill>
                  <a:srgbClr val="1A1A18"/>
                </a:solidFill>
                <a:effectLst/>
                <a:latin typeface="Inter"/>
              </a:rPr>
              <a:t> </a:t>
            </a:r>
            <a:r>
              <a:rPr lang="nb-NO" b="0" i="0" dirty="0" err="1">
                <a:solidFill>
                  <a:srgbClr val="1A1A18"/>
                </a:solidFill>
                <a:effectLst/>
                <a:latin typeface="Inter"/>
              </a:rPr>
              <a:t>webdirektiv</a:t>
            </a:r>
            <a:r>
              <a:rPr lang="nb-NO" b="0" i="0" dirty="0">
                <a:solidFill>
                  <a:srgbClr val="1A1A18"/>
                </a:solidFill>
                <a:effectLst/>
                <a:latin typeface="Inter"/>
              </a:rPr>
              <a:t>, forkortet WAD?</a:t>
            </a:r>
          </a:p>
          <a:p>
            <a:pPr algn="l"/>
            <a:r>
              <a:rPr lang="nb-NO" b="0" i="0" dirty="0">
                <a:solidFill>
                  <a:srgbClr val="1A1A18"/>
                </a:solidFill>
                <a:effectLst/>
                <a:latin typeface="Inter"/>
              </a:rPr>
              <a:t>Norge har innført dette direktivet. Det innebærer en utvidelse av dagens regelverk for offentlig sektor. </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F8FE43B6-9740-47BB-A53B-54E0938F8F9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949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Direktivet viser til standarden EN 301 549, som igjen viser til WCAG 2.1.</a:t>
            </a:r>
          </a:p>
          <a:p>
            <a:pPr algn="l"/>
            <a:r>
              <a:rPr lang="nb-NO" b="0" i="0" dirty="0">
                <a:solidFill>
                  <a:srgbClr val="1A1A18"/>
                </a:solidFill>
                <a:effectLst/>
                <a:latin typeface="Inter"/>
              </a:rPr>
              <a:t>Endringer - Kort fortalt</a:t>
            </a:r>
          </a:p>
          <a:p>
            <a:pPr algn="l">
              <a:buFont typeface="Arial" panose="020B0604020202020204" pitchFamily="34" charset="0"/>
              <a:buChar char="•"/>
            </a:pPr>
            <a:r>
              <a:rPr lang="nb-NO" b="0" i="0" dirty="0">
                <a:solidFill>
                  <a:srgbClr val="1A1A18"/>
                </a:solidFill>
                <a:effectLst/>
                <a:latin typeface="Inter"/>
              </a:rPr>
              <a:t>12 nye krav fra WCAG 2.1 som tar bedre høyde for mobile enheter er tatt inn</a:t>
            </a:r>
          </a:p>
          <a:p>
            <a:pPr algn="l">
              <a:buFont typeface="Arial" panose="020B0604020202020204" pitchFamily="34" charset="0"/>
              <a:buChar char="•"/>
            </a:pPr>
            <a:r>
              <a:rPr lang="nb-NO" b="0" i="0" dirty="0">
                <a:solidFill>
                  <a:srgbClr val="1A1A18"/>
                </a:solidFill>
                <a:effectLst/>
                <a:latin typeface="Inter"/>
              </a:rPr>
              <a:t>Tilgjengelighetserklæring med tilbakemeldingsfunksjon</a:t>
            </a:r>
          </a:p>
          <a:p>
            <a:pPr algn="l">
              <a:buFont typeface="Arial" panose="020B0604020202020204" pitchFamily="34" charset="0"/>
              <a:buChar char="•"/>
            </a:pPr>
            <a:r>
              <a:rPr lang="nb-NO" b="0" i="0" dirty="0">
                <a:solidFill>
                  <a:srgbClr val="1A1A18"/>
                </a:solidFill>
                <a:effectLst/>
                <a:latin typeface="Inter"/>
              </a:rPr>
              <a:t>Nye </a:t>
            </a:r>
            <a:r>
              <a:rPr lang="nb-NO" b="0" i="0" dirty="0" err="1">
                <a:solidFill>
                  <a:srgbClr val="1A1A18"/>
                </a:solidFill>
                <a:effectLst/>
                <a:latin typeface="Inter"/>
              </a:rPr>
              <a:t>intra</a:t>
            </a:r>
            <a:r>
              <a:rPr lang="nb-NO" b="0" i="0" dirty="0">
                <a:solidFill>
                  <a:srgbClr val="1A1A18"/>
                </a:solidFill>
                <a:effectLst/>
                <a:latin typeface="Inter"/>
              </a:rPr>
              <a:t>- og ekstranett omfattes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A1A18"/>
                </a:solidFill>
                <a:effectLst/>
                <a:latin typeface="Inter"/>
              </a:rPr>
              <a:t>Synstolkning av forhåndsinnspilt video omfattes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1A1A18"/>
                </a:solidFill>
                <a:effectLst/>
                <a:latin typeface="Inter"/>
              </a:rPr>
              <a:t>Barnehage og skole unntas fra kravet.</a:t>
            </a:r>
          </a:p>
          <a:p>
            <a:endParaRPr lang="nb-NO" dirty="0"/>
          </a:p>
          <a:p>
            <a:r>
              <a:rPr lang="nb-NO" dirty="0"/>
              <a:t>De nye reglene vil gjelde fra 2022. </a:t>
            </a:r>
          </a:p>
        </p:txBody>
      </p:sp>
      <p:sp>
        <p:nvSpPr>
          <p:cNvPr id="4" name="Plassholder for lysbildenummer 3"/>
          <p:cNvSpPr>
            <a:spLocks noGrp="1"/>
          </p:cNvSpPr>
          <p:nvPr>
            <p:ph type="sldNum" sz="quarter" idx="5"/>
          </p:nvPr>
        </p:nvSpPr>
        <p:spPr/>
        <p:txBody>
          <a:bodyPr/>
          <a:lstStyle/>
          <a:p>
            <a:fld id="{F8FE43B6-9740-47BB-A53B-54E0938F8F9C}" type="slidenum">
              <a:rPr lang="nb-NO" smtClean="0"/>
              <a:t>48</a:t>
            </a:fld>
            <a:endParaRPr lang="nb-NO"/>
          </a:p>
        </p:txBody>
      </p:sp>
    </p:spTree>
    <p:extLst>
      <p:ext uri="{BB962C8B-B14F-4D97-AF65-F5344CB8AC3E}">
        <p14:creationId xmlns:p14="http://schemas.microsoft.com/office/powerpoint/2010/main" val="2658887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noProof="0">
                <a:solidFill>
                  <a:srgbClr val="1A1A18"/>
                </a:solidFill>
                <a:effectLst/>
                <a:latin typeface="Inter"/>
              </a:rPr>
              <a:t>Når WAD blir innført, skal alle offentlige virksomheter ha en tilgjengelegheitserklæring for hvert nettstad og mobilapplikasjon</a:t>
            </a:r>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628F95D3-9889-8C4A-862C-9C0ACC722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908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Referanse: </a:t>
            </a:r>
            <a:r>
              <a:rPr lang="nb-NO" dirty="0" err="1"/>
              <a:t>Prop</a:t>
            </a:r>
            <a:r>
              <a:rPr lang="nb-NO" dirty="0"/>
              <a:t> 141 LS (2020-2021) </a:t>
            </a:r>
          </a:p>
          <a:p>
            <a:endParaRPr lang="nb-NO" dirty="0"/>
          </a:p>
        </p:txBody>
      </p:sp>
      <p:sp>
        <p:nvSpPr>
          <p:cNvPr id="4" name="Plassholder for lysbildenummer 3"/>
          <p:cNvSpPr>
            <a:spLocks noGrp="1"/>
          </p:cNvSpPr>
          <p:nvPr>
            <p:ph type="sldNum" sz="quarter" idx="5"/>
          </p:nvPr>
        </p:nvSpPr>
        <p:spPr/>
        <p:txBody>
          <a:bodyPr/>
          <a:lstStyle/>
          <a:p>
            <a:fld id="{D18B9A58-A0A1-4931-BC8F-A56D035893A5}" type="slidenum">
              <a:rPr lang="nb-NO" smtClean="0"/>
              <a:t>50</a:t>
            </a:fld>
            <a:endParaRPr lang="nb-NO"/>
          </a:p>
        </p:txBody>
      </p:sp>
    </p:spTree>
    <p:extLst>
      <p:ext uri="{BB962C8B-B14F-4D97-AF65-F5344CB8AC3E}">
        <p14:creationId xmlns:p14="http://schemas.microsoft.com/office/powerpoint/2010/main" val="815736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18B9A58-A0A1-4931-BC8F-A56D035893A5}" type="slidenum">
              <a:rPr lang="nb-NO" smtClean="0"/>
              <a:t>53</a:t>
            </a:fld>
            <a:endParaRPr lang="nb-NO"/>
          </a:p>
        </p:txBody>
      </p:sp>
    </p:spTree>
    <p:extLst>
      <p:ext uri="{BB962C8B-B14F-4D97-AF65-F5344CB8AC3E}">
        <p14:creationId xmlns:p14="http://schemas.microsoft.com/office/powerpoint/2010/main" val="417499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For at ikt-</a:t>
            </a:r>
            <a:r>
              <a:rPr lang="nn-NO" dirty="0" err="1"/>
              <a:t>løsningen</a:t>
            </a:r>
            <a:r>
              <a:rPr lang="nn-NO" dirty="0"/>
              <a:t> skal være omfattet av forskriften, er det et krav at den er en hovedløsning, i tillegg til at den er rettet mot allmennheten.</a:t>
            </a:r>
            <a:endParaRPr lang="nb-NO" sz="1200" b="1" noProof="0" dirty="0"/>
          </a:p>
          <a:p>
            <a:endParaRPr lang="nb-NO" sz="1200" b="1" noProof="0" dirty="0"/>
          </a:p>
          <a:p>
            <a:r>
              <a:rPr lang="nb-NO" sz="1200" b="1" noProof="0" dirty="0"/>
              <a:t>For å være en </a:t>
            </a:r>
            <a:r>
              <a:rPr lang="nb-NO" sz="1200" b="1" noProof="0" dirty="0" err="1"/>
              <a:t>hovedløsning</a:t>
            </a:r>
            <a:r>
              <a:rPr lang="nb-NO" sz="1200" b="1" noProof="0" dirty="0"/>
              <a:t> må</a:t>
            </a:r>
            <a:r>
              <a:rPr lang="nb-NO" sz="1200" b="1" baseline="0" noProof="0" dirty="0"/>
              <a:t> l</a:t>
            </a:r>
            <a:r>
              <a:rPr lang="nb-NO" sz="1200" b="1" noProof="0" dirty="0"/>
              <a:t>øsningen være: </a:t>
            </a:r>
          </a:p>
          <a:p>
            <a:pPr marL="171436" indent="-171436">
              <a:buFont typeface="Arial" panose="020B0604020202020204" pitchFamily="34" charset="0"/>
              <a:buChar char="•"/>
            </a:pPr>
            <a:r>
              <a:rPr lang="nb-NO" sz="1200" b="1" noProof="0" dirty="0"/>
              <a:t>Integrert del av måten virksomhetene informerer og tilbyr sine tjenester til allmennheten (her: elever)</a:t>
            </a:r>
          </a:p>
          <a:p>
            <a:pPr marL="171436" indent="-171436">
              <a:buFont typeface="Arial" panose="020B0604020202020204" pitchFamily="34" charset="0"/>
              <a:buChar char="•"/>
            </a:pPr>
            <a:r>
              <a:rPr lang="nb-NO" sz="1200" b="1" noProof="0" dirty="0"/>
              <a:t>Knyttet til virksomhetens</a:t>
            </a:r>
            <a:r>
              <a:rPr lang="nb-NO" sz="1200" b="1" baseline="0" noProof="0" dirty="0"/>
              <a:t> </a:t>
            </a:r>
            <a:r>
              <a:rPr lang="nb-NO" sz="1200" b="1" noProof="0" dirty="0"/>
              <a:t>alminnelige funksjon (her: undervisning, formidling av informasjon om eksamen, pensumet osv.) </a:t>
            </a:r>
          </a:p>
          <a:p>
            <a:pPr marL="0" indent="0">
              <a:buFont typeface="Arial" panose="020B0604020202020204" pitchFamily="34" charset="0"/>
              <a:buNone/>
            </a:pPr>
            <a:endParaRPr lang="nb-NO" sz="1200" b="1" noProof="0" dirty="0"/>
          </a:p>
          <a:p>
            <a:pPr marL="0" indent="0">
              <a:buFont typeface="Arial" panose="020B0604020202020204" pitchFamily="34" charset="0"/>
              <a:buNone/>
            </a:pPr>
            <a:r>
              <a:rPr lang="nb-NO" sz="1200" b="1" noProof="0" dirty="0"/>
              <a:t>En virksomhet kan ha flere </a:t>
            </a:r>
            <a:r>
              <a:rPr lang="nb-NO" sz="1200" b="1" noProof="0" dirty="0" err="1"/>
              <a:t>hovedløsninger</a:t>
            </a:r>
            <a:r>
              <a:rPr lang="nb-NO" sz="1200" b="1" noProof="0" dirty="0"/>
              <a:t> </a:t>
            </a:r>
          </a:p>
          <a:p>
            <a:endParaRPr lang="nb-NO" sz="1200" b="1" noProof="0" dirty="0"/>
          </a:p>
          <a:p>
            <a:r>
              <a:rPr lang="nb-NO" sz="1200" b="1" noProof="0" dirty="0"/>
              <a:t>For en utdanningsinstitusjon kan for</a:t>
            </a:r>
            <a:r>
              <a:rPr lang="nb-NO" sz="1200" b="1" baseline="0" noProof="0" dirty="0"/>
              <a:t> eksempel hovedløsningen være:</a:t>
            </a:r>
          </a:p>
          <a:p>
            <a:pPr marL="171450" indent="-171450">
              <a:buFont typeface="Arial" panose="020B0604020202020204" pitchFamily="34" charset="0"/>
              <a:buChar char="•"/>
            </a:pPr>
            <a:r>
              <a:rPr lang="nb-NO" sz="1200" b="1" baseline="0" noProof="0" dirty="0"/>
              <a:t>Hjemmesiden</a:t>
            </a:r>
          </a:p>
          <a:p>
            <a:pPr marL="171450" indent="-171450">
              <a:buFont typeface="Arial" panose="020B0604020202020204" pitchFamily="34" charset="0"/>
              <a:buChar char="•"/>
            </a:pPr>
            <a:r>
              <a:rPr lang="nb-NO" sz="1200" b="1" baseline="0" noProof="0" dirty="0"/>
              <a:t>Læringsplattform, og</a:t>
            </a:r>
          </a:p>
          <a:p>
            <a:pPr marL="171450" indent="-171450">
              <a:buFont typeface="Arial" panose="020B0604020202020204" pitchFamily="34" charset="0"/>
              <a:buChar char="•"/>
            </a:pPr>
            <a:r>
              <a:rPr lang="nb-NO" sz="1200" b="1" baseline="0" noProof="0" dirty="0"/>
              <a:t>Digitale læremidler brukt i undervisningen</a:t>
            </a:r>
          </a:p>
          <a:p>
            <a:pPr marL="0" indent="0">
              <a:buFont typeface="Arial" panose="020B0604020202020204" pitchFamily="34" charset="0"/>
              <a:buNone/>
            </a:pPr>
            <a:endParaRPr lang="nb-NO" sz="1200" b="1" baseline="0" noProof="0" dirty="0"/>
          </a:p>
          <a:p>
            <a:pPr marL="0" indent="0">
              <a:buFont typeface="Arial" panose="020B0604020202020204" pitchFamily="34" charset="0"/>
              <a:buNone/>
            </a:pPr>
            <a:endParaRPr lang="nb-NO" sz="1200" b="1" baseline="0" noProof="0" dirty="0"/>
          </a:p>
          <a:p>
            <a:pPr marL="0" indent="0">
              <a:buFont typeface="Arial" panose="020B0604020202020204" pitchFamily="34" charset="0"/>
              <a:buNone/>
            </a:pPr>
            <a:r>
              <a:rPr lang="nb-NO" sz="1200" b="1" baseline="0" noProof="0" dirty="0"/>
              <a:t>Husk at et nettsted består av flere nettsider!</a:t>
            </a:r>
          </a:p>
          <a:p>
            <a:pPr marL="0" indent="0">
              <a:buFont typeface="Arial" panose="020B0604020202020204" pitchFamily="34" charset="0"/>
              <a:buNone/>
            </a:pPr>
            <a:endParaRPr lang="nb-NO" sz="1200" b="1" baseline="0" noProof="0" dirty="0"/>
          </a:p>
          <a:p>
            <a:pPr algn="l"/>
            <a:r>
              <a:rPr lang="nn-NO" b="0" i="0" dirty="0">
                <a:solidFill>
                  <a:srgbClr val="141E29"/>
                </a:solidFill>
                <a:effectLst/>
                <a:latin typeface="Inter"/>
              </a:rPr>
              <a:t>For at reglane skal gjelde, må verksemda ha ein nettstad, applikasjon eller automat (ei </a:t>
            </a:r>
            <a:r>
              <a:rPr lang="nn-NO" b="0" i="0" u="sng" dirty="0">
                <a:solidFill>
                  <a:srgbClr val="141E29"/>
                </a:solidFill>
                <a:effectLst/>
                <a:latin typeface="Inter"/>
                <a:hlinkClick r:id="rId3"/>
              </a:rPr>
              <a:t>ikt-løysing</a:t>
            </a:r>
            <a:r>
              <a:rPr lang="nn-NO" b="0" i="0" dirty="0">
                <a:solidFill>
                  <a:srgbClr val="141E29"/>
                </a:solidFill>
                <a:effectLst/>
                <a:latin typeface="Inter"/>
              </a:rPr>
              <a:t>) som er</a:t>
            </a:r>
          </a:p>
          <a:p>
            <a:pPr algn="l">
              <a:buFont typeface="Arial" panose="020B0604020202020204" pitchFamily="34" charset="0"/>
              <a:buChar char="•"/>
            </a:pPr>
            <a:r>
              <a:rPr lang="nn-NO" b="0" i="0" dirty="0">
                <a:solidFill>
                  <a:srgbClr val="141E29"/>
                </a:solidFill>
                <a:effectLst/>
                <a:latin typeface="Inter"/>
              </a:rPr>
              <a:t>retta mot innbyggjarar eller kundar (</a:t>
            </a:r>
            <a:r>
              <a:rPr lang="nn-NO" b="0" i="0" u="sng" dirty="0">
                <a:solidFill>
                  <a:srgbClr val="141E29"/>
                </a:solidFill>
                <a:effectLst/>
                <a:latin typeface="Inter"/>
                <a:hlinkClick r:id="rId4"/>
              </a:rPr>
              <a:t>brukarar</a:t>
            </a:r>
            <a:r>
              <a:rPr lang="nn-NO" b="0" i="0" dirty="0">
                <a:solidFill>
                  <a:srgbClr val="141E29"/>
                </a:solidFill>
                <a:effectLst/>
                <a:latin typeface="Inter"/>
              </a:rPr>
              <a:t>) i Norge</a:t>
            </a:r>
          </a:p>
          <a:p>
            <a:pPr algn="l">
              <a:buFont typeface="Arial" panose="020B0604020202020204" pitchFamily="34" charset="0"/>
              <a:buChar char="•"/>
            </a:pPr>
            <a:r>
              <a:rPr lang="nn-NO" b="0" i="0" dirty="0">
                <a:solidFill>
                  <a:srgbClr val="141E29"/>
                </a:solidFill>
                <a:effectLst/>
                <a:latin typeface="Inter"/>
              </a:rPr>
              <a:t>ein viktig kanal for å informere eller tilby tenester - </a:t>
            </a:r>
            <a:r>
              <a:rPr lang="nn-NO" b="0" i="0" u="sng" dirty="0">
                <a:solidFill>
                  <a:srgbClr val="141E29"/>
                </a:solidFill>
                <a:effectLst/>
                <a:latin typeface="Inter"/>
                <a:hlinkClick r:id="rId5"/>
              </a:rPr>
              <a:t>hovudløysing</a:t>
            </a:r>
            <a:endParaRPr lang="nn-NO" b="0" i="0" dirty="0">
              <a:solidFill>
                <a:srgbClr val="141E29"/>
              </a:solidFill>
              <a:effectLst/>
              <a:latin typeface="Inter"/>
            </a:endParaRPr>
          </a:p>
          <a:p>
            <a:pPr algn="l">
              <a:buFont typeface="Arial" panose="020B0604020202020204" pitchFamily="34" charset="0"/>
              <a:buChar char="•"/>
            </a:pPr>
            <a:r>
              <a:rPr lang="nn-NO" b="0" i="0" dirty="0">
                <a:solidFill>
                  <a:srgbClr val="141E29"/>
                </a:solidFill>
                <a:effectLst/>
                <a:latin typeface="Inter"/>
              </a:rPr>
              <a:t>knytt til verksemdas </a:t>
            </a:r>
            <a:r>
              <a:rPr lang="nn-NO" b="0" i="0" u="sng" dirty="0">
                <a:solidFill>
                  <a:srgbClr val="141E29"/>
                </a:solidFill>
                <a:effectLst/>
                <a:latin typeface="Inter"/>
                <a:hlinkClick r:id="rId6"/>
              </a:rPr>
              <a:t>alminnelege funksjon</a:t>
            </a:r>
            <a:endParaRPr lang="nn-NO" b="0" i="0" dirty="0">
              <a:solidFill>
                <a:srgbClr val="141E29"/>
              </a:solidFill>
              <a:effectLst/>
              <a:latin typeface="Inter"/>
            </a:endParaRPr>
          </a:p>
          <a:p>
            <a:pPr marL="0" indent="0">
              <a:buFont typeface="Arial" panose="020B0604020202020204" pitchFamily="34" charset="0"/>
              <a:buNone/>
            </a:pPr>
            <a:endParaRPr lang="nb-NO" sz="1200" b="1" baseline="0" noProof="0" dirty="0"/>
          </a:p>
          <a:p>
            <a:endParaRPr lang="nb-NO" b="1" baseline="0" dirty="0"/>
          </a:p>
        </p:txBody>
      </p:sp>
      <p:sp>
        <p:nvSpPr>
          <p:cNvPr id="4" name="Plassholder for lysbildenummer 3"/>
          <p:cNvSpPr>
            <a:spLocks noGrp="1"/>
          </p:cNvSpPr>
          <p:nvPr>
            <p:ph type="sldNum" sz="quarter" idx="10"/>
          </p:nvPr>
        </p:nvSpPr>
        <p:spPr/>
        <p:txBody>
          <a:bodyPr/>
          <a:lstStyle/>
          <a:p>
            <a:fld id="{7133BBAC-A947-4C58-9113-787DC62B43C9}" type="slidenum">
              <a:rPr lang="nb-NO" smtClean="0"/>
              <a:t>6</a:t>
            </a:fld>
            <a:endParaRPr lang="nb-NO"/>
          </a:p>
        </p:txBody>
      </p:sp>
    </p:spTree>
    <p:extLst>
      <p:ext uri="{BB962C8B-B14F-4D97-AF65-F5344CB8AC3E}">
        <p14:creationId xmlns:p14="http://schemas.microsoft.com/office/powerpoint/2010/main" val="429061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 typeface="Arial" panose="020B0604020202020204" pitchFamily="34" charset="0"/>
              <a:buNone/>
            </a:pPr>
            <a:r>
              <a:rPr lang="nb-NO" sz="1200" b="0" kern="1200" noProof="0" dirty="0">
                <a:solidFill>
                  <a:schemeClr val="tx1"/>
                </a:solidFill>
                <a:effectLst/>
                <a:latin typeface="+mn-lt"/>
                <a:ea typeface="+mn-ea"/>
                <a:cs typeface="+mn-cs"/>
              </a:rPr>
              <a:t>Før jeg g</a:t>
            </a:r>
            <a:r>
              <a:rPr lang="nb-NO" sz="1200" b="0" kern="1200" baseline="0" noProof="0" dirty="0">
                <a:solidFill>
                  <a:schemeClr val="tx1"/>
                </a:solidFill>
                <a:effectLst/>
                <a:latin typeface="+mn-lt"/>
                <a:ea typeface="+mn-ea"/>
                <a:cs typeface="+mn-cs"/>
              </a:rPr>
              <a:t>år litt inn i grøten, vil jeg vise hvilke byggeklosser som skal til for å få til tilgjengelig innhold. </a:t>
            </a:r>
            <a:r>
              <a:rPr lang="nb-NO" sz="1200" b="1" kern="1200" baseline="0" noProof="0" dirty="0">
                <a:solidFill>
                  <a:schemeClr val="tx1"/>
                </a:solidFill>
                <a:effectLst/>
                <a:latin typeface="+mn-lt"/>
                <a:ea typeface="+mn-ea"/>
                <a:cs typeface="+mn-cs"/>
              </a:rPr>
              <a:t>Det er mange som er involvert </a:t>
            </a:r>
            <a:r>
              <a:rPr lang="nb-NO" sz="1200" b="0" kern="1200" baseline="0" noProof="0" dirty="0">
                <a:solidFill>
                  <a:schemeClr val="tx1"/>
                </a:solidFill>
                <a:effectLst/>
                <a:latin typeface="+mn-lt"/>
                <a:ea typeface="+mn-ea"/>
                <a:cs typeface="+mn-cs"/>
              </a:rPr>
              <a:t>for at innholdet i en løsning skal være </a:t>
            </a:r>
            <a:r>
              <a:rPr lang="nb-NO" sz="1200" b="0" kern="1200" baseline="0" noProof="0" dirty="0" err="1">
                <a:solidFill>
                  <a:schemeClr val="tx1"/>
                </a:solidFill>
                <a:effectLst/>
                <a:latin typeface="+mn-lt"/>
                <a:ea typeface="+mn-ea"/>
                <a:cs typeface="+mn-cs"/>
              </a:rPr>
              <a:t>uu</a:t>
            </a:r>
            <a:r>
              <a:rPr lang="nb-NO" sz="1200" b="0" kern="1200" baseline="0" noProof="0" dirty="0">
                <a:solidFill>
                  <a:schemeClr val="tx1"/>
                </a:solidFill>
                <a:effectLst/>
                <a:latin typeface="+mn-lt"/>
                <a:ea typeface="+mn-ea"/>
                <a:cs typeface="+mn-cs"/>
              </a:rPr>
              <a:t>. </a:t>
            </a:r>
          </a:p>
          <a:p>
            <a:pPr marL="0" lvl="0" indent="0">
              <a:buFont typeface="Arial" panose="020B0604020202020204" pitchFamily="34" charset="0"/>
              <a:buNone/>
            </a:pPr>
            <a:r>
              <a:rPr lang="nb-NO" sz="1200" b="0" kern="1200" baseline="0" noProof="0" dirty="0">
                <a:solidFill>
                  <a:schemeClr val="tx1"/>
                </a:solidFill>
                <a:effectLst/>
                <a:latin typeface="+mn-lt"/>
                <a:ea typeface="+mn-ea"/>
                <a:cs typeface="+mn-cs"/>
              </a:rPr>
              <a:t>Litt forenklet kan vi tenke på nettsiden eller appen som et hus:</a:t>
            </a:r>
            <a:endParaRPr lang="nb-NO"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endParaRPr lang="nb-NO" sz="1200" b="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nb-NO" sz="1200" b="1" kern="1200" baseline="0" noProof="0" dirty="0">
                <a:solidFill>
                  <a:schemeClr val="tx1"/>
                </a:solidFill>
                <a:effectLst/>
                <a:latin typeface="+mn-lt"/>
                <a:ea typeface="+mn-ea"/>
                <a:cs typeface="+mn-cs"/>
              </a:rPr>
              <a:t>Vi må ha en solid grunnmur </a:t>
            </a:r>
            <a:r>
              <a:rPr lang="nb-NO" sz="1200" b="0" kern="1200" baseline="0" noProof="0" dirty="0">
                <a:solidFill>
                  <a:schemeClr val="tx1"/>
                </a:solidFill>
                <a:effectLst/>
                <a:latin typeface="+mn-lt"/>
                <a:ea typeface="+mn-ea"/>
                <a:cs typeface="+mn-cs"/>
              </a:rPr>
              <a:t>i form av korrekt kode. </a:t>
            </a:r>
          </a:p>
          <a:p>
            <a:pPr marL="171450" lvl="0" indent="-171450">
              <a:buFont typeface="Arial" panose="020B0604020202020204" pitchFamily="34" charset="0"/>
              <a:buChar char="•"/>
            </a:pPr>
            <a:r>
              <a:rPr lang="nb-NO" sz="1200" b="1" kern="1200" noProof="0" dirty="0">
                <a:solidFill>
                  <a:schemeClr val="tx1"/>
                </a:solidFill>
                <a:effectLst/>
                <a:latin typeface="+mn-lt"/>
                <a:ea typeface="+mn-ea"/>
                <a:cs typeface="+mn-cs"/>
              </a:rPr>
              <a:t>Vi må ha et bra design</a:t>
            </a:r>
            <a:r>
              <a:rPr lang="nb-NO" sz="1200" kern="1200" noProof="0" dirty="0">
                <a:solidFill>
                  <a:schemeClr val="tx1"/>
                </a:solidFill>
                <a:effectLst/>
                <a:latin typeface="+mn-lt"/>
                <a:ea typeface="+mn-ea"/>
                <a:cs typeface="+mn-cs"/>
              </a:rPr>
              <a:t>. Et godt design sparer tid for alle </a:t>
            </a:r>
          </a:p>
          <a:p>
            <a:pPr marL="171450" lvl="0" indent="-171450">
              <a:buFont typeface="Arial" panose="020B0604020202020204" pitchFamily="34" charset="0"/>
              <a:buChar char="•"/>
            </a:pPr>
            <a:r>
              <a:rPr lang="nb-NO" sz="1200" b="1" kern="1200" noProof="0" dirty="0">
                <a:solidFill>
                  <a:schemeClr val="tx1"/>
                </a:solidFill>
                <a:effectLst/>
                <a:latin typeface="+mn-lt"/>
                <a:ea typeface="+mn-ea"/>
                <a:cs typeface="+mn-cs"/>
              </a:rPr>
              <a:t>Og til sist</a:t>
            </a:r>
            <a:r>
              <a:rPr lang="nb-NO" sz="1200" kern="1200" baseline="0" noProof="0" dirty="0">
                <a:solidFill>
                  <a:schemeClr val="tx1"/>
                </a:solidFill>
                <a:effectLst/>
                <a:latin typeface="+mn-lt"/>
                <a:ea typeface="+mn-ea"/>
                <a:cs typeface="+mn-cs"/>
              </a:rPr>
              <a:t>: N</a:t>
            </a:r>
            <a:r>
              <a:rPr lang="nb-NO" sz="1200" kern="1200" noProof="0" dirty="0">
                <a:solidFill>
                  <a:schemeClr val="tx1"/>
                </a:solidFill>
                <a:effectLst/>
                <a:latin typeface="+mn-lt"/>
                <a:ea typeface="+mn-ea"/>
                <a:cs typeface="+mn-cs"/>
              </a:rPr>
              <a:t>ettsida må</a:t>
            </a:r>
            <a:r>
              <a:rPr lang="nb-NO" sz="1200" kern="1200" baseline="0" noProof="0" dirty="0">
                <a:solidFill>
                  <a:schemeClr val="tx1"/>
                </a:solidFill>
                <a:effectLst/>
                <a:latin typeface="+mn-lt"/>
                <a:ea typeface="+mn-ea"/>
                <a:cs typeface="+mn-cs"/>
              </a:rPr>
              <a:t> være </a:t>
            </a:r>
            <a:r>
              <a:rPr lang="nb-NO" sz="1200" b="1" kern="1200" baseline="0" noProof="0" dirty="0">
                <a:solidFill>
                  <a:schemeClr val="tx1"/>
                </a:solidFill>
                <a:effectLst/>
                <a:latin typeface="+mn-lt"/>
                <a:ea typeface="+mn-ea"/>
                <a:cs typeface="+mn-cs"/>
              </a:rPr>
              <a:t>f</a:t>
            </a:r>
            <a:r>
              <a:rPr lang="nb-NO" sz="1200" b="1" kern="1200" dirty="0">
                <a:solidFill>
                  <a:schemeClr val="tx1"/>
                </a:solidFill>
                <a:effectLst/>
                <a:latin typeface="+mn-lt"/>
                <a:ea typeface="+mn-ea"/>
                <a:cs typeface="+mn-cs"/>
              </a:rPr>
              <a:t>ylt med tilgjengelig innhold</a:t>
            </a:r>
            <a:r>
              <a:rPr lang="nb-NO" sz="1200" kern="1200" dirty="0">
                <a:solidFill>
                  <a:schemeClr val="tx1"/>
                </a:solidFill>
                <a:effectLst/>
                <a:latin typeface="+mn-lt"/>
                <a:ea typeface="+mn-ea"/>
                <a:cs typeface="+mn-cs"/>
              </a:rPr>
              <a:t>. </a:t>
            </a:r>
          </a:p>
          <a:p>
            <a:pPr marL="0" lvl="0" indent="0">
              <a:buFont typeface="Arial" panose="020B0604020202020204" pitchFamily="34" charset="0"/>
              <a:buNone/>
            </a:pPr>
            <a:endParaRPr lang="nn-NO" sz="1200" kern="1200" dirty="0">
              <a:solidFill>
                <a:schemeClr val="tx1"/>
              </a:solidFill>
              <a:effectLst/>
              <a:latin typeface="+mn-lt"/>
              <a:ea typeface="+mn-ea"/>
              <a:cs typeface="+mn-cs"/>
            </a:endParaRPr>
          </a:p>
          <a:p>
            <a:pPr marL="0" lvl="0" indent="0">
              <a:buFont typeface="Arial" panose="020B0604020202020204" pitchFamily="34" charset="0"/>
              <a:buNone/>
            </a:pPr>
            <a:r>
              <a:rPr lang="nb-NO" sz="1200" b="1" kern="1200" baseline="0" noProof="0" dirty="0">
                <a:solidFill>
                  <a:schemeClr val="tx1"/>
                </a:solidFill>
                <a:effectLst/>
                <a:latin typeface="+mn-lt"/>
                <a:ea typeface="+mn-ea"/>
                <a:cs typeface="+mn-cs"/>
              </a:rPr>
              <a:t>Den solide grunnmuren </a:t>
            </a:r>
            <a:r>
              <a:rPr lang="nb-NO" sz="1200" b="0" kern="1200" baseline="0" noProof="0" dirty="0">
                <a:solidFill>
                  <a:schemeClr val="tx1"/>
                </a:solidFill>
                <a:effectLst/>
                <a:latin typeface="+mn-lt"/>
                <a:ea typeface="+mn-ea"/>
                <a:cs typeface="+mn-cs"/>
              </a:rPr>
              <a:t>i form av korrekt kode må til for alle som bruker hjelpemidler, for eksempel en skjermleser, skal kunne bruke nettsiden. </a:t>
            </a:r>
          </a:p>
          <a:p>
            <a:pPr marL="0" lvl="0" indent="0">
              <a:buFont typeface="Arial" panose="020B0604020202020204" pitchFamily="34" charset="0"/>
              <a:buNone/>
            </a:pPr>
            <a:r>
              <a:rPr lang="nb-NO" sz="1200" b="0" kern="1200" baseline="0" noProof="0" dirty="0">
                <a:solidFill>
                  <a:schemeClr val="tx1"/>
                </a:solidFill>
                <a:effectLst/>
                <a:latin typeface="+mn-lt"/>
                <a:ea typeface="+mn-ea"/>
                <a:cs typeface="+mn-cs"/>
              </a:rPr>
              <a:t>En skjermleser er et dataprogram som tolker det skjermen viser, </a:t>
            </a:r>
            <a:r>
              <a:rPr lang="nb-NO" b="0" i="0" dirty="0">
                <a:solidFill>
                  <a:srgbClr val="333333"/>
                </a:solidFill>
                <a:effectLst/>
                <a:latin typeface="Libre Franklin"/>
              </a:rPr>
              <a:t>for de som ikke ser den eller for de som trenger å kombinere skjerm med presentasjon i punktskrift eller til syntetisk tale. (Du har kanskje hørt om </a:t>
            </a:r>
            <a:r>
              <a:rPr lang="nb-NO" b="0" i="0" dirty="0" err="1">
                <a:solidFill>
                  <a:srgbClr val="333333"/>
                </a:solidFill>
                <a:effectLst/>
                <a:latin typeface="Libre Franklin"/>
              </a:rPr>
              <a:t>VoiceOver</a:t>
            </a:r>
            <a:r>
              <a:rPr lang="nb-NO" b="0" i="0" dirty="0">
                <a:solidFill>
                  <a:srgbClr val="333333"/>
                </a:solidFill>
                <a:effectLst/>
                <a:latin typeface="Libre Franklin"/>
              </a:rPr>
              <a:t>? Denne skjermleseren er innebygget i </a:t>
            </a:r>
            <a:r>
              <a:rPr lang="nb-NO" b="0" i="0" dirty="0" err="1">
                <a:solidFill>
                  <a:srgbClr val="333333"/>
                </a:solidFill>
                <a:effectLst/>
                <a:latin typeface="Libre Franklin"/>
              </a:rPr>
              <a:t>Iphone</a:t>
            </a:r>
            <a:r>
              <a:rPr lang="nb-NO" b="0" i="0" dirty="0">
                <a:solidFill>
                  <a:srgbClr val="333333"/>
                </a:solidFill>
                <a:effectLst/>
                <a:latin typeface="Libre Franklin"/>
              </a:rPr>
              <a:t>  og </a:t>
            </a:r>
            <a:r>
              <a:rPr lang="nb-NO" b="0" i="0" dirty="0" err="1">
                <a:solidFill>
                  <a:srgbClr val="333333"/>
                </a:solidFill>
                <a:effectLst/>
                <a:latin typeface="Libre Franklin"/>
              </a:rPr>
              <a:t>Ipad</a:t>
            </a:r>
            <a:r>
              <a:rPr lang="nb-NO" b="0" i="0" dirty="0">
                <a:solidFill>
                  <a:srgbClr val="333333"/>
                </a:solidFill>
                <a:effectLst/>
                <a:latin typeface="Libre Franklin"/>
              </a:rPr>
              <a:t>.) </a:t>
            </a:r>
          </a:p>
          <a:p>
            <a:pPr marL="0" lvl="0" indent="0">
              <a:buFont typeface="Arial" panose="020B0604020202020204" pitchFamily="34" charset="0"/>
              <a:buNone/>
            </a:pPr>
            <a:r>
              <a:rPr lang="nb-NO" sz="1200" b="1" kern="1200" noProof="0" dirty="0">
                <a:solidFill>
                  <a:schemeClr val="tx1"/>
                </a:solidFill>
                <a:effectLst/>
                <a:latin typeface="+mn-lt"/>
                <a:ea typeface="+mn-ea"/>
                <a:cs typeface="+mn-cs"/>
              </a:rPr>
              <a:t>Du må ha et bra design</a:t>
            </a:r>
            <a:r>
              <a:rPr lang="nb-NO" sz="1200" kern="1200" noProof="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Det er mye ubevisst bruk av design</a:t>
            </a:r>
            <a:r>
              <a:rPr lang="nb-NO" sz="1200" kern="1200" baseline="0" dirty="0">
                <a:solidFill>
                  <a:schemeClr val="tx1"/>
                </a:solidFill>
                <a:effectLst/>
                <a:latin typeface="+mn-lt"/>
                <a:ea typeface="+mn-ea"/>
                <a:cs typeface="+mn-cs"/>
              </a:rPr>
              <a:t> – som kan få negative konsekvenser for brukerne dine.  Design er som oftest kodet i (språket) CSS eller direkte i en editor.  Design er alt fra hvordan bakgrunnsfarge på nettsiden, utforming av knapper eller andre visuelle elementer til skriftstørrelsen i editoren. Å ta informerte designvalg er et stort steg i rett retning i forbindelse med </a:t>
            </a:r>
            <a:r>
              <a:rPr lang="nb-NO" sz="1200" kern="1200" baseline="0" dirty="0" err="1">
                <a:solidFill>
                  <a:schemeClr val="tx1"/>
                </a:solidFill>
                <a:effectLst/>
                <a:latin typeface="+mn-lt"/>
                <a:ea typeface="+mn-ea"/>
                <a:cs typeface="+mn-cs"/>
              </a:rPr>
              <a:t>uu</a:t>
            </a:r>
            <a:r>
              <a:rPr lang="nb-NO" sz="1200" kern="1200" baseline="0" dirty="0">
                <a:solidFill>
                  <a:schemeClr val="tx1"/>
                </a:solidFill>
                <a:effectLst/>
                <a:latin typeface="+mn-lt"/>
                <a:ea typeface="+mn-ea"/>
                <a:cs typeface="+mn-cs"/>
              </a:rPr>
              <a:t>.</a:t>
            </a:r>
          </a:p>
          <a:p>
            <a:pPr marL="0" lvl="0" indent="0">
              <a:buFont typeface="Arial" panose="020B0604020202020204" pitchFamily="34" charset="0"/>
              <a:buNone/>
            </a:pPr>
            <a:endParaRPr lang="nb-NO" b="0" i="0" dirty="0">
              <a:solidFill>
                <a:srgbClr val="333333"/>
              </a:solidFill>
              <a:effectLst/>
              <a:latin typeface="Libre Franklin"/>
            </a:endParaRPr>
          </a:p>
          <a:p>
            <a:pPr marL="0" lvl="0" indent="0">
              <a:buFont typeface="Arial" panose="020B0604020202020204" pitchFamily="34" charset="0"/>
              <a:buNone/>
            </a:pPr>
            <a:endParaRPr lang="nb-NO" b="0" i="0" dirty="0">
              <a:solidFill>
                <a:srgbClr val="333333"/>
              </a:solidFill>
              <a:effectLst/>
              <a:latin typeface="Libre Franklin"/>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kern="1200" noProof="0" dirty="0">
                <a:solidFill>
                  <a:schemeClr val="tx1"/>
                </a:solidFill>
                <a:effectLst/>
                <a:latin typeface="+mn-lt"/>
                <a:ea typeface="+mn-ea"/>
                <a:cs typeface="+mn-cs"/>
              </a:rPr>
              <a:t>Og sist</a:t>
            </a:r>
            <a:r>
              <a:rPr lang="nb-NO" sz="1200" b="1" kern="1200" baseline="0" noProof="0" dirty="0">
                <a:solidFill>
                  <a:schemeClr val="tx1"/>
                </a:solidFill>
                <a:effectLst/>
                <a:latin typeface="+mn-lt"/>
                <a:ea typeface="+mn-ea"/>
                <a:cs typeface="+mn-cs"/>
              </a:rPr>
              <a:t>, men ikke minst</a:t>
            </a:r>
            <a:r>
              <a:rPr lang="nb-NO" sz="1200" kern="1200" baseline="0" noProof="0" dirty="0">
                <a:solidFill>
                  <a:schemeClr val="tx1"/>
                </a:solidFill>
                <a:effectLst/>
                <a:latin typeface="+mn-lt"/>
                <a:ea typeface="+mn-ea"/>
                <a:cs typeface="+mn-cs"/>
              </a:rPr>
              <a:t>: Løsningen må være fylt med </a:t>
            </a:r>
            <a:r>
              <a:rPr lang="nn-NO" sz="1200" b="1" kern="1200" dirty="0" err="1">
                <a:solidFill>
                  <a:schemeClr val="tx1"/>
                </a:solidFill>
                <a:effectLst/>
                <a:latin typeface="+mn-lt"/>
                <a:ea typeface="+mn-ea"/>
                <a:cs typeface="+mn-cs"/>
              </a:rPr>
              <a:t>tilgjengelig</a:t>
            </a:r>
            <a:r>
              <a:rPr lang="nn-NO" sz="1200" b="1" kern="1200" dirty="0">
                <a:solidFill>
                  <a:schemeClr val="tx1"/>
                </a:solidFill>
                <a:effectLst/>
                <a:latin typeface="+mn-lt"/>
                <a:ea typeface="+mn-ea"/>
                <a:cs typeface="+mn-cs"/>
              </a:rPr>
              <a:t> innhald, som tekst, lyd, </a:t>
            </a:r>
            <a:r>
              <a:rPr lang="nn-NO" sz="1200" b="1" kern="1200" dirty="0" err="1">
                <a:solidFill>
                  <a:schemeClr val="tx1"/>
                </a:solidFill>
                <a:effectLst/>
                <a:latin typeface="+mn-lt"/>
                <a:ea typeface="+mn-ea"/>
                <a:cs typeface="+mn-cs"/>
              </a:rPr>
              <a:t>bilder</a:t>
            </a:r>
            <a:r>
              <a:rPr lang="nn-NO" sz="1200" b="1" kern="1200" dirty="0">
                <a:solidFill>
                  <a:schemeClr val="tx1"/>
                </a:solidFill>
                <a:effectLst/>
                <a:latin typeface="+mn-lt"/>
                <a:ea typeface="+mn-ea"/>
                <a:cs typeface="+mn-cs"/>
              </a:rPr>
              <a:t> og video. </a:t>
            </a:r>
            <a:r>
              <a:rPr lang="nb-NO" sz="1200" kern="1200" noProof="0" dirty="0">
                <a:solidFill>
                  <a:schemeClr val="tx1"/>
                </a:solidFill>
                <a:effectLst/>
                <a:latin typeface="+mn-lt"/>
                <a:ea typeface="+mn-ea"/>
                <a:cs typeface="+mn-cs"/>
              </a:rPr>
              <a:t>Og det er her dere er aller viktigst. </a:t>
            </a:r>
            <a:endParaRPr lang="nb-NO" b="0" i="0" dirty="0">
              <a:solidFill>
                <a:srgbClr val="333333"/>
              </a:solidFill>
              <a:effectLst/>
              <a:latin typeface="Libre Franklin"/>
            </a:endParaRPr>
          </a:p>
          <a:p>
            <a:pPr marL="0" lvl="0" indent="0">
              <a:buFont typeface="Arial" panose="020B0604020202020204" pitchFamily="34" charset="0"/>
              <a:buNone/>
            </a:pPr>
            <a:endParaRPr lang="nb-NO"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endParaRPr lang="nb-NO" sz="1200" kern="1200" baseline="0" noProof="0" dirty="0">
              <a:solidFill>
                <a:schemeClr val="tx1"/>
              </a:solidFill>
              <a:effectLst/>
              <a:latin typeface="+mn-lt"/>
              <a:ea typeface="+mn-ea"/>
              <a:cs typeface="+mn-cs"/>
            </a:endParaRPr>
          </a:p>
          <a:p>
            <a:endParaRPr lang="nb-NO" noProof="0"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6547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a:p>
            <a:r>
              <a:rPr lang="nb-NO" b="0" i="0" dirty="0">
                <a:solidFill>
                  <a:srgbClr val="1A1A18"/>
                </a:solidFill>
                <a:effectLst/>
                <a:latin typeface="Inter"/>
              </a:rPr>
              <a:t>Lenker brukes for å knytte nettsider sammen og er en av kjernefunksjonene på et nettsted. Derfor er det avgjørende å ha forståelige lenketekster. </a:t>
            </a:r>
          </a:p>
          <a:p>
            <a:r>
              <a:rPr lang="nn-NO" b="0" dirty="0"/>
              <a:t>Når et bilde er </a:t>
            </a:r>
            <a:r>
              <a:rPr lang="nn-NO" b="0" dirty="0" err="1"/>
              <a:t>l</a:t>
            </a:r>
            <a:r>
              <a:rPr lang="nn-NO" b="0" baseline="0" dirty="0" err="1"/>
              <a:t>enket</a:t>
            </a:r>
            <a:r>
              <a:rPr lang="nn-NO" b="0" baseline="0" dirty="0"/>
              <a:t>, fungerer bildet som navigasjon og da er det ekstra viktig for </a:t>
            </a:r>
            <a:r>
              <a:rPr lang="nn-NO" b="0" baseline="0" dirty="0" err="1"/>
              <a:t>brukeren</a:t>
            </a:r>
            <a:r>
              <a:rPr lang="nn-NO" b="0" baseline="0" dirty="0"/>
              <a:t> å vite </a:t>
            </a:r>
            <a:r>
              <a:rPr lang="nn-NO" b="0" baseline="0" dirty="0" err="1"/>
              <a:t>hvor</a:t>
            </a:r>
            <a:r>
              <a:rPr lang="nn-NO" b="0" baseline="0" dirty="0"/>
              <a:t> </a:t>
            </a:r>
            <a:r>
              <a:rPr lang="nn-NO" b="0" baseline="0" dirty="0" err="1"/>
              <a:t>lenken</a:t>
            </a:r>
            <a:r>
              <a:rPr lang="nn-NO" b="0" baseline="0" dirty="0"/>
              <a:t> leder.</a:t>
            </a:r>
            <a:endParaRPr lang="nb-NO" b="0" i="0" dirty="0">
              <a:solidFill>
                <a:srgbClr val="1A1A18"/>
              </a:solidFill>
              <a:effectLst/>
              <a:latin typeface="Inter"/>
            </a:endParaRPr>
          </a:p>
          <a:p>
            <a:pPr marL="0" lvl="0" indent="0">
              <a:buFont typeface="Arial" panose="020B0604020202020204" pitchFamily="34" charset="0"/>
              <a:buNone/>
            </a:pPr>
            <a:endParaRPr lang="nb-NO" sz="1200" b="0" kern="1200" baseline="0" noProof="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06AFCD-CD7F-B04D-82C4-B0BF67F36E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1851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De som bruker hjelpemiddel kan velge å få opplest alle lenker, da ser de ikke konteksten. Hvis du bare har </a:t>
            </a:r>
            <a:r>
              <a:rPr lang="nb-NO" sz="1200" i="1" kern="1200" dirty="0">
                <a:solidFill>
                  <a:schemeClr val="tx1"/>
                </a:solidFill>
                <a:effectLst/>
                <a:latin typeface="+mn-lt"/>
                <a:ea typeface="+mn-ea"/>
                <a:cs typeface="+mn-cs"/>
              </a:rPr>
              <a:t>les mer </a:t>
            </a:r>
            <a:r>
              <a:rPr lang="nb-NO" sz="1200" kern="1200" dirty="0">
                <a:solidFill>
                  <a:schemeClr val="tx1"/>
                </a:solidFill>
                <a:effectLst/>
                <a:latin typeface="+mn-lt"/>
                <a:ea typeface="+mn-ea"/>
                <a:cs typeface="+mn-cs"/>
              </a:rPr>
              <a:t>eller </a:t>
            </a:r>
            <a:r>
              <a:rPr lang="nb-NO" sz="1200" i="1" kern="1200" dirty="0">
                <a:solidFill>
                  <a:schemeClr val="tx1"/>
                </a:solidFill>
                <a:effectLst/>
                <a:latin typeface="+mn-lt"/>
                <a:ea typeface="+mn-ea"/>
                <a:cs typeface="+mn-cs"/>
              </a:rPr>
              <a:t>klikk her </a:t>
            </a:r>
            <a:r>
              <a:rPr lang="nb-NO" sz="1200" kern="1200" dirty="0">
                <a:solidFill>
                  <a:schemeClr val="tx1"/>
                </a:solidFill>
                <a:effectLst/>
                <a:latin typeface="+mn-lt"/>
                <a:ea typeface="+mn-ea"/>
                <a:cs typeface="+mn-cs"/>
              </a:rPr>
              <a:t>er det dette de får opp. Da vet de ikke hvor de kommer.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Får å følge lovkravet til universell utforming er det tilstrekkelig </a:t>
            </a:r>
            <a:r>
              <a:rPr lang="nb-NO" sz="1200" b="1" kern="1200" dirty="0">
                <a:solidFill>
                  <a:schemeClr val="tx1"/>
                </a:solidFill>
                <a:effectLst/>
                <a:latin typeface="+mn-lt"/>
                <a:ea typeface="+mn-ea"/>
                <a:cs typeface="+mn-cs"/>
              </a:rPr>
              <a:t>at </a:t>
            </a:r>
            <a:r>
              <a:rPr lang="nb-NO" sz="1200" b="1" kern="1200" baseline="0" dirty="0">
                <a:solidFill>
                  <a:schemeClr val="tx1"/>
                </a:solidFill>
                <a:effectLst/>
                <a:latin typeface="+mn-lt"/>
                <a:ea typeface="+mn-ea"/>
                <a:cs typeface="+mn-cs"/>
              </a:rPr>
              <a:t>lenkemålet går fram av konteksten</a:t>
            </a:r>
            <a:r>
              <a:rPr lang="nb-NO" sz="1200" kern="1200" baseline="0" dirty="0">
                <a:solidFill>
                  <a:schemeClr val="tx1"/>
                </a:solidFill>
                <a:effectLst/>
                <a:latin typeface="+mn-lt"/>
                <a:ea typeface="+mn-ea"/>
                <a:cs typeface="+mn-cs"/>
              </a:rPr>
              <a:t>. Dette betyr for eksempel at en kan skrive referatet fra møtet finner du HER, så er HER lenketeksten.</a:t>
            </a:r>
          </a:p>
          <a:p>
            <a:endParaRPr lang="nb-NO" sz="1200" kern="1200" baseline="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99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baseline="0" dirty="0">
              <a:solidFill>
                <a:schemeClr val="tx1"/>
              </a:solidFill>
              <a:effectLst/>
              <a:latin typeface="+mn-lt"/>
              <a:ea typeface="+mn-ea"/>
              <a:cs typeface="+mn-cs"/>
            </a:endParaRPr>
          </a:p>
          <a:p>
            <a:r>
              <a:rPr lang="nb-NO" sz="1200" kern="1200" baseline="0" dirty="0">
                <a:solidFill>
                  <a:schemeClr val="tx1"/>
                </a:solidFill>
                <a:effectLst/>
                <a:latin typeface="+mn-lt"/>
                <a:ea typeface="+mn-ea"/>
                <a:cs typeface="+mn-cs"/>
              </a:rPr>
              <a:t>Selv om dette er en «lovlig» måte å skrive lenketekst på, så finnes det bedre måter, og det er når lenkemålet kommer klart frem av selve lenketeksten.</a:t>
            </a:r>
          </a:p>
          <a:p>
            <a:r>
              <a:rPr lang="nb-NO" sz="1200" kern="1200" baseline="0" dirty="0">
                <a:solidFill>
                  <a:schemeClr val="tx1"/>
                </a:solidFill>
                <a:effectLst/>
                <a:latin typeface="+mn-lt"/>
                <a:ea typeface="+mn-ea"/>
                <a:cs typeface="+mn-cs"/>
              </a:rPr>
              <a:t>På denne måten vil de som bruker hjelpemiddel ha mulighet til å få listet opp alle lenkene på siden for å få et overblikk over innholdet. </a:t>
            </a:r>
          </a:p>
          <a:p>
            <a:endParaRPr lang="nb-NO"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Ikke være redd for å bruke flere ord i lenketeksten, det gjør det bare enklere for alle. </a:t>
            </a:r>
          </a:p>
          <a:p>
            <a:endParaRPr lang="nb-NO" sz="1200" kern="1200" baseline="0" dirty="0">
              <a:solidFill>
                <a:schemeClr val="tx1"/>
              </a:solidFill>
              <a:effectLst/>
              <a:latin typeface="+mn-lt"/>
              <a:ea typeface="+mn-ea"/>
              <a:cs typeface="+mn-cs"/>
            </a:endParaRPr>
          </a:p>
          <a:p>
            <a:endParaRPr lang="nb-NO" sz="1200" kern="1200" baseline="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06AFCD-CD7F-B04D-82C4-B0BF67F36EE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DDA89E-E6F0-B689-B671-836BA81A3AC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C7CFF25-0494-339B-5CB7-C36DDB30BE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513FE25-18F2-D3B7-6F35-54AAB90164FC}"/>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027DCB15-EAEA-6426-9581-534ACD7FC0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F63F09-0283-F64E-2D09-FA191EB875EF}"/>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3048250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C9185C-EA21-CB15-6F3B-344957C3D11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D86642D-7D2B-55E5-6C21-8F50FF4CEF8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90C496E-BB37-C560-855F-F4ED05505BBC}"/>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D64194D1-2ECF-803F-6FA2-9DD4952E5DF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1D45135-6659-DFC0-DF84-FED70BB7B251}"/>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150265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06681D3-B948-6415-2B58-43D6E8DA952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FF92F3B-EF49-54EA-DAF1-4E34CC94DDC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61B39A0-D6E5-9A4A-D2B1-42329E597830}"/>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B3FE8C67-B012-B98D-CB8B-75AA5F85D8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118C441-3CCD-A732-C24F-5FF3612C704B}"/>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370629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1"/>
            <a:ext cx="12193215" cy="6858857"/>
          </a:xfrm>
          <a:prstGeom prst="rect">
            <a:avLst/>
          </a:prstGeom>
        </p:spPr>
        <p:txBody>
          <a:bodyPr lIns="0" tIns="2880000" rIns="0" bIns="0" anchor="t" anchorCtr="1"/>
          <a:lstStyle>
            <a:lvl1pPr marL="0" indent="0" algn="ctr">
              <a:buNone/>
              <a:defRPr sz="2250"/>
            </a:lvl1pPr>
          </a:lstStyle>
          <a:p>
            <a:r>
              <a:rPr lang="nb-NO"/>
              <a:t>Klikk på ikonet for å legge til et bilde</a:t>
            </a:r>
          </a:p>
        </p:txBody>
      </p:sp>
    </p:spTree>
    <p:extLst>
      <p:ext uri="{BB962C8B-B14F-4D97-AF65-F5344CB8AC3E}">
        <p14:creationId xmlns:p14="http://schemas.microsoft.com/office/powerpoint/2010/main" val="2722832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0" hasCustomPrompt="1"/>
          </p:nvPr>
        </p:nvSpPr>
        <p:spPr>
          <a:xfrm>
            <a:off x="0" y="0"/>
            <a:ext cx="12192000" cy="6858000"/>
          </a:xfrm>
          <a:prstGeom prst="rect">
            <a:avLst/>
          </a:prstGeom>
        </p:spPr>
        <p:txBody>
          <a:bodyPr vert="horz" anchor="ctr" anchorCtr="0"/>
          <a:lstStyle>
            <a:lvl1pPr marL="0" indent="0" algn="ctr">
              <a:buFontTx/>
              <a:buNone/>
              <a:defRPr/>
            </a:lvl1pPr>
          </a:lstStyle>
          <a:p>
            <a:r>
              <a:rPr lang="en-US"/>
              <a:t>Sett inn video</a:t>
            </a:r>
          </a:p>
        </p:txBody>
      </p:sp>
    </p:spTree>
    <p:extLst>
      <p:ext uri="{BB962C8B-B14F-4D97-AF65-F5344CB8AC3E}">
        <p14:creationId xmlns:p14="http://schemas.microsoft.com/office/powerpoint/2010/main" val="314484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3C700A-58D2-E847-8D69-6D241F910856}"/>
              </a:ext>
            </a:extLst>
          </p:cNvPr>
          <p:cNvSpPr>
            <a:spLocks noGrp="1"/>
          </p:cNvSpPr>
          <p:nvPr>
            <p:ph type="ctrTitle"/>
          </p:nvPr>
        </p:nvSpPr>
        <p:spPr>
          <a:xfrm>
            <a:off x="1524149" y="1122761"/>
            <a:ext cx="9143702" cy="2387203"/>
          </a:xfrm>
        </p:spPr>
        <p:txBody>
          <a:bodyPr anchor="b"/>
          <a:lstStyle>
            <a:lvl1pPr algn="ctr">
              <a:defRPr sz="4499"/>
            </a:lvl1pPr>
          </a:lstStyle>
          <a:p>
            <a:r>
              <a:rPr lang="nb-NO"/>
              <a:t>Klikk for å redigere tittelstil</a:t>
            </a:r>
          </a:p>
        </p:txBody>
      </p:sp>
      <p:sp>
        <p:nvSpPr>
          <p:cNvPr id="3" name="Undertittel 2">
            <a:extLst>
              <a:ext uri="{FF2B5EF4-FFF2-40B4-BE49-F238E27FC236}">
                <a16:creationId xmlns:a16="http://schemas.microsoft.com/office/drawing/2014/main" id="{D0475DF4-68E6-F54D-8B02-0597D880AA1A}"/>
              </a:ext>
            </a:extLst>
          </p:cNvPr>
          <p:cNvSpPr>
            <a:spLocks noGrp="1"/>
          </p:cNvSpPr>
          <p:nvPr>
            <p:ph type="subTitle" idx="1"/>
          </p:nvPr>
        </p:nvSpPr>
        <p:spPr>
          <a:xfrm>
            <a:off x="1524149" y="3601642"/>
            <a:ext cx="9143702" cy="1656159"/>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nb-NO"/>
              <a:t>Klikk for å redigere undertittelstil i malen</a:t>
            </a:r>
          </a:p>
        </p:txBody>
      </p:sp>
      <p:sp>
        <p:nvSpPr>
          <p:cNvPr id="4" name="Plassholder for dato 3">
            <a:extLst>
              <a:ext uri="{FF2B5EF4-FFF2-40B4-BE49-F238E27FC236}">
                <a16:creationId xmlns:a16="http://schemas.microsoft.com/office/drawing/2014/main" id="{D11AEA7D-AF3C-3246-A43B-A2163C2C1F36}"/>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2C5444C6-EBA2-754B-8CE9-E2F57767A9D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86DCD2-F3B4-7947-BD8F-D3FAFFA5B59C}"/>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731979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89E866-7579-BA4F-8923-E6B7149513F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00B5B0A-C883-2948-A08B-00319253709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AB9DDD-1B63-A740-A1C4-3BA245C12259}"/>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6CDBEED0-3728-054B-AB1F-006B432AC27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BD8F4A-92BC-8044-9D59-94F8B90B1EED}"/>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4188078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BCDA7F-36CA-BE41-9467-920CBCCB01E8}"/>
              </a:ext>
            </a:extLst>
          </p:cNvPr>
          <p:cNvSpPr>
            <a:spLocks noGrp="1"/>
          </p:cNvSpPr>
          <p:nvPr>
            <p:ph type="title"/>
          </p:nvPr>
        </p:nvSpPr>
        <p:spPr>
          <a:xfrm>
            <a:off x="832328" y="1709737"/>
            <a:ext cx="10515436" cy="2852738"/>
          </a:xfrm>
        </p:spPr>
        <p:txBody>
          <a:bodyPr anchor="b"/>
          <a:lstStyle>
            <a:lvl1pPr>
              <a:defRPr sz="4499"/>
            </a:lvl1pPr>
          </a:lstStyle>
          <a:p>
            <a:r>
              <a:rPr lang="nb-NO"/>
              <a:t>Klikk for å redigere tittelstil</a:t>
            </a:r>
          </a:p>
        </p:txBody>
      </p:sp>
      <p:sp>
        <p:nvSpPr>
          <p:cNvPr id="3" name="Plassholder for tekst 2">
            <a:extLst>
              <a:ext uri="{FF2B5EF4-FFF2-40B4-BE49-F238E27FC236}">
                <a16:creationId xmlns:a16="http://schemas.microsoft.com/office/drawing/2014/main" id="{9DA7840E-901F-CA46-8295-4C2D3F956EDA}"/>
              </a:ext>
            </a:extLst>
          </p:cNvPr>
          <p:cNvSpPr>
            <a:spLocks noGrp="1"/>
          </p:cNvSpPr>
          <p:nvPr>
            <p:ph type="body" idx="1"/>
          </p:nvPr>
        </p:nvSpPr>
        <p:spPr>
          <a:xfrm>
            <a:off x="832328" y="4589860"/>
            <a:ext cx="10515436" cy="1500188"/>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1EB313B-3314-9447-B802-AB213CF251E0}"/>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13E31E02-5864-764F-A31C-76EAB227843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70B2B3-F3BD-4147-9DD2-4F4A048D6273}"/>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37133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EE6046-042A-144B-8FA8-BA07C45C4E7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1BC192E-A924-D542-946C-8655F7729830}"/>
              </a:ext>
            </a:extLst>
          </p:cNvPr>
          <p:cNvSpPr>
            <a:spLocks noGrp="1"/>
          </p:cNvSpPr>
          <p:nvPr>
            <p:ph sz="half" idx="1"/>
          </p:nvPr>
        </p:nvSpPr>
        <p:spPr>
          <a:xfrm>
            <a:off x="838282" y="1825229"/>
            <a:ext cx="5199967" cy="435173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2074D4-5E8A-9541-BD1B-186746540A24}"/>
              </a:ext>
            </a:extLst>
          </p:cNvPr>
          <p:cNvSpPr>
            <a:spLocks noGrp="1"/>
          </p:cNvSpPr>
          <p:nvPr>
            <p:ph sz="half" idx="2"/>
          </p:nvPr>
        </p:nvSpPr>
        <p:spPr>
          <a:xfrm>
            <a:off x="6152560" y="1825229"/>
            <a:ext cx="5201158" cy="435173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E4F2327-EF3C-2149-8C2B-DB07B54C6706}"/>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6" name="Plassholder for bunntekst 5">
            <a:extLst>
              <a:ext uri="{FF2B5EF4-FFF2-40B4-BE49-F238E27FC236}">
                <a16:creationId xmlns:a16="http://schemas.microsoft.com/office/drawing/2014/main" id="{80507CA2-225C-4647-8CBB-58A5CA0175D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0ADAD90-A6C6-FA41-B613-647A2A841B0A}"/>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340294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D544DB-E9D9-4542-AF44-36D6D969F4F2}"/>
              </a:ext>
            </a:extLst>
          </p:cNvPr>
          <p:cNvSpPr>
            <a:spLocks noGrp="1"/>
          </p:cNvSpPr>
          <p:nvPr>
            <p:ph type="title"/>
          </p:nvPr>
        </p:nvSpPr>
        <p:spPr>
          <a:xfrm>
            <a:off x="839473" y="365524"/>
            <a:ext cx="10515436" cy="1325165"/>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D5A37D2-8CFD-1841-AE4E-F541DECE7F05}"/>
              </a:ext>
            </a:extLst>
          </p:cNvPr>
          <p:cNvSpPr>
            <a:spLocks noGrp="1"/>
          </p:cNvSpPr>
          <p:nvPr>
            <p:ph type="body" idx="1"/>
          </p:nvPr>
        </p:nvSpPr>
        <p:spPr>
          <a:xfrm>
            <a:off x="839474" y="1681163"/>
            <a:ext cx="5158291" cy="823913"/>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88A9911-EBEF-C040-A0F0-13CC1B572CAC}"/>
              </a:ext>
            </a:extLst>
          </p:cNvPr>
          <p:cNvSpPr>
            <a:spLocks noGrp="1"/>
          </p:cNvSpPr>
          <p:nvPr>
            <p:ph sz="half" idx="2"/>
          </p:nvPr>
        </p:nvSpPr>
        <p:spPr>
          <a:xfrm>
            <a:off x="839474" y="2505076"/>
            <a:ext cx="5158291" cy="36849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00C8434-614C-CA4D-A7CA-85A9DF559827}"/>
              </a:ext>
            </a:extLst>
          </p:cNvPr>
          <p:cNvSpPr>
            <a:spLocks noGrp="1"/>
          </p:cNvSpPr>
          <p:nvPr>
            <p:ph type="body" sz="quarter" idx="3"/>
          </p:nvPr>
        </p:nvSpPr>
        <p:spPr>
          <a:xfrm>
            <a:off x="6171614" y="1681163"/>
            <a:ext cx="5183296" cy="823913"/>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2223124-A604-9C4E-9228-83751219EB0C}"/>
              </a:ext>
            </a:extLst>
          </p:cNvPr>
          <p:cNvSpPr>
            <a:spLocks noGrp="1"/>
          </p:cNvSpPr>
          <p:nvPr>
            <p:ph sz="quarter" idx="4"/>
          </p:nvPr>
        </p:nvSpPr>
        <p:spPr>
          <a:xfrm>
            <a:off x="6171614" y="2505076"/>
            <a:ext cx="5183296" cy="36849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9ED7A16-5A12-D24D-ACCC-58A3F9C28700}"/>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8" name="Plassholder for bunntekst 7">
            <a:extLst>
              <a:ext uri="{FF2B5EF4-FFF2-40B4-BE49-F238E27FC236}">
                <a16:creationId xmlns:a16="http://schemas.microsoft.com/office/drawing/2014/main" id="{ED577BCD-6E72-4047-94BF-F1C4890874C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AF6B85-0A50-FF42-A673-E185253E849D}"/>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137381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4852C-BA6F-054A-BA7F-02B1DE74C4E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8CDF73C5-9DB9-D84F-9CF7-5481ECE8CC91}"/>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4" name="Plassholder for bunntekst 3">
            <a:extLst>
              <a:ext uri="{FF2B5EF4-FFF2-40B4-BE49-F238E27FC236}">
                <a16:creationId xmlns:a16="http://schemas.microsoft.com/office/drawing/2014/main" id="{0350DAA8-A635-BC4C-A2C6-112AB0CA3E4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8CF3ABE-6DB6-5240-A6F6-B7C92513112B}"/>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415875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D41405-E565-DEF7-4291-03022C3E73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0613853-337E-66F5-F46A-6B817584EFB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DFE7F9-FF0A-D1E5-521B-45A994E146E2}"/>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676332C1-76D0-1052-E0E8-0D093E091BB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A2EF0E-E454-6B4A-957D-5F001969B92B}"/>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1081783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3145BE2-2ABB-3444-85BF-37BA5ADE7FF2}"/>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3" name="Plassholder for bunntekst 2">
            <a:extLst>
              <a:ext uri="{FF2B5EF4-FFF2-40B4-BE49-F238E27FC236}">
                <a16:creationId xmlns:a16="http://schemas.microsoft.com/office/drawing/2014/main" id="{66BB40AF-9A88-6A4E-99C3-686824A4AE4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5F7418E-522B-6941-92F6-E5FF9A127A8E}"/>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1253735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AB823D-0A4E-5149-B116-59E9D41CF0ED}"/>
              </a:ext>
            </a:extLst>
          </p:cNvPr>
          <p:cNvSpPr>
            <a:spLocks noGrp="1"/>
          </p:cNvSpPr>
          <p:nvPr>
            <p:ph type="title"/>
          </p:nvPr>
        </p:nvSpPr>
        <p:spPr>
          <a:xfrm>
            <a:off x="839473" y="457200"/>
            <a:ext cx="3933018" cy="1600200"/>
          </a:xfrm>
        </p:spPr>
        <p:txBody>
          <a:bodyPr anchor="b"/>
          <a:lstStyle>
            <a:lvl1pPr>
              <a:defRPr sz="2400"/>
            </a:lvl1pPr>
          </a:lstStyle>
          <a:p>
            <a:r>
              <a:rPr lang="nb-NO"/>
              <a:t>Klikk for å redigere tittelstil</a:t>
            </a:r>
          </a:p>
        </p:txBody>
      </p:sp>
      <p:sp>
        <p:nvSpPr>
          <p:cNvPr id="3" name="Plassholder for innhold 2">
            <a:extLst>
              <a:ext uri="{FF2B5EF4-FFF2-40B4-BE49-F238E27FC236}">
                <a16:creationId xmlns:a16="http://schemas.microsoft.com/office/drawing/2014/main" id="{82BCE699-ECFE-F741-A671-27A3F07D6383}"/>
              </a:ext>
            </a:extLst>
          </p:cNvPr>
          <p:cNvSpPr>
            <a:spLocks noGrp="1"/>
          </p:cNvSpPr>
          <p:nvPr>
            <p:ph idx="1"/>
          </p:nvPr>
        </p:nvSpPr>
        <p:spPr>
          <a:xfrm>
            <a:off x="5183298" y="987030"/>
            <a:ext cx="6171612" cy="48744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A4C56EF-D14E-7A45-BBBE-CA3536779C6D}"/>
              </a:ext>
            </a:extLst>
          </p:cNvPr>
          <p:cNvSpPr>
            <a:spLocks noGrp="1"/>
          </p:cNvSpPr>
          <p:nvPr>
            <p:ph type="body" sz="half" idx="2"/>
          </p:nvPr>
        </p:nvSpPr>
        <p:spPr>
          <a:xfrm>
            <a:off x="839473" y="2057401"/>
            <a:ext cx="3933018" cy="38111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9CB63EE-AB58-F243-B2E0-A8FD37C0803A}"/>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6" name="Plassholder for bunntekst 5">
            <a:extLst>
              <a:ext uri="{FF2B5EF4-FFF2-40B4-BE49-F238E27FC236}">
                <a16:creationId xmlns:a16="http://schemas.microsoft.com/office/drawing/2014/main" id="{5AA2CB9E-CFB5-0847-B03C-86DCDEE268F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3E71F1D-1BFD-DB45-9DDE-01CEACE89CDF}"/>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2817402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7203BE-E0E1-D243-ACD3-AAF8878EB988}"/>
              </a:ext>
            </a:extLst>
          </p:cNvPr>
          <p:cNvSpPr>
            <a:spLocks noGrp="1"/>
          </p:cNvSpPr>
          <p:nvPr>
            <p:ph type="title"/>
          </p:nvPr>
        </p:nvSpPr>
        <p:spPr>
          <a:xfrm>
            <a:off x="839473" y="457200"/>
            <a:ext cx="3933018" cy="1600200"/>
          </a:xfrm>
        </p:spPr>
        <p:txBody>
          <a:bodyPr anchor="b"/>
          <a:lstStyle>
            <a:lvl1pPr>
              <a:defRPr sz="2400"/>
            </a:lvl1pPr>
          </a:lstStyle>
          <a:p>
            <a:r>
              <a:rPr lang="nb-NO"/>
              <a:t>Klikk for å redigere tittelstil</a:t>
            </a:r>
          </a:p>
        </p:txBody>
      </p:sp>
      <p:sp>
        <p:nvSpPr>
          <p:cNvPr id="3" name="Plassholder for bilde 2">
            <a:extLst>
              <a:ext uri="{FF2B5EF4-FFF2-40B4-BE49-F238E27FC236}">
                <a16:creationId xmlns:a16="http://schemas.microsoft.com/office/drawing/2014/main" id="{D0B343E5-7F94-084D-B7B5-EDD4C5C439CB}"/>
              </a:ext>
            </a:extLst>
          </p:cNvPr>
          <p:cNvSpPr>
            <a:spLocks noGrp="1"/>
          </p:cNvSpPr>
          <p:nvPr>
            <p:ph type="pic" idx="1"/>
          </p:nvPr>
        </p:nvSpPr>
        <p:spPr>
          <a:xfrm>
            <a:off x="5183298" y="987030"/>
            <a:ext cx="6171612" cy="48744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nb-NO"/>
          </a:p>
        </p:txBody>
      </p:sp>
      <p:sp>
        <p:nvSpPr>
          <p:cNvPr id="4" name="Plassholder for tekst 3">
            <a:extLst>
              <a:ext uri="{FF2B5EF4-FFF2-40B4-BE49-F238E27FC236}">
                <a16:creationId xmlns:a16="http://schemas.microsoft.com/office/drawing/2014/main" id="{A77156A0-88E9-CD46-8017-71055566450B}"/>
              </a:ext>
            </a:extLst>
          </p:cNvPr>
          <p:cNvSpPr>
            <a:spLocks noGrp="1"/>
          </p:cNvSpPr>
          <p:nvPr>
            <p:ph type="body" sz="half" idx="2"/>
          </p:nvPr>
        </p:nvSpPr>
        <p:spPr>
          <a:xfrm>
            <a:off x="839473" y="2057401"/>
            <a:ext cx="3933018" cy="38111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23AD735-1072-4D4D-8AB2-3E04E5767838}"/>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6" name="Plassholder for bunntekst 5">
            <a:extLst>
              <a:ext uri="{FF2B5EF4-FFF2-40B4-BE49-F238E27FC236}">
                <a16:creationId xmlns:a16="http://schemas.microsoft.com/office/drawing/2014/main" id="{AEB673A7-0EA7-B94E-9CFB-B0C042B5739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13446F-F524-D042-A087-BFD20C0F8BE8}"/>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417261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7A5C6E-4C78-FD47-B378-4CEFAD0E573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1DED268B-9226-9C47-92BE-F4BB496C109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8E6BC3F-4E07-9646-ABF0-07B3FF78F603}"/>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E11F3EA7-6141-6943-8906-804BCC01624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8F600B2-CF03-3B45-BA6C-68B45FF7E495}"/>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817145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7553C6C-F5CE-954A-AA46-216D2EAC323F}"/>
              </a:ext>
            </a:extLst>
          </p:cNvPr>
          <p:cNvSpPr>
            <a:spLocks noGrp="1"/>
          </p:cNvSpPr>
          <p:nvPr>
            <p:ph type="title" orient="vert"/>
          </p:nvPr>
        </p:nvSpPr>
        <p:spPr>
          <a:xfrm>
            <a:off x="8725752" y="365524"/>
            <a:ext cx="2627966" cy="5811440"/>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0C83E89-8FE3-9544-B883-5962B277FBEA}"/>
              </a:ext>
            </a:extLst>
          </p:cNvPr>
          <p:cNvSpPr>
            <a:spLocks noGrp="1"/>
          </p:cNvSpPr>
          <p:nvPr>
            <p:ph type="body" orient="vert" idx="1"/>
          </p:nvPr>
        </p:nvSpPr>
        <p:spPr>
          <a:xfrm>
            <a:off x="838283" y="365524"/>
            <a:ext cx="7773159" cy="581144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7D2A89C-DC7B-D945-BB4B-027AABA562F7}"/>
              </a:ext>
            </a:extLst>
          </p:cNvPr>
          <p:cNvSpPr>
            <a:spLocks noGrp="1"/>
          </p:cNvSpPr>
          <p:nvPr>
            <p:ph type="dt" sz="half" idx="10"/>
          </p:nvPr>
        </p:nvSpPr>
        <p:spPr/>
        <p:txBody>
          <a:body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5C6B496E-661E-B044-8D48-30FEBF7F55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B7C301-9564-6642-BAD0-EC2E44AD309C}"/>
              </a:ext>
            </a:extLst>
          </p:cNvPr>
          <p:cNvSpPr>
            <a:spLocks noGrp="1"/>
          </p:cNvSpPr>
          <p:nvPr>
            <p:ph type="sldNum" sz="quarter" idx="12"/>
          </p:nvPr>
        </p:nvSpPr>
        <p:spPr/>
        <p:txBody>
          <a:bodyPr/>
          <a:lstStyle/>
          <a:p>
            <a:fld id="{3A2B6475-A3D6-FC4D-BE73-874567FA1C73}" type="slidenum">
              <a:rPr lang="nb-NO" smtClean="0"/>
              <a:t>‹#›</a:t>
            </a:fld>
            <a:endParaRPr lang="nb-NO"/>
          </a:p>
        </p:txBody>
      </p:sp>
    </p:spTree>
    <p:extLst>
      <p:ext uri="{BB962C8B-B14F-4D97-AF65-F5344CB8AC3E}">
        <p14:creationId xmlns:p14="http://schemas.microsoft.com/office/powerpoint/2010/main" val="3068278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lsynet Introslide #1">
    <p:bg>
      <p:bgPr>
        <a:solidFill>
          <a:schemeClr val="lt1"/>
        </a:solidFill>
        <a:effectLst/>
      </p:bgPr>
    </p:bg>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4FB37414-FBC0-49EC-9189-7C0C85B37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5"/>
            <a:ext cx="12192000" cy="6857330"/>
          </a:xfrm>
          <a:prstGeom prst="rect">
            <a:avLst/>
          </a:prstGeom>
        </p:spPr>
      </p:pic>
      <p:pic>
        <p:nvPicPr>
          <p:cNvPr id="5" name="Bilde 4" descr="Et bilde som inneholder flaske, skilt, stopp, sitter&#10;&#10;Automatisk generert beskrivelse">
            <a:extLst>
              <a:ext uri="{FF2B5EF4-FFF2-40B4-BE49-F238E27FC236}">
                <a16:creationId xmlns:a16="http://schemas.microsoft.com/office/drawing/2014/main" id="{864E20EB-7FEF-45C9-8680-527E960CD3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4616" y="351965"/>
            <a:ext cx="2364379" cy="1475095"/>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4809332" y="3241503"/>
            <a:ext cx="5152472" cy="1147763"/>
          </a:xfrm>
          <a:prstGeom prst="rect">
            <a:avLst/>
          </a:prstGeom>
        </p:spPr>
        <p:txBody>
          <a:bodyPr anchor="b">
            <a:normAutofit/>
          </a:bodyPr>
          <a:lstStyle>
            <a:lvl1pPr algn="l">
              <a:lnSpc>
                <a:spcPct val="100000"/>
              </a:lnSpc>
              <a:defRPr sz="3750">
                <a:solidFill>
                  <a:schemeClr val="bg1"/>
                </a:solidFill>
              </a:defRPr>
            </a:lvl1pPr>
          </a:lstStyle>
          <a:p>
            <a:r>
              <a:rPr lang="nb-NO"/>
              <a:t>Klikk for å redigere tittelstil</a:t>
            </a:r>
          </a:p>
        </p:txBody>
      </p:sp>
    </p:spTree>
    <p:extLst>
      <p:ext uri="{BB962C8B-B14F-4D97-AF65-F5344CB8AC3E}">
        <p14:creationId xmlns:p14="http://schemas.microsoft.com/office/powerpoint/2010/main" val="24183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1"/>
            <a:ext cx="12193215" cy="6858857"/>
          </a:xfrm>
          <a:prstGeom prst="rect">
            <a:avLst/>
          </a:prstGeom>
        </p:spPr>
        <p:txBody>
          <a:bodyPr lIns="0" tIns="2880000" rIns="0" bIns="0" anchor="t" anchorCtr="1"/>
          <a:lstStyle>
            <a:lvl1pPr marL="0" indent="0" algn="ctr">
              <a:buNone/>
              <a:defRPr sz="2250"/>
            </a:lvl1pPr>
          </a:lstStyle>
          <a:p>
            <a:r>
              <a:rPr lang="nb-NO"/>
              <a:t>Klikk på ikonet for å legge til et bilde</a:t>
            </a:r>
          </a:p>
        </p:txBody>
      </p:sp>
    </p:spTree>
    <p:extLst>
      <p:ext uri="{BB962C8B-B14F-4D97-AF65-F5344CB8AC3E}">
        <p14:creationId xmlns:p14="http://schemas.microsoft.com/office/powerpoint/2010/main" val="3922754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4" name="Media Placeholder 3"/>
          <p:cNvSpPr>
            <a:spLocks noGrp="1"/>
          </p:cNvSpPr>
          <p:nvPr>
            <p:ph type="media" sz="quarter" idx="10" hasCustomPrompt="1"/>
          </p:nvPr>
        </p:nvSpPr>
        <p:spPr>
          <a:xfrm>
            <a:off x="0" y="0"/>
            <a:ext cx="12192000" cy="6858000"/>
          </a:xfrm>
          <a:prstGeom prst="rect">
            <a:avLst/>
          </a:prstGeom>
        </p:spPr>
        <p:txBody>
          <a:bodyPr vert="horz" anchor="ctr" anchorCtr="0"/>
          <a:lstStyle>
            <a:lvl1pPr marL="0" indent="0" algn="ctr">
              <a:buFontTx/>
              <a:buNone/>
              <a:defRPr/>
            </a:lvl1pPr>
          </a:lstStyle>
          <a:p>
            <a:r>
              <a:rPr lang="en-US"/>
              <a:t>Sett inn video</a:t>
            </a:r>
          </a:p>
        </p:txBody>
      </p:sp>
    </p:spTree>
    <p:extLst>
      <p:ext uri="{BB962C8B-B14F-4D97-AF65-F5344CB8AC3E}">
        <p14:creationId xmlns:p14="http://schemas.microsoft.com/office/powerpoint/2010/main" val="83502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F85833-B9A3-B173-FA8D-4FDE9DD3D8A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84B0DF4-D4DA-A58E-829D-5EEC45348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3E986AF-1182-29D7-1F9A-8F6355D296AE}"/>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FFC9EA02-6719-4119-590C-B36ADED0D5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8061B5E-7FD8-ECFD-4850-6B0CF8F1532C}"/>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383292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E96A34-B5CF-7011-BC37-4B165E5BD09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89BEAA-61FC-2823-37FA-153D4105740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A7364B81-F184-1D80-764D-4A33BC071A8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6721622-8228-2D87-5016-FF501500A4DA}"/>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6" name="Plassholder for bunntekst 5">
            <a:extLst>
              <a:ext uri="{FF2B5EF4-FFF2-40B4-BE49-F238E27FC236}">
                <a16:creationId xmlns:a16="http://schemas.microsoft.com/office/drawing/2014/main" id="{59C7495B-F1F0-600A-0C57-E6A3FF4E12F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DFBD5B-D67F-DB0E-5A95-2901DA3916B0}"/>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91791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6E4809-CCEF-B685-5F27-87F6B261DDF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35865E9-5A38-D3B1-0BE6-26C1E891C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F965A6D-4E25-2591-06F2-8854503D626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C54A133-20B8-72C8-6727-9C7A31E9C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2A4ADD9-474E-5FBD-AAA5-E2CE4DA0BB6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96EE00E-E748-91D6-958E-FD6A3C51DEAE}"/>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8" name="Plassholder for bunntekst 7">
            <a:extLst>
              <a:ext uri="{FF2B5EF4-FFF2-40B4-BE49-F238E27FC236}">
                <a16:creationId xmlns:a16="http://schemas.microsoft.com/office/drawing/2014/main" id="{6E509E4D-378B-07B8-F58D-004907B71DE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1183F1C-2F51-5C83-E546-1DC3783D76D0}"/>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81943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5A31F4-13ED-57E4-9734-0912258F1CB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A694F66-1E31-F3E4-79C8-33C000E2BBFC}"/>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4" name="Plassholder for bunntekst 3">
            <a:extLst>
              <a:ext uri="{FF2B5EF4-FFF2-40B4-BE49-F238E27FC236}">
                <a16:creationId xmlns:a16="http://schemas.microsoft.com/office/drawing/2014/main" id="{0C546A58-822F-CC83-810B-0A9A2C014A9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C76E96-F8C4-06F0-BFD3-397256E92D4E}"/>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166371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098B1BD-306B-218D-9BDC-9A6D597ED89A}"/>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3" name="Plassholder for bunntekst 2">
            <a:extLst>
              <a:ext uri="{FF2B5EF4-FFF2-40B4-BE49-F238E27FC236}">
                <a16:creationId xmlns:a16="http://schemas.microsoft.com/office/drawing/2014/main" id="{D4579EB7-7A40-75F6-1F4A-7034387823B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B782E31-F1F6-4FBA-7590-F5DE0A06D9BB}"/>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278959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370E63-FB74-74FA-1443-9F6699B77EC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FEAD375-825F-605F-07E8-72CC4B211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9B4E0B5-75D1-2C49-D6CB-09C8ECCD2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24A6AAC-598B-0043-0212-C0A4C9ECD84C}"/>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6" name="Plassholder for bunntekst 5">
            <a:extLst>
              <a:ext uri="{FF2B5EF4-FFF2-40B4-BE49-F238E27FC236}">
                <a16:creationId xmlns:a16="http://schemas.microsoft.com/office/drawing/2014/main" id="{D7A69AA7-625F-7981-5045-9BA1CBDD7D2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CB2C5B8-ADF2-9710-0B86-5CE3AD7B789E}"/>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335512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FFBD9D-0779-3EDC-50CC-EDC8F1D1B97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10964D-8436-F4C7-398D-E71FF052EF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1D2D26F-256E-3CFF-DAD5-863A2C8A4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5EB55BF-4CC1-F591-5C33-99D027598851}"/>
              </a:ext>
            </a:extLst>
          </p:cNvPr>
          <p:cNvSpPr>
            <a:spLocks noGrp="1"/>
          </p:cNvSpPr>
          <p:nvPr>
            <p:ph type="dt" sz="half" idx="10"/>
          </p:nvPr>
        </p:nvSpPr>
        <p:spPr/>
        <p:txBody>
          <a:bodyPr/>
          <a:lstStyle/>
          <a:p>
            <a:fld id="{2AB2FEBD-1090-4E02-8807-F826B901ABEA}" type="datetimeFigureOut">
              <a:rPr lang="nb-NO" smtClean="0"/>
              <a:t>29.09.2022</a:t>
            </a:fld>
            <a:endParaRPr lang="nb-NO"/>
          </a:p>
        </p:txBody>
      </p:sp>
      <p:sp>
        <p:nvSpPr>
          <p:cNvPr id="6" name="Plassholder for bunntekst 5">
            <a:extLst>
              <a:ext uri="{FF2B5EF4-FFF2-40B4-BE49-F238E27FC236}">
                <a16:creationId xmlns:a16="http://schemas.microsoft.com/office/drawing/2014/main" id="{5CF63D42-BAB2-F1C8-A9F1-16EA749982D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C7020BB-ADD4-FB0B-C22B-BFE6E4900985}"/>
              </a:ext>
            </a:extLst>
          </p:cNvPr>
          <p:cNvSpPr>
            <a:spLocks noGrp="1"/>
          </p:cNvSpPr>
          <p:nvPr>
            <p:ph type="sldNum" sz="quarter" idx="12"/>
          </p:nvPr>
        </p:nvSpPr>
        <p:spPr/>
        <p:txBody>
          <a:bodyPr/>
          <a:lstStyle/>
          <a:p>
            <a:fld id="{937ED11D-7846-4A1E-A331-8CCB826FAF8C}" type="slidenum">
              <a:rPr lang="nb-NO" smtClean="0"/>
              <a:t>‹#›</a:t>
            </a:fld>
            <a:endParaRPr lang="nb-NO"/>
          </a:p>
        </p:txBody>
      </p:sp>
    </p:spTree>
    <p:extLst>
      <p:ext uri="{BB962C8B-B14F-4D97-AF65-F5344CB8AC3E}">
        <p14:creationId xmlns:p14="http://schemas.microsoft.com/office/powerpoint/2010/main" val="156421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EC11F79-4BF0-DE01-2BC9-506042426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08146AB-C78F-FCD9-72F2-F801FCBF3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7BAF2BA-5617-78D3-B1AB-5FA4D72D3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2FEBD-1090-4E02-8807-F826B901ABEA}" type="datetimeFigureOut">
              <a:rPr lang="nb-NO" smtClean="0"/>
              <a:t>29.09.2022</a:t>
            </a:fld>
            <a:endParaRPr lang="nb-NO"/>
          </a:p>
        </p:txBody>
      </p:sp>
      <p:sp>
        <p:nvSpPr>
          <p:cNvPr id="5" name="Plassholder for bunntekst 4">
            <a:extLst>
              <a:ext uri="{FF2B5EF4-FFF2-40B4-BE49-F238E27FC236}">
                <a16:creationId xmlns:a16="http://schemas.microsoft.com/office/drawing/2014/main" id="{EB166179-9EF7-7F97-CD07-64CCCF02F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ACCB159-189D-7CBF-82F8-FF5E470C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ED11D-7846-4A1E-A331-8CCB826FAF8C}" type="slidenum">
              <a:rPr lang="nb-NO" smtClean="0"/>
              <a:t>‹#›</a:t>
            </a:fld>
            <a:endParaRPr lang="nb-NO"/>
          </a:p>
        </p:txBody>
      </p:sp>
    </p:spTree>
    <p:extLst>
      <p:ext uri="{BB962C8B-B14F-4D97-AF65-F5344CB8AC3E}">
        <p14:creationId xmlns:p14="http://schemas.microsoft.com/office/powerpoint/2010/main" val="466808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1FA2250-970C-8043-B8CD-4995995D1CD6}"/>
              </a:ext>
            </a:extLst>
          </p:cNvPr>
          <p:cNvSpPr>
            <a:spLocks noGrp="1"/>
          </p:cNvSpPr>
          <p:nvPr>
            <p:ph type="title"/>
          </p:nvPr>
        </p:nvSpPr>
        <p:spPr>
          <a:xfrm>
            <a:off x="838282" y="365524"/>
            <a:ext cx="10515436" cy="1325165"/>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8ED60E6-6588-B947-9958-CA499F6B3C4D}"/>
              </a:ext>
            </a:extLst>
          </p:cNvPr>
          <p:cNvSpPr>
            <a:spLocks noGrp="1"/>
          </p:cNvSpPr>
          <p:nvPr>
            <p:ph type="body" idx="1"/>
          </p:nvPr>
        </p:nvSpPr>
        <p:spPr>
          <a:xfrm>
            <a:off x="838282" y="1825229"/>
            <a:ext cx="10515436" cy="435173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0D848FC-385B-C24D-BC14-0158747D5580}"/>
              </a:ext>
            </a:extLst>
          </p:cNvPr>
          <p:cNvSpPr>
            <a:spLocks noGrp="1"/>
          </p:cNvSpPr>
          <p:nvPr>
            <p:ph type="dt" sz="half" idx="2"/>
          </p:nvPr>
        </p:nvSpPr>
        <p:spPr>
          <a:xfrm>
            <a:off x="838282" y="6356749"/>
            <a:ext cx="2743468" cy="364331"/>
          </a:xfrm>
          <a:prstGeom prst="rect">
            <a:avLst/>
          </a:prstGeom>
        </p:spPr>
        <p:txBody>
          <a:bodyPr vert="horz" lIns="91440" tIns="45720" rIns="91440" bIns="45720" rtlCol="0" anchor="ctr"/>
          <a:lstStyle>
            <a:lvl1pPr algn="l">
              <a:defRPr sz="900">
                <a:solidFill>
                  <a:schemeClr val="tx1">
                    <a:tint val="75000"/>
                  </a:schemeClr>
                </a:solidFill>
              </a:defRPr>
            </a:lvl1pPr>
          </a:lstStyle>
          <a:p>
            <a:fld id="{30F39B41-807E-E143-9ECA-32E7575BA845}" type="datetimeFigureOut">
              <a:rPr lang="nb-NO" smtClean="0"/>
              <a:t>29.09.2022</a:t>
            </a:fld>
            <a:endParaRPr lang="nb-NO"/>
          </a:p>
        </p:txBody>
      </p:sp>
      <p:sp>
        <p:nvSpPr>
          <p:cNvPr id="5" name="Plassholder for bunntekst 4">
            <a:extLst>
              <a:ext uri="{FF2B5EF4-FFF2-40B4-BE49-F238E27FC236}">
                <a16:creationId xmlns:a16="http://schemas.microsoft.com/office/drawing/2014/main" id="{40F47C1D-D966-5A4B-9D28-FC6011BA0C16}"/>
              </a:ext>
            </a:extLst>
          </p:cNvPr>
          <p:cNvSpPr>
            <a:spLocks noGrp="1"/>
          </p:cNvSpPr>
          <p:nvPr>
            <p:ph type="ftr" sz="quarter" idx="3"/>
          </p:nvPr>
        </p:nvSpPr>
        <p:spPr>
          <a:xfrm>
            <a:off x="4038996" y="6356749"/>
            <a:ext cx="4114011" cy="36433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418D372-92EC-1942-A96D-700E2EB4317F}"/>
              </a:ext>
            </a:extLst>
          </p:cNvPr>
          <p:cNvSpPr>
            <a:spLocks noGrp="1"/>
          </p:cNvSpPr>
          <p:nvPr>
            <p:ph type="sldNum" sz="quarter" idx="4"/>
          </p:nvPr>
        </p:nvSpPr>
        <p:spPr>
          <a:xfrm>
            <a:off x="8610250" y="6356749"/>
            <a:ext cx="2743468" cy="364331"/>
          </a:xfrm>
          <a:prstGeom prst="rect">
            <a:avLst/>
          </a:prstGeom>
        </p:spPr>
        <p:txBody>
          <a:bodyPr vert="horz" lIns="91440" tIns="45720" rIns="91440" bIns="45720" rtlCol="0" anchor="ctr"/>
          <a:lstStyle>
            <a:lvl1pPr algn="r">
              <a:defRPr sz="900">
                <a:solidFill>
                  <a:schemeClr val="tx1">
                    <a:tint val="75000"/>
                  </a:schemeClr>
                </a:solidFill>
              </a:defRPr>
            </a:lvl1pPr>
          </a:lstStyle>
          <a:p>
            <a:fld id="{3A2B6475-A3D6-FC4D-BE73-874567FA1C73}" type="slidenum">
              <a:rPr lang="nb-NO" smtClean="0"/>
              <a:t>‹#›</a:t>
            </a:fld>
            <a:endParaRPr lang="nb-NO"/>
          </a:p>
        </p:txBody>
      </p:sp>
    </p:spTree>
    <p:extLst>
      <p:ext uri="{BB962C8B-B14F-4D97-AF65-F5344CB8AC3E}">
        <p14:creationId xmlns:p14="http://schemas.microsoft.com/office/powerpoint/2010/main" val="55333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uutilsynet.no/wcag-standarden/131-informasjon-og-relasjoner-niva/9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emf"/></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tel 1">
            <a:extLst>
              <a:ext uri="{FF2B5EF4-FFF2-40B4-BE49-F238E27FC236}">
                <a16:creationId xmlns:a16="http://schemas.microsoft.com/office/drawing/2014/main" id="{26162E75-D5AD-211E-5F76-0B6B277D48A6}"/>
              </a:ext>
            </a:extLst>
          </p:cNvPr>
          <p:cNvSpPr>
            <a:spLocks noGrp="1"/>
          </p:cNvSpPr>
          <p:nvPr>
            <p:ph type="ctrTitle"/>
          </p:nvPr>
        </p:nvSpPr>
        <p:spPr>
          <a:xfrm>
            <a:off x="1314824" y="735106"/>
            <a:ext cx="10053763" cy="2928470"/>
          </a:xfrm>
        </p:spPr>
        <p:txBody>
          <a:bodyPr anchor="b">
            <a:normAutofit/>
          </a:bodyPr>
          <a:lstStyle/>
          <a:p>
            <a:pPr algn="l"/>
            <a:r>
              <a:rPr lang="nb-NO" sz="4800" dirty="0">
                <a:solidFill>
                  <a:srgbClr val="FFFFFF"/>
                </a:solidFill>
              </a:rPr>
              <a:t>Metodikk for universell utforming av nettløsninger og litt om juridisk rammeverk</a:t>
            </a:r>
          </a:p>
        </p:txBody>
      </p:sp>
      <p:sp>
        <p:nvSpPr>
          <p:cNvPr id="3" name="Undertittel 2">
            <a:extLst>
              <a:ext uri="{FF2B5EF4-FFF2-40B4-BE49-F238E27FC236}">
                <a16:creationId xmlns:a16="http://schemas.microsoft.com/office/drawing/2014/main" id="{B1C2216A-6E45-62CC-B455-24AAEAA8F9F3}"/>
              </a:ext>
            </a:extLst>
          </p:cNvPr>
          <p:cNvSpPr>
            <a:spLocks noGrp="1"/>
          </p:cNvSpPr>
          <p:nvPr>
            <p:ph type="subTitle" idx="1"/>
          </p:nvPr>
        </p:nvSpPr>
        <p:spPr>
          <a:xfrm>
            <a:off x="1350682" y="4870824"/>
            <a:ext cx="10005951" cy="1458258"/>
          </a:xfrm>
        </p:spPr>
        <p:txBody>
          <a:bodyPr anchor="ctr">
            <a:normAutofit/>
          </a:bodyPr>
          <a:lstStyle/>
          <a:p>
            <a:pPr algn="l"/>
            <a:r>
              <a:rPr lang="nb-NO" dirty="0"/>
              <a:t>Biljana Mijalkovic, DNB</a:t>
            </a:r>
            <a:endParaRPr lang="nb-NO"/>
          </a:p>
        </p:txBody>
      </p:sp>
    </p:spTree>
    <p:extLst>
      <p:ext uri="{BB962C8B-B14F-4D97-AF65-F5344CB8AC3E}">
        <p14:creationId xmlns:p14="http://schemas.microsoft.com/office/powerpoint/2010/main" val="332715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C183D7F6-B498-43B3-948B-1728B52AA6E4}">
                <adec:decorative xmlns:adec="http://schemas.microsoft.com/office/drawing/2017/decorative" val="1"/>
              </a:ext>
            </a:extLst>
          </p:cNvPr>
          <p:cNvGrpSpPr/>
          <p:nvPr/>
        </p:nvGrpSpPr>
        <p:grpSpPr>
          <a:xfrm>
            <a:off x="159593" y="-679659"/>
            <a:ext cx="11618843" cy="8217317"/>
            <a:chOff x="119259" y="-577638"/>
            <a:chExt cx="8714983" cy="6163590"/>
          </a:xfrm>
        </p:grpSpPr>
        <p:pic>
          <p:nvPicPr>
            <p:cNvPr id="4" name="Picture 4" descr="google-0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59" y="-577638"/>
              <a:ext cx="8714983" cy="6163590"/>
            </a:xfrm>
            <a:prstGeom prst="rect">
              <a:avLst/>
            </a:prstGeom>
          </p:spPr>
        </p:pic>
        <p:sp>
          <p:nvSpPr>
            <p:cNvPr id="5" name="Rektangel 4">
              <a:extLst>
                <a:ext uri="{C183D7F6-B498-43B3-948B-1728B52AA6E4}">
                  <adec:decorative xmlns:adec="http://schemas.microsoft.com/office/drawing/2017/decorative" val="1"/>
                </a:ext>
              </a:extLst>
            </p:cNvPr>
            <p:cNvSpPr/>
            <p:nvPr/>
          </p:nvSpPr>
          <p:spPr>
            <a:xfrm>
              <a:off x="1895475" y="866775"/>
              <a:ext cx="5219700" cy="3257550"/>
            </a:xfrm>
            <a:prstGeom prst="rect">
              <a:avLst/>
            </a:prstGeom>
            <a:solidFill>
              <a:srgbClr val="FFFFFF"/>
            </a:solidFill>
            <a:ln>
              <a:solidFill>
                <a:srgbClr val="FFFFFF"/>
              </a:solid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048"/>
              <a:endParaRPr lang="nn-NO" sz="2400" kern="0">
                <a:solidFill>
                  <a:schemeClr val="tx1"/>
                </a:solidFill>
              </a:endParaRPr>
            </a:p>
          </p:txBody>
        </p:sp>
      </p:grpSp>
      <p:sp>
        <p:nvSpPr>
          <p:cNvPr id="2" name="Tittel 1">
            <a:extLst>
              <a:ext uri="{FF2B5EF4-FFF2-40B4-BE49-F238E27FC236}">
                <a16:creationId xmlns:a16="http://schemas.microsoft.com/office/drawing/2014/main" id="{1DFCDEC7-6AE1-49AC-AA3F-3F7B1C7F8AEC}"/>
              </a:ext>
            </a:extLst>
          </p:cNvPr>
          <p:cNvSpPr>
            <a:spLocks noGrp="1"/>
          </p:cNvSpPr>
          <p:nvPr>
            <p:ph type="title" idx="4294967295"/>
          </p:nvPr>
        </p:nvSpPr>
        <p:spPr>
          <a:xfrm>
            <a:off x="596" y="-1325166"/>
            <a:ext cx="10514410" cy="1325166"/>
          </a:xfrm>
        </p:spPr>
        <p:txBody>
          <a:bodyPr vert="horz" lIns="68580" tIns="34290" rIns="68580" bIns="34290" rtlCol="0" anchor="b">
            <a:normAutofit/>
          </a:bodyPr>
          <a:lstStyle/>
          <a:p>
            <a:r>
              <a:rPr lang="nb-NO"/>
              <a:t>Forståelig lenketekst del 1</a:t>
            </a:r>
          </a:p>
        </p:txBody>
      </p:sp>
      <p:sp>
        <p:nvSpPr>
          <p:cNvPr id="9" name="TekstSylinder 8"/>
          <p:cNvSpPr txBox="1"/>
          <p:nvPr/>
        </p:nvSpPr>
        <p:spPr>
          <a:xfrm>
            <a:off x="5104330" y="1492345"/>
            <a:ext cx="1489510" cy="584775"/>
          </a:xfrm>
          <a:prstGeom prst="rect">
            <a:avLst/>
          </a:prstGeom>
          <a:noFill/>
        </p:spPr>
        <p:txBody>
          <a:bodyPr wrap="none" rtlCol="0">
            <a:spAutoFit/>
          </a:bodyPr>
          <a:lstStyle/>
          <a:p>
            <a:pPr defTabSz="1219048"/>
            <a:r>
              <a:rPr lang="nn-NO" sz="3200" u="sng" kern="0"/>
              <a:t>Les </a:t>
            </a:r>
            <a:r>
              <a:rPr lang="nn-NO" sz="3200" u="sng" kern="0" err="1"/>
              <a:t>mer</a:t>
            </a:r>
            <a:endParaRPr lang="nn-NO" sz="3200" u="sng" kern="0"/>
          </a:p>
        </p:txBody>
      </p:sp>
      <p:sp>
        <p:nvSpPr>
          <p:cNvPr id="8" name="TekstSylinder 7"/>
          <p:cNvSpPr txBox="1"/>
          <p:nvPr/>
        </p:nvSpPr>
        <p:spPr>
          <a:xfrm>
            <a:off x="5111688" y="2270115"/>
            <a:ext cx="1614545" cy="584775"/>
          </a:xfrm>
          <a:prstGeom prst="rect">
            <a:avLst/>
          </a:prstGeom>
          <a:noFill/>
        </p:spPr>
        <p:txBody>
          <a:bodyPr wrap="none" rtlCol="0">
            <a:spAutoFit/>
          </a:bodyPr>
          <a:lstStyle/>
          <a:p>
            <a:pPr defTabSz="1219048"/>
            <a:r>
              <a:rPr lang="nn-NO" sz="3200" u="sng" kern="0"/>
              <a:t>Klikk her</a:t>
            </a:r>
          </a:p>
        </p:txBody>
      </p:sp>
      <p:sp>
        <p:nvSpPr>
          <p:cNvPr id="11" name="TekstSylinder 10"/>
          <p:cNvSpPr txBox="1"/>
          <p:nvPr/>
        </p:nvSpPr>
        <p:spPr>
          <a:xfrm>
            <a:off x="5104330" y="2963639"/>
            <a:ext cx="1167307" cy="584775"/>
          </a:xfrm>
          <a:prstGeom prst="rect">
            <a:avLst/>
          </a:prstGeom>
          <a:noFill/>
        </p:spPr>
        <p:txBody>
          <a:bodyPr wrap="none" rtlCol="0">
            <a:spAutoFit/>
          </a:bodyPr>
          <a:lstStyle/>
          <a:p>
            <a:pPr defTabSz="1219048"/>
            <a:r>
              <a:rPr lang="nn-NO" sz="3200" u="sng" kern="0"/>
              <a:t>Lenke</a:t>
            </a:r>
          </a:p>
        </p:txBody>
      </p:sp>
      <p:sp>
        <p:nvSpPr>
          <p:cNvPr id="6" name="TekstSylinder 5"/>
          <p:cNvSpPr txBox="1"/>
          <p:nvPr/>
        </p:nvSpPr>
        <p:spPr>
          <a:xfrm>
            <a:off x="5104330" y="3741409"/>
            <a:ext cx="787395" cy="584775"/>
          </a:xfrm>
          <a:prstGeom prst="rect">
            <a:avLst/>
          </a:prstGeom>
          <a:noFill/>
        </p:spPr>
        <p:txBody>
          <a:bodyPr wrap="none" rtlCol="0">
            <a:spAutoFit/>
          </a:bodyPr>
          <a:lstStyle/>
          <a:p>
            <a:pPr defTabSz="1219048"/>
            <a:r>
              <a:rPr lang="nn-NO" sz="3200" u="sng" kern="0"/>
              <a:t>Her</a:t>
            </a:r>
          </a:p>
        </p:txBody>
      </p:sp>
      <p:sp>
        <p:nvSpPr>
          <p:cNvPr id="14" name="TekstSylinder 13">
            <a:extLst>
              <a:ext uri="{FF2B5EF4-FFF2-40B4-BE49-F238E27FC236}">
                <a16:creationId xmlns:a16="http://schemas.microsoft.com/office/drawing/2014/main" id="{5A50C4BE-346C-4FE0-8AD3-D790492D5724}"/>
              </a:ext>
            </a:extLst>
          </p:cNvPr>
          <p:cNvSpPr txBox="1"/>
          <p:nvPr/>
        </p:nvSpPr>
        <p:spPr>
          <a:xfrm>
            <a:off x="5111688" y="4523262"/>
            <a:ext cx="1489510" cy="584775"/>
          </a:xfrm>
          <a:prstGeom prst="rect">
            <a:avLst/>
          </a:prstGeom>
          <a:noFill/>
        </p:spPr>
        <p:txBody>
          <a:bodyPr wrap="none" rtlCol="0">
            <a:spAutoFit/>
          </a:bodyPr>
          <a:lstStyle/>
          <a:p>
            <a:pPr defTabSz="1219048"/>
            <a:r>
              <a:rPr lang="nn-NO" sz="3200" u="sng" kern="0"/>
              <a:t>Les </a:t>
            </a:r>
            <a:r>
              <a:rPr lang="nn-NO" sz="3200" u="sng" kern="0" err="1"/>
              <a:t>mer</a:t>
            </a:r>
            <a:endParaRPr lang="nn-NO" sz="3200" u="sng" kern="0"/>
          </a:p>
        </p:txBody>
      </p:sp>
    </p:spTree>
    <p:extLst>
      <p:ext uri="{BB962C8B-B14F-4D97-AF65-F5344CB8AC3E}">
        <p14:creationId xmlns:p14="http://schemas.microsoft.com/office/powerpoint/2010/main" val="1947214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C183D7F6-B498-43B3-948B-1728B52AA6E4}">
                <adec:decorative xmlns:adec="http://schemas.microsoft.com/office/drawing/2017/decorative" val="1"/>
              </a:ext>
            </a:extLst>
          </p:cNvPr>
          <p:cNvGrpSpPr/>
          <p:nvPr/>
        </p:nvGrpSpPr>
        <p:grpSpPr>
          <a:xfrm>
            <a:off x="286579" y="-878058"/>
            <a:ext cx="11618843" cy="8217317"/>
            <a:chOff x="119259" y="-577638"/>
            <a:chExt cx="8714983" cy="6163590"/>
          </a:xfrm>
        </p:grpSpPr>
        <p:pic>
          <p:nvPicPr>
            <p:cNvPr id="4" name="Picture 4" descr="google-0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59" y="-577638"/>
              <a:ext cx="8714983" cy="6163590"/>
            </a:xfrm>
            <a:prstGeom prst="rect">
              <a:avLst/>
            </a:prstGeom>
          </p:spPr>
        </p:pic>
        <p:sp>
          <p:nvSpPr>
            <p:cNvPr id="5" name="Rektangel 4">
              <a:extLst>
                <a:ext uri="{C183D7F6-B498-43B3-948B-1728B52AA6E4}">
                  <adec:decorative xmlns:adec="http://schemas.microsoft.com/office/drawing/2017/decorative" val="1"/>
                </a:ext>
              </a:extLst>
            </p:cNvPr>
            <p:cNvSpPr/>
            <p:nvPr/>
          </p:nvSpPr>
          <p:spPr>
            <a:xfrm>
              <a:off x="1895475" y="866775"/>
              <a:ext cx="5219700" cy="3257550"/>
            </a:xfrm>
            <a:prstGeom prst="rect">
              <a:avLst/>
            </a:prstGeom>
            <a:solidFill>
              <a:srgbClr val="FFFFFF"/>
            </a:solidFill>
            <a:ln>
              <a:solidFill>
                <a:srgbClr val="FFFFFF"/>
              </a:solid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048"/>
              <a:endParaRPr lang="nn-NO" sz="2400" kern="0">
                <a:solidFill>
                  <a:schemeClr val="tx1"/>
                </a:solidFill>
              </a:endParaRPr>
            </a:p>
          </p:txBody>
        </p:sp>
      </p:grpSp>
      <p:sp>
        <p:nvSpPr>
          <p:cNvPr id="2" name="Tittel 1">
            <a:extLst>
              <a:ext uri="{FF2B5EF4-FFF2-40B4-BE49-F238E27FC236}">
                <a16:creationId xmlns:a16="http://schemas.microsoft.com/office/drawing/2014/main" id="{1DFCDEC7-6AE1-49AC-AA3F-3F7B1C7F8AEC}"/>
              </a:ext>
            </a:extLst>
          </p:cNvPr>
          <p:cNvSpPr>
            <a:spLocks noGrp="1"/>
          </p:cNvSpPr>
          <p:nvPr>
            <p:ph type="title" idx="4294967295"/>
          </p:nvPr>
        </p:nvSpPr>
        <p:spPr>
          <a:xfrm>
            <a:off x="596" y="-1325166"/>
            <a:ext cx="10514410" cy="1325166"/>
          </a:xfrm>
        </p:spPr>
        <p:txBody>
          <a:bodyPr vert="horz" lIns="68580" tIns="34290" rIns="68580" bIns="34290" rtlCol="0" anchor="b">
            <a:normAutofit/>
          </a:bodyPr>
          <a:lstStyle/>
          <a:p>
            <a:r>
              <a:rPr lang="nb-NO"/>
              <a:t>Forståelig lenketekst del 2</a:t>
            </a:r>
          </a:p>
        </p:txBody>
      </p:sp>
      <p:sp>
        <p:nvSpPr>
          <p:cNvPr id="9" name="TekstSylinder 8"/>
          <p:cNvSpPr txBox="1"/>
          <p:nvPr/>
        </p:nvSpPr>
        <p:spPr>
          <a:xfrm>
            <a:off x="3174117" y="3624563"/>
            <a:ext cx="6269665" cy="584775"/>
          </a:xfrm>
          <a:prstGeom prst="rect">
            <a:avLst/>
          </a:prstGeom>
          <a:noFill/>
        </p:spPr>
        <p:txBody>
          <a:bodyPr wrap="none" rtlCol="0">
            <a:spAutoFit/>
          </a:bodyPr>
          <a:lstStyle/>
          <a:p>
            <a:pPr defTabSz="1219048"/>
            <a:r>
              <a:rPr lang="nn-NO" sz="3200" u="sng" kern="0"/>
              <a:t>Referat frå foreldremøte 15.04.2021</a:t>
            </a:r>
          </a:p>
        </p:txBody>
      </p:sp>
      <p:sp>
        <p:nvSpPr>
          <p:cNvPr id="12" name="TekstSylinder 11">
            <a:extLst>
              <a:ext uri="{FF2B5EF4-FFF2-40B4-BE49-F238E27FC236}">
                <a16:creationId xmlns:a16="http://schemas.microsoft.com/office/drawing/2014/main" id="{6C1A540F-4362-419F-B836-40684BB8FFFD}"/>
              </a:ext>
            </a:extLst>
          </p:cNvPr>
          <p:cNvSpPr txBox="1"/>
          <p:nvPr/>
        </p:nvSpPr>
        <p:spPr>
          <a:xfrm>
            <a:off x="3174116" y="2981704"/>
            <a:ext cx="1417376" cy="584775"/>
          </a:xfrm>
          <a:prstGeom prst="rect">
            <a:avLst/>
          </a:prstGeom>
          <a:noFill/>
        </p:spPr>
        <p:txBody>
          <a:bodyPr wrap="none" rtlCol="0">
            <a:spAutoFit/>
          </a:bodyPr>
          <a:lstStyle/>
          <a:p>
            <a:pPr defTabSz="1219048"/>
            <a:r>
              <a:rPr lang="nn-NO" sz="3200" u="sng" kern="0"/>
              <a:t>Referat</a:t>
            </a:r>
          </a:p>
        </p:txBody>
      </p:sp>
      <p:pic>
        <p:nvPicPr>
          <p:cNvPr id="8" name="Bilde 7">
            <a:extLst>
              <a:ext uri="{FF2B5EF4-FFF2-40B4-BE49-F238E27FC236}">
                <a16:creationId xmlns:a16="http://schemas.microsoft.com/office/drawing/2014/main" id="{857B8212-C46F-46CA-8D65-7BC86B48D0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907" y="1711693"/>
            <a:ext cx="1146167" cy="876293"/>
          </a:xfrm>
          <a:prstGeom prst="rect">
            <a:avLst/>
          </a:prstGeom>
        </p:spPr>
      </p:pic>
    </p:spTree>
    <p:extLst>
      <p:ext uri="{BB962C8B-B14F-4D97-AF65-F5344CB8AC3E}">
        <p14:creationId xmlns:p14="http://schemas.microsoft.com/office/powerpoint/2010/main" val="7963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4206666" y="3429001"/>
            <a:ext cx="5003306"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nb-NO" sz="6000" b="1">
                <a:latin typeface="Arial"/>
                <a:ea typeface="+mn-ea"/>
                <a:cs typeface="Arial"/>
              </a:rPr>
              <a:t>Kontrast </a:t>
            </a: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559705" y="809632"/>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2</a:t>
            </a:r>
          </a:p>
        </p:txBody>
      </p:sp>
      <p:pic>
        <p:nvPicPr>
          <p:cNvPr id="4" name="Bilde 3">
            <a:extLst>
              <a:ext uri="{FF2B5EF4-FFF2-40B4-BE49-F238E27FC236}">
                <a16:creationId xmlns:a16="http://schemas.microsoft.com/office/drawing/2014/main" id="{22D27BE1-435B-477B-AF8E-551D6218E8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4092241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DE1E4-BF87-4639-AE4C-6C5C2562E831}"/>
              </a:ext>
            </a:extLst>
          </p:cNvPr>
          <p:cNvSpPr>
            <a:spLocks noGrp="1"/>
          </p:cNvSpPr>
          <p:nvPr>
            <p:ph type="title"/>
          </p:nvPr>
        </p:nvSpPr>
        <p:spPr>
          <a:xfrm>
            <a:off x="838796" y="-1325165"/>
            <a:ext cx="10514410" cy="1325165"/>
          </a:xfrm>
        </p:spPr>
        <p:txBody>
          <a:bodyPr vert="horz" lIns="68580" tIns="34290" rIns="68580" bIns="34290" rtlCol="0" anchor="b">
            <a:normAutofit/>
          </a:bodyPr>
          <a:lstStyle/>
          <a:p>
            <a:r>
              <a:rPr lang="nb-NO"/>
              <a:t>Kontrast er viktig for synligheten til spesielt teksten, men også annet innhold</a:t>
            </a:r>
          </a:p>
        </p:txBody>
      </p:sp>
      <p:pic>
        <p:nvPicPr>
          <p:cNvPr id="3" name="Bilde 2" descr="Visuelt eksempel kontrast: Kontrastnivå 3.0:1 er for dårlig, Kontrastnivå 4.5:1 er minimumskravet, mens Kontrastnivå 21.0:1 er fantastisk og er så simpelt som svart skrift på hvit bakgrunn.">
            <a:extLst>
              <a:ext uri="{FF2B5EF4-FFF2-40B4-BE49-F238E27FC236}">
                <a16:creationId xmlns:a16="http://schemas.microsoft.com/office/drawing/2014/main" id="{773AA8F1-2176-4264-B832-0960D7BB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263" y="494407"/>
            <a:ext cx="6617474" cy="5677793"/>
          </a:xfrm>
          <a:prstGeom prst="rect">
            <a:avLst/>
          </a:prstGeom>
        </p:spPr>
      </p:pic>
    </p:spTree>
    <p:extLst>
      <p:ext uri="{BB962C8B-B14F-4D97-AF65-F5344CB8AC3E}">
        <p14:creationId xmlns:p14="http://schemas.microsoft.com/office/powerpoint/2010/main" val="34916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D4FF24-073A-4FD6-AFC7-CB364A9B316E}"/>
              </a:ext>
            </a:extLst>
          </p:cNvPr>
          <p:cNvSpPr>
            <a:spLocks noGrp="1"/>
          </p:cNvSpPr>
          <p:nvPr>
            <p:ph type="title"/>
          </p:nvPr>
        </p:nvSpPr>
        <p:spPr>
          <a:xfrm>
            <a:off x="838796" y="-1325165"/>
            <a:ext cx="10514410" cy="1325165"/>
          </a:xfrm>
        </p:spPr>
        <p:txBody>
          <a:bodyPr vert="horz" lIns="68580" tIns="34290" rIns="68580" bIns="34290" rtlCol="0" anchor="b">
            <a:normAutofit/>
          </a:bodyPr>
          <a:lstStyle/>
          <a:p>
            <a:r>
              <a:rPr lang="nb-NO"/>
              <a:t>Kontrast er viktig for fargeblinde, men også for elever med nedsatt syn </a:t>
            </a:r>
          </a:p>
        </p:txBody>
      </p:sp>
      <p:pic>
        <p:nvPicPr>
          <p:cNvPr id="3" name="Plassholder for innhold 4" descr="Illustrasjon for minimumskravet for kontrast og hva som er anbefalt.&#10;&#10;Den øverste teksten er ikke godkjent.&#10;Teksten i midten oppfyller minstekravet&#10;Den nederste teksten er absolutt best&#10;">
            <a:extLst>
              <a:ext uri="{FF2B5EF4-FFF2-40B4-BE49-F238E27FC236}">
                <a16:creationId xmlns:a16="http://schemas.microsoft.com/office/drawing/2014/main" id="{89E1ACE2-07E5-4FE9-92B4-E189E3312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35" y="19201"/>
            <a:ext cx="9498330" cy="6838799"/>
          </a:xfrm>
          <a:prstGeom prst="rect">
            <a:avLst/>
          </a:prstGeom>
        </p:spPr>
      </p:pic>
    </p:spTree>
    <p:extLst>
      <p:ext uri="{BB962C8B-B14F-4D97-AF65-F5344CB8AC3E}">
        <p14:creationId xmlns:p14="http://schemas.microsoft.com/office/powerpoint/2010/main" val="33007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8B3D90-E322-4711-A3CF-F9FCFF0378C8}"/>
              </a:ext>
            </a:extLst>
          </p:cNvPr>
          <p:cNvSpPr>
            <a:spLocks noGrp="1"/>
          </p:cNvSpPr>
          <p:nvPr>
            <p:ph type="title"/>
          </p:nvPr>
        </p:nvSpPr>
        <p:spPr/>
        <p:txBody>
          <a:bodyPr/>
          <a:lstStyle/>
          <a:p>
            <a:r>
              <a:rPr lang="nb-NO" dirty="0"/>
              <a:t>Løsningsforslag fra nettsiden til </a:t>
            </a:r>
            <a:r>
              <a:rPr lang="nb-NO" dirty="0" err="1"/>
              <a:t>Tilynet</a:t>
            </a:r>
            <a:endParaRPr lang="nb-NO" dirty="0"/>
          </a:p>
        </p:txBody>
      </p:sp>
      <p:pic>
        <p:nvPicPr>
          <p:cNvPr id="4" name="Bilde 3" descr="Sammenligning mellom tradisjonelt oppsett og høykontrast med mørk bakgrunn">
            <a:extLst>
              <a:ext uri="{FF2B5EF4-FFF2-40B4-BE49-F238E27FC236}">
                <a16:creationId xmlns:a16="http://schemas.microsoft.com/office/drawing/2014/main" id="{935BE1FD-2394-4C31-9D9F-7C0818591A4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44664" y="1690689"/>
            <a:ext cx="5051336" cy="2121990"/>
          </a:xfrm>
          <a:prstGeom prst="rect">
            <a:avLst/>
          </a:prstGeom>
        </p:spPr>
      </p:pic>
      <p:pic>
        <p:nvPicPr>
          <p:cNvPr id="6" name="Bilde 5" descr="Bildet viser eksempel på en liste som tilbyr svaralternativer der en av alternativene ikke kan velges pga dårlig kontrast">
            <a:extLst>
              <a:ext uri="{FF2B5EF4-FFF2-40B4-BE49-F238E27FC236}">
                <a16:creationId xmlns:a16="http://schemas.microsoft.com/office/drawing/2014/main" id="{45693383-1CEB-45EF-9271-470E856A51C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80435" y="1728550"/>
            <a:ext cx="5072771" cy="1700450"/>
          </a:xfrm>
          <a:prstGeom prst="rect">
            <a:avLst/>
          </a:prstGeom>
        </p:spPr>
      </p:pic>
      <p:pic>
        <p:nvPicPr>
          <p:cNvPr id="8" name="Bilde 7" descr="Bildet viser en brukergrensesnittkomponent- en knapp som her svakere kontrast på kanten, og anbefalingen er at man måler kontrast på denne kanten.">
            <a:extLst>
              <a:ext uri="{FF2B5EF4-FFF2-40B4-BE49-F238E27FC236}">
                <a16:creationId xmlns:a16="http://schemas.microsoft.com/office/drawing/2014/main" id="{AFD7EA13-ED48-4452-A211-27536C4AEA8D}"/>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3548898" y="4094711"/>
            <a:ext cx="5094205" cy="2086266"/>
          </a:xfrm>
          <a:prstGeom prst="rect">
            <a:avLst/>
          </a:prstGeom>
        </p:spPr>
      </p:pic>
    </p:spTree>
    <p:extLst>
      <p:ext uri="{BB962C8B-B14F-4D97-AF65-F5344CB8AC3E}">
        <p14:creationId xmlns:p14="http://schemas.microsoft.com/office/powerpoint/2010/main" val="22944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4206666" y="3429001"/>
            <a:ext cx="5003306"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nb-NO" sz="6000" b="1">
                <a:latin typeface="Arial"/>
                <a:ea typeface="+mn-ea"/>
                <a:cs typeface="Arial"/>
              </a:rPr>
              <a:t>Fargebruk </a:t>
            </a:r>
          </a:p>
        </p:txBody>
      </p:sp>
      <p:pic>
        <p:nvPicPr>
          <p:cNvPr id="4" name="Bilde 3">
            <a:extLst>
              <a:ext uri="{FF2B5EF4-FFF2-40B4-BE49-F238E27FC236}">
                <a16:creationId xmlns:a16="http://schemas.microsoft.com/office/drawing/2014/main" id="{22D27BE1-435B-477B-AF8E-551D6218E8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3831121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AB398-2223-4DF5-B971-0CE6E69B91E6}"/>
              </a:ext>
            </a:extLst>
          </p:cNvPr>
          <p:cNvSpPr>
            <a:spLocks noGrp="1"/>
          </p:cNvSpPr>
          <p:nvPr>
            <p:ph type="title"/>
          </p:nvPr>
        </p:nvSpPr>
        <p:spPr/>
        <p:txBody>
          <a:bodyPr/>
          <a:lstStyle/>
          <a:p>
            <a:r>
              <a:rPr lang="nb-NO"/>
              <a:t>Tenk på fargebruken</a:t>
            </a:r>
          </a:p>
        </p:txBody>
      </p:sp>
      <p:pic>
        <p:nvPicPr>
          <p:cNvPr id="3" name="Bilde 2" descr="Illustrasjon av graf som bruker bare farge for brukere med rødgrønn fargeblindhet.">
            <a:extLst>
              <a:ext uri="{FF2B5EF4-FFF2-40B4-BE49-F238E27FC236}">
                <a16:creationId xmlns:a16="http://schemas.microsoft.com/office/drawing/2014/main" id="{8A1C2F72-91F9-4DB0-B150-4F5B1AB7B478}"/>
              </a:ext>
            </a:extLst>
          </p:cNvPr>
          <p:cNvPicPr>
            <a:picLocks noChangeAspect="1"/>
          </p:cNvPicPr>
          <p:nvPr/>
        </p:nvPicPr>
        <p:blipFill rotWithShape="1">
          <a:blip r:embed="rId3"/>
          <a:srcRect r="1199" b="49821"/>
          <a:stretch/>
        </p:blipFill>
        <p:spPr>
          <a:xfrm>
            <a:off x="2957513" y="2116522"/>
            <a:ext cx="6276975" cy="3446996"/>
          </a:xfrm>
          <a:prstGeom prst="rect">
            <a:avLst/>
          </a:prstGeom>
        </p:spPr>
      </p:pic>
    </p:spTree>
    <p:extLst>
      <p:ext uri="{BB962C8B-B14F-4D97-AF65-F5344CB8AC3E}">
        <p14:creationId xmlns:p14="http://schemas.microsoft.com/office/powerpoint/2010/main" val="323154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F2C698-1F46-41EE-BA35-F0028F7A6735}"/>
              </a:ext>
            </a:extLst>
          </p:cNvPr>
          <p:cNvSpPr>
            <a:spLocks noGrp="1"/>
          </p:cNvSpPr>
          <p:nvPr>
            <p:ph type="title"/>
          </p:nvPr>
        </p:nvSpPr>
        <p:spPr>
          <a:xfrm>
            <a:off x="838796" y="-1325165"/>
            <a:ext cx="10514410" cy="1325165"/>
          </a:xfrm>
        </p:spPr>
        <p:txBody>
          <a:bodyPr vert="horz" lIns="68580" tIns="34290" rIns="68580" bIns="34290" rtlCol="0" anchor="b">
            <a:normAutofit/>
          </a:bodyPr>
          <a:lstStyle/>
          <a:p>
            <a:r>
              <a:rPr lang="nb-NO"/>
              <a:t>Eksempel på fargebruk på et sektordiagram</a:t>
            </a:r>
          </a:p>
        </p:txBody>
      </p:sp>
      <p:pic>
        <p:nvPicPr>
          <p:cNvPr id="3" name="Bilde 2" descr="Illustrasjonsbilde diagram. Fargen og merkelappene er eneste veileder for sammenheng">
            <a:extLst>
              <a:ext uri="{FF2B5EF4-FFF2-40B4-BE49-F238E27FC236}">
                <a16:creationId xmlns:a16="http://schemas.microsoft.com/office/drawing/2014/main" id="{86B3455B-9044-49ED-932C-1E644F781FA5}"/>
              </a:ext>
            </a:extLst>
          </p:cNvPr>
          <p:cNvPicPr>
            <a:picLocks noChangeAspect="1"/>
          </p:cNvPicPr>
          <p:nvPr/>
        </p:nvPicPr>
        <p:blipFill>
          <a:blip r:embed="rId3"/>
          <a:stretch>
            <a:fillRect/>
          </a:stretch>
        </p:blipFill>
        <p:spPr>
          <a:xfrm>
            <a:off x="3321886" y="1745539"/>
            <a:ext cx="5548229" cy="3366923"/>
          </a:xfrm>
          <a:prstGeom prst="rect">
            <a:avLst/>
          </a:prstGeom>
        </p:spPr>
      </p:pic>
    </p:spTree>
    <p:extLst>
      <p:ext uri="{BB962C8B-B14F-4D97-AF65-F5344CB8AC3E}">
        <p14:creationId xmlns:p14="http://schemas.microsoft.com/office/powerpoint/2010/main" val="192448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52729D-4F36-4896-B010-3303AC5FF68F}"/>
              </a:ext>
            </a:extLst>
          </p:cNvPr>
          <p:cNvSpPr>
            <a:spLocks noGrp="1"/>
          </p:cNvSpPr>
          <p:nvPr>
            <p:ph type="title"/>
          </p:nvPr>
        </p:nvSpPr>
        <p:spPr>
          <a:xfrm>
            <a:off x="838796" y="-1325165"/>
            <a:ext cx="10514410" cy="1325165"/>
          </a:xfrm>
        </p:spPr>
        <p:txBody>
          <a:bodyPr vert="horz" lIns="68580" tIns="34290" rIns="68580" bIns="34290" rtlCol="0" anchor="b">
            <a:normAutofit/>
          </a:bodyPr>
          <a:lstStyle/>
          <a:p>
            <a:r>
              <a:rPr lang="nb-NO"/>
              <a:t>Eksempel på sektordiagrammet sett fra en fargeblind person</a:t>
            </a:r>
          </a:p>
        </p:txBody>
      </p:sp>
      <p:pic>
        <p:nvPicPr>
          <p:cNvPr id="3" name="Bilde 2" descr="Illustrasjonsbilde diagram. Fargen og merkelappene er eneste veileder for sammenheng og vises som grå-toner. Dette gjør det vanskeligere å forstå relasjonen i diagrammet">
            <a:extLst>
              <a:ext uri="{FF2B5EF4-FFF2-40B4-BE49-F238E27FC236}">
                <a16:creationId xmlns:a16="http://schemas.microsoft.com/office/drawing/2014/main" id="{21173685-00E5-4B8F-85A1-2424860240C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09233" y="1571434"/>
            <a:ext cx="5573534" cy="3382280"/>
          </a:xfrm>
          <a:prstGeom prst="rect">
            <a:avLst/>
          </a:prstGeom>
        </p:spPr>
      </p:pic>
    </p:spTree>
    <p:extLst>
      <p:ext uri="{BB962C8B-B14F-4D97-AF65-F5344CB8AC3E}">
        <p14:creationId xmlns:p14="http://schemas.microsoft.com/office/powerpoint/2010/main" val="184806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3FF066C-154E-8D0E-AD78-5F32F5A34CEB}"/>
              </a:ext>
            </a:extLst>
          </p:cNvPr>
          <p:cNvSpPr>
            <a:spLocks noGrp="1"/>
          </p:cNvSpPr>
          <p:nvPr>
            <p:ph type="title"/>
          </p:nvPr>
        </p:nvSpPr>
        <p:spPr>
          <a:xfrm>
            <a:off x="1371597" y="348865"/>
            <a:ext cx="10044023" cy="877729"/>
          </a:xfrm>
        </p:spPr>
        <p:txBody>
          <a:bodyPr anchor="ctr">
            <a:normAutofit/>
          </a:bodyPr>
          <a:lstStyle/>
          <a:p>
            <a:r>
              <a:rPr lang="nb-NO" sz="4000">
                <a:solidFill>
                  <a:srgbClr val="FFFFFF"/>
                </a:solidFill>
              </a:rPr>
              <a:t>Agenda </a:t>
            </a:r>
          </a:p>
        </p:txBody>
      </p:sp>
      <p:grpSp>
        <p:nvGrpSpPr>
          <p:cNvPr id="4" name="Gruppe 3">
            <a:extLst>
              <a:ext uri="{FF2B5EF4-FFF2-40B4-BE49-F238E27FC236}">
                <a16:creationId xmlns:a16="http://schemas.microsoft.com/office/drawing/2014/main" id="{CB63C68E-66BB-0559-D9ED-B6638F6E3508}"/>
              </a:ext>
            </a:extLst>
          </p:cNvPr>
          <p:cNvGrpSpPr/>
          <p:nvPr/>
        </p:nvGrpSpPr>
        <p:grpSpPr>
          <a:xfrm>
            <a:off x="744738" y="2900785"/>
            <a:ext cx="10726464" cy="2616392"/>
            <a:chOff x="744738" y="2900785"/>
            <a:chExt cx="10726464" cy="2616392"/>
          </a:xfrm>
        </p:grpSpPr>
        <p:sp>
          <p:nvSpPr>
            <p:cNvPr id="6" name="Ellipse 5">
              <a:extLst>
                <a:ext uri="{FF2B5EF4-FFF2-40B4-BE49-F238E27FC236}">
                  <a16:creationId xmlns:a16="http://schemas.microsoft.com/office/drawing/2014/main" id="{5BEE7982-CC18-6B72-7993-E12ABB4847DF}"/>
                </a:ext>
              </a:extLst>
            </p:cNvPr>
            <p:cNvSpPr/>
            <p:nvPr/>
          </p:nvSpPr>
          <p:spPr>
            <a:xfrm>
              <a:off x="1206983" y="2900785"/>
              <a:ext cx="1445998" cy="1445998"/>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Frihåndsform: figur 7">
              <a:extLst>
                <a:ext uri="{FF2B5EF4-FFF2-40B4-BE49-F238E27FC236}">
                  <a16:creationId xmlns:a16="http://schemas.microsoft.com/office/drawing/2014/main" id="{1D82A002-E3AE-9058-336A-B67AF2053F1F}"/>
                </a:ext>
              </a:extLst>
            </p:cNvPr>
            <p:cNvSpPr/>
            <p:nvPr/>
          </p:nvSpPr>
          <p:spPr>
            <a:xfrm>
              <a:off x="744738" y="4797177"/>
              <a:ext cx="2370489" cy="720000"/>
            </a:xfrm>
            <a:custGeom>
              <a:avLst/>
              <a:gdLst>
                <a:gd name="connsiteX0" fmla="*/ 0 w 2370489"/>
                <a:gd name="connsiteY0" fmla="*/ 0 h 720000"/>
                <a:gd name="connsiteX1" fmla="*/ 2370489 w 2370489"/>
                <a:gd name="connsiteY1" fmla="*/ 0 h 720000"/>
                <a:gd name="connsiteX2" fmla="*/ 2370489 w 2370489"/>
                <a:gd name="connsiteY2" fmla="*/ 720000 h 720000"/>
                <a:gd name="connsiteX3" fmla="*/ 0 w 2370489"/>
                <a:gd name="connsiteY3" fmla="*/ 720000 h 720000"/>
                <a:gd name="connsiteX4" fmla="*/ 0 w 237048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489" h="720000">
                  <a:moveTo>
                    <a:pt x="0" y="0"/>
                  </a:moveTo>
                  <a:lnTo>
                    <a:pt x="2370489" y="0"/>
                  </a:lnTo>
                  <a:lnTo>
                    <a:pt x="237048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b-NO" sz="1500" kern="1200"/>
                <a:t>Hvorfor trenger vi universell utforming av ikt-løsninger? (4min)</a:t>
              </a:r>
              <a:endParaRPr lang="en-US" sz="1500" kern="1200"/>
            </a:p>
          </p:txBody>
        </p:sp>
        <p:sp>
          <p:nvSpPr>
            <p:cNvPr id="10" name="Ellipse 9">
              <a:extLst>
                <a:ext uri="{FF2B5EF4-FFF2-40B4-BE49-F238E27FC236}">
                  <a16:creationId xmlns:a16="http://schemas.microsoft.com/office/drawing/2014/main" id="{648F1F23-E1AF-A656-1686-CB34B83D53A7}"/>
                </a:ext>
              </a:extLst>
            </p:cNvPr>
            <p:cNvSpPr/>
            <p:nvPr/>
          </p:nvSpPr>
          <p:spPr>
            <a:xfrm>
              <a:off x="3992308" y="2900785"/>
              <a:ext cx="1445998" cy="1445998"/>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Frihåndsform: figur 11">
              <a:extLst>
                <a:ext uri="{FF2B5EF4-FFF2-40B4-BE49-F238E27FC236}">
                  <a16:creationId xmlns:a16="http://schemas.microsoft.com/office/drawing/2014/main" id="{1E6B1CE5-8D5F-EB97-1733-467D872CC796}"/>
                </a:ext>
              </a:extLst>
            </p:cNvPr>
            <p:cNvSpPr/>
            <p:nvPr/>
          </p:nvSpPr>
          <p:spPr>
            <a:xfrm>
              <a:off x="3530063" y="4797177"/>
              <a:ext cx="2370489" cy="720000"/>
            </a:xfrm>
            <a:custGeom>
              <a:avLst/>
              <a:gdLst>
                <a:gd name="connsiteX0" fmla="*/ 0 w 2370489"/>
                <a:gd name="connsiteY0" fmla="*/ 0 h 720000"/>
                <a:gd name="connsiteX1" fmla="*/ 2370489 w 2370489"/>
                <a:gd name="connsiteY1" fmla="*/ 0 h 720000"/>
                <a:gd name="connsiteX2" fmla="*/ 2370489 w 2370489"/>
                <a:gd name="connsiteY2" fmla="*/ 720000 h 720000"/>
                <a:gd name="connsiteX3" fmla="*/ 0 w 2370489"/>
                <a:gd name="connsiteY3" fmla="*/ 720000 h 720000"/>
                <a:gd name="connsiteX4" fmla="*/ 0 w 237048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489" h="720000">
                  <a:moveTo>
                    <a:pt x="0" y="0"/>
                  </a:moveTo>
                  <a:lnTo>
                    <a:pt x="2370489" y="0"/>
                  </a:lnTo>
                  <a:lnTo>
                    <a:pt x="237048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b-NO" sz="1500" kern="1200"/>
                <a:t>Hva betraktes som hovedløsningen i følge loven? (2min)</a:t>
              </a:r>
              <a:endParaRPr lang="en-US" sz="1500" kern="1200"/>
            </a:p>
          </p:txBody>
        </p:sp>
        <p:sp>
          <p:nvSpPr>
            <p:cNvPr id="13" name="Ellipse 12">
              <a:extLst>
                <a:ext uri="{FF2B5EF4-FFF2-40B4-BE49-F238E27FC236}">
                  <a16:creationId xmlns:a16="http://schemas.microsoft.com/office/drawing/2014/main" id="{D43DA4E1-8A33-5A23-A87E-5F55FFB4BF9B}"/>
                </a:ext>
              </a:extLst>
            </p:cNvPr>
            <p:cNvSpPr/>
            <p:nvPr/>
          </p:nvSpPr>
          <p:spPr>
            <a:xfrm>
              <a:off x="6777633" y="2900785"/>
              <a:ext cx="1445998" cy="1445998"/>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7" name="Frihåndsform: figur 16">
              <a:extLst>
                <a:ext uri="{FF2B5EF4-FFF2-40B4-BE49-F238E27FC236}">
                  <a16:creationId xmlns:a16="http://schemas.microsoft.com/office/drawing/2014/main" id="{8829642C-6FBF-7F18-F206-9850D454A5AE}"/>
                </a:ext>
              </a:extLst>
            </p:cNvPr>
            <p:cNvSpPr/>
            <p:nvPr/>
          </p:nvSpPr>
          <p:spPr>
            <a:xfrm>
              <a:off x="6315388" y="4797177"/>
              <a:ext cx="2370489" cy="720000"/>
            </a:xfrm>
            <a:custGeom>
              <a:avLst/>
              <a:gdLst>
                <a:gd name="connsiteX0" fmla="*/ 0 w 2370489"/>
                <a:gd name="connsiteY0" fmla="*/ 0 h 720000"/>
                <a:gd name="connsiteX1" fmla="*/ 2370489 w 2370489"/>
                <a:gd name="connsiteY1" fmla="*/ 0 h 720000"/>
                <a:gd name="connsiteX2" fmla="*/ 2370489 w 2370489"/>
                <a:gd name="connsiteY2" fmla="*/ 720000 h 720000"/>
                <a:gd name="connsiteX3" fmla="*/ 0 w 2370489"/>
                <a:gd name="connsiteY3" fmla="*/ 720000 h 720000"/>
                <a:gd name="connsiteX4" fmla="*/ 0 w 237048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489" h="720000">
                  <a:moveTo>
                    <a:pt x="0" y="0"/>
                  </a:moveTo>
                  <a:lnTo>
                    <a:pt x="2370489" y="0"/>
                  </a:lnTo>
                  <a:lnTo>
                    <a:pt x="237048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b-NO" sz="1500" kern="1200"/>
                <a:t>Metodikk for universell utforming (20 min)</a:t>
              </a:r>
              <a:endParaRPr lang="en-US" sz="1500" kern="1200"/>
            </a:p>
          </p:txBody>
        </p:sp>
        <p:sp>
          <p:nvSpPr>
            <p:cNvPr id="19" name="Ellipse 18">
              <a:extLst>
                <a:ext uri="{FF2B5EF4-FFF2-40B4-BE49-F238E27FC236}">
                  <a16:creationId xmlns:a16="http://schemas.microsoft.com/office/drawing/2014/main" id="{AC7F6D34-47E5-3A10-7B51-5356195BF7DC}"/>
                </a:ext>
              </a:extLst>
            </p:cNvPr>
            <p:cNvSpPr/>
            <p:nvPr/>
          </p:nvSpPr>
          <p:spPr>
            <a:xfrm>
              <a:off x="9562958" y="2900785"/>
              <a:ext cx="1445998" cy="1445998"/>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1" name="Rektangel 20" descr="Dommer">
              <a:extLst>
                <a:ext uri="{FF2B5EF4-FFF2-40B4-BE49-F238E27FC236}">
                  <a16:creationId xmlns:a16="http://schemas.microsoft.com/office/drawing/2014/main" id="{F282CCAD-07C1-0A55-6F3A-BC59A231DBE1}"/>
                </a:ext>
              </a:extLst>
            </p:cNvPr>
            <p:cNvSpPr/>
            <p:nvPr/>
          </p:nvSpPr>
          <p:spPr>
            <a:xfrm>
              <a:off x="9871122" y="3208949"/>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nb-NO" dirty="0"/>
            </a:p>
          </p:txBody>
        </p:sp>
        <p:sp>
          <p:nvSpPr>
            <p:cNvPr id="22" name="Frihåndsform: figur 21">
              <a:extLst>
                <a:ext uri="{FF2B5EF4-FFF2-40B4-BE49-F238E27FC236}">
                  <a16:creationId xmlns:a16="http://schemas.microsoft.com/office/drawing/2014/main" id="{1129459E-D106-5E06-84C8-B5BDAB2ADBAA}"/>
                </a:ext>
              </a:extLst>
            </p:cNvPr>
            <p:cNvSpPr/>
            <p:nvPr/>
          </p:nvSpPr>
          <p:spPr>
            <a:xfrm>
              <a:off x="9100713" y="4797177"/>
              <a:ext cx="2370489" cy="720000"/>
            </a:xfrm>
            <a:custGeom>
              <a:avLst/>
              <a:gdLst>
                <a:gd name="connsiteX0" fmla="*/ 0 w 2370489"/>
                <a:gd name="connsiteY0" fmla="*/ 0 h 720000"/>
                <a:gd name="connsiteX1" fmla="*/ 2370489 w 2370489"/>
                <a:gd name="connsiteY1" fmla="*/ 0 h 720000"/>
                <a:gd name="connsiteX2" fmla="*/ 2370489 w 2370489"/>
                <a:gd name="connsiteY2" fmla="*/ 720000 h 720000"/>
                <a:gd name="connsiteX3" fmla="*/ 0 w 2370489"/>
                <a:gd name="connsiteY3" fmla="*/ 720000 h 720000"/>
                <a:gd name="connsiteX4" fmla="*/ 0 w 2370489"/>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489" h="720000">
                  <a:moveTo>
                    <a:pt x="0" y="0"/>
                  </a:moveTo>
                  <a:lnTo>
                    <a:pt x="2370489" y="0"/>
                  </a:lnTo>
                  <a:lnTo>
                    <a:pt x="2370489"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b-NO" sz="1500" kern="1200"/>
                <a:t>Relevant juridisk rammeverk og forklaring av begreper (15)</a:t>
              </a:r>
              <a:endParaRPr lang="en-US" sz="1500" kern="1200"/>
            </a:p>
          </p:txBody>
        </p:sp>
      </p:grpSp>
      <p:pic>
        <p:nvPicPr>
          <p:cNvPr id="23" name="Picture 12" descr="Før jeg går litt inn i grøten, vil jeg vise hvilke byggeklosser som skal til for å få til tilgjengelig innhold. Det er mange som er involvert for at innholdet i en løsning skal være uu. &#10;Litt forenklet kan vi tenke på nettsiden eller appen som et hus:&#10;&#10;Vi må ha en solid grunnmur i form av korrekt kode. &#10;Vi må ha et bra design. Et godt design sparer tid for alle &#10;Og til sist: Nettsida må være fylt med tilgjengelig innhold. &#10;&#10;Den solide grunnmuren i form av korrekt kode må til for alle som bruker hjelpemidler, for eksempel en skjermleser, skal kunne bruke nettsiden. &#10;En skjermleser er et dataprogram som tolker det skjermen viser, for de som ikke ser den eller for de som trenger å kombinere skjerm med presentasjon i punktskrift eller til syntetisk tale. (Du har kanskje hørt om VoiceOver? Denne skjermleseren er innebygget i Iphone  og Ipad.) &#10;Du må ha et bra design. Det er mye ubevisst bruk av design – som kan få negative konsekvenser for brukerne dine.  Design er som oftest kodet i (språket) CSS eller direkte i en editor.  Design er alt fra hvordan bakgrunnsfarge på nettsiden, utforming av knapper eller andre visuelle elementer til skriftstørrelsen i editoren. Å ta informerte designvalg er et stort steg i rett retning i forbindelse med uu.&#10;&#10;&#10;Og sist, men ikke minst: Løsningen må være fylt med tilgjengelig innhald, som tekst, lyd, bilder og video. Og det er her dere er aller viktigst. &#10;">
            <a:extLst>
              <a:ext uri="{FF2B5EF4-FFF2-40B4-BE49-F238E27FC236}">
                <a16:creationId xmlns:a16="http://schemas.microsoft.com/office/drawing/2014/main" id="{6C4C8CB8-AD4B-7E97-22F8-0A101BB152E3}"/>
              </a:ext>
              <a:ext uri="{C183D7F6-B498-43B3-948B-1728B52AA6E4}">
                <adec:decorative xmlns:adec="http://schemas.microsoft.com/office/drawing/2017/decorative" val="0"/>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777633" y="2994053"/>
            <a:ext cx="1445998" cy="1109389"/>
          </a:xfrm>
          <a:prstGeom prst="rect">
            <a:avLst/>
          </a:prstGeom>
          <a:noFill/>
        </p:spPr>
      </p:pic>
      <p:pic>
        <p:nvPicPr>
          <p:cNvPr id="25" name="Grafikk 24" descr="Verktøy med heldekkende fyll">
            <a:extLst>
              <a:ext uri="{FF2B5EF4-FFF2-40B4-BE49-F238E27FC236}">
                <a16:creationId xmlns:a16="http://schemas.microsoft.com/office/drawing/2014/main" id="{345C92D7-58AC-9A9A-1FE9-4B53C4576D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4743" y="3525651"/>
            <a:ext cx="512969" cy="512969"/>
          </a:xfrm>
          <a:prstGeom prst="rect">
            <a:avLst/>
          </a:prstGeom>
        </p:spPr>
      </p:pic>
      <p:pic>
        <p:nvPicPr>
          <p:cNvPr id="27" name="Grafikk 26" descr="Internett med heldekkende fyll">
            <a:extLst>
              <a:ext uri="{FF2B5EF4-FFF2-40B4-BE49-F238E27FC236}">
                <a16:creationId xmlns:a16="http://schemas.microsoft.com/office/drawing/2014/main" id="{94552B4B-74AA-A627-84A6-43B7151D39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3611" y="2900294"/>
            <a:ext cx="914400" cy="914400"/>
          </a:xfrm>
          <a:prstGeom prst="rect">
            <a:avLst/>
          </a:prstGeom>
        </p:spPr>
      </p:pic>
      <p:pic>
        <p:nvPicPr>
          <p:cNvPr id="29" name="Grafikk 28" descr="Nettbank med heldekkende fyll">
            <a:extLst>
              <a:ext uri="{FF2B5EF4-FFF2-40B4-BE49-F238E27FC236}">
                <a16:creationId xmlns:a16="http://schemas.microsoft.com/office/drawing/2014/main" id="{F885A3DE-6DDF-8611-8A05-FCF1296D99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59402" y="3357494"/>
            <a:ext cx="720000" cy="720000"/>
          </a:xfrm>
          <a:prstGeom prst="rect">
            <a:avLst/>
          </a:prstGeom>
        </p:spPr>
      </p:pic>
      <p:pic>
        <p:nvPicPr>
          <p:cNvPr id="31" name="Grafikk 30" descr="Åpen hånd med plante med heldekkende fyll">
            <a:extLst>
              <a:ext uri="{FF2B5EF4-FFF2-40B4-BE49-F238E27FC236}">
                <a16:creationId xmlns:a16="http://schemas.microsoft.com/office/drawing/2014/main" id="{7AD5DE35-FADC-20C6-E88F-C7C9D0B99B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58440" y="3208949"/>
            <a:ext cx="914400" cy="914400"/>
          </a:xfrm>
          <a:prstGeom prst="rect">
            <a:avLst/>
          </a:prstGeom>
        </p:spPr>
      </p:pic>
    </p:spTree>
    <p:extLst>
      <p:ext uri="{BB962C8B-B14F-4D97-AF65-F5344CB8AC3E}">
        <p14:creationId xmlns:p14="http://schemas.microsoft.com/office/powerpoint/2010/main" val="1035679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C620B0-141B-451D-A377-13F9CE67B3B0}"/>
              </a:ext>
            </a:extLst>
          </p:cNvPr>
          <p:cNvSpPr>
            <a:spLocks noGrp="1"/>
          </p:cNvSpPr>
          <p:nvPr>
            <p:ph type="title"/>
          </p:nvPr>
        </p:nvSpPr>
        <p:spPr/>
        <p:txBody>
          <a:bodyPr/>
          <a:lstStyle/>
          <a:p>
            <a:r>
              <a:rPr lang="nb-NO"/>
              <a:t>Plassering av ledetekst</a:t>
            </a:r>
          </a:p>
        </p:txBody>
      </p:sp>
      <p:pic>
        <p:nvPicPr>
          <p:cNvPr id="3" name="Bilde 2" descr="Bildet viser et kakediagram i farger som i tillegg har ledetekst til de enkelte delene av diagrammet. Dette er en eksempel for tilgjengelig innhold i figurene.">
            <a:extLst>
              <a:ext uri="{FF2B5EF4-FFF2-40B4-BE49-F238E27FC236}">
                <a16:creationId xmlns:a16="http://schemas.microsoft.com/office/drawing/2014/main" id="{D00A8C1F-E9CB-4282-877E-355B7EC56ECC}"/>
              </a:ext>
            </a:extLst>
          </p:cNvPr>
          <p:cNvPicPr>
            <a:picLocks noChangeAspect="1"/>
          </p:cNvPicPr>
          <p:nvPr/>
        </p:nvPicPr>
        <p:blipFill>
          <a:blip r:embed="rId3"/>
          <a:stretch>
            <a:fillRect/>
          </a:stretch>
        </p:blipFill>
        <p:spPr>
          <a:xfrm>
            <a:off x="2826020" y="1376894"/>
            <a:ext cx="6539960" cy="4104212"/>
          </a:xfrm>
          <a:prstGeom prst="rect">
            <a:avLst/>
          </a:prstGeom>
        </p:spPr>
      </p:pic>
    </p:spTree>
    <p:extLst>
      <p:ext uri="{BB962C8B-B14F-4D97-AF65-F5344CB8AC3E}">
        <p14:creationId xmlns:p14="http://schemas.microsoft.com/office/powerpoint/2010/main" val="1265615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1CD90ED-9497-40C0-80FE-2BCB7A1778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2091927" y="3320840"/>
            <a:ext cx="8008144" cy="191590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09524">
              <a:lnSpc>
                <a:spcPct val="100000"/>
              </a:lnSpc>
              <a:spcBef>
                <a:spcPts val="0"/>
              </a:spcBef>
              <a:defRPr/>
            </a:pPr>
            <a:r>
              <a:rPr lang="en-US" sz="6000" b="1" dirty="0">
                <a:latin typeface="Arial"/>
                <a:ea typeface="+mn-ea"/>
                <a:cs typeface="Arial"/>
              </a:rPr>
              <a:t>Overskrifter og klart språk</a:t>
            </a: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449490" y="943266"/>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712400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C183D7F6-B498-43B3-948B-1728B52AA6E4}">
                <adec:decorative xmlns:adec="http://schemas.microsoft.com/office/drawing/2017/decorative" val="1"/>
              </a:ext>
            </a:extLst>
          </p:cNvPr>
          <p:cNvGrpSpPr/>
          <p:nvPr/>
        </p:nvGrpSpPr>
        <p:grpSpPr>
          <a:xfrm>
            <a:off x="-144892" y="-945427"/>
            <a:ext cx="11618843" cy="8217317"/>
            <a:chOff x="67074" y="-577638"/>
            <a:chExt cx="8714983" cy="6163590"/>
          </a:xfrm>
          <a:solidFill>
            <a:schemeClr val="bg1"/>
          </a:solidFill>
        </p:grpSpPr>
        <p:pic>
          <p:nvPicPr>
            <p:cNvPr id="4" name="Picture 4" descr="Stylingbilde, dekorativ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74" y="-577638"/>
              <a:ext cx="8714983" cy="6163590"/>
            </a:xfrm>
            <a:prstGeom prst="rect">
              <a:avLst/>
            </a:prstGeom>
            <a:grpFill/>
          </p:spPr>
        </p:pic>
        <p:sp>
          <p:nvSpPr>
            <p:cNvPr id="5" name="Rektangel 4"/>
            <p:cNvSpPr/>
            <p:nvPr/>
          </p:nvSpPr>
          <p:spPr>
            <a:xfrm>
              <a:off x="1895475" y="866775"/>
              <a:ext cx="5219700" cy="3257550"/>
            </a:xfrm>
            <a:prstGeom prst="rect">
              <a:avLst/>
            </a:prstGeom>
            <a:grpFill/>
            <a:ln>
              <a:solidFill>
                <a:srgbClr val="FFFFFF"/>
              </a:solidFill>
            </a:ln>
            <a:effectLst/>
          </p:spPr>
          <p:style>
            <a:lnRef idx="1">
              <a:schemeClr val="dk1"/>
            </a:lnRef>
            <a:fillRef idx="3">
              <a:schemeClr val="dk1"/>
            </a:fillRef>
            <a:effectRef idx="2">
              <a:schemeClr val="dk1"/>
            </a:effectRef>
            <a:fontRef idx="minor">
              <a:schemeClr val="lt1"/>
            </a:fontRef>
          </p:style>
          <p:txBody>
            <a:bodyPr rtlCol="0" anchor="ctr"/>
            <a:lstStyle/>
            <a:p>
              <a:pPr algn="ctr" defTabSz="914309">
                <a:defRPr/>
              </a:pPr>
              <a:endParaRPr lang="nn-NO" sz="2400">
                <a:solidFill>
                  <a:prstClr val="white"/>
                </a:solidFill>
                <a:latin typeface="Calibri" panose="020F0502020204030204"/>
              </a:endParaRPr>
            </a:p>
          </p:txBody>
        </p:sp>
      </p:grpSp>
      <p:sp>
        <p:nvSpPr>
          <p:cNvPr id="2" name="Tittel 1">
            <a:extLst>
              <a:ext uri="{FF2B5EF4-FFF2-40B4-BE49-F238E27FC236}">
                <a16:creationId xmlns:a16="http://schemas.microsoft.com/office/drawing/2014/main" id="{9B4EE3B8-A931-4244-B128-88796F2E0910}"/>
              </a:ext>
            </a:extLst>
          </p:cNvPr>
          <p:cNvSpPr>
            <a:spLocks noGrp="1"/>
          </p:cNvSpPr>
          <p:nvPr>
            <p:ph type="title"/>
          </p:nvPr>
        </p:nvSpPr>
        <p:spPr>
          <a:xfrm>
            <a:off x="838714" y="-1325563"/>
            <a:ext cx="10514573" cy="1325563"/>
          </a:xfrm>
        </p:spPr>
        <p:txBody>
          <a:bodyPr vert="horz" lIns="68580" tIns="34290" rIns="68580" bIns="34290" rtlCol="0" anchor="b">
            <a:normAutofit/>
          </a:bodyPr>
          <a:lstStyle/>
          <a:p>
            <a:r>
              <a:rPr lang="nb-NO">
                <a:solidFill>
                  <a:schemeClr val="bg1"/>
                </a:solidFill>
              </a:rPr>
              <a:t>Eksempel på dårlige overskrifter</a:t>
            </a:r>
          </a:p>
        </p:txBody>
      </p:sp>
      <p:sp>
        <p:nvSpPr>
          <p:cNvPr id="6" name="TekstSylinder 5"/>
          <p:cNvSpPr txBox="1"/>
          <p:nvPr/>
        </p:nvSpPr>
        <p:spPr>
          <a:xfrm>
            <a:off x="2691813" y="1131658"/>
            <a:ext cx="6160770" cy="4016484"/>
          </a:xfrm>
          <a:prstGeom prst="rect">
            <a:avLst/>
          </a:prstGeom>
          <a:noFill/>
        </p:spPr>
        <p:txBody>
          <a:bodyPr wrap="square" rtlCol="0">
            <a:spAutoFit/>
          </a:bodyPr>
          <a:lstStyle/>
          <a:p>
            <a:pPr defTabSz="914309">
              <a:defRPr/>
            </a:pPr>
            <a:r>
              <a:rPr lang="nb-NO" sz="1500">
                <a:latin typeface="Calibri" panose="020F0502020204030204"/>
              </a:rPr>
              <a:t>Løsninger som møter kravene i forskriften </a:t>
            </a:r>
          </a:p>
          <a:p>
            <a:pPr defTabSz="914309">
              <a:defRPr/>
            </a:pPr>
            <a:r>
              <a:rPr lang="nb-NO" sz="1500">
                <a:latin typeface="Calibri" panose="020F0502020204030204"/>
              </a:rPr>
              <a:t>Det er en rekke krav til tekststruktur for å tilfredsstille loven. </a:t>
            </a:r>
          </a:p>
          <a:p>
            <a:pPr defTabSz="914309">
              <a:defRPr/>
            </a:pPr>
            <a:r>
              <a:rPr lang="nb-NO" sz="1500">
                <a:latin typeface="Calibri" panose="020F0502020204030204"/>
              </a:rPr>
              <a:t>Avhengig av hvilket publiseringssystem som benyttes, </a:t>
            </a:r>
          </a:p>
          <a:p>
            <a:pPr defTabSz="914309">
              <a:defRPr/>
            </a:pPr>
            <a:r>
              <a:rPr lang="nb-NO" sz="1500">
                <a:latin typeface="Calibri" panose="020F0502020204030204"/>
              </a:rPr>
              <a:t>kan kravene løses ulikt teknisk, men grunnprinsippene vil være de samme. Innholdet må struktureres med korrekt kode, og må kunne forstørres uten tap av tekst eller lesbarhet. Overskrifter </a:t>
            </a:r>
            <a:r>
              <a:rPr lang="nb-NO" sz="1500" err="1">
                <a:latin typeface="Calibri" panose="020F0502020204030204"/>
              </a:rPr>
              <a:t>Overskrifter</a:t>
            </a:r>
            <a:r>
              <a:rPr lang="nb-NO" sz="1500">
                <a:latin typeface="Calibri" panose="020F0502020204030204"/>
              </a:rPr>
              <a:t> og rett bruk av overskriftsnivåer er kanskje det mest fremtredende virkemiddelet for å gi struktur og oversiktlighet til teksten. Mange brukere, både med og uten hjelpemiddel, benytter </a:t>
            </a:r>
            <a:r>
              <a:rPr lang="nb-NO" sz="1500" err="1">
                <a:latin typeface="Calibri" panose="020F0502020204030204"/>
              </a:rPr>
              <a:t>mellomtitler</a:t>
            </a:r>
            <a:r>
              <a:rPr lang="nb-NO" sz="1500">
                <a:latin typeface="Calibri" panose="020F0502020204030204"/>
              </a:rPr>
              <a:t> for å skumlese innholdet og finne det som virker mest interessant. Uten </a:t>
            </a:r>
            <a:r>
              <a:rPr lang="nb-NO" sz="1500" err="1">
                <a:latin typeface="Calibri" panose="020F0502020204030204"/>
              </a:rPr>
              <a:t>mellomtitler</a:t>
            </a:r>
            <a:r>
              <a:rPr lang="nb-NO" sz="1500">
                <a:latin typeface="Calibri" panose="020F0502020204030204"/>
              </a:rPr>
              <a:t> blir lange tekster tunge å lese. Overskrifter kodes ved hjelp av overskriftelementene &lt;h1&gt; til &lt;h6&gt;, og disse deler opp teksten tilsvarende i kapitler og delkapitler i ulike nivåer. Sidetittel skal være h1Hovedinnholdets tittel skal være den første overskriften i koden, og skal være på nivå 1 ved hjelp av elementet &lt;h1&gt;. Dette gjelder også startsiden, som bør ha en synlig overskrift som tydelig formidler hvilken virksomhet brukeren har kommet til. Dette er gunstig både for søkemotoroptimalisering og for brukere med hjelpemiddel.</a:t>
            </a:r>
            <a:endParaRPr lang="nn-NO" sz="1500">
              <a:latin typeface="Calibri" panose="020F0502020204030204"/>
            </a:endParaRPr>
          </a:p>
        </p:txBody>
      </p:sp>
    </p:spTree>
    <p:extLst>
      <p:ext uri="{BB962C8B-B14F-4D97-AF65-F5344CB8AC3E}">
        <p14:creationId xmlns:p14="http://schemas.microsoft.com/office/powerpoint/2010/main" val="47017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7F471967-33A2-495D-801E-7F6E6CA95EF8}"/>
              </a:ext>
            </a:extLst>
          </p:cNvPr>
          <p:cNvSpPr>
            <a:spLocks noGrp="1"/>
          </p:cNvSpPr>
          <p:nvPr>
            <p:ph type="title"/>
          </p:nvPr>
        </p:nvSpPr>
        <p:spPr>
          <a:xfrm>
            <a:off x="838796" y="-1325165"/>
            <a:ext cx="10514410" cy="1325165"/>
          </a:xfrm>
        </p:spPr>
        <p:txBody>
          <a:bodyPr vert="horz" lIns="68580" tIns="34290" rIns="68580" bIns="34290" rtlCol="0" anchor="b">
            <a:normAutofit/>
          </a:bodyPr>
          <a:lstStyle/>
          <a:p>
            <a:r>
              <a:rPr lang="nb-NO"/>
              <a:t>Bruk av overskrifter i publiseringsløsningen</a:t>
            </a:r>
          </a:p>
        </p:txBody>
      </p:sp>
      <p:pic>
        <p:nvPicPr>
          <p:cNvPr id="7" name="Bilde 6" descr="Eksempelbilde for hvordan man skal sette inn overskrifter i Drupal 8. Bruk overskrift-funksjonen i editoren i stedet for å endre tekststørrelse eller styling."/>
          <p:cNvPicPr>
            <a:picLocks noChangeAspect="1"/>
          </p:cNvPicPr>
          <p:nvPr/>
        </p:nvPicPr>
        <p:blipFill>
          <a:blip r:embed="rId3"/>
          <a:stretch>
            <a:fillRect/>
          </a:stretch>
        </p:blipFill>
        <p:spPr>
          <a:xfrm>
            <a:off x="1323210" y="605517"/>
            <a:ext cx="8999151" cy="5646967"/>
          </a:xfrm>
          <a:prstGeom prst="rect">
            <a:avLst/>
          </a:prstGeom>
        </p:spPr>
      </p:pic>
      <p:sp>
        <p:nvSpPr>
          <p:cNvPr id="4" name="TekstSylinder 3">
            <a:extLst>
              <a:ext uri="{FF2B5EF4-FFF2-40B4-BE49-F238E27FC236}">
                <a16:creationId xmlns:a16="http://schemas.microsoft.com/office/drawing/2014/main" id="{4C959E56-F1E6-42D8-A1AD-0FD761F017DB}"/>
              </a:ext>
            </a:extLst>
          </p:cNvPr>
          <p:cNvSpPr txBox="1"/>
          <p:nvPr/>
        </p:nvSpPr>
        <p:spPr>
          <a:xfrm>
            <a:off x="1368879" y="3428999"/>
            <a:ext cx="3260867" cy="1615827"/>
          </a:xfrm>
          <a:prstGeom prst="rect">
            <a:avLst/>
          </a:prstGeom>
          <a:noFill/>
        </p:spPr>
        <p:txBody>
          <a:bodyPr wrap="square" rtlCol="0">
            <a:spAutoFit/>
          </a:bodyPr>
          <a:lstStyle/>
          <a:p>
            <a:pPr algn="ctr"/>
            <a:r>
              <a:rPr lang="nb-NO" sz="3300">
                <a:latin typeface="+mj-lt"/>
              </a:rPr>
              <a:t>Bruk formateringen </a:t>
            </a:r>
          </a:p>
          <a:p>
            <a:pPr algn="ctr"/>
            <a:r>
              <a:rPr lang="nb-NO" sz="3300">
                <a:latin typeface="+mj-lt"/>
              </a:rPr>
              <a:t>i verktøyet/CMS</a:t>
            </a:r>
          </a:p>
        </p:txBody>
      </p:sp>
    </p:spTree>
    <p:extLst>
      <p:ext uri="{BB962C8B-B14F-4D97-AF65-F5344CB8AC3E}">
        <p14:creationId xmlns:p14="http://schemas.microsoft.com/office/powerpoint/2010/main" val="216972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51DDA20B-6024-40E2-95B1-6F678F1FD69B}"/>
              </a:ext>
            </a:extLst>
          </p:cNvPr>
          <p:cNvSpPr txBox="1">
            <a:spLocks noGrp="1"/>
          </p:cNvSpPr>
          <p:nvPr>
            <p:ph type="title" idx="4294967295"/>
          </p:nvPr>
        </p:nvSpPr>
        <p:spPr>
          <a:xfrm>
            <a:off x="1029195" y="1967266"/>
            <a:ext cx="2628643" cy="2547257"/>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l" defTabSz="1219085" rtl="0" eaLnBrk="1" latinLnBrk="0" hangingPunct="1">
              <a:lnSpc>
                <a:spcPct val="90000"/>
              </a:lnSpc>
              <a:spcBef>
                <a:spcPct val="0"/>
              </a:spcBef>
              <a:buNone/>
              <a:defRPr sz="5000" kern="1200">
                <a:solidFill>
                  <a:schemeClr val="dk2"/>
                </a:solidFill>
                <a:latin typeface="+mj-lt"/>
                <a:ea typeface="+mj-ea"/>
                <a:cs typeface="+mj-cs"/>
              </a:defRPr>
            </a:lvl1pPr>
          </a:lstStyle>
          <a:p>
            <a:pPr algn="ctr" defTabSz="685800">
              <a:spcAft>
                <a:spcPts val="450"/>
              </a:spcAft>
              <a:defRPr/>
            </a:pPr>
            <a:r>
              <a:rPr lang="en-US" sz="3600">
                <a:solidFill>
                  <a:schemeClr val="tx1"/>
                </a:solidFill>
              </a:rPr>
              <a:t>Merk opp overskriften i Word</a:t>
            </a:r>
          </a:p>
        </p:txBody>
      </p:sp>
      <p:pic>
        <p:nvPicPr>
          <p:cNvPr id="4" name="Bilde 3" descr="Eksempelbilde for hvordan man skal sette inn overskrifter i Word .Bruk overskrift-funksjonen i editoren i stedet for å endre tekststørrelse eller styling">
            <a:extLst>
              <a:ext uri="{FF2B5EF4-FFF2-40B4-BE49-F238E27FC236}">
                <a16:creationId xmlns:a16="http://schemas.microsoft.com/office/drawing/2014/main" id="{62BC1FE7-6E8B-4E2F-98A4-26F3330BEC65}"/>
              </a:ext>
            </a:extLst>
          </p:cNvPr>
          <p:cNvPicPr>
            <a:picLocks noChangeAspect="1"/>
          </p:cNvPicPr>
          <p:nvPr/>
        </p:nvPicPr>
        <p:blipFill>
          <a:blip r:embed="rId3"/>
          <a:stretch>
            <a:fillRect/>
          </a:stretch>
        </p:blipFill>
        <p:spPr>
          <a:xfrm>
            <a:off x="4777445" y="1258224"/>
            <a:ext cx="6780038" cy="4339223"/>
          </a:xfrm>
          <a:prstGeom prst="rect">
            <a:avLst/>
          </a:prstGeom>
        </p:spPr>
      </p:pic>
      <p:sp>
        <p:nvSpPr>
          <p:cNvPr id="2" name="TekstSylinder 1">
            <a:extLst>
              <a:ext uri="{FF2B5EF4-FFF2-40B4-BE49-F238E27FC236}">
                <a16:creationId xmlns:a16="http://schemas.microsoft.com/office/drawing/2014/main" id="{2337255E-95D0-42EE-939B-EE952B0BBC60}"/>
              </a:ext>
            </a:extLst>
          </p:cNvPr>
          <p:cNvSpPr txBox="1"/>
          <p:nvPr/>
        </p:nvSpPr>
        <p:spPr>
          <a:xfrm>
            <a:off x="6270356" y="5597446"/>
            <a:ext cx="4858214" cy="300082"/>
          </a:xfrm>
          <a:prstGeom prst="rect">
            <a:avLst/>
          </a:prstGeom>
          <a:noFill/>
        </p:spPr>
        <p:txBody>
          <a:bodyPr wrap="square" rtlCol="0">
            <a:spAutoFit/>
          </a:bodyPr>
          <a:lstStyle/>
          <a:p>
            <a:r>
              <a:rPr lang="nb-NO" sz="1350"/>
              <a:t>Les mer </a:t>
            </a:r>
            <a:r>
              <a:rPr lang="nb-NO" sz="1350">
                <a:hlinkClick r:id="rId4"/>
              </a:rPr>
              <a:t>om WCAG kravet 1.3.1 </a:t>
            </a:r>
            <a:endParaRPr lang="nb-NO" sz="1350"/>
          </a:p>
        </p:txBody>
      </p:sp>
    </p:spTree>
    <p:extLst>
      <p:ext uri="{BB962C8B-B14F-4D97-AF65-F5344CB8AC3E}">
        <p14:creationId xmlns:p14="http://schemas.microsoft.com/office/powerpoint/2010/main" val="1966757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C183D7F6-B498-43B3-948B-1728B52AA6E4}">
                <adec:decorative xmlns:adec="http://schemas.microsoft.com/office/drawing/2017/decorative" val="1"/>
              </a:ext>
            </a:extLst>
          </p:cNvPr>
          <p:cNvGrpSpPr/>
          <p:nvPr/>
        </p:nvGrpSpPr>
        <p:grpSpPr>
          <a:xfrm>
            <a:off x="159594" y="-769773"/>
            <a:ext cx="11885365" cy="8217317"/>
            <a:chOff x="119259" y="-577638"/>
            <a:chExt cx="8714983" cy="6163590"/>
          </a:xfrm>
        </p:grpSpPr>
        <p:pic>
          <p:nvPicPr>
            <p:cNvPr id="4"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259" y="-577638"/>
              <a:ext cx="8714983" cy="6163590"/>
            </a:xfrm>
            <a:prstGeom prst="rect">
              <a:avLst/>
            </a:prstGeom>
          </p:spPr>
        </p:pic>
        <p:sp>
          <p:nvSpPr>
            <p:cNvPr id="2" name="Rektangel 1"/>
            <p:cNvSpPr/>
            <p:nvPr/>
          </p:nvSpPr>
          <p:spPr>
            <a:xfrm>
              <a:off x="1895475" y="866775"/>
              <a:ext cx="5219700" cy="3257550"/>
            </a:xfrm>
            <a:prstGeom prst="rect">
              <a:avLst/>
            </a:prstGeom>
            <a:solidFill>
              <a:srgbClr val="FFFFFF"/>
            </a:solidFill>
            <a:ln>
              <a:solidFill>
                <a:srgbClr val="FFFFFF"/>
              </a:solidFill>
            </a:ln>
            <a:effectLst/>
          </p:spPr>
          <p:style>
            <a:lnRef idx="1">
              <a:schemeClr val="dk1"/>
            </a:lnRef>
            <a:fillRef idx="3">
              <a:schemeClr val="dk1"/>
            </a:fillRef>
            <a:effectRef idx="2">
              <a:schemeClr val="dk1"/>
            </a:effectRef>
            <a:fontRef idx="minor">
              <a:schemeClr val="lt1"/>
            </a:fontRef>
          </p:style>
          <p:txBody>
            <a:bodyPr rtlCol="0" anchor="ctr"/>
            <a:lstStyle/>
            <a:p>
              <a:pPr algn="ctr" defTabSz="1219048"/>
              <a:endParaRPr lang="nn-NO" sz="2400" kern="0">
                <a:solidFill>
                  <a:sysClr val="windowText" lastClr="000000"/>
                </a:solidFill>
              </a:endParaRPr>
            </a:p>
          </p:txBody>
        </p:sp>
      </p:grpSp>
      <p:sp>
        <p:nvSpPr>
          <p:cNvPr id="6" name="Tittel 5">
            <a:extLst>
              <a:ext uri="{FF2B5EF4-FFF2-40B4-BE49-F238E27FC236}">
                <a16:creationId xmlns:a16="http://schemas.microsoft.com/office/drawing/2014/main" id="{C6DAA82D-26F9-42EE-B334-8EA37F37F811}"/>
              </a:ext>
            </a:extLst>
          </p:cNvPr>
          <p:cNvSpPr>
            <a:spLocks noGrp="1"/>
          </p:cNvSpPr>
          <p:nvPr>
            <p:ph type="title"/>
          </p:nvPr>
        </p:nvSpPr>
        <p:spPr>
          <a:xfrm>
            <a:off x="838714" y="-1325563"/>
            <a:ext cx="10514573" cy="1325563"/>
          </a:xfrm>
        </p:spPr>
        <p:txBody>
          <a:bodyPr vert="horz" lIns="68580" tIns="34290" rIns="68580" bIns="34290" rtlCol="0" anchor="b">
            <a:normAutofit/>
          </a:bodyPr>
          <a:lstStyle/>
          <a:p>
            <a:r>
              <a:rPr lang="nb-NO">
                <a:solidFill>
                  <a:schemeClr val="bg1"/>
                </a:solidFill>
              </a:rPr>
              <a:t>Eksempel på gode overskrifter</a:t>
            </a:r>
          </a:p>
        </p:txBody>
      </p:sp>
      <p:sp>
        <p:nvSpPr>
          <p:cNvPr id="7" name="TekstSylinder 6"/>
          <p:cNvSpPr txBox="1"/>
          <p:nvPr/>
        </p:nvSpPr>
        <p:spPr>
          <a:xfrm>
            <a:off x="3230731" y="1400084"/>
            <a:ext cx="5476565" cy="3662349"/>
          </a:xfrm>
          <a:prstGeom prst="rect">
            <a:avLst/>
          </a:prstGeom>
          <a:noFill/>
        </p:spPr>
        <p:txBody>
          <a:bodyPr wrap="square" rtlCol="0">
            <a:spAutoFit/>
          </a:bodyPr>
          <a:lstStyle/>
          <a:p>
            <a:pPr defTabSz="1219048"/>
            <a:r>
              <a:rPr lang="nb-NO" sz="1333" b="1" kern="0">
                <a:solidFill>
                  <a:srgbClr val="1A4D51"/>
                </a:solidFill>
              </a:rPr>
              <a:t>Løsninger som møter kravene i forskriften </a:t>
            </a:r>
          </a:p>
          <a:p>
            <a:pPr defTabSz="1219048"/>
            <a:endParaRPr lang="nb-NO" sz="1200" kern="0">
              <a:solidFill>
                <a:srgbClr val="1A4D51"/>
              </a:solidFill>
            </a:endParaRPr>
          </a:p>
          <a:p>
            <a:pPr defTabSz="1219048"/>
            <a:r>
              <a:rPr lang="nb-NO" sz="1200" kern="0">
                <a:solidFill>
                  <a:srgbClr val="1A4D51"/>
                </a:solidFill>
              </a:rPr>
              <a:t>Det er en rekke krav til tekststruktur for å tilfredsstille loven. Avhengig av hvilket publiseringssystem som benyttes, kan kravene løses ulikt teknisk, men grunnprinsippene vil være de samme. Innholdet må struktureres med korrekt kode, og må kunne forstørres uten tap av tekst eller lesbarhet.</a:t>
            </a:r>
          </a:p>
          <a:p>
            <a:pPr defTabSz="1219048"/>
            <a:endParaRPr lang="nb-NO" sz="1200" b="1" kern="0">
              <a:solidFill>
                <a:srgbClr val="1A4D51"/>
              </a:solidFill>
            </a:endParaRPr>
          </a:p>
          <a:p>
            <a:pPr defTabSz="1219048"/>
            <a:r>
              <a:rPr lang="nb-NO" sz="1333" b="1" kern="0">
                <a:solidFill>
                  <a:srgbClr val="1A4D51"/>
                </a:solidFill>
              </a:rPr>
              <a:t>Overskrifter </a:t>
            </a:r>
          </a:p>
          <a:p>
            <a:pPr defTabSz="1219048"/>
            <a:endParaRPr lang="nb-NO" sz="1200" kern="0">
              <a:solidFill>
                <a:srgbClr val="1A4D51"/>
              </a:solidFill>
            </a:endParaRPr>
          </a:p>
          <a:p>
            <a:pPr defTabSz="1219048"/>
            <a:r>
              <a:rPr lang="nb-NO" sz="1200" kern="0">
                <a:solidFill>
                  <a:srgbClr val="1A4D51"/>
                </a:solidFill>
              </a:rPr>
              <a:t>Overskrifter og rett bruk av overskriftsnivåer er kanskje det mest fremtredende virkemiddelet for å gi struktur og oversiktlighet til teksten. Mange brukere, både med og uten hjelpemiddel, benytter </a:t>
            </a:r>
            <a:r>
              <a:rPr lang="nb-NO" sz="1200" kern="0" err="1">
                <a:solidFill>
                  <a:srgbClr val="1A4D51"/>
                </a:solidFill>
              </a:rPr>
              <a:t>mellomtitler</a:t>
            </a:r>
            <a:r>
              <a:rPr lang="nb-NO" sz="1200" kern="0">
                <a:solidFill>
                  <a:srgbClr val="1A4D51"/>
                </a:solidFill>
              </a:rPr>
              <a:t> for å skumlese innholdet og finne det som virker mest interessant. Uten </a:t>
            </a:r>
            <a:r>
              <a:rPr lang="nb-NO" sz="1200" kern="0" err="1">
                <a:solidFill>
                  <a:srgbClr val="1A4D51"/>
                </a:solidFill>
              </a:rPr>
              <a:t>mellomtitler</a:t>
            </a:r>
            <a:r>
              <a:rPr lang="nb-NO" sz="1200" kern="0">
                <a:solidFill>
                  <a:srgbClr val="1A4D51"/>
                </a:solidFill>
              </a:rPr>
              <a:t> blir lange tekster tunge å lese. </a:t>
            </a:r>
          </a:p>
          <a:p>
            <a:pPr defTabSz="1219048"/>
            <a:endParaRPr lang="nb-NO" sz="1200" kern="0">
              <a:solidFill>
                <a:srgbClr val="1A4D51"/>
              </a:solidFill>
            </a:endParaRPr>
          </a:p>
          <a:p>
            <a:pPr defTabSz="1219048"/>
            <a:r>
              <a:rPr lang="nb-NO" sz="1200" kern="0">
                <a:solidFill>
                  <a:srgbClr val="1A4D51"/>
                </a:solidFill>
              </a:rPr>
              <a:t>Overskrifter kodes ved hjelp av overskriftelementene &lt;h1&gt; til &lt;h6&gt;, og disse deler opp teksten tilsvarende i kapitler og delkapitler i ulike nivåer. </a:t>
            </a:r>
          </a:p>
          <a:p>
            <a:pPr defTabSz="1219048"/>
            <a:endParaRPr lang="nb-NO" sz="1200" b="1" kern="0">
              <a:solidFill>
                <a:srgbClr val="1A4D51"/>
              </a:solidFill>
            </a:endParaRPr>
          </a:p>
          <a:p>
            <a:pPr defTabSz="1219048"/>
            <a:r>
              <a:rPr lang="nb-NO" sz="1333" b="1" kern="0">
                <a:solidFill>
                  <a:srgbClr val="1A4D51"/>
                </a:solidFill>
              </a:rPr>
              <a:t>Sidetittel skal være h1</a:t>
            </a:r>
          </a:p>
          <a:p>
            <a:pPr defTabSz="1219048"/>
            <a:endParaRPr lang="nb-NO" sz="1200" kern="0">
              <a:solidFill>
                <a:srgbClr val="1A4D51"/>
              </a:solidFill>
            </a:endParaRPr>
          </a:p>
        </p:txBody>
      </p:sp>
    </p:spTree>
    <p:extLst>
      <p:ext uri="{BB962C8B-B14F-4D97-AF65-F5344CB8AC3E}">
        <p14:creationId xmlns:p14="http://schemas.microsoft.com/office/powerpoint/2010/main" val="3012360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42DE51D-56CC-465C-B91B-1E7C3EC4E7DC}"/>
              </a:ext>
            </a:extLst>
          </p:cNvPr>
          <p:cNvSpPr>
            <a:spLocks noGrp="1"/>
          </p:cNvSpPr>
          <p:nvPr>
            <p:ph type="title" idx="4294967295"/>
          </p:nvPr>
        </p:nvSpPr>
        <p:spPr>
          <a:xfrm>
            <a:off x="596" y="-1325166"/>
            <a:ext cx="10514410" cy="1325166"/>
          </a:xfrm>
        </p:spPr>
        <p:txBody>
          <a:bodyPr vert="horz" lIns="68580" tIns="34290" rIns="68580" bIns="34290" rtlCol="0" anchor="b">
            <a:normAutofit/>
          </a:bodyPr>
          <a:lstStyle/>
          <a:p>
            <a:r>
              <a:rPr lang="nb-NO"/>
              <a:t>Verdens største blinde bruker</a:t>
            </a:r>
          </a:p>
        </p:txBody>
      </p:sp>
      <p:pic>
        <p:nvPicPr>
          <p:cNvPr id="5" name="Picture 2" descr="Googles logo som illustrerer tilgjengelighet.">
            <a:extLst>
              <a:ext uri="{FF2B5EF4-FFF2-40B4-BE49-F238E27FC236}">
                <a16:creationId xmlns:a16="http://schemas.microsoft.com/office/drawing/2014/main" id="{95CB1FB3-60A1-42E4-B441-9894FF3FB2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18231" y="1672177"/>
            <a:ext cx="8415923" cy="351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4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txBox="1">
            <a:spLocks noGrp="1"/>
          </p:cNvSpPr>
          <p:nvPr>
            <p:ph type="title" idx="4294967295"/>
          </p:nvPr>
        </p:nvSpPr>
        <p:spPr>
          <a:xfrm>
            <a:off x="2927083" y="2305725"/>
            <a:ext cx="6337836" cy="1084784"/>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1219048">
              <a:lnSpc>
                <a:spcPct val="100000"/>
              </a:lnSpc>
              <a:spcBef>
                <a:spcPts val="0"/>
              </a:spcBef>
              <a:defRPr/>
            </a:pPr>
            <a:r>
              <a:rPr lang="nb-NO" sz="6599" kern="0">
                <a:latin typeface="Arial"/>
                <a:ea typeface="+mn-ea"/>
                <a:cs typeface="+mn-cs"/>
              </a:rPr>
              <a:t>KLART SPRÅK!</a:t>
            </a:r>
          </a:p>
        </p:txBody>
      </p:sp>
      <p:pic>
        <p:nvPicPr>
          <p:cNvPr id="8" name="Keyboard Typing Slow-SoundBible.com-531631224">
            <a:hlinkClick r:id="" action="ppaction://media"/>
            <a:extLst>
              <a:ext uri="{C183D7F6-B498-43B3-948B-1728B52AA6E4}">
                <adec:decorative xmlns:adec="http://schemas.microsoft.com/office/drawing/2017/decorative" val="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70066" y="2848133"/>
            <a:ext cx="649754" cy="649753"/>
          </a:xfrm>
        </p:spPr>
      </p:pic>
      <p:sp>
        <p:nvSpPr>
          <p:cNvPr id="4" name="Plassholder for bunntekst 3">
            <a:extLst>
              <a:ext uri="{C183D7F6-B498-43B3-948B-1728B52AA6E4}">
                <adec:decorative xmlns:adec="http://schemas.microsoft.com/office/drawing/2017/decorative" val="0"/>
              </a:ext>
            </a:extLst>
          </p:cNvPr>
          <p:cNvSpPr>
            <a:spLocks noGrp="1"/>
          </p:cNvSpPr>
          <p:nvPr>
            <p:ph type="ftr" sz="quarter" idx="11"/>
          </p:nvPr>
        </p:nvSpPr>
        <p:spPr/>
        <p:txBody>
          <a:bodyPr/>
          <a:lstStyle/>
          <a:p>
            <a:pPr defTabSz="1219048"/>
            <a:r>
              <a:rPr lang="nb-NO" sz="2400" kern="0">
                <a:solidFill>
                  <a:sysClr val="windowText" lastClr="000000"/>
                </a:solidFill>
                <a:latin typeface="Arial"/>
              </a:rPr>
              <a:t>Tilsyn for universell utforming av IKT</a:t>
            </a:r>
          </a:p>
        </p:txBody>
      </p:sp>
      <p:sp>
        <p:nvSpPr>
          <p:cNvPr id="5" name="Rektangel 4">
            <a:extLst>
              <a:ext uri="{C183D7F6-B498-43B3-948B-1728B52AA6E4}">
                <adec:decorative xmlns:adec="http://schemas.microsoft.com/office/drawing/2017/decorative" val="1"/>
              </a:ext>
            </a:extLst>
          </p:cNvPr>
          <p:cNvSpPr/>
          <p:nvPr/>
        </p:nvSpPr>
        <p:spPr>
          <a:xfrm>
            <a:off x="-198432" y="335"/>
            <a:ext cx="12586751" cy="6857330"/>
          </a:xfrm>
          <a:prstGeom prst="rect">
            <a:avLst/>
          </a:prstGeom>
          <a:solidFill>
            <a:srgbClr val="00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048"/>
            <a:endParaRPr lang="nb-NO" kern="0">
              <a:solidFill>
                <a:sysClr val="windowText" lastClr="000000"/>
              </a:solidFill>
              <a:latin typeface="Arial"/>
            </a:endParaRPr>
          </a:p>
        </p:txBody>
      </p:sp>
      <p:sp>
        <p:nvSpPr>
          <p:cNvPr id="7" name="TekstSylinder 6"/>
          <p:cNvSpPr txBox="1"/>
          <p:nvPr/>
        </p:nvSpPr>
        <p:spPr>
          <a:xfrm>
            <a:off x="2927084" y="3931147"/>
            <a:ext cx="6337836" cy="1107867"/>
          </a:xfrm>
          <a:prstGeom prst="rect">
            <a:avLst/>
          </a:prstGeom>
          <a:noFill/>
        </p:spPr>
        <p:txBody>
          <a:bodyPr wrap="square" rtlCol="0">
            <a:spAutoFit/>
          </a:bodyPr>
          <a:lstStyle/>
          <a:p>
            <a:pPr algn="ctr" defTabSz="1219048"/>
            <a:r>
              <a:rPr lang="nb-NO" sz="6599" kern="0">
                <a:solidFill>
                  <a:srgbClr val="B72F5F"/>
                </a:solidFill>
                <a:latin typeface="Arial"/>
              </a:rPr>
              <a:t>klarspråk.no</a:t>
            </a:r>
          </a:p>
        </p:txBody>
      </p:sp>
    </p:spTree>
    <p:extLst>
      <p:ext uri="{BB962C8B-B14F-4D97-AF65-F5344CB8AC3E}">
        <p14:creationId xmlns:p14="http://schemas.microsoft.com/office/powerpoint/2010/main" val="3082755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55" fill="hold"/>
                                        <p:tgtEl>
                                          <p:spTgt spid="8"/>
                                        </p:tgtEl>
                                      </p:cBhvr>
                                    </p:cmd>
                                  </p:childTnLst>
                                </p:cTn>
                              </p:par>
                              <p:par>
                                <p:cTn id="14" presetID="1" presetClass="entr" presetSubtype="0" fill="hold" grpId="0" nodeType="withEffect">
                                  <p:stCondLst>
                                    <p:cond delay="0"/>
                                  </p:stCondLst>
                                  <p:iterate type="lt">
                                    <p:tmAbs val="200"/>
                                  </p:iterate>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2783276" y="3552642"/>
            <a:ext cx="7164285"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09524">
              <a:lnSpc>
                <a:spcPct val="100000"/>
              </a:lnSpc>
              <a:spcBef>
                <a:spcPts val="0"/>
              </a:spcBef>
              <a:defRPr/>
            </a:pPr>
            <a:r>
              <a:rPr lang="en-US" sz="6000" b="1">
                <a:latin typeface="Arial"/>
                <a:ea typeface="+mn-ea"/>
                <a:cs typeface="Arial"/>
              </a:rPr>
              <a:t>Lister </a:t>
            </a:r>
            <a:r>
              <a:rPr lang="nb-NO" sz="6000" b="1">
                <a:latin typeface="Arial"/>
                <a:ea typeface="+mn-ea"/>
                <a:cs typeface="Arial"/>
              </a:rPr>
              <a:t>og tabeller</a:t>
            </a:r>
          </a:p>
        </p:txBody>
      </p:sp>
      <p:pic>
        <p:nvPicPr>
          <p:cNvPr id="4" name="Bilde 3">
            <a:extLst>
              <a:ext uri="{FF2B5EF4-FFF2-40B4-BE49-F238E27FC236}">
                <a16:creationId xmlns:a16="http://schemas.microsoft.com/office/drawing/2014/main" id="{58215E1D-E483-4892-B32F-F6B214012C2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107568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C4F60D-78FE-4348-BBD2-929135EA1750}"/>
              </a:ext>
            </a:extLst>
          </p:cNvPr>
          <p:cNvSpPr>
            <a:spLocks noGrp="1"/>
          </p:cNvSpPr>
          <p:nvPr>
            <p:ph type="title"/>
          </p:nvPr>
        </p:nvSpPr>
        <p:spPr>
          <a:xfrm>
            <a:off x="557073" y="643467"/>
            <a:ext cx="11209830" cy="744836"/>
          </a:xfrm>
        </p:spPr>
        <p:txBody>
          <a:bodyPr>
            <a:normAutofit/>
          </a:bodyPr>
          <a:lstStyle/>
          <a:p>
            <a:pPr algn="ctr"/>
            <a:r>
              <a:rPr lang="nb-NO" sz="3225"/>
              <a:t>Lister</a:t>
            </a:r>
          </a:p>
        </p:txBody>
      </p:sp>
      <p:pic>
        <p:nvPicPr>
          <p:cNvPr id="4" name="Bilde 3">
            <a:extLst>
              <a:ext uri="{FF2B5EF4-FFF2-40B4-BE49-F238E27FC236}">
                <a16:creationId xmlns:a16="http://schemas.microsoft.com/office/drawing/2014/main" id="{74C8FA60-C13F-4867-A7B6-7D73FEA6EF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000" y="2141317"/>
            <a:ext cx="10904001" cy="3462020"/>
          </a:xfrm>
          <a:prstGeom prst="rect">
            <a:avLst/>
          </a:prstGeom>
        </p:spPr>
      </p:pic>
    </p:spTree>
    <p:extLst>
      <p:ext uri="{BB962C8B-B14F-4D97-AF65-F5344CB8AC3E}">
        <p14:creationId xmlns:p14="http://schemas.microsoft.com/office/powerpoint/2010/main" val="167524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7C45E3-D84F-49C8-AC42-6D78F66B203F}"/>
              </a:ext>
            </a:extLst>
          </p:cNvPr>
          <p:cNvSpPr>
            <a:spLocks noGrp="1"/>
          </p:cNvSpPr>
          <p:nvPr>
            <p:ph type="title"/>
          </p:nvPr>
        </p:nvSpPr>
        <p:spPr>
          <a:xfrm>
            <a:off x="833635" y="1122363"/>
            <a:ext cx="3200087" cy="2387600"/>
          </a:xfrm>
        </p:spPr>
        <p:txBody>
          <a:bodyPr vert="horz" lIns="68580" tIns="34290" rIns="68580" bIns="34290" rtlCol="0" anchor="b">
            <a:normAutofit/>
          </a:bodyPr>
          <a:lstStyle/>
          <a:p>
            <a:pPr defTabSz="685800"/>
            <a:r>
              <a:rPr lang="en-US" sz="4800" dirty="0">
                <a:latin typeface="Abadi Extra Light" panose="020B0204020104020204" pitchFamily="34" charset="0"/>
              </a:rPr>
              <a:t>Hvorfor?</a:t>
            </a:r>
          </a:p>
        </p:txBody>
      </p:sp>
      <p:pic>
        <p:nvPicPr>
          <p:cNvPr id="9" name="Bilde 8" descr="Father carrying child">
            <a:extLst>
              <a:ext uri="{FF2B5EF4-FFF2-40B4-BE49-F238E27FC236}">
                <a16:creationId xmlns:a16="http://schemas.microsoft.com/office/drawing/2014/main" id="{571D4051-BD58-4139-8D0B-E6A8B2C749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20" r="10676" b="1"/>
          <a:stretch/>
        </p:blipFill>
        <p:spPr>
          <a:xfrm>
            <a:off x="4653768" y="0"/>
            <a:ext cx="4613551" cy="4515953"/>
          </a:xfrm>
          <a:prstGeom prst="rect">
            <a:avLst/>
          </a:prstGeom>
        </p:spPr>
      </p:pic>
      <p:pic>
        <p:nvPicPr>
          <p:cNvPr id="7" name="Bilde 6" descr="Forretningsmann som sender tekstmelding">
            <a:extLst>
              <a:ext uri="{FF2B5EF4-FFF2-40B4-BE49-F238E27FC236}">
                <a16:creationId xmlns:a16="http://schemas.microsoft.com/office/drawing/2014/main" id="{1AFABEE9-388B-4072-80AF-E0FC100EF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8" r="5326" b="3"/>
          <a:stretch/>
        </p:blipFill>
        <p:spPr>
          <a:xfrm>
            <a:off x="9355035" y="-34725"/>
            <a:ext cx="2828938" cy="2183054"/>
          </a:xfrm>
          <a:prstGeom prst="rect">
            <a:avLst/>
          </a:prstGeom>
        </p:spPr>
      </p:pic>
      <p:pic>
        <p:nvPicPr>
          <p:cNvPr id="13" name="Bilde 12" descr="Kvinne som leser en avis">
            <a:extLst>
              <a:ext uri="{FF2B5EF4-FFF2-40B4-BE49-F238E27FC236}">
                <a16:creationId xmlns:a16="http://schemas.microsoft.com/office/drawing/2014/main" id="{3D574C9C-E8A4-41C3-A1B2-B611C7A5AB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684" r="2180" b="-3"/>
          <a:stretch/>
        </p:blipFill>
        <p:spPr>
          <a:xfrm>
            <a:off x="9355034" y="2274490"/>
            <a:ext cx="2825220" cy="2241464"/>
          </a:xfrm>
          <a:prstGeom prst="rect">
            <a:avLst/>
          </a:prstGeom>
        </p:spPr>
      </p:pic>
      <p:pic>
        <p:nvPicPr>
          <p:cNvPr id="5" name="Plassholder for innhold 4" descr="Kvinne som avslutter tog">
            <a:extLst>
              <a:ext uri="{FF2B5EF4-FFF2-40B4-BE49-F238E27FC236}">
                <a16:creationId xmlns:a16="http://schemas.microsoft.com/office/drawing/2014/main" id="{8B8316C9-3AEC-45CA-AB61-81737B2E8C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02" r="12751" b="-3"/>
          <a:stretch/>
        </p:blipFill>
        <p:spPr>
          <a:xfrm>
            <a:off x="4653768" y="4599174"/>
            <a:ext cx="2828936" cy="2241464"/>
          </a:xfrm>
          <a:prstGeom prst="rect">
            <a:avLst/>
          </a:prstGeom>
        </p:spPr>
      </p:pic>
      <p:pic>
        <p:nvPicPr>
          <p:cNvPr id="11" name="Bilde 10" descr="Person som arbeider på bærbar datamaskin etter arbeidstid">
            <a:extLst>
              <a:ext uri="{FF2B5EF4-FFF2-40B4-BE49-F238E27FC236}">
                <a16:creationId xmlns:a16="http://schemas.microsoft.com/office/drawing/2014/main" id="{A6F4AA42-5E8A-463D-A564-665B3388E4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776" r="3" b="12144"/>
          <a:stretch/>
        </p:blipFill>
        <p:spPr>
          <a:xfrm>
            <a:off x="7570420" y="4624755"/>
            <a:ext cx="4613552" cy="2250608"/>
          </a:xfrm>
          <a:prstGeom prst="rect">
            <a:avLst/>
          </a:prstGeom>
        </p:spPr>
      </p:pic>
    </p:spTree>
    <p:extLst>
      <p:ext uri="{BB962C8B-B14F-4D97-AF65-F5344CB8AC3E}">
        <p14:creationId xmlns:p14="http://schemas.microsoft.com/office/powerpoint/2010/main" val="2813360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C4F60D-78FE-4348-BBD2-929135EA1750}"/>
              </a:ext>
            </a:extLst>
          </p:cNvPr>
          <p:cNvSpPr>
            <a:spLocks noGrp="1"/>
          </p:cNvSpPr>
          <p:nvPr>
            <p:ph type="title"/>
          </p:nvPr>
        </p:nvSpPr>
        <p:spPr>
          <a:xfrm>
            <a:off x="1197135" y="100443"/>
            <a:ext cx="9794681" cy="1114380"/>
          </a:xfrm>
        </p:spPr>
        <p:txBody>
          <a:bodyPr vert="horz" lIns="68580" tIns="34290" rIns="68580" bIns="34290" rtlCol="0" anchor="b">
            <a:normAutofit/>
          </a:bodyPr>
          <a:lstStyle/>
          <a:p>
            <a:pPr algn="ctr" defTabSz="685800"/>
            <a:r>
              <a:rPr lang="nb-NO" sz="5175"/>
              <a:t>Tabeller</a:t>
            </a:r>
          </a:p>
        </p:txBody>
      </p:sp>
      <p:pic>
        <p:nvPicPr>
          <p:cNvPr id="24" name="Bilde 23">
            <a:extLst>
              <a:ext uri="{FF2B5EF4-FFF2-40B4-BE49-F238E27FC236}">
                <a16:creationId xmlns:a16="http://schemas.microsoft.com/office/drawing/2014/main" id="{E342F6F2-A6DF-43B0-B790-ECEB367E7A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7254" y="1315267"/>
            <a:ext cx="4347277" cy="5383625"/>
          </a:xfrm>
          <a:prstGeom prst="rect">
            <a:avLst/>
          </a:prstGeom>
        </p:spPr>
      </p:pic>
      <p:pic>
        <p:nvPicPr>
          <p:cNvPr id="8" name="Bilde 7">
            <a:extLst>
              <a:ext uri="{FF2B5EF4-FFF2-40B4-BE49-F238E27FC236}">
                <a16:creationId xmlns:a16="http://schemas.microsoft.com/office/drawing/2014/main" id="{5990C305-8975-407E-9DF3-1058B943CFA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5184" y="2041902"/>
            <a:ext cx="6923172" cy="3085327"/>
          </a:xfrm>
          <a:prstGeom prst="rect">
            <a:avLst/>
          </a:prstGeom>
        </p:spPr>
      </p:pic>
    </p:spTree>
    <p:extLst>
      <p:ext uri="{BB962C8B-B14F-4D97-AF65-F5344CB8AC3E}">
        <p14:creationId xmlns:p14="http://schemas.microsoft.com/office/powerpoint/2010/main" val="1052685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5223119" y="3514755"/>
            <a:ext cx="2431556"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en-US" sz="6000" b="1" err="1">
                <a:latin typeface="Arial"/>
                <a:ea typeface="+mn-ea"/>
                <a:cs typeface="Arial"/>
              </a:rPr>
              <a:t>Bilder</a:t>
            </a:r>
            <a:endParaRPr lang="en-US" sz="6000" b="1">
              <a:latin typeface="Arial"/>
              <a:ea typeface="+mn-ea"/>
              <a:cs typeface="Arial"/>
            </a:endParaRP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657676" y="965673"/>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4</a:t>
            </a:r>
          </a:p>
        </p:txBody>
      </p:sp>
      <p:pic>
        <p:nvPicPr>
          <p:cNvPr id="4" name="Bilde 3">
            <a:extLst>
              <a:ext uri="{FF2B5EF4-FFF2-40B4-BE49-F238E27FC236}">
                <a16:creationId xmlns:a16="http://schemas.microsoft.com/office/drawing/2014/main" id="{59DE4AB2-942D-4CD2-99A6-9EB0607DEC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 y="4247260"/>
            <a:ext cx="3997064" cy="2610740"/>
          </a:xfrm>
          <a:prstGeom prst="rect">
            <a:avLst/>
          </a:prstGeom>
        </p:spPr>
      </p:pic>
    </p:spTree>
    <p:extLst>
      <p:ext uri="{BB962C8B-B14F-4D97-AF65-F5344CB8AC3E}">
        <p14:creationId xmlns:p14="http://schemas.microsoft.com/office/powerpoint/2010/main" val="356087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E44A37-D100-4004-A53C-2D9376862DAA}"/>
              </a:ext>
            </a:extLst>
          </p:cNvPr>
          <p:cNvSpPr>
            <a:spLocks noGrp="1"/>
          </p:cNvSpPr>
          <p:nvPr>
            <p:ph type="title"/>
          </p:nvPr>
        </p:nvSpPr>
        <p:spPr>
          <a:xfrm>
            <a:off x="232558" y="332815"/>
            <a:ext cx="10656806" cy="705971"/>
          </a:xfrm>
        </p:spPr>
        <p:txBody>
          <a:bodyPr vert="horz" lIns="68580" tIns="34290" rIns="68580" bIns="34290" rtlCol="0" anchor="b">
            <a:normAutofit/>
          </a:bodyPr>
          <a:lstStyle/>
          <a:p>
            <a:r>
              <a:rPr lang="nb-NO"/>
              <a:t>Ikke-lenka bilde</a:t>
            </a:r>
          </a:p>
        </p:txBody>
      </p:sp>
      <p:sp>
        <p:nvSpPr>
          <p:cNvPr id="10" name="Title 1"/>
          <p:cNvSpPr txBox="1">
            <a:spLocks/>
          </p:cNvSpPr>
          <p:nvPr/>
        </p:nvSpPr>
        <p:spPr>
          <a:xfrm>
            <a:off x="7008116" y="2606338"/>
            <a:ext cx="5183290" cy="1469882"/>
          </a:xfrm>
          <a:prstGeom prst="rect">
            <a:avLst/>
          </a:prstGeom>
        </p:spPr>
        <p:txBody>
          <a:bodyPr vert="horz" lIns="121908" tIns="60954" rIns="121908" bIns="6095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24"/>
            <a:r>
              <a:rPr lang="en-US" sz="2667" b="1">
                <a:latin typeface="Arial"/>
                <a:cs typeface="Arial"/>
              </a:rPr>
              <a:t>Alt = </a:t>
            </a:r>
            <a:r>
              <a:rPr lang="nb-NO" sz="2700">
                <a:solidFill>
                  <a:srgbClr val="222222"/>
                </a:solidFill>
                <a:latin typeface="consolas" panose="020B0609020204030204" pitchFamily="49" charset="0"/>
              </a:rPr>
              <a:t>"</a:t>
            </a:r>
            <a:r>
              <a:rPr lang="en-US" sz="2667" b="1">
                <a:latin typeface="Arial"/>
                <a:cs typeface="Arial"/>
              </a:rPr>
              <a:t>Kran med </a:t>
            </a:r>
            <a:r>
              <a:rPr lang="en-US" sz="2667" b="1" err="1">
                <a:latin typeface="Arial"/>
                <a:cs typeface="Arial"/>
              </a:rPr>
              <a:t>vann</a:t>
            </a:r>
            <a:r>
              <a:rPr lang="nb-NO" sz="2700">
                <a:solidFill>
                  <a:srgbClr val="222222"/>
                </a:solidFill>
                <a:latin typeface="consolas" panose="020B0609020204030204" pitchFamily="49" charset="0"/>
              </a:rPr>
              <a:t>"</a:t>
            </a:r>
            <a:endParaRPr lang="en-US" sz="2667" b="1">
              <a:latin typeface="Arial"/>
              <a:cs typeface="Arial"/>
            </a:endParaRPr>
          </a:p>
        </p:txBody>
      </p:sp>
      <p:pic>
        <p:nvPicPr>
          <p:cNvPr id="4" name="Picture 8" descr="Bilde av en vannkran">
            <a:extLst>
              <a:ext uri="{FF2B5EF4-FFF2-40B4-BE49-F238E27FC236}">
                <a16:creationId xmlns:a16="http://schemas.microsoft.com/office/drawing/2014/main" id="{BB66C5D7-61CE-4EB8-A78B-D2BEE148277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3" y="1433873"/>
            <a:ext cx="7393055" cy="4928703"/>
          </a:xfrm>
          <a:prstGeom prst="rect">
            <a:avLst/>
          </a:prstGeom>
        </p:spPr>
      </p:pic>
    </p:spTree>
    <p:extLst>
      <p:ext uri="{BB962C8B-B14F-4D97-AF65-F5344CB8AC3E}">
        <p14:creationId xmlns:p14="http://schemas.microsoft.com/office/powerpoint/2010/main" val="17464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E44A37-D100-4004-A53C-2D9376862DAA}"/>
              </a:ext>
            </a:extLst>
          </p:cNvPr>
          <p:cNvSpPr>
            <a:spLocks noGrp="1"/>
          </p:cNvSpPr>
          <p:nvPr>
            <p:ph type="title"/>
          </p:nvPr>
        </p:nvSpPr>
        <p:spPr>
          <a:xfrm>
            <a:off x="232558" y="332815"/>
            <a:ext cx="10656806" cy="705971"/>
          </a:xfrm>
        </p:spPr>
        <p:txBody>
          <a:bodyPr vert="horz" lIns="68580" tIns="34290" rIns="68580" bIns="34290" rtlCol="0" anchor="b">
            <a:normAutofit/>
          </a:bodyPr>
          <a:lstStyle/>
          <a:p>
            <a:r>
              <a:rPr lang="nb-NO"/>
              <a:t>Lenka bilde</a:t>
            </a:r>
          </a:p>
        </p:txBody>
      </p:sp>
      <p:sp>
        <p:nvSpPr>
          <p:cNvPr id="10" name="Title 1"/>
          <p:cNvSpPr txBox="1">
            <a:spLocks/>
          </p:cNvSpPr>
          <p:nvPr/>
        </p:nvSpPr>
        <p:spPr>
          <a:xfrm>
            <a:off x="7250163" y="2694059"/>
            <a:ext cx="5183290" cy="1469882"/>
          </a:xfrm>
          <a:prstGeom prst="rect">
            <a:avLst/>
          </a:prstGeom>
        </p:spPr>
        <p:txBody>
          <a:bodyPr vert="horz" lIns="121908" tIns="60954" rIns="121908" bIns="6095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24"/>
            <a:r>
              <a:rPr lang="en-US" sz="2667" b="1">
                <a:latin typeface="Arial"/>
                <a:cs typeface="Arial"/>
              </a:rPr>
              <a:t>Alt = </a:t>
            </a:r>
            <a:r>
              <a:rPr lang="nb-NO" sz="2700" b="1">
                <a:solidFill>
                  <a:srgbClr val="222222"/>
                </a:solidFill>
                <a:latin typeface="consolas" panose="020B0609020204030204" pitchFamily="49" charset="0"/>
              </a:rPr>
              <a:t>"</a:t>
            </a:r>
            <a:r>
              <a:rPr lang="nn-NO" sz="2670" b="1">
                <a:latin typeface="Arial" panose="020B0604020202020204" pitchFamily="34" charset="0"/>
                <a:cs typeface="Arial" panose="020B0604020202020204" pitchFamily="34" charset="0"/>
              </a:rPr>
              <a:t>Informasjon om </a:t>
            </a:r>
            <a:r>
              <a:rPr lang="nn-NO" sz="2670" b="1" err="1">
                <a:latin typeface="Arial" panose="020B0604020202020204" pitchFamily="34" charset="0"/>
                <a:cs typeface="Arial" panose="020B0604020202020204" pitchFamily="34" charset="0"/>
              </a:rPr>
              <a:t>vannavstengning</a:t>
            </a:r>
            <a:r>
              <a:rPr lang="nn-NO" sz="2670" b="1">
                <a:latin typeface="Arial" panose="020B0604020202020204" pitchFamily="34" charset="0"/>
                <a:cs typeface="Arial" panose="020B0604020202020204" pitchFamily="34" charset="0"/>
              </a:rPr>
              <a:t> i kommunen</a:t>
            </a:r>
            <a:r>
              <a:rPr lang="nb-NO" sz="2700" b="1">
                <a:solidFill>
                  <a:srgbClr val="222222"/>
                </a:solidFill>
                <a:latin typeface="consolas" panose="020B0609020204030204" pitchFamily="49" charset="0"/>
              </a:rPr>
              <a:t>"</a:t>
            </a:r>
            <a:endParaRPr lang="en-US" sz="2667" b="1">
              <a:latin typeface="Arial"/>
              <a:cs typeface="Arial"/>
            </a:endParaRPr>
          </a:p>
        </p:txBody>
      </p:sp>
      <p:pic>
        <p:nvPicPr>
          <p:cNvPr id="4" name="Picture 8" descr="Bilde av en vannkran">
            <a:extLst>
              <a:ext uri="{FF2B5EF4-FFF2-40B4-BE49-F238E27FC236}">
                <a16:creationId xmlns:a16="http://schemas.microsoft.com/office/drawing/2014/main" id="{BB66C5D7-61CE-4EB8-A78B-D2BEE148277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3" y="1433873"/>
            <a:ext cx="7393055" cy="4928703"/>
          </a:xfrm>
          <a:prstGeom prst="rect">
            <a:avLst/>
          </a:prstGeom>
        </p:spPr>
      </p:pic>
      <p:sp>
        <p:nvSpPr>
          <p:cNvPr id="5" name="Rektangel 4">
            <a:extLst>
              <a:ext uri="{FF2B5EF4-FFF2-40B4-BE49-F238E27FC236}">
                <a16:creationId xmlns:a16="http://schemas.microsoft.com/office/drawing/2014/main" id="{49823E7B-6500-4A2E-B54B-4429800389A2}"/>
              </a:ext>
            </a:extLst>
          </p:cNvPr>
          <p:cNvSpPr/>
          <p:nvPr/>
        </p:nvSpPr>
        <p:spPr>
          <a:xfrm>
            <a:off x="71193" y="5536447"/>
            <a:ext cx="5356429" cy="826130"/>
          </a:xfrm>
          <a:prstGeom prst="rect">
            <a:avLst/>
          </a:prstGeom>
          <a:solidFill>
            <a:schemeClr val="accent4">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09"/>
            <a:r>
              <a:rPr lang="nn-NO" sz="2800" b="1">
                <a:solidFill>
                  <a:schemeClr val="tx1"/>
                </a:solidFill>
                <a:latin typeface="Arial"/>
              </a:rPr>
              <a:t>Vannavstenging</a:t>
            </a:r>
          </a:p>
        </p:txBody>
      </p:sp>
    </p:spTree>
    <p:extLst>
      <p:ext uri="{BB962C8B-B14F-4D97-AF65-F5344CB8AC3E}">
        <p14:creationId xmlns:p14="http://schemas.microsoft.com/office/powerpoint/2010/main" val="6436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E44A37-D100-4004-A53C-2D9376862DAA}"/>
              </a:ext>
            </a:extLst>
          </p:cNvPr>
          <p:cNvSpPr>
            <a:spLocks noGrp="1"/>
          </p:cNvSpPr>
          <p:nvPr>
            <p:ph type="title"/>
          </p:nvPr>
        </p:nvSpPr>
        <p:spPr>
          <a:xfrm>
            <a:off x="232558" y="332815"/>
            <a:ext cx="10656806" cy="705971"/>
          </a:xfrm>
        </p:spPr>
        <p:txBody>
          <a:bodyPr vert="horz" lIns="68580" tIns="34290" rIns="68580" bIns="34290" rtlCol="0" anchor="b">
            <a:normAutofit/>
          </a:bodyPr>
          <a:lstStyle/>
          <a:p>
            <a:r>
              <a:rPr lang="nb-NO"/>
              <a:t>Dekorativt bilde</a:t>
            </a:r>
          </a:p>
        </p:txBody>
      </p:sp>
      <p:sp>
        <p:nvSpPr>
          <p:cNvPr id="10" name="Title 1"/>
          <p:cNvSpPr txBox="1">
            <a:spLocks/>
          </p:cNvSpPr>
          <p:nvPr/>
        </p:nvSpPr>
        <p:spPr>
          <a:xfrm>
            <a:off x="7717578" y="2015837"/>
            <a:ext cx="4163291" cy="2909455"/>
          </a:xfrm>
          <a:prstGeom prst="rect">
            <a:avLst/>
          </a:prstGeom>
        </p:spPr>
        <p:txBody>
          <a:bodyPr vert="horz" lIns="121908" tIns="60954" rIns="121908" bIns="60954"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24"/>
            <a:r>
              <a:rPr lang="en-US" sz="2667" b="1">
                <a:latin typeface="Arial"/>
                <a:cs typeface="Arial"/>
              </a:rPr>
              <a:t>Alt = </a:t>
            </a:r>
            <a:r>
              <a:rPr lang="nb-NO" sz="3000">
                <a:solidFill>
                  <a:srgbClr val="222222"/>
                </a:solidFill>
                <a:latin typeface="consolas" panose="020B0609020204030204" pitchFamily="49" charset="0"/>
              </a:rPr>
              <a:t>"«</a:t>
            </a:r>
          </a:p>
          <a:p>
            <a:pPr defTabSz="609524"/>
            <a:r>
              <a:rPr lang="nn-NO" sz="2700"/>
              <a:t>Dekorative </a:t>
            </a:r>
            <a:r>
              <a:rPr lang="nn-NO" sz="2700" err="1"/>
              <a:t>bilder</a:t>
            </a:r>
            <a:r>
              <a:rPr lang="nn-NO" sz="2700"/>
              <a:t> skal ha en tom alt-tekst. Det vil si at du må fylle ut to apostrofer, der du normalt legger inn alt-teksten i </a:t>
            </a:r>
            <a:r>
              <a:rPr lang="nn-NO" sz="2700" err="1"/>
              <a:t>løsningen</a:t>
            </a:r>
            <a:r>
              <a:rPr lang="nn-NO" sz="2700"/>
              <a:t> du bruker.  </a:t>
            </a:r>
            <a:r>
              <a:rPr lang="nn-NO" sz="2700" err="1"/>
              <a:t>Hvis</a:t>
            </a:r>
            <a:r>
              <a:rPr lang="nn-NO" sz="2700"/>
              <a:t> det </a:t>
            </a:r>
            <a:r>
              <a:rPr lang="nn-NO" sz="2700" err="1"/>
              <a:t>legges</a:t>
            </a:r>
            <a:r>
              <a:rPr lang="nn-NO" sz="2700"/>
              <a:t> inn i dokumenter skal det markerer som dekorativt.</a:t>
            </a:r>
          </a:p>
          <a:p>
            <a:pPr defTabSz="609524"/>
            <a:endParaRPr lang="en-US" sz="2667" b="1">
              <a:latin typeface="Arial"/>
              <a:cs typeface="Arial"/>
            </a:endParaRPr>
          </a:p>
        </p:txBody>
      </p:sp>
      <p:pic>
        <p:nvPicPr>
          <p:cNvPr id="4" name="Picture 8">
            <a:extLst>
              <a:ext uri="{FF2B5EF4-FFF2-40B4-BE49-F238E27FC236}">
                <a16:creationId xmlns:a16="http://schemas.microsoft.com/office/drawing/2014/main" id="{BB66C5D7-61CE-4EB8-A78B-D2BEE148277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3" y="1433873"/>
            <a:ext cx="7393055" cy="4928703"/>
          </a:xfrm>
          <a:prstGeom prst="rect">
            <a:avLst/>
          </a:prstGeom>
        </p:spPr>
      </p:pic>
      <p:sp>
        <p:nvSpPr>
          <p:cNvPr id="9" name="Rektangel 8">
            <a:extLst>
              <a:ext uri="{FF2B5EF4-FFF2-40B4-BE49-F238E27FC236}">
                <a16:creationId xmlns:a16="http://schemas.microsoft.com/office/drawing/2014/main" id="{833474AB-F5BB-49C7-8E81-CB04BEF9A551}"/>
              </a:ext>
              <a:ext uri="{C183D7F6-B498-43B3-948B-1728B52AA6E4}">
                <adec:decorative xmlns:adec="http://schemas.microsoft.com/office/drawing/2017/decorative" val="1"/>
              </a:ext>
            </a:extLst>
          </p:cNvPr>
          <p:cNvSpPr/>
          <p:nvPr/>
        </p:nvSpPr>
        <p:spPr>
          <a:xfrm>
            <a:off x="1078283" y="2865665"/>
            <a:ext cx="5554527" cy="232682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09"/>
            <a:r>
              <a:rPr lang="nn-NO" sz="2800" b="1">
                <a:solidFill>
                  <a:srgbClr val="242425"/>
                </a:solidFill>
                <a:latin typeface="Arial"/>
              </a:rPr>
              <a:t>Vannavstenging</a:t>
            </a:r>
          </a:p>
        </p:txBody>
      </p:sp>
    </p:spTree>
    <p:extLst>
      <p:ext uri="{BB962C8B-B14F-4D97-AF65-F5344CB8AC3E}">
        <p14:creationId xmlns:p14="http://schemas.microsoft.com/office/powerpoint/2010/main" val="3053119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4206666" y="3429000"/>
            <a:ext cx="5003306" cy="191590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nb-NO" sz="6000" b="1" dirty="0">
                <a:latin typeface="Arial"/>
                <a:ea typeface="+mn-ea"/>
                <a:cs typeface="Arial"/>
              </a:rPr>
              <a:t>Video og l</a:t>
            </a:r>
            <a:r>
              <a:rPr lang="nb-NO" sz="6000" b="1" dirty="0" err="1">
                <a:latin typeface="Arial"/>
                <a:ea typeface="+mn-ea"/>
                <a:cs typeface="Arial"/>
              </a:rPr>
              <a:t>ydopptak</a:t>
            </a:r>
            <a:endParaRPr lang="nb-NO" sz="6000" b="1" dirty="0">
              <a:latin typeface="Arial"/>
              <a:ea typeface="+mn-ea"/>
              <a:cs typeface="Arial"/>
            </a:endParaRP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559705" y="809632"/>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5</a:t>
            </a:r>
          </a:p>
        </p:txBody>
      </p:sp>
      <p:pic>
        <p:nvPicPr>
          <p:cNvPr id="4" name="Bilde 3">
            <a:extLst>
              <a:ext uri="{FF2B5EF4-FFF2-40B4-BE49-F238E27FC236}">
                <a16:creationId xmlns:a16="http://schemas.microsoft.com/office/drawing/2014/main" id="{22D27BE1-435B-477B-AF8E-551D6218E8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106936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52459098-75FF-4011-A8D1-1009683EFD32}"/>
              </a:ext>
              <a:ext uri="{C183D7F6-B498-43B3-948B-1728B52AA6E4}">
                <adec:decorative xmlns:adec="http://schemas.microsoft.com/office/drawing/2017/decorative" val="1"/>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596" y="0"/>
            <a:ext cx="12190810" cy="6856810"/>
          </a:xfrm>
        </p:spPr>
      </p:pic>
      <p:sp>
        <p:nvSpPr>
          <p:cNvPr id="3" name="Tittel 2">
            <a:extLst>
              <a:ext uri="{FF2B5EF4-FFF2-40B4-BE49-F238E27FC236}">
                <a16:creationId xmlns:a16="http://schemas.microsoft.com/office/drawing/2014/main" id="{6254C933-A60F-490C-86D7-71C924BE60E6}"/>
              </a:ext>
            </a:extLst>
          </p:cNvPr>
          <p:cNvSpPr>
            <a:spLocks noGrp="1"/>
          </p:cNvSpPr>
          <p:nvPr>
            <p:ph type="title" idx="4294967295"/>
          </p:nvPr>
        </p:nvSpPr>
        <p:spPr>
          <a:xfrm>
            <a:off x="596" y="-1325166"/>
            <a:ext cx="10514410" cy="1325166"/>
          </a:xfrm>
        </p:spPr>
        <p:txBody>
          <a:bodyPr vert="horz" lIns="68580" tIns="34290" rIns="68580" bIns="34290" rtlCol="0" anchor="b">
            <a:normAutofit/>
          </a:bodyPr>
          <a:lstStyle/>
          <a:p>
            <a:r>
              <a:rPr lang="nb-NO">
                <a:solidFill>
                  <a:schemeClr val="bg1"/>
                </a:solidFill>
              </a:rPr>
              <a:t>Video: Hvorfor tekstet video og lydklipp er viktig</a:t>
            </a:r>
          </a:p>
        </p:txBody>
      </p:sp>
    </p:spTree>
    <p:extLst>
      <p:ext uri="{BB962C8B-B14F-4D97-AF65-F5344CB8AC3E}">
        <p14:creationId xmlns:p14="http://schemas.microsoft.com/office/powerpoint/2010/main" val="7444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D0401EF-C88F-41F6-88A0-3634B16751B1}"/>
              </a:ext>
              <a:ext uri="{C183D7F6-B498-43B3-948B-1728B52AA6E4}">
                <adec:decorative xmlns:adec="http://schemas.microsoft.com/office/drawing/2017/decorative" val="1"/>
              </a:ext>
            </a:extLst>
          </p:cNvPr>
          <p:cNvPicPr>
            <a:picLocks noChangeAspect="1"/>
          </p:cNvPicPr>
          <p:nvPr/>
        </p:nvPicPr>
        <p:blipFill rotWithShape="1">
          <a:blip r:embed="rId3">
            <a:alphaModFix/>
          </a:blip>
          <a:srcRect l="47560"/>
          <a:stretch/>
        </p:blipFill>
        <p:spPr>
          <a:xfrm>
            <a:off x="5797573" y="7"/>
            <a:ext cx="6393527" cy="6857993"/>
          </a:xfrm>
          <a:prstGeom prst="rect">
            <a:avLst/>
          </a:prstGeom>
        </p:spPr>
      </p:pic>
      <p:sp>
        <p:nvSpPr>
          <p:cNvPr id="2" name="Tittel 1">
            <a:extLst>
              <a:ext uri="{FF2B5EF4-FFF2-40B4-BE49-F238E27FC236}">
                <a16:creationId xmlns:a16="http://schemas.microsoft.com/office/drawing/2014/main" id="{87F10405-D96E-4E47-A843-24EC484E04EF}"/>
              </a:ext>
            </a:extLst>
          </p:cNvPr>
          <p:cNvSpPr>
            <a:spLocks noGrp="1"/>
          </p:cNvSpPr>
          <p:nvPr>
            <p:ph type="title"/>
          </p:nvPr>
        </p:nvSpPr>
        <p:spPr>
          <a:xfrm>
            <a:off x="805515" y="798445"/>
            <a:ext cx="4803167" cy="1311664"/>
          </a:xfrm>
        </p:spPr>
        <p:txBody>
          <a:bodyPr>
            <a:normAutofit/>
          </a:bodyPr>
          <a:lstStyle/>
          <a:p>
            <a:r>
              <a:rPr lang="nb-NO">
                <a:solidFill>
                  <a:srgbClr val="000000"/>
                </a:solidFill>
              </a:rPr>
              <a:t>Teksting</a:t>
            </a:r>
          </a:p>
        </p:txBody>
      </p:sp>
      <p:sp>
        <p:nvSpPr>
          <p:cNvPr id="3" name="Plassholder for innhold 2">
            <a:extLst>
              <a:ext uri="{FF2B5EF4-FFF2-40B4-BE49-F238E27FC236}">
                <a16:creationId xmlns:a16="http://schemas.microsoft.com/office/drawing/2014/main" id="{C90FD09D-6F88-451A-BED9-6A8AA99B1BB9}"/>
              </a:ext>
            </a:extLst>
          </p:cNvPr>
          <p:cNvSpPr>
            <a:spLocks noGrp="1"/>
          </p:cNvSpPr>
          <p:nvPr>
            <p:ph idx="1"/>
          </p:nvPr>
        </p:nvSpPr>
        <p:spPr>
          <a:xfrm>
            <a:off x="805514" y="2272143"/>
            <a:ext cx="4706343" cy="3788830"/>
          </a:xfrm>
        </p:spPr>
        <p:txBody>
          <a:bodyPr anchor="ctr">
            <a:normAutofit/>
          </a:bodyPr>
          <a:lstStyle/>
          <a:p>
            <a:r>
              <a:rPr lang="nb-NO" sz="2025">
                <a:solidFill>
                  <a:srgbClr val="000000"/>
                </a:solidFill>
              </a:rPr>
              <a:t>CC</a:t>
            </a:r>
          </a:p>
          <a:p>
            <a:r>
              <a:rPr lang="nb-NO" sz="2025">
                <a:solidFill>
                  <a:srgbClr val="000000"/>
                </a:solidFill>
              </a:rPr>
              <a:t>Kort tekst</a:t>
            </a:r>
          </a:p>
          <a:p>
            <a:r>
              <a:rPr lang="nb-NO" sz="2025" err="1">
                <a:solidFill>
                  <a:srgbClr val="000000"/>
                </a:solidFill>
              </a:rPr>
              <a:t>Podcast</a:t>
            </a:r>
            <a:endParaRPr lang="nb-NO" sz="2025">
              <a:solidFill>
                <a:srgbClr val="000000"/>
              </a:solidFill>
            </a:endParaRPr>
          </a:p>
        </p:txBody>
      </p:sp>
    </p:spTree>
    <p:extLst>
      <p:ext uri="{BB962C8B-B14F-4D97-AF65-F5344CB8AC3E}">
        <p14:creationId xmlns:p14="http://schemas.microsoft.com/office/powerpoint/2010/main" val="3763323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3887039" y="4247260"/>
            <a:ext cx="4746131"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nb-NO" sz="6000" b="1">
                <a:latin typeface="Arial"/>
                <a:ea typeface="+mn-ea"/>
                <a:cs typeface="Arial"/>
              </a:rPr>
              <a:t>Dokumenter</a:t>
            </a: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449488" y="1688212"/>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6</a:t>
            </a:r>
          </a:p>
        </p:txBody>
      </p:sp>
      <p:pic>
        <p:nvPicPr>
          <p:cNvPr id="4" name="Bilde 3">
            <a:extLst>
              <a:ext uri="{FF2B5EF4-FFF2-40B4-BE49-F238E27FC236}">
                <a16:creationId xmlns:a16="http://schemas.microsoft.com/office/drawing/2014/main" id="{0D552EB2-70DB-4C39-A670-0E8D6E672AB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72556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FA3A50-4C6A-470C-B156-ADE2160712FB}"/>
              </a:ext>
            </a:extLst>
          </p:cNvPr>
          <p:cNvSpPr>
            <a:spLocks noGrp="1"/>
          </p:cNvSpPr>
          <p:nvPr>
            <p:ph type="title"/>
          </p:nvPr>
        </p:nvSpPr>
        <p:spPr>
          <a:xfrm>
            <a:off x="838714" y="-1325563"/>
            <a:ext cx="10514573" cy="1325563"/>
          </a:xfrm>
        </p:spPr>
        <p:txBody>
          <a:bodyPr vert="horz" lIns="68580" tIns="34290" rIns="68580" bIns="34290" rtlCol="0" anchor="b">
            <a:normAutofit/>
          </a:bodyPr>
          <a:lstStyle/>
          <a:p>
            <a:r>
              <a:rPr lang="nb-NO">
                <a:solidFill>
                  <a:schemeClr val="bg1"/>
                </a:solidFill>
              </a:rPr>
              <a:t>Publisering av dokumenter</a:t>
            </a:r>
          </a:p>
        </p:txBody>
      </p:sp>
      <p:pic>
        <p:nvPicPr>
          <p:cNvPr id="4" name="Picture 2" descr="Bilderesultat for wMS wor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751" y="2282046"/>
            <a:ext cx="2185475" cy="21457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ilderesultat for pd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774" y="2282047"/>
            <a:ext cx="2038452" cy="21457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deresultat for ms powerpoin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4774" y="2282047"/>
            <a:ext cx="2184976" cy="214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89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descr="Hvem gjelder det?">
            <a:extLst>
              <a:ext uri="{FF2B5EF4-FFF2-40B4-BE49-F238E27FC236}">
                <a16:creationId xmlns:a16="http://schemas.microsoft.com/office/drawing/2014/main" id="{4A28EC85-3923-4994-93AD-E84AC6A0A8B8}"/>
              </a:ext>
              <a:ext uri="{C183D7F6-B498-43B3-948B-1728B52AA6E4}">
                <adec:decorative xmlns:adec="http://schemas.microsoft.com/office/drawing/2017/decorative" val="0"/>
              </a:ext>
            </a:extLst>
          </p:cNvPr>
          <p:cNvSpPr>
            <a:spLocks noGrp="1"/>
          </p:cNvSpPr>
          <p:nvPr>
            <p:ph type="title"/>
          </p:nvPr>
        </p:nvSpPr>
        <p:spPr>
          <a:xfrm>
            <a:off x="7152817" y="322084"/>
            <a:ext cx="4431113" cy="942664"/>
          </a:xfrm>
        </p:spPr>
        <p:txBody>
          <a:bodyPr vert="horz" lIns="68580" tIns="34290" rIns="68580" bIns="34290" rtlCol="0" anchor="ctr">
            <a:normAutofit fontScale="90000"/>
          </a:bodyPr>
          <a:lstStyle/>
          <a:p>
            <a:pPr algn="ctr" defTabSz="685800"/>
            <a:r>
              <a:rPr lang="en-US" sz="5175" dirty="0"/>
              <a:t>Hvem gjelder det?</a:t>
            </a:r>
          </a:p>
        </p:txBody>
      </p:sp>
      <p:sp>
        <p:nvSpPr>
          <p:cNvPr id="7" name="TekstSylinder 6" descr="Nedsatt syn&#10;Nedsatt hørsel&#10;Nedsatt motorikk&#10;Nevrologiske utfordringer&#10;Kognisjon som f.eks.&#10;dysleksi&#10;nedsatt korttidshukommelse&#10;">
            <a:extLst>
              <a:ext uri="{FF2B5EF4-FFF2-40B4-BE49-F238E27FC236}">
                <a16:creationId xmlns:a16="http://schemas.microsoft.com/office/drawing/2014/main" id="{7AAC5F92-20DA-4035-9662-5332F87E3A2E}"/>
              </a:ext>
              <a:ext uri="{C183D7F6-B498-43B3-948B-1728B52AA6E4}">
                <adec:decorative xmlns:adec="http://schemas.microsoft.com/office/drawing/2017/decorative" val="0"/>
              </a:ext>
            </a:extLst>
          </p:cNvPr>
          <p:cNvSpPr txBox="1"/>
          <p:nvPr/>
        </p:nvSpPr>
        <p:spPr>
          <a:xfrm>
            <a:off x="7480449" y="2529495"/>
            <a:ext cx="4525700" cy="2677656"/>
          </a:xfrm>
          <a:prstGeom prst="rect">
            <a:avLst/>
          </a:prstGeom>
          <a:noFill/>
        </p:spPr>
        <p:txBody>
          <a:bodyPr wrap="square" rtlCol="0">
            <a:spAutoFit/>
          </a:bodyPr>
          <a:lstStyle/>
          <a:p>
            <a:pPr marL="257175" indent="-257175" defTabSz="862462">
              <a:buFont typeface="Arial" panose="020B0604020202020204" pitchFamily="34" charset="0"/>
              <a:buChar char="•"/>
              <a:defRPr/>
            </a:pPr>
            <a:r>
              <a:rPr lang="nb-NO" sz="2400">
                <a:solidFill>
                  <a:prstClr val="black"/>
                </a:solidFill>
                <a:latin typeface="Calibri" panose="020F0502020204030204"/>
              </a:rPr>
              <a:t>Nedsatt syn</a:t>
            </a:r>
          </a:p>
          <a:p>
            <a:pPr marL="257175" indent="-257175" defTabSz="862462">
              <a:buFont typeface="Arial" panose="020B0604020202020204" pitchFamily="34" charset="0"/>
              <a:buChar char="•"/>
              <a:defRPr/>
            </a:pPr>
            <a:r>
              <a:rPr lang="nb-NO" sz="2400">
                <a:solidFill>
                  <a:prstClr val="black"/>
                </a:solidFill>
                <a:latin typeface="Calibri" panose="020F0502020204030204"/>
              </a:rPr>
              <a:t>Nedsatt hørsel</a:t>
            </a:r>
          </a:p>
          <a:p>
            <a:pPr marL="257175" indent="-257175" defTabSz="862462">
              <a:buFont typeface="Arial" panose="020B0604020202020204" pitchFamily="34" charset="0"/>
              <a:buChar char="•"/>
              <a:defRPr/>
            </a:pPr>
            <a:r>
              <a:rPr lang="nb-NO" sz="2400">
                <a:solidFill>
                  <a:prstClr val="black"/>
                </a:solidFill>
                <a:latin typeface="Calibri" panose="020F0502020204030204"/>
              </a:rPr>
              <a:t>Nedsatt motorikk</a:t>
            </a:r>
          </a:p>
          <a:p>
            <a:pPr marL="257175" indent="-257175" defTabSz="862462">
              <a:buFont typeface="Arial" panose="020B0604020202020204" pitchFamily="34" charset="0"/>
              <a:buChar char="•"/>
              <a:defRPr/>
            </a:pPr>
            <a:r>
              <a:rPr lang="nb-NO" sz="2400">
                <a:solidFill>
                  <a:prstClr val="black"/>
                </a:solidFill>
                <a:latin typeface="Calibri" panose="020F0502020204030204"/>
              </a:rPr>
              <a:t>Nevrologiske utfordringer</a:t>
            </a:r>
          </a:p>
          <a:p>
            <a:pPr marL="257175" indent="-257175" defTabSz="862462">
              <a:buFont typeface="Arial" panose="020B0604020202020204" pitchFamily="34" charset="0"/>
              <a:buChar char="•"/>
              <a:defRPr/>
            </a:pPr>
            <a:r>
              <a:rPr lang="nb-NO" sz="2400">
                <a:solidFill>
                  <a:prstClr val="black"/>
                </a:solidFill>
                <a:latin typeface="Calibri" panose="020F0502020204030204"/>
              </a:rPr>
              <a:t>Kognisjon som f.eks.</a:t>
            </a:r>
          </a:p>
          <a:p>
            <a:pPr marL="688406" lvl="1" indent="-257175" defTabSz="862462">
              <a:buFont typeface="Arial" panose="020B0604020202020204" pitchFamily="34" charset="0"/>
              <a:buChar char="•"/>
              <a:defRPr/>
            </a:pPr>
            <a:r>
              <a:rPr lang="nb-NO" sz="2400">
                <a:solidFill>
                  <a:prstClr val="black"/>
                </a:solidFill>
                <a:latin typeface="Calibri" panose="020F0502020204030204"/>
              </a:rPr>
              <a:t>dysleksi</a:t>
            </a:r>
          </a:p>
          <a:p>
            <a:pPr marL="688406" lvl="1" indent="-257175" defTabSz="862462">
              <a:buFont typeface="Arial" panose="020B0604020202020204" pitchFamily="34" charset="0"/>
              <a:buChar char="•"/>
              <a:defRPr/>
            </a:pPr>
            <a:r>
              <a:rPr lang="nb-NO" sz="2400">
                <a:solidFill>
                  <a:prstClr val="black"/>
                </a:solidFill>
                <a:latin typeface="Calibri" panose="020F0502020204030204"/>
              </a:rPr>
              <a:t>nedsatt korttidshukommelse</a:t>
            </a:r>
          </a:p>
        </p:txBody>
      </p:sp>
      <p:pic>
        <p:nvPicPr>
          <p:cNvPr id="1028" name="Picture 4" descr="Erna Solberg.">
            <a:extLst>
              <a:ext uri="{FF2B5EF4-FFF2-40B4-BE49-F238E27FC236}">
                <a16:creationId xmlns:a16="http://schemas.microsoft.com/office/drawing/2014/main" id="{21FD6F42-A1F6-4CCF-8E3B-56EFD95A1272}"/>
              </a:ext>
              <a:ext uri="{C183D7F6-B498-43B3-948B-1728B52AA6E4}">
                <adec:decorative xmlns:adec="http://schemas.microsoft.com/office/drawing/2017/decorative" val="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57" r="17205" b="-2"/>
          <a:stretch/>
        </p:blipFill>
        <p:spPr bwMode="auto">
          <a:xfrm>
            <a:off x="327422" y="252248"/>
            <a:ext cx="1806534" cy="202500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Birgit Skarstein: – Ingen av oss har helt ukompliserte liv | Tara.no">
            <a:extLst>
              <a:ext uri="{FF2B5EF4-FFF2-40B4-BE49-F238E27FC236}">
                <a16:creationId xmlns:a16="http://schemas.microsoft.com/office/drawing/2014/main" id="{ECFF7B54-0426-468B-B94C-CF73DA5D8AB7}"/>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 b="3519"/>
          <a:stretch/>
        </p:blipFill>
        <p:spPr bwMode="auto">
          <a:xfrm>
            <a:off x="2229297" y="252248"/>
            <a:ext cx="3063559" cy="2025000"/>
          </a:xfrm>
          <a:prstGeom prst="rect">
            <a:avLst/>
          </a:prstGeom>
          <a:extLst>
            <a:ext uri="{909E8E84-426E-40DD-AFC4-6F175D3DCCD1}">
              <a14:hiddenFill xmlns:a14="http://schemas.microsoft.com/office/drawing/2010/main">
                <a:solidFill>
                  <a:srgbClr val="FFFFFF"/>
                </a:solidFill>
              </a14:hiddenFill>
            </a:ext>
          </a:extLst>
        </p:spPr>
      </p:pic>
      <p:pic>
        <p:nvPicPr>
          <p:cNvPr id="9" name="Picture 4" descr="Portrett av Stein Erik Skotkjerra, leder for  Inklusio.">
            <a:extLst>
              <a:ext uri="{FF2B5EF4-FFF2-40B4-BE49-F238E27FC236}">
                <a16:creationId xmlns:a16="http://schemas.microsoft.com/office/drawing/2014/main" id="{CC0DA2F3-8ED0-4ACF-8D69-B200A54E1D63}"/>
              </a:ext>
              <a:ext uri="{C183D7F6-B498-43B3-948B-1728B52AA6E4}">
                <adec:decorative xmlns:adec="http://schemas.microsoft.com/office/drawing/2017/decorative" val="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67" r="-4" b="34814"/>
          <a:stretch/>
        </p:blipFill>
        <p:spPr bwMode="auto">
          <a:xfrm>
            <a:off x="5388197" y="252248"/>
            <a:ext cx="2166641" cy="2025000"/>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Portrettfoto av Cato Zahl Pedersen.">
            <a:extLst>
              <a:ext uri="{FF2B5EF4-FFF2-40B4-BE49-F238E27FC236}">
                <a16:creationId xmlns:a16="http://schemas.microsoft.com/office/drawing/2014/main" id="{BCD44E16-EBFD-4C1F-8BFC-5F6116DC9DF4}"/>
              </a:ext>
              <a:ext uri="{C183D7F6-B498-43B3-948B-1728B52AA6E4}">
                <adec:decorative xmlns:adec="http://schemas.microsoft.com/office/drawing/2017/decorative" val="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 b="17623"/>
          <a:stretch/>
        </p:blipFill>
        <p:spPr bwMode="auto">
          <a:xfrm>
            <a:off x="337059" y="2383032"/>
            <a:ext cx="2951560" cy="1788319"/>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Bilde av Bill Clinton">
            <a:extLst>
              <a:ext uri="{FF2B5EF4-FFF2-40B4-BE49-F238E27FC236}">
                <a16:creationId xmlns:a16="http://schemas.microsoft.com/office/drawing/2014/main" id="{BF91EE0E-8D22-4DFA-8313-37FB284A2DEE}"/>
              </a:ext>
              <a:ext uri="{C183D7F6-B498-43B3-948B-1728B52AA6E4}">
                <adec:decorative xmlns:adec="http://schemas.microsoft.com/office/drawing/2017/decorative" val="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228" y="2398981"/>
            <a:ext cx="2807438" cy="1789826"/>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descr="Stephen Hawking">
            <a:extLst>
              <a:ext uri="{FF2B5EF4-FFF2-40B4-BE49-F238E27FC236}">
                <a16:creationId xmlns:a16="http://schemas.microsoft.com/office/drawing/2014/main" id="{40FD303A-03E4-429F-9BA2-9C293475C5F3}"/>
              </a:ext>
              <a:ext uri="{C183D7F6-B498-43B3-948B-1728B52AA6E4}">
                <adec:decorative xmlns:adec="http://schemas.microsoft.com/office/drawing/2017/decorative" val="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706" r="18329" b="-3"/>
          <a:stretch/>
        </p:blipFill>
        <p:spPr bwMode="auto">
          <a:xfrm>
            <a:off x="337059" y="4278244"/>
            <a:ext cx="2146697" cy="2008585"/>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Lionel Messi">
            <a:extLst>
              <a:ext uri="{FF2B5EF4-FFF2-40B4-BE49-F238E27FC236}">
                <a16:creationId xmlns:a16="http://schemas.microsoft.com/office/drawing/2014/main" id="{40A69C34-444D-4C7F-99A5-53A71499813A}"/>
              </a:ext>
              <a:ext uri="{C183D7F6-B498-43B3-948B-1728B52AA6E4}">
                <adec:decorative xmlns:adec="http://schemas.microsoft.com/office/drawing/2017/decorative" val="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6697" y="4283773"/>
            <a:ext cx="1643063" cy="2008585"/>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Anne-Kat. Hærland">
            <a:extLst>
              <a:ext uri="{FF2B5EF4-FFF2-40B4-BE49-F238E27FC236}">
                <a16:creationId xmlns:a16="http://schemas.microsoft.com/office/drawing/2014/main" id="{BDBC8536-0558-4AB0-95F8-F577D8658AFB}"/>
              </a:ext>
              <a:ext uri="{C183D7F6-B498-43B3-948B-1728B52AA6E4}">
                <adec:decorative xmlns:adec="http://schemas.microsoft.com/office/drawing/2017/decorative" val="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80" r="17433" b="2"/>
          <a:stretch/>
        </p:blipFill>
        <p:spPr bwMode="auto">
          <a:xfrm>
            <a:off x="4384496" y="4283773"/>
            <a:ext cx="2166642" cy="202942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11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4" descr="Skjermbilde som viser hvor tilgjengelighet kan sjekkes i et powerpoint dokument.">
            <a:extLst>
              <a:ext uri="{FF2B5EF4-FFF2-40B4-BE49-F238E27FC236}">
                <a16:creationId xmlns:a16="http://schemas.microsoft.com/office/drawing/2014/main" id="{52F64C0E-D318-4EA5-9FA2-45C9A8F683D7}"/>
              </a:ext>
            </a:extLst>
          </p:cNvPr>
          <p:cNvPicPr>
            <a:picLocks noGrp="1" noChangeAspect="1"/>
          </p:cNvPicPr>
          <p:nvPr>
            <p:ph idx="1"/>
          </p:nvPr>
        </p:nvPicPr>
        <p:blipFill>
          <a:blip r:embed="rId3"/>
          <a:stretch>
            <a:fillRect/>
          </a:stretch>
        </p:blipFill>
        <p:spPr>
          <a:xfrm>
            <a:off x="596" y="0"/>
            <a:ext cx="6532519" cy="5845322"/>
          </a:xfrm>
        </p:spPr>
      </p:pic>
      <p:sp>
        <p:nvSpPr>
          <p:cNvPr id="9" name="Plassholder for innhold 2">
            <a:extLst>
              <a:ext uri="{FF2B5EF4-FFF2-40B4-BE49-F238E27FC236}">
                <a16:creationId xmlns:a16="http://schemas.microsoft.com/office/drawing/2014/main" id="{FC2D096E-5026-4273-B437-E6F2B7E948FB}"/>
              </a:ext>
            </a:extLst>
          </p:cNvPr>
          <p:cNvSpPr txBox="1">
            <a:spLocks noGrp="1"/>
          </p:cNvSpPr>
          <p:nvPr>
            <p:ph type="title"/>
          </p:nvPr>
        </p:nvSpPr>
        <p:spPr bwMode="auto">
          <a:xfrm>
            <a:off x="5260858" y="5542604"/>
            <a:ext cx="7059134" cy="1217832"/>
          </a:xfrm>
          <a:prstGeom prst="rect">
            <a:avLst/>
          </a:prstGeom>
          <a:solidFill>
            <a:srgbClr val="703C60">
              <a:alpha val="89804"/>
            </a:srgbClr>
          </a:solidFill>
          <a:ln w="9525">
            <a:noFill/>
            <a:prstDash/>
            <a:miter lim="800000"/>
            <a:headEnd/>
            <a:tailEnd/>
          </a:ln>
          <a:effectLst/>
        </p:spPr>
        <p:txBody>
          <a:bodyPr rot="0" spcFirstLastPara="0" vertOverflow="overflow" horzOverflow="overflow" vert="horz" wrap="square" lIns="91431" tIns="45716" rIns="91431" bIns="45716" numCol="1" spcCol="0" rtlCol="0" fromWordArt="0" anchor="ctr" anchorCtr="0" forceAA="0" compatLnSpc="1">
            <a:prstTxWarp prst="textNoShape">
              <a:avLst/>
            </a:prstTxWarp>
            <a:noAutofit/>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24">
              <a:lnSpc>
                <a:spcPct val="100000"/>
              </a:lnSpc>
              <a:buNone/>
              <a:tabLst>
                <a:tab pos="840212" algn="l"/>
              </a:tabLst>
              <a:defRPr/>
            </a:pPr>
            <a:r>
              <a:rPr lang="nb-NO" sz="4267" i="1">
                <a:solidFill>
                  <a:srgbClr val="5B9BD5">
                    <a:lumMod val="10000"/>
                    <a:lumOff val="90000"/>
                  </a:srgbClr>
                </a:solidFill>
              </a:rPr>
              <a:t>  </a:t>
            </a:r>
            <a:r>
              <a:rPr lang="nb-NO" sz="4267">
                <a:solidFill>
                  <a:srgbClr val="5B9BD5">
                    <a:lumMod val="10000"/>
                    <a:lumOff val="90000"/>
                  </a:srgbClr>
                </a:solidFill>
              </a:rPr>
              <a:t>Sjekk tilgjengelighet</a:t>
            </a:r>
            <a:endParaRPr lang="nb-NO" sz="4267" b="1">
              <a:solidFill>
                <a:srgbClr val="5B9BD5">
                  <a:lumMod val="10000"/>
                  <a:lumOff val="90000"/>
                </a:srgbClr>
              </a:solidFill>
            </a:endParaRPr>
          </a:p>
        </p:txBody>
      </p:sp>
    </p:spTree>
    <p:extLst>
      <p:ext uri="{BB962C8B-B14F-4D97-AF65-F5344CB8AC3E}">
        <p14:creationId xmlns:p14="http://schemas.microsoft.com/office/powerpoint/2010/main" val="1363073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tel 3">
            <a:extLst>
              <a:ext uri="{FF2B5EF4-FFF2-40B4-BE49-F238E27FC236}">
                <a16:creationId xmlns:a16="http://schemas.microsoft.com/office/drawing/2014/main" id="{265734DA-FD2A-8967-51FF-03215C482B70}"/>
              </a:ext>
            </a:extLst>
          </p:cNvPr>
          <p:cNvSpPr>
            <a:spLocks noGrp="1"/>
          </p:cNvSpPr>
          <p:nvPr>
            <p:ph type="ctrTitle"/>
          </p:nvPr>
        </p:nvSpPr>
        <p:spPr>
          <a:xfrm>
            <a:off x="1314824" y="735106"/>
            <a:ext cx="10053763" cy="2928470"/>
          </a:xfrm>
        </p:spPr>
        <p:txBody>
          <a:bodyPr anchor="b">
            <a:normAutofit/>
          </a:bodyPr>
          <a:lstStyle/>
          <a:p>
            <a:pPr algn="l"/>
            <a:r>
              <a:rPr lang="nb-NO" sz="4800">
                <a:solidFill>
                  <a:srgbClr val="FFFFFF"/>
                </a:solidFill>
              </a:rPr>
              <a:t>Juridisk rammeverk og begreper</a:t>
            </a:r>
          </a:p>
        </p:txBody>
      </p:sp>
      <p:sp>
        <p:nvSpPr>
          <p:cNvPr id="5" name="Undertittel 4">
            <a:extLst>
              <a:ext uri="{FF2B5EF4-FFF2-40B4-BE49-F238E27FC236}">
                <a16:creationId xmlns:a16="http://schemas.microsoft.com/office/drawing/2014/main" id="{116EF27D-C874-5372-7DF5-A64F438EAF4B}"/>
              </a:ext>
            </a:extLst>
          </p:cNvPr>
          <p:cNvSpPr>
            <a:spLocks noGrp="1"/>
          </p:cNvSpPr>
          <p:nvPr>
            <p:ph type="subTitle" idx="1"/>
          </p:nvPr>
        </p:nvSpPr>
        <p:spPr>
          <a:xfrm>
            <a:off x="1350682" y="4870824"/>
            <a:ext cx="10005951" cy="1458258"/>
          </a:xfrm>
        </p:spPr>
        <p:txBody>
          <a:bodyPr anchor="ctr">
            <a:normAutofit/>
          </a:bodyPr>
          <a:lstStyle/>
          <a:p>
            <a:pPr algn="l"/>
            <a:endParaRPr lang="nb-NO"/>
          </a:p>
          <a:p>
            <a:pPr algn="l"/>
            <a:endParaRPr lang="nb-NO"/>
          </a:p>
        </p:txBody>
      </p:sp>
    </p:spTree>
    <p:extLst>
      <p:ext uri="{BB962C8B-B14F-4D97-AF65-F5344CB8AC3E}">
        <p14:creationId xmlns:p14="http://schemas.microsoft.com/office/powerpoint/2010/main" val="249162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descr="Universell utforming"/>
          <p:cNvSpPr>
            <a:spLocks noGrp="1"/>
          </p:cNvSpPr>
          <p:nvPr>
            <p:ph type="title"/>
          </p:nvPr>
        </p:nvSpPr>
        <p:spPr>
          <a:xfrm>
            <a:off x="640612" y="1076483"/>
            <a:ext cx="4368176" cy="1956841"/>
          </a:xfrm>
        </p:spPr>
        <p:txBody>
          <a:bodyPr anchor="b">
            <a:normAutofit/>
          </a:bodyPr>
          <a:lstStyle/>
          <a:p>
            <a:r>
              <a:rPr lang="nb-NO" sz="5400">
                <a:latin typeface="Abadi Extra Light" panose="020B0204020104020204" pitchFamily="34" charset="0"/>
                <a:cs typeface="Arial"/>
              </a:rPr>
              <a:t>Universell utforming</a:t>
            </a:r>
          </a:p>
        </p:txBody>
      </p:sp>
      <p:sp>
        <p:nvSpPr>
          <p:cNvPr id="3" name="Plassholder for innhold 2" descr="«Med universell utforming menes &#10;utforming eller tilrettelegging av hovedløsningen i IKT slik at virksomhetens alminnelige funksjon kan benyttes av flest mulig.»&#10;"/>
          <p:cNvSpPr>
            <a:spLocks noGrp="1"/>
          </p:cNvSpPr>
          <p:nvPr>
            <p:ph idx="1"/>
          </p:nvPr>
        </p:nvSpPr>
        <p:spPr>
          <a:xfrm>
            <a:off x="640612" y="2872899"/>
            <a:ext cx="4243175" cy="3320668"/>
          </a:xfrm>
        </p:spPr>
        <p:txBody>
          <a:bodyPr>
            <a:normAutofit/>
          </a:bodyPr>
          <a:lstStyle/>
          <a:p>
            <a:pPr marL="0" indent="0">
              <a:buNone/>
            </a:pPr>
            <a:endParaRPr lang="nb-NO" sz="2175" i="1" dirty="0"/>
          </a:p>
          <a:p>
            <a:pPr marL="0" indent="0">
              <a:buNone/>
            </a:pPr>
            <a:r>
              <a:rPr lang="nb-NO" sz="2175" i="1" dirty="0"/>
              <a:t>«Med universell utforming menes </a:t>
            </a:r>
            <a:br>
              <a:rPr lang="nb-NO" sz="2175" i="1" dirty="0"/>
            </a:br>
            <a:r>
              <a:rPr lang="nb-NO" sz="2175" i="1" dirty="0"/>
              <a:t>utforming eller tilrettelegging av hovedløsningen i IKT slik at virksomhetens alminnelige funksjon kan benyttes av flest mulig.»</a:t>
            </a:r>
            <a:endParaRPr lang="nb-NO" sz="2175" i="1" dirty="0">
              <a:ea typeface="ＭＳ Ｐゴシック" pitchFamily="34" charset="-128"/>
            </a:endParaRPr>
          </a:p>
          <a:p>
            <a:pPr marL="0" indent="0">
              <a:buNone/>
            </a:pPr>
            <a:endParaRPr lang="nb-NO" sz="2175" dirty="0"/>
          </a:p>
          <a:p>
            <a:pPr marL="0" indent="0">
              <a:buNone/>
            </a:pPr>
            <a:endParaRPr lang="nb-NO" sz="2175" dirty="0"/>
          </a:p>
        </p:txBody>
      </p:sp>
      <p:pic>
        <p:nvPicPr>
          <p:cNvPr id="1026" name="Picture 2">
            <a:extLst>
              <a:ext uri="{FF2B5EF4-FFF2-40B4-BE49-F238E27FC236}">
                <a16:creationId xmlns:a16="http://schemas.microsoft.com/office/drawing/2014/main" id="{66F3F9B8-7DB9-44D8-A669-BCBC4F564A5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2"/>
          <a:stretch/>
        </p:blipFill>
        <p:spPr bwMode="auto">
          <a:xfrm>
            <a:off x="5311779" y="7"/>
            <a:ext cx="6878104" cy="68579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66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descr="Likestillings- og diskrimineringsloven">
            <a:extLst>
              <a:ext uri="{FF2B5EF4-FFF2-40B4-BE49-F238E27FC236}">
                <a16:creationId xmlns:a16="http://schemas.microsoft.com/office/drawing/2014/main" id="{B549EA53-7DD7-4ED7-B327-187223337121}"/>
              </a:ext>
            </a:extLst>
          </p:cNvPr>
          <p:cNvSpPr>
            <a:spLocks noGrp="1"/>
          </p:cNvSpPr>
          <p:nvPr>
            <p:ph type="title"/>
          </p:nvPr>
        </p:nvSpPr>
        <p:spPr>
          <a:xfrm>
            <a:off x="838715" y="479493"/>
            <a:ext cx="5257286" cy="1325563"/>
          </a:xfrm>
        </p:spPr>
        <p:txBody>
          <a:bodyPr>
            <a:normAutofit/>
          </a:bodyPr>
          <a:lstStyle/>
          <a:p>
            <a:r>
              <a:rPr lang="nb-NO"/>
              <a:t>Likestillings- og diskrimineringsloven</a:t>
            </a:r>
          </a:p>
        </p:txBody>
      </p:sp>
      <p:sp>
        <p:nvSpPr>
          <p:cNvPr id="3" name="Plassholder for innhold 2" descr="«Loven skal bidra til nedbygging av samfunnskapte funksjonshemmende barrierer og hindre at nye skapes.»&#10;&#10;Likestilling :&#10;&#10;likeverd&#10;like muligheter og rettigheter&#10; tilgjengelighet&#10; tilrettelegging&#10;">
            <a:extLst>
              <a:ext uri="{FF2B5EF4-FFF2-40B4-BE49-F238E27FC236}">
                <a16:creationId xmlns:a16="http://schemas.microsoft.com/office/drawing/2014/main" id="{43E1DE76-BDDC-4AAC-9A61-2DAC1B0F7FFA}"/>
              </a:ext>
            </a:extLst>
          </p:cNvPr>
          <p:cNvSpPr>
            <a:spLocks noGrp="1"/>
          </p:cNvSpPr>
          <p:nvPr>
            <p:ph idx="1"/>
          </p:nvPr>
        </p:nvSpPr>
        <p:spPr>
          <a:xfrm>
            <a:off x="838715" y="1984443"/>
            <a:ext cx="5257286" cy="4192520"/>
          </a:xfrm>
        </p:spPr>
        <p:txBody>
          <a:bodyPr>
            <a:normAutofit lnSpcReduction="10000"/>
          </a:bodyPr>
          <a:lstStyle/>
          <a:p>
            <a:pPr marL="0" indent="0">
              <a:buNone/>
            </a:pPr>
            <a:r>
              <a:rPr lang="nb-NO" sz="2400" i="1" dirty="0"/>
              <a:t>«Loven skal bidra til nedbygging av samfunnskapte funksjonshemmende barrierer og hindre at nye skapes.»</a:t>
            </a:r>
          </a:p>
          <a:p>
            <a:pPr marL="0" indent="0">
              <a:buNone/>
            </a:pPr>
            <a:endParaRPr lang="nb-NO" sz="2400" i="1" dirty="0"/>
          </a:p>
          <a:p>
            <a:pPr marL="0" indent="0" defTabSz="914285">
              <a:buNone/>
            </a:pPr>
            <a:r>
              <a:rPr lang="nb-NO" sz="2400" kern="0" dirty="0"/>
              <a:t>Likestilling :</a:t>
            </a:r>
          </a:p>
          <a:p>
            <a:pPr defTabSz="914285"/>
            <a:endParaRPr lang="nb-NO" kern="0" dirty="0"/>
          </a:p>
          <a:p>
            <a:pPr marL="214313" lvl="8" indent="-214313" defTabSz="914285">
              <a:spcAft>
                <a:spcPts val="600"/>
              </a:spcAft>
            </a:pPr>
            <a:r>
              <a:rPr lang="nb-NO" sz="2400" kern="0" dirty="0"/>
              <a:t>likeverd</a:t>
            </a:r>
          </a:p>
          <a:p>
            <a:pPr marL="0" lvl="8" defTabSz="914285">
              <a:spcAft>
                <a:spcPts val="600"/>
              </a:spcAft>
            </a:pPr>
            <a:r>
              <a:rPr lang="nb-NO" sz="2400" kern="0" dirty="0"/>
              <a:t>like muligheter og rettigheter</a:t>
            </a:r>
          </a:p>
          <a:p>
            <a:pPr marL="0" lvl="8" defTabSz="914285">
              <a:spcAft>
                <a:spcPts val="600"/>
              </a:spcAft>
            </a:pPr>
            <a:r>
              <a:rPr lang="nb-NO" sz="2400" kern="0" dirty="0"/>
              <a:t>tilgjengelighet</a:t>
            </a:r>
          </a:p>
          <a:p>
            <a:pPr marL="0" lvl="8" defTabSz="914285">
              <a:spcAft>
                <a:spcPts val="600"/>
              </a:spcAft>
            </a:pPr>
            <a:r>
              <a:rPr lang="nb-NO" sz="2400" kern="0" dirty="0"/>
              <a:t>tilrettelegging</a:t>
            </a:r>
          </a:p>
          <a:p>
            <a:pPr marL="0" indent="0">
              <a:buNone/>
            </a:pPr>
            <a:endParaRPr lang="nb-NO" i="1" dirty="0"/>
          </a:p>
          <a:p>
            <a:pPr marL="0" indent="0">
              <a:buNone/>
            </a:pPr>
            <a:endParaRPr lang="nb-NO" dirty="0"/>
          </a:p>
        </p:txBody>
      </p:sp>
      <p:pic>
        <p:nvPicPr>
          <p:cNvPr id="4" name="Bilde 3">
            <a:extLst>
              <a:ext uri="{FF2B5EF4-FFF2-40B4-BE49-F238E27FC236}">
                <a16:creationId xmlns:a16="http://schemas.microsoft.com/office/drawing/2014/main" id="{4DDC67B2-4B72-475E-AD25-5FD49E3C0F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41010" y="2005110"/>
            <a:ext cx="4776914" cy="267507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2057821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308FE5-1138-41BB-A129-3EF45391DBFC}"/>
              </a:ext>
            </a:extLst>
          </p:cNvPr>
          <p:cNvSpPr>
            <a:spLocks noGrp="1"/>
          </p:cNvSpPr>
          <p:nvPr>
            <p:ph type="title" idx="4294967295"/>
          </p:nvPr>
        </p:nvSpPr>
        <p:spPr>
          <a:xfrm>
            <a:off x="596" y="-1325166"/>
            <a:ext cx="10514410" cy="1325166"/>
          </a:xfrm>
        </p:spPr>
        <p:txBody>
          <a:bodyPr vert="horz" lIns="68580" tIns="34290" rIns="68580" bIns="34290" rtlCol="0" anchor="b">
            <a:normAutofit/>
          </a:bodyPr>
          <a:lstStyle/>
          <a:p>
            <a:r>
              <a:rPr lang="nb-NO" dirty="0">
                <a:solidFill>
                  <a:schemeClr val="bg1"/>
                </a:solidFill>
              </a:rPr>
              <a:t>Nettløsninger i Norge</a:t>
            </a:r>
          </a:p>
        </p:txBody>
      </p:sp>
      <p:pic>
        <p:nvPicPr>
          <p:cNvPr id="3074" name="Picture 2">
            <a:extLst>
              <a:ext uri="{FF2B5EF4-FFF2-40B4-BE49-F238E27FC236}">
                <a16:creationId xmlns:a16="http://schemas.microsoft.com/office/drawing/2014/main" id="{FF0FF5C4-BE07-48A4-AFDB-D96FB4DA61F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97" y="738484"/>
            <a:ext cx="7381805" cy="6119516"/>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1A76B948-CEE3-4B4E-A9B8-8B9B77A9ABCC}"/>
              </a:ext>
            </a:extLst>
          </p:cNvPr>
          <p:cNvSpPr txBox="1"/>
          <p:nvPr/>
        </p:nvSpPr>
        <p:spPr>
          <a:xfrm rot="538557">
            <a:off x="3121033" y="2768326"/>
            <a:ext cx="2125475" cy="1190198"/>
          </a:xfrm>
          <a:prstGeom prst="rect">
            <a:avLst/>
          </a:prstGeom>
          <a:noFill/>
        </p:spPr>
        <p:txBody>
          <a:bodyPr wrap="square" rtlCol="0">
            <a:spAutoFit/>
          </a:bodyPr>
          <a:lstStyle/>
          <a:p>
            <a:pPr marL="342832" indent="-342832" defTabSz="685664">
              <a:lnSpc>
                <a:spcPct val="80000"/>
              </a:lnSpc>
              <a:spcBef>
                <a:spcPts val="750"/>
              </a:spcBef>
              <a:buFont typeface="Arial" panose="020B0604020202020204" pitchFamily="34" charset="0"/>
              <a:buChar char="•"/>
              <a:defRPr/>
            </a:pPr>
            <a:endParaRPr lang="nb-NO">
              <a:latin typeface="Abadi" panose="020B0604020104020204" pitchFamily="34" charset="0"/>
              <a:ea typeface="+mj-ea"/>
              <a:cs typeface="Arial"/>
            </a:endParaRPr>
          </a:p>
          <a:p>
            <a:pPr defTabSz="685664">
              <a:lnSpc>
                <a:spcPct val="80000"/>
              </a:lnSpc>
              <a:spcBef>
                <a:spcPts val="750"/>
              </a:spcBef>
              <a:defRPr/>
            </a:pPr>
            <a:r>
              <a:rPr lang="nb-NO" sz="3000" b="1">
                <a:latin typeface="Abadi" panose="020B0604020104020204" pitchFamily="34" charset="0"/>
                <a:ea typeface="+mj-ea"/>
                <a:cs typeface="Arial"/>
              </a:rPr>
              <a:t>WCAG 2.0</a:t>
            </a:r>
          </a:p>
          <a:p>
            <a:pPr defTabSz="685664">
              <a:lnSpc>
                <a:spcPct val="80000"/>
              </a:lnSpc>
              <a:spcBef>
                <a:spcPts val="750"/>
              </a:spcBef>
              <a:defRPr/>
            </a:pPr>
            <a:endParaRPr lang="nb-NO" sz="2400" b="1">
              <a:latin typeface="Abadi" panose="020B0604020104020204" pitchFamily="34" charset="0"/>
              <a:ea typeface="+mj-ea"/>
              <a:cs typeface="Arial"/>
            </a:endParaRPr>
          </a:p>
        </p:txBody>
      </p:sp>
      <p:pic>
        <p:nvPicPr>
          <p:cNvPr id="7" name="Bilde 6">
            <a:extLst>
              <a:ext uri="{FF2B5EF4-FFF2-40B4-BE49-F238E27FC236}">
                <a16:creationId xmlns:a16="http://schemas.microsoft.com/office/drawing/2014/main" id="{E1A9FC79-0E56-4E71-A475-C902D045C8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457" y="-67164"/>
            <a:ext cx="5806229" cy="6992327"/>
          </a:xfrm>
          <a:prstGeom prst="rect">
            <a:avLst/>
          </a:prstGeom>
          <a:effectLst>
            <a:glow rad="228600">
              <a:srgbClr val="5457BB">
                <a:alpha val="40000"/>
              </a:srgbClr>
            </a:glow>
          </a:effectLst>
          <a:scene3d>
            <a:camera prst="orthographicFront">
              <a:rot lat="0" lon="20400000" rev="0"/>
            </a:camera>
            <a:lightRig rig="threePt" dir="t"/>
          </a:scene3d>
          <a:sp3d>
            <a:bevelT prst="relaxedInset"/>
            <a:bevelB w="139700" prst="cross"/>
          </a:sp3d>
        </p:spPr>
      </p:pic>
      <p:sp>
        <p:nvSpPr>
          <p:cNvPr id="8" name="TekstSylinder 7" descr="Nå over til hva regelverket handler om i praksis. &#10;Per i dag peker forskriften på en standard som på norsk heter Retningslinjer for tilgjengelig webinnhold (Web accessability guidelines). Det er en internasjonal etablert standard, og kom allerede i 2008. &#10;Regelverket skal sikre lik tilgang til webinnhold, uansett funksjonsevne.&#10;&#10;Løsninger som omfattes er apper, nettsider og automater. &#10;Jeg vil ikke presentere alle enkeltkravene, men har trukket ut de temaene som er mest aktuelle med tanke på typiske feil som oppstår i nettløsningen&#10;Vi har per i dag 6000 apper, 78 000 nettsteder, 160 000 automater">
            <a:extLst>
              <a:ext uri="{FF2B5EF4-FFF2-40B4-BE49-F238E27FC236}">
                <a16:creationId xmlns:a16="http://schemas.microsoft.com/office/drawing/2014/main" id="{88C35E77-89D0-4756-ADCA-4440B4F73B94}"/>
              </a:ext>
              <a:ext uri="{C183D7F6-B498-43B3-948B-1728B52AA6E4}">
                <adec:decorative xmlns:adec="http://schemas.microsoft.com/office/drawing/2017/decorative" val="0"/>
              </a:ext>
            </a:extLst>
          </p:cNvPr>
          <p:cNvSpPr txBox="1"/>
          <p:nvPr/>
        </p:nvSpPr>
        <p:spPr>
          <a:xfrm>
            <a:off x="8616177" y="4095206"/>
            <a:ext cx="4322989" cy="715581"/>
          </a:xfrm>
          <a:prstGeom prst="rect">
            <a:avLst/>
          </a:prstGeom>
          <a:noFill/>
        </p:spPr>
        <p:txBody>
          <a:bodyPr wrap="square">
            <a:spAutoFit/>
          </a:bodyPr>
          <a:lstStyle/>
          <a:p>
            <a:r>
              <a:rPr lang="nn-NO" sz="1350"/>
              <a:t>6000 </a:t>
            </a:r>
            <a:r>
              <a:rPr lang="nn-NO" sz="1350" err="1"/>
              <a:t>apper</a:t>
            </a:r>
            <a:endParaRPr lang="nn-NO" sz="1350"/>
          </a:p>
          <a:p>
            <a:r>
              <a:rPr lang="nn-NO" sz="1350"/>
              <a:t>78 000 </a:t>
            </a:r>
            <a:r>
              <a:rPr lang="nn-NO" sz="1350" err="1"/>
              <a:t>nettsteder</a:t>
            </a:r>
            <a:endParaRPr lang="nn-NO" sz="1350"/>
          </a:p>
          <a:p>
            <a:r>
              <a:rPr lang="nn-NO" sz="1350"/>
              <a:t>160 000 </a:t>
            </a:r>
            <a:r>
              <a:rPr lang="nn-NO" sz="1350" err="1"/>
              <a:t>automater</a:t>
            </a:r>
            <a:endParaRPr lang="nn-NO" sz="1350"/>
          </a:p>
        </p:txBody>
      </p:sp>
    </p:spTree>
    <p:extLst>
      <p:ext uri="{BB962C8B-B14F-4D97-AF65-F5344CB8AC3E}">
        <p14:creationId xmlns:p14="http://schemas.microsoft.com/office/powerpoint/2010/main" val="2299831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1476" y="-4012813"/>
            <a:ext cx="18665322" cy="12394942"/>
          </a:xfrm>
          <a:prstGeom prst="rect">
            <a:avLst/>
          </a:prstGeom>
        </p:spPr>
      </p:pic>
      <p:sp>
        <p:nvSpPr>
          <p:cNvPr id="2" name="Tittel 1">
            <a:extLst>
              <a:ext uri="{FF2B5EF4-FFF2-40B4-BE49-F238E27FC236}">
                <a16:creationId xmlns:a16="http://schemas.microsoft.com/office/drawing/2014/main" id="{658EBD73-783B-4889-A232-20698834D8D6}"/>
              </a:ext>
            </a:extLst>
          </p:cNvPr>
          <p:cNvSpPr>
            <a:spLocks noGrp="1"/>
          </p:cNvSpPr>
          <p:nvPr>
            <p:ph type="title"/>
          </p:nvPr>
        </p:nvSpPr>
        <p:spPr>
          <a:xfrm>
            <a:off x="838714" y="-1325563"/>
            <a:ext cx="10514573" cy="1325563"/>
          </a:xfrm>
        </p:spPr>
        <p:txBody>
          <a:bodyPr vert="horz" lIns="68580" tIns="34290" rIns="68580" bIns="34290" rtlCol="0" anchor="b">
            <a:normAutofit/>
          </a:bodyPr>
          <a:lstStyle/>
          <a:p>
            <a:r>
              <a:rPr lang="nb-NO"/>
              <a:t>Tilgjengelig Innhold</a:t>
            </a:r>
          </a:p>
        </p:txBody>
      </p:sp>
      <p:sp>
        <p:nvSpPr>
          <p:cNvPr id="18" name="Content Placeholder 3" descr="Typiske barrierer:&#10;&#10;Brukergrensesnittekomponenter er ikke identifiserbare&#10;Dårlig kontrast &#10;Dårlig strukturert Informasjon og relasjoner &#10;Bilder uten alternativ tekst&#10;Video og lyd er ikke tekstet&#10;Publiserte dokumenter er ikke tilgjengelige&#10;"/>
          <p:cNvSpPr txBox="1">
            <a:spLocks/>
          </p:cNvSpPr>
          <p:nvPr/>
        </p:nvSpPr>
        <p:spPr>
          <a:xfrm rot="20768418">
            <a:off x="1685821" y="845692"/>
            <a:ext cx="7196251" cy="5050882"/>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24">
              <a:buNone/>
            </a:pPr>
            <a:r>
              <a:rPr lang="nb-NO" sz="4267" b="1">
                <a:latin typeface="Bradley Hand ITC" panose="03070402050302030203" pitchFamily="66" charset="0"/>
              </a:rPr>
              <a:t>Typiske barrierer:</a:t>
            </a:r>
          </a:p>
          <a:p>
            <a:pPr marL="0" indent="0" defTabSz="609524">
              <a:buNone/>
            </a:pPr>
            <a:endParaRPr lang="nb-NO" sz="4267" b="1">
              <a:latin typeface="Bradley Hand ITC" panose="03070402050302030203" pitchFamily="66" charset="0"/>
            </a:endParaRPr>
          </a:p>
          <a:p>
            <a:pPr marL="685715" indent="-685715" defTabSz="609524">
              <a:buFont typeface="+mj-lt"/>
              <a:buAutoNum type="arabicPeriod"/>
            </a:pPr>
            <a:r>
              <a:rPr lang="nb-NO" sz="4267" b="1">
                <a:latin typeface="Bradley Hand ITC" panose="03070402050302030203" pitchFamily="66" charset="0"/>
              </a:rPr>
              <a:t>Brukergrensesnittekomponenter er ikke identifiserbare</a:t>
            </a:r>
          </a:p>
          <a:p>
            <a:pPr marL="685715" indent="-685715" defTabSz="609524">
              <a:buFont typeface="+mj-lt"/>
              <a:buAutoNum type="arabicPeriod"/>
            </a:pPr>
            <a:r>
              <a:rPr lang="nb-NO" sz="4267" b="1">
                <a:latin typeface="Bradley Hand ITC" panose="03070402050302030203" pitchFamily="66" charset="0"/>
              </a:rPr>
              <a:t>Dårlig kontrast </a:t>
            </a:r>
          </a:p>
          <a:p>
            <a:pPr marL="685715" indent="-685715" defTabSz="609524">
              <a:buFont typeface="+mj-lt"/>
              <a:buAutoNum type="arabicPeriod"/>
            </a:pPr>
            <a:r>
              <a:rPr lang="nb-NO" sz="4267" b="1">
                <a:latin typeface="Bradley Hand ITC" panose="03070402050302030203" pitchFamily="66" charset="0"/>
              </a:rPr>
              <a:t>Dårlig strukturert Informasjon og relasjoner </a:t>
            </a:r>
          </a:p>
          <a:p>
            <a:pPr marL="685715" indent="-685715" defTabSz="609524">
              <a:buFont typeface="+mj-lt"/>
              <a:buAutoNum type="arabicPeriod"/>
            </a:pPr>
            <a:r>
              <a:rPr lang="nb-NO" sz="4267" b="1">
                <a:latin typeface="Bradley Hand ITC" panose="03070402050302030203" pitchFamily="66" charset="0"/>
              </a:rPr>
              <a:t>Bilder uten alternativ tekst</a:t>
            </a:r>
          </a:p>
          <a:p>
            <a:pPr marL="685715" indent="-685715" defTabSz="609524">
              <a:buFont typeface="+mj-lt"/>
              <a:buAutoNum type="arabicPeriod"/>
            </a:pPr>
            <a:r>
              <a:rPr lang="nb-NO" sz="4267" b="1">
                <a:latin typeface="Bradley Hand ITC" panose="03070402050302030203" pitchFamily="66" charset="0"/>
              </a:rPr>
              <a:t>Video og lyd er ikke tekstet</a:t>
            </a:r>
          </a:p>
          <a:p>
            <a:pPr marL="685715" indent="-685715" defTabSz="609524">
              <a:buFont typeface="+mj-lt"/>
              <a:buAutoNum type="arabicPeriod"/>
            </a:pPr>
            <a:r>
              <a:rPr lang="nb-NO" sz="4267" b="1">
                <a:latin typeface="Bradley Hand ITC" panose="03070402050302030203" pitchFamily="66" charset="0"/>
              </a:rPr>
              <a:t>Publiserte dokumenter er ikke tilgjengelige</a:t>
            </a:r>
            <a:endParaRPr lang="en-US" sz="4267" b="1">
              <a:latin typeface="Bradley Hand ITC" panose="03070402050302030203" pitchFamily="66" charset="0"/>
            </a:endParaRPr>
          </a:p>
          <a:p>
            <a:pPr marL="0" indent="0" defTabSz="609524">
              <a:buNone/>
            </a:pPr>
            <a:endParaRPr lang="en-US" sz="4267" b="1">
              <a:latin typeface="Bradley Hand ITC" panose="03070402050302030203" pitchFamily="66" charset="0"/>
            </a:endParaRPr>
          </a:p>
        </p:txBody>
      </p:sp>
    </p:spTree>
    <p:extLst>
      <p:ext uri="{BB962C8B-B14F-4D97-AF65-F5344CB8AC3E}">
        <p14:creationId xmlns:p14="http://schemas.microsoft.com/office/powerpoint/2010/main" val="2143030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310014-477B-4912-04A1-C8B3DCF938E5}"/>
              </a:ext>
            </a:extLst>
          </p:cNvPr>
          <p:cNvSpPr>
            <a:spLocks noGrp="1"/>
          </p:cNvSpPr>
          <p:nvPr>
            <p:ph type="title"/>
          </p:nvPr>
        </p:nvSpPr>
        <p:spPr/>
        <p:txBody>
          <a:bodyPr/>
          <a:lstStyle/>
          <a:p>
            <a:pPr algn="ctr"/>
            <a:r>
              <a:rPr lang="nb-NO" dirty="0"/>
              <a:t>Hvem gjelder reglene for?</a:t>
            </a:r>
          </a:p>
        </p:txBody>
      </p:sp>
      <p:sp>
        <p:nvSpPr>
          <p:cNvPr id="4" name="Rektangel 3" descr="Forskriften gjelder for statlig sektor, kommunal sektor, privat sektor, lag og organisasjoner og utdanningssektoren. Forskriften favner med andre ord vidt.&#10;Vi ser en liten film.&#10;">
            <a:extLst>
              <a:ext uri="{FF2B5EF4-FFF2-40B4-BE49-F238E27FC236}">
                <a16:creationId xmlns:a16="http://schemas.microsoft.com/office/drawing/2014/main" id="{96F50FC3-0006-6043-5CA9-6B3C76B761DE}"/>
              </a:ext>
              <a:ext uri="{C183D7F6-B498-43B3-948B-1728B52AA6E4}">
                <adec:decorative xmlns:adec="http://schemas.microsoft.com/office/drawing/2017/decorative" val="0"/>
              </a:ext>
            </a:extLst>
          </p:cNvPr>
          <p:cNvSpPr/>
          <p:nvPr/>
        </p:nvSpPr>
        <p:spPr>
          <a:xfrm>
            <a:off x="1895762" y="1570173"/>
            <a:ext cx="7520940" cy="4616779"/>
          </a:xfrm>
          <a:prstGeom prst="rect">
            <a:avLst/>
          </a:prstGeom>
          <a:solidFill>
            <a:schemeClr val="bg1"/>
          </a:solidFill>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Stat  - kommune – privat – frivillig - utdanning</a:t>
            </a:r>
          </a:p>
        </p:txBody>
      </p:sp>
      <p:pic>
        <p:nvPicPr>
          <p:cNvPr id="5" name="Bilde 4">
            <a:extLst>
              <a:ext uri="{FF2B5EF4-FFF2-40B4-BE49-F238E27FC236}">
                <a16:creationId xmlns:a16="http://schemas.microsoft.com/office/drawing/2014/main" id="{5E3281C2-2340-5168-C500-444460B74274}"/>
              </a:ext>
              <a:ext uri="{C183D7F6-B498-43B3-948B-1728B52AA6E4}">
                <adec:decorative xmlns:adec="http://schemas.microsoft.com/office/drawing/2017/decorative" val="1"/>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tretch>
            <a:fillRect/>
          </a:stretch>
        </p:blipFill>
        <p:spPr>
          <a:xfrm>
            <a:off x="2917657" y="1928345"/>
            <a:ext cx="2994796" cy="2246096"/>
          </a:xfrm>
          <a:prstGeom prst="rect">
            <a:avLst/>
          </a:prstGeom>
        </p:spPr>
      </p:pic>
      <p:pic>
        <p:nvPicPr>
          <p:cNvPr id="6" name="Bilde 5">
            <a:extLst>
              <a:ext uri="{FF2B5EF4-FFF2-40B4-BE49-F238E27FC236}">
                <a16:creationId xmlns:a16="http://schemas.microsoft.com/office/drawing/2014/main" id="{80349CA0-3D4A-E21D-3ED9-B9BFD5200C71}"/>
              </a:ext>
              <a:ext uri="{C183D7F6-B498-43B3-948B-1728B52AA6E4}">
                <adec:decorative xmlns:adec="http://schemas.microsoft.com/office/drawing/2017/decorative" val="1"/>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5808333" y="2024043"/>
            <a:ext cx="2233961" cy="1675470"/>
          </a:xfrm>
          <a:prstGeom prst="rect">
            <a:avLst/>
          </a:prstGeom>
        </p:spPr>
      </p:pic>
      <p:pic>
        <p:nvPicPr>
          <p:cNvPr id="7" name="Bilde 6">
            <a:extLst>
              <a:ext uri="{FF2B5EF4-FFF2-40B4-BE49-F238E27FC236}">
                <a16:creationId xmlns:a16="http://schemas.microsoft.com/office/drawing/2014/main" id="{A367578B-BAA8-FC59-525E-318F86763F3C}"/>
              </a:ext>
              <a:ext uri="{C183D7F6-B498-43B3-948B-1728B52AA6E4}">
                <adec:decorative xmlns:adec="http://schemas.microsoft.com/office/drawing/2017/decorative" val="1"/>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2185540" y="3927477"/>
            <a:ext cx="2547618" cy="1910715"/>
          </a:xfrm>
          <a:prstGeom prst="rect">
            <a:avLst/>
          </a:prstGeom>
        </p:spPr>
      </p:pic>
      <p:pic>
        <p:nvPicPr>
          <p:cNvPr id="8" name="Picture 31">
            <a:extLst>
              <a:ext uri="{FF2B5EF4-FFF2-40B4-BE49-F238E27FC236}">
                <a16:creationId xmlns:a16="http://schemas.microsoft.com/office/drawing/2014/main" id="{953F1987-2DAD-02D6-9124-90A66139E0DF}"/>
              </a:ext>
              <a:ext uri="{C183D7F6-B498-43B3-948B-1728B52AA6E4}">
                <adec:decorative xmlns:adec="http://schemas.microsoft.com/office/drawing/2017/decorative" val="1"/>
              </a:ext>
            </a:extLst>
          </p:cNvPr>
          <p:cNvPicPr>
            <a:picLocks noChangeAspect="1"/>
          </p:cNvPicPr>
          <p:nvPr/>
        </p:nvPicPr>
        <p:blipFill rotWithShape="1">
          <a:blip r:embed="rId5">
            <a:biLevel thresh="75000"/>
          </a:blip>
          <a:srcRect l="44674" t="44569"/>
          <a:stretch/>
        </p:blipFill>
        <p:spPr>
          <a:xfrm>
            <a:off x="4276971" y="4246220"/>
            <a:ext cx="2535954" cy="1905556"/>
          </a:xfrm>
          <a:prstGeom prst="rect">
            <a:avLst/>
          </a:prstGeom>
        </p:spPr>
      </p:pic>
      <p:pic>
        <p:nvPicPr>
          <p:cNvPr id="9" name="Plassholder for innhold 4">
            <a:extLst>
              <a:ext uri="{FF2B5EF4-FFF2-40B4-BE49-F238E27FC236}">
                <a16:creationId xmlns:a16="http://schemas.microsoft.com/office/drawing/2014/main" id="{D636B452-DE8E-59BE-135A-8BF9CF82B22C}"/>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6979066" y="4573060"/>
            <a:ext cx="2164964" cy="1064203"/>
          </a:xfrm>
          <a:prstGeom prst="rect">
            <a:avLst/>
          </a:prstGeom>
        </p:spPr>
      </p:pic>
    </p:spTree>
    <p:extLst>
      <p:ext uri="{BB962C8B-B14F-4D97-AF65-F5344CB8AC3E}">
        <p14:creationId xmlns:p14="http://schemas.microsoft.com/office/powerpoint/2010/main" val="3040909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E046963-43E4-4825-9320-676CCC78D9FB}"/>
              </a:ext>
              <a:ext uri="{C183D7F6-B498-43B3-948B-1728B52AA6E4}">
                <adec:decorative xmlns:adec="http://schemas.microsoft.com/office/drawing/2017/decorative" val="0"/>
              </a:ext>
            </a:extLst>
          </p:cNvPr>
          <p:cNvSpPr>
            <a:spLocks noGrp="1"/>
          </p:cNvSpPr>
          <p:nvPr>
            <p:ph type="title"/>
          </p:nvPr>
        </p:nvSpPr>
        <p:spPr>
          <a:xfrm>
            <a:off x="917275" y="4583953"/>
            <a:ext cx="4685857" cy="1465973"/>
          </a:xfrm>
        </p:spPr>
        <p:txBody>
          <a:bodyPr vert="horz" lIns="91440" tIns="45720" rIns="91440" bIns="45720" rtlCol="0" anchor="t">
            <a:normAutofit/>
          </a:bodyPr>
          <a:lstStyle/>
          <a:p>
            <a:r>
              <a:rPr lang="en-US" sz="4000" dirty="0" err="1"/>
              <a:t>Webdirektivet</a:t>
            </a:r>
            <a:r>
              <a:rPr lang="en-US" sz="4000" dirty="0"/>
              <a:t> (WAD)</a:t>
            </a:r>
          </a:p>
        </p:txBody>
      </p:sp>
      <p:pic>
        <p:nvPicPr>
          <p:cNvPr id="3" name="Plassholder for innhold 2">
            <a:extLst>
              <a:ext uri="{FF2B5EF4-FFF2-40B4-BE49-F238E27FC236}">
                <a16:creationId xmlns:a16="http://schemas.microsoft.com/office/drawing/2014/main" id="{C8A41A06-17FA-4A52-B7C4-DCE63A1CD02B}"/>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37211" b="10631"/>
          <a:stretch/>
        </p:blipFill>
        <p:spPr>
          <a:xfrm>
            <a:off x="20" y="432"/>
            <a:ext cx="12191980" cy="4244759"/>
          </a:xfrm>
          <a:prstGeom prst="rect">
            <a:avLst/>
          </a:prstGeom>
        </p:spPr>
      </p:pic>
      <p:sp>
        <p:nvSpPr>
          <p:cNvPr id="20" name="Rectangle 19">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2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CC51685-7BF7-4049-AD51-69DEA8841111}"/>
              </a:ext>
              <a:ext uri="{C183D7F6-B498-43B3-948B-1728B52AA6E4}">
                <adec:decorative xmlns:adec="http://schemas.microsoft.com/office/drawing/2017/decorative" val="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6864" r="33493" b="1"/>
          <a:stretch/>
        </p:blipFill>
        <p:spPr>
          <a:xfrm>
            <a:off x="5797573" y="7"/>
            <a:ext cx="6393527" cy="6857993"/>
          </a:xfrm>
          <a:prstGeom prst="rect">
            <a:avLst/>
          </a:prstGeom>
        </p:spPr>
      </p:pic>
      <p:sp>
        <p:nvSpPr>
          <p:cNvPr id="2" name="Tittel 1">
            <a:extLst>
              <a:ext uri="{FF2B5EF4-FFF2-40B4-BE49-F238E27FC236}">
                <a16:creationId xmlns:a16="http://schemas.microsoft.com/office/drawing/2014/main" id="{865C3F1D-F129-4B8B-9ED0-A053E87ACD3F}"/>
              </a:ext>
            </a:extLst>
          </p:cNvPr>
          <p:cNvSpPr>
            <a:spLocks noGrp="1"/>
          </p:cNvSpPr>
          <p:nvPr>
            <p:ph type="title"/>
          </p:nvPr>
        </p:nvSpPr>
        <p:spPr>
          <a:xfrm>
            <a:off x="805515" y="798445"/>
            <a:ext cx="4803167" cy="1311664"/>
          </a:xfrm>
        </p:spPr>
        <p:txBody>
          <a:bodyPr>
            <a:normAutofit/>
          </a:bodyPr>
          <a:lstStyle/>
          <a:p>
            <a:r>
              <a:rPr lang="nb-NO">
                <a:solidFill>
                  <a:schemeClr val="tx1">
                    <a:lumMod val="85000"/>
                    <a:lumOff val="15000"/>
                  </a:schemeClr>
                </a:solidFill>
                <a:latin typeface="Abadi Extra Light" panose="020B0204020104020204" pitchFamily="34" charset="0"/>
              </a:rPr>
              <a:t>Nye krav med WAD </a:t>
            </a:r>
          </a:p>
        </p:txBody>
      </p:sp>
      <p:sp>
        <p:nvSpPr>
          <p:cNvPr id="3" name="Plassholder for innhold 2">
            <a:extLst>
              <a:ext uri="{FF2B5EF4-FFF2-40B4-BE49-F238E27FC236}">
                <a16:creationId xmlns:a16="http://schemas.microsoft.com/office/drawing/2014/main" id="{C2149E11-D987-4A13-AA6E-4D672DD2EED7}"/>
              </a:ext>
            </a:extLst>
          </p:cNvPr>
          <p:cNvSpPr>
            <a:spLocks noGrp="1"/>
          </p:cNvSpPr>
          <p:nvPr>
            <p:ph idx="1"/>
          </p:nvPr>
        </p:nvSpPr>
        <p:spPr>
          <a:xfrm>
            <a:off x="805514" y="2272143"/>
            <a:ext cx="4706343" cy="3788830"/>
          </a:xfrm>
        </p:spPr>
        <p:txBody>
          <a:bodyPr anchor="ctr">
            <a:normAutofit/>
          </a:bodyPr>
          <a:lstStyle/>
          <a:p>
            <a:r>
              <a:rPr lang="nb-NO"/>
              <a:t>EN 301 549</a:t>
            </a:r>
          </a:p>
          <a:p>
            <a:r>
              <a:rPr lang="nb-NO"/>
              <a:t>Bygger på WCAG 2.1</a:t>
            </a:r>
          </a:p>
          <a:p>
            <a:r>
              <a:rPr lang="nb-NO"/>
              <a:t>12 nye suksesskriterier fra WCAG 2.1 blir lovkrav</a:t>
            </a:r>
          </a:p>
          <a:p>
            <a:r>
              <a:rPr lang="nb-NO"/>
              <a:t>Nye </a:t>
            </a:r>
            <a:r>
              <a:rPr lang="nb-NO" err="1"/>
              <a:t>intra</a:t>
            </a:r>
            <a:r>
              <a:rPr lang="nb-NO"/>
              <a:t>- og ekstranett</a:t>
            </a:r>
          </a:p>
          <a:p>
            <a:r>
              <a:rPr lang="nb-NO"/>
              <a:t>Synstolking av forhåndsinnspilt video</a:t>
            </a:r>
          </a:p>
        </p:txBody>
      </p:sp>
    </p:spTree>
    <p:extLst>
      <p:ext uri="{BB962C8B-B14F-4D97-AF65-F5344CB8AC3E}">
        <p14:creationId xmlns:p14="http://schemas.microsoft.com/office/powerpoint/2010/main" val="2350583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91C8FEFA-3BF9-436B-A5F1-BDF438BE5E1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67" b="8267"/>
          <a:stretch/>
        </p:blipFill>
        <p:spPr bwMode="auto">
          <a:xfrm>
            <a:off x="611" y="2"/>
            <a:ext cx="7533889"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4" name="Plassholder for innhold 3">
            <a:extLst>
              <a:ext uri="{FF2B5EF4-FFF2-40B4-BE49-F238E27FC236}">
                <a16:creationId xmlns:a16="http://schemas.microsoft.com/office/drawing/2014/main" id="{C2B70864-AFCC-43B7-9FB9-271F19CEBFD4}"/>
              </a:ext>
              <a:ext uri="{C183D7F6-B498-43B3-948B-1728B52AA6E4}">
                <adec:decorative xmlns:adec="http://schemas.microsoft.com/office/drawing/2017/decorative" val="1"/>
              </a:ext>
            </a:extLst>
          </p:cNvPr>
          <p:cNvPicPr>
            <a:picLocks noGrp="1" noChangeAspect="1"/>
          </p:cNvPicPr>
          <p:nvPr>
            <p:ph idx="4294967295"/>
          </p:nvPr>
        </p:nvPicPr>
        <p:blipFill rotWithShape="1">
          <a:blip r:embed="rId4"/>
          <a:srcRect l="8619" r="13549" b="1"/>
          <a:stretch/>
        </p:blipFill>
        <p:spPr>
          <a:xfrm>
            <a:off x="7653384" y="1"/>
            <a:ext cx="4538020"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074" name="Picture 2">
            <a:extLst>
              <a:ext uri="{FF2B5EF4-FFF2-40B4-BE49-F238E27FC236}">
                <a16:creationId xmlns:a16="http://schemas.microsoft.com/office/drawing/2014/main" id="{E7F1057D-DB44-435F-A5EE-1D20A3316B8A}"/>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48" r="-1" b="20650"/>
          <a:stretch/>
        </p:blipFill>
        <p:spPr bwMode="auto">
          <a:xfrm>
            <a:off x="596" y="4316255"/>
            <a:ext cx="6836183"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2" name="Tittel 1" descr="Tilgjengelighetserklæring for alle offentlige virksomheter fra 2022 - med tilbakemeldingsfunksjon">
            <a:extLst>
              <a:ext uri="{FF2B5EF4-FFF2-40B4-BE49-F238E27FC236}">
                <a16:creationId xmlns:a16="http://schemas.microsoft.com/office/drawing/2014/main" id="{E050F523-8570-43B3-910B-2EF2FAC8ACA7}"/>
              </a:ext>
            </a:extLst>
          </p:cNvPr>
          <p:cNvSpPr>
            <a:spLocks noGrp="1"/>
          </p:cNvSpPr>
          <p:nvPr>
            <p:ph type="title"/>
          </p:nvPr>
        </p:nvSpPr>
        <p:spPr>
          <a:xfrm>
            <a:off x="5322790" y="3996130"/>
            <a:ext cx="6526112" cy="2369253"/>
          </a:xfrm>
        </p:spPr>
        <p:txBody>
          <a:bodyPr vert="horz" lIns="68580" tIns="34290" rIns="68580" bIns="34290" rtlCol="0" anchor="b">
            <a:normAutofit/>
          </a:bodyPr>
          <a:lstStyle/>
          <a:p>
            <a:pPr algn="r" defTabSz="685800">
              <a:spcAft>
                <a:spcPts val="450"/>
              </a:spcAft>
              <a:defRPr/>
            </a:pPr>
            <a:r>
              <a:rPr lang="nb-NO" sz="3600"/>
              <a:t>Tilgjengelighetserklæring for alle offentlige virksomheter fra 2022 - med tilbakemeldingsfunksjon</a:t>
            </a:r>
            <a:br>
              <a:rPr lang="en-US" sz="3600"/>
            </a:br>
            <a:endParaRPr lang="en-US" sz="3600"/>
          </a:p>
        </p:txBody>
      </p:sp>
    </p:spTree>
    <p:extLst>
      <p:ext uri="{BB962C8B-B14F-4D97-AF65-F5344CB8AC3E}">
        <p14:creationId xmlns:p14="http://schemas.microsoft.com/office/powerpoint/2010/main" val="188190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59F16FD-55EE-4EF7-B46B-364E3BDB10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3878351"/>
              </p:ext>
            </p:extLst>
          </p:nvPr>
        </p:nvGraphicFramePr>
        <p:xfrm>
          <a:off x="850601" y="135228"/>
          <a:ext cx="10016544" cy="672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tel 2">
            <a:extLst>
              <a:ext uri="{FF2B5EF4-FFF2-40B4-BE49-F238E27FC236}">
                <a16:creationId xmlns:a16="http://schemas.microsoft.com/office/drawing/2014/main" id="{6933F98C-C6A1-4ACD-B689-B890198A51C6}"/>
              </a:ext>
            </a:extLst>
          </p:cNvPr>
          <p:cNvSpPr>
            <a:spLocks noGrp="1"/>
          </p:cNvSpPr>
          <p:nvPr>
            <p:ph type="title"/>
          </p:nvPr>
        </p:nvSpPr>
        <p:spPr>
          <a:xfrm>
            <a:off x="838714" y="-1325563"/>
            <a:ext cx="10514573" cy="1325563"/>
          </a:xfrm>
        </p:spPr>
        <p:txBody>
          <a:bodyPr vert="horz" lIns="68580" tIns="34290" rIns="68580" bIns="34290" rtlCol="0" anchor="b">
            <a:normAutofit/>
          </a:bodyPr>
          <a:lstStyle/>
          <a:p>
            <a:r>
              <a:rPr lang="nb-NO" dirty="0"/>
              <a:t>Antall personer med nedsatt funksjonsevne i Norge</a:t>
            </a:r>
          </a:p>
        </p:txBody>
      </p:sp>
    </p:spTree>
    <p:extLst>
      <p:ext uri="{BB962C8B-B14F-4D97-AF65-F5344CB8AC3E}">
        <p14:creationId xmlns:p14="http://schemas.microsoft.com/office/powerpoint/2010/main" val="1242627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FA0DE9-E195-226E-2ACF-450A0A0F2048}"/>
              </a:ext>
            </a:extLst>
          </p:cNvPr>
          <p:cNvSpPr>
            <a:spLocks noGrp="1"/>
          </p:cNvSpPr>
          <p:nvPr>
            <p:ph type="title"/>
          </p:nvPr>
        </p:nvSpPr>
        <p:spPr/>
        <p:txBody>
          <a:bodyPr/>
          <a:lstStyle/>
          <a:p>
            <a:r>
              <a:rPr lang="nb-NO" dirty="0"/>
              <a:t>Hva som er nytt med reglene i WAD?</a:t>
            </a:r>
          </a:p>
        </p:txBody>
      </p:sp>
      <p:sp>
        <p:nvSpPr>
          <p:cNvPr id="3" name="Plassholder for innhold 2">
            <a:extLst>
              <a:ext uri="{FF2B5EF4-FFF2-40B4-BE49-F238E27FC236}">
                <a16:creationId xmlns:a16="http://schemas.microsoft.com/office/drawing/2014/main" id="{3ACF78F3-1727-D7B1-DDF6-8B91D6097377}"/>
              </a:ext>
            </a:extLst>
          </p:cNvPr>
          <p:cNvSpPr>
            <a:spLocks noGrp="1"/>
          </p:cNvSpPr>
          <p:nvPr>
            <p:ph idx="1"/>
          </p:nvPr>
        </p:nvSpPr>
        <p:spPr/>
        <p:txBody>
          <a:bodyPr>
            <a:normAutofit fontScale="70000" lnSpcReduction="20000"/>
          </a:bodyPr>
          <a:lstStyle/>
          <a:p>
            <a:endParaRPr lang="nb-NO" dirty="0"/>
          </a:p>
          <a:p>
            <a:r>
              <a:rPr lang="nb-NO" dirty="0"/>
              <a:t>Nye reglene har hovedhensyn til å harmonisere tre ting:</a:t>
            </a:r>
          </a:p>
          <a:p>
            <a:pPr lvl="1"/>
            <a:r>
              <a:rPr lang="nb-NO" dirty="0"/>
              <a:t>tolkning av WCAG, </a:t>
            </a:r>
          </a:p>
          <a:p>
            <a:pPr lvl="1"/>
            <a:r>
              <a:rPr lang="nb-NO" dirty="0"/>
              <a:t>bruk av testmetodikk</a:t>
            </a:r>
          </a:p>
          <a:p>
            <a:pPr lvl="1"/>
            <a:r>
              <a:rPr lang="nb-NO" i="1" dirty="0"/>
              <a:t>Tilgjengelighetserklæring-</a:t>
            </a:r>
            <a:r>
              <a:rPr lang="nb-NO" dirty="0"/>
              <a:t> innsamling av data i form av nasjonale indikatorer (pliktige treårs rapporter) </a:t>
            </a:r>
          </a:p>
          <a:p>
            <a:r>
              <a:rPr lang="nb-NO" dirty="0"/>
              <a:t>Tre gjennomføringsbeslutningene hjemlet i direktivet gjennomført ved forskriftsendringer: disse inneholder nærmere informasjon om krav til tilgjengelighetserklæring og tilbakemeldingsfunksjon, jf. (EU) 2018/1523, om gjennomføring av kontroll og rapportering, og om hvilken harmonisert standard som ligger til grunn for direktivet</a:t>
            </a:r>
          </a:p>
          <a:p>
            <a:r>
              <a:rPr lang="nb-NO" dirty="0"/>
              <a:t>WAD direktivet setter nye krav til offentlige virksomheter, samt må tilsynet betraktelig øke antall kontroller og føre en risikobasert tilsyn. Metoden for kontroll, og omfanget av kontrollaktiviteten, er mer omfattende enn det risikobaserte tilsynet og statusmålingene som tilsynsmyndigheten utfører i Norge i dag.</a:t>
            </a:r>
          </a:p>
          <a:p>
            <a:r>
              <a:rPr lang="nb-NO" dirty="0"/>
              <a:t>For private virksomheter videreføres dagens regelverk uten endringer, utover at begrepsbruken i regelverket blir harmonisert</a:t>
            </a:r>
          </a:p>
        </p:txBody>
      </p:sp>
    </p:spTree>
    <p:extLst>
      <p:ext uri="{BB962C8B-B14F-4D97-AF65-F5344CB8AC3E}">
        <p14:creationId xmlns:p14="http://schemas.microsoft.com/office/powerpoint/2010/main" val="3683156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2FB285-1F3E-537A-267E-56AEB490176C}"/>
              </a:ext>
            </a:extLst>
          </p:cNvPr>
          <p:cNvSpPr>
            <a:spLocks noGrp="1"/>
          </p:cNvSpPr>
          <p:nvPr>
            <p:ph type="title"/>
          </p:nvPr>
        </p:nvSpPr>
        <p:spPr/>
        <p:txBody>
          <a:bodyPr/>
          <a:lstStyle/>
          <a:p>
            <a:r>
              <a:rPr lang="nb-NO" dirty="0"/>
              <a:t>Likestillings- og diskrimineringsloven</a:t>
            </a:r>
          </a:p>
        </p:txBody>
      </p:sp>
      <p:sp>
        <p:nvSpPr>
          <p:cNvPr id="3" name="Plassholder for innhold 2">
            <a:extLst>
              <a:ext uri="{FF2B5EF4-FFF2-40B4-BE49-F238E27FC236}">
                <a16:creationId xmlns:a16="http://schemas.microsoft.com/office/drawing/2014/main" id="{F64B3296-2DBE-2FBD-3243-5907F60A2F08}"/>
              </a:ext>
            </a:extLst>
          </p:cNvPr>
          <p:cNvSpPr>
            <a:spLocks noGrp="1"/>
          </p:cNvSpPr>
          <p:nvPr>
            <p:ph idx="1"/>
          </p:nvPr>
        </p:nvSpPr>
        <p:spPr/>
        <p:txBody>
          <a:bodyPr>
            <a:normAutofit fontScale="92500"/>
          </a:bodyPr>
          <a:lstStyle/>
          <a:p>
            <a:pPr marL="0" indent="0">
              <a:buNone/>
            </a:pPr>
            <a:r>
              <a:rPr lang="nb-NO" dirty="0">
                <a:solidFill>
                  <a:srgbClr val="FF0000"/>
                </a:solidFill>
              </a:rPr>
              <a:t>Forbudt</a:t>
            </a:r>
            <a:r>
              <a:rPr lang="nb-NO" dirty="0"/>
              <a:t> å diskriminere på grunn av kjønn, graviditet, permisjon ved fødsel eller adopsjon, omsorgsoppgaver, etnisitet, religion, livssyn, funksjonsnedsettelse, seksuell orientering, kjønnsidentitet, kjønnsuttrykk, alder eller kombinasjoner av disse grunnlagene er forbudt. (§6) </a:t>
            </a:r>
          </a:p>
          <a:p>
            <a:pPr marL="0" indent="0">
              <a:buNone/>
            </a:pPr>
            <a:r>
              <a:rPr lang="nb-NO" dirty="0">
                <a:solidFill>
                  <a:srgbClr val="FF0000"/>
                </a:solidFill>
              </a:rPr>
              <a:t>Plikt: </a:t>
            </a:r>
            <a:r>
              <a:rPr lang="nb-NO" dirty="0"/>
              <a:t>Offentlige og private virksomheter har plikt til universell utforming av </a:t>
            </a:r>
            <a:r>
              <a:rPr lang="nb-NO" dirty="0" err="1"/>
              <a:t>hovedløsninger</a:t>
            </a:r>
            <a:r>
              <a:rPr lang="nb-NO" dirty="0"/>
              <a:t> for informasjons- og kommunikasjonsteknologi (IKT) (§18) </a:t>
            </a:r>
            <a:endParaRPr lang="nb-NO" dirty="0">
              <a:solidFill>
                <a:srgbClr val="FF0000"/>
              </a:solidFill>
            </a:endParaRPr>
          </a:p>
          <a:p>
            <a:pPr marL="0" indent="0">
              <a:buNone/>
            </a:pPr>
            <a:r>
              <a:rPr lang="nb-NO" dirty="0">
                <a:solidFill>
                  <a:srgbClr val="FF0000"/>
                </a:solidFill>
              </a:rPr>
              <a:t>Brudd på plikten </a:t>
            </a:r>
            <a:r>
              <a:rPr lang="nb-NO" dirty="0"/>
              <a:t>til universell utforming og individuell tilrettelegging regnes som </a:t>
            </a:r>
            <a:r>
              <a:rPr lang="nb-NO" dirty="0">
                <a:solidFill>
                  <a:srgbClr val="FF0000"/>
                </a:solidFill>
              </a:rPr>
              <a:t>diskriminering</a:t>
            </a:r>
            <a:r>
              <a:rPr lang="nb-NO" dirty="0"/>
              <a:t> (§§12)</a:t>
            </a:r>
          </a:p>
          <a:p>
            <a:pPr marL="0" indent="0">
              <a:buNone/>
            </a:pPr>
            <a:r>
              <a:rPr lang="nb-NO" dirty="0">
                <a:solidFill>
                  <a:srgbClr val="FF0000"/>
                </a:solidFill>
              </a:rPr>
              <a:t>Plikt</a:t>
            </a:r>
            <a:r>
              <a:rPr lang="nb-NO" dirty="0"/>
              <a:t> til å arbeide </a:t>
            </a:r>
            <a:r>
              <a:rPr lang="nb-NO" dirty="0">
                <a:solidFill>
                  <a:srgbClr val="FF0000"/>
                </a:solidFill>
              </a:rPr>
              <a:t>aktivt</a:t>
            </a:r>
            <a:r>
              <a:rPr lang="nb-NO" dirty="0"/>
              <a:t> og målrettet (19) og </a:t>
            </a:r>
            <a:r>
              <a:rPr lang="nb-NO" dirty="0">
                <a:solidFill>
                  <a:srgbClr val="FF0000"/>
                </a:solidFill>
              </a:rPr>
              <a:t>redegjørelsesplikt</a:t>
            </a:r>
            <a:r>
              <a:rPr lang="nb-NO" dirty="0"/>
              <a:t> (19 (a))</a:t>
            </a:r>
          </a:p>
          <a:p>
            <a:pPr marL="0" indent="0">
              <a:buNone/>
            </a:pPr>
            <a:r>
              <a:rPr lang="nb-NO" dirty="0" err="1"/>
              <a:t>Prop</a:t>
            </a:r>
            <a:r>
              <a:rPr lang="nb-NO" dirty="0"/>
              <a:t> 141 LS (2020-2021)</a:t>
            </a:r>
          </a:p>
          <a:p>
            <a:pPr marL="0" indent="0">
              <a:buNone/>
            </a:pPr>
            <a:endParaRPr lang="nb-NO" dirty="0"/>
          </a:p>
          <a:p>
            <a:pPr marL="0" indent="0">
              <a:buNone/>
            </a:pPr>
            <a:endParaRPr lang="nb-NO" dirty="0">
              <a:solidFill>
                <a:srgbClr val="FF0000"/>
              </a:solidFill>
            </a:endParaRPr>
          </a:p>
        </p:txBody>
      </p:sp>
    </p:spTree>
    <p:extLst>
      <p:ext uri="{BB962C8B-B14F-4D97-AF65-F5344CB8AC3E}">
        <p14:creationId xmlns:p14="http://schemas.microsoft.com/office/powerpoint/2010/main" val="666981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0B0C7F-0A23-59C0-ADF0-75C93446BCBC}"/>
              </a:ext>
            </a:extLst>
          </p:cNvPr>
          <p:cNvSpPr>
            <a:spLocks noGrp="1"/>
          </p:cNvSpPr>
          <p:nvPr>
            <p:ph type="title"/>
          </p:nvPr>
        </p:nvSpPr>
        <p:spPr/>
        <p:txBody>
          <a:bodyPr/>
          <a:lstStyle/>
          <a:p>
            <a:r>
              <a:rPr lang="nb-NO" dirty="0"/>
              <a:t>Hva er WCAG?</a:t>
            </a:r>
          </a:p>
        </p:txBody>
      </p:sp>
      <p:sp>
        <p:nvSpPr>
          <p:cNvPr id="3" name="Plassholder for innhold 2">
            <a:extLst>
              <a:ext uri="{FF2B5EF4-FFF2-40B4-BE49-F238E27FC236}">
                <a16:creationId xmlns:a16="http://schemas.microsoft.com/office/drawing/2014/main" id="{63ED13E5-C4B6-208A-C0DD-349B60BCCC07}"/>
              </a:ext>
            </a:extLst>
          </p:cNvPr>
          <p:cNvSpPr>
            <a:spLocks noGrp="1"/>
          </p:cNvSpPr>
          <p:nvPr>
            <p:ph idx="1"/>
          </p:nvPr>
        </p:nvSpPr>
        <p:spPr/>
        <p:txBody>
          <a:bodyPr>
            <a:normAutofit fontScale="92500" lnSpcReduction="10000"/>
          </a:bodyPr>
          <a:lstStyle/>
          <a:p>
            <a:r>
              <a:rPr lang="nb-NO" dirty="0"/>
              <a:t>Standard EN 301 549 legges til grunn for direktivet</a:t>
            </a:r>
          </a:p>
          <a:p>
            <a:r>
              <a:rPr lang="nb-NO" dirty="0"/>
              <a:t>Denne standarden er basert på retningslinjene såkalt WCAG 2.1 (oppdatert WCAG 2.0)</a:t>
            </a:r>
          </a:p>
          <a:p>
            <a:r>
              <a:rPr lang="nb-NO" dirty="0"/>
              <a:t>WCAG 2.1 gjelder offentlig sektor</a:t>
            </a:r>
          </a:p>
          <a:p>
            <a:r>
              <a:rPr lang="nb-NO" dirty="0"/>
              <a:t>WCAG 2.0 gjelder privat sektor</a:t>
            </a:r>
          </a:p>
          <a:p>
            <a:endParaRPr lang="nb-NO" dirty="0"/>
          </a:p>
          <a:p>
            <a:r>
              <a:rPr lang="nb-NO" b="0" i="0" dirty="0">
                <a:solidFill>
                  <a:srgbClr val="000000"/>
                </a:solidFill>
                <a:effectLst/>
                <a:latin typeface="Atten New"/>
              </a:rPr>
              <a:t>Retningslinjene WCAG 2.1 har blitt oversatt til norsk, parallelt med standarden</a:t>
            </a:r>
          </a:p>
          <a:p>
            <a:r>
              <a:rPr lang="nb-NO" b="0" i="0" dirty="0">
                <a:solidFill>
                  <a:srgbClr val="000000"/>
                </a:solidFill>
                <a:effectLst/>
                <a:latin typeface="Atten New"/>
              </a:rPr>
              <a:t>Når standardene tas inn i regelverket, er det viktig </a:t>
            </a:r>
            <a:r>
              <a:rPr lang="nb-NO" b="0" i="0">
                <a:solidFill>
                  <a:srgbClr val="000000"/>
                </a:solidFill>
                <a:effectLst/>
                <a:latin typeface="Atten New"/>
              </a:rPr>
              <a:t>for rettsikkerheten </a:t>
            </a:r>
            <a:r>
              <a:rPr lang="nb-NO" b="0" i="0" dirty="0">
                <a:solidFill>
                  <a:srgbClr val="000000"/>
                </a:solidFill>
                <a:effectLst/>
                <a:latin typeface="Atten New"/>
              </a:rPr>
              <a:t>til både pliktsubjekt og brukere, at de tekniske kravene i standarden er tilgjengelig for alle.</a:t>
            </a:r>
            <a:endParaRPr lang="nb-NO" dirty="0"/>
          </a:p>
        </p:txBody>
      </p:sp>
    </p:spTree>
    <p:extLst>
      <p:ext uri="{BB962C8B-B14F-4D97-AF65-F5344CB8AC3E}">
        <p14:creationId xmlns:p14="http://schemas.microsoft.com/office/powerpoint/2010/main" val="2473435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809D39-790D-43B7-11D3-4733417933C7}"/>
              </a:ext>
            </a:extLst>
          </p:cNvPr>
          <p:cNvSpPr>
            <a:spLocks noGrp="1"/>
          </p:cNvSpPr>
          <p:nvPr>
            <p:ph type="title"/>
          </p:nvPr>
        </p:nvSpPr>
        <p:spPr/>
        <p:txBody>
          <a:bodyPr/>
          <a:lstStyle/>
          <a:p>
            <a:r>
              <a:rPr lang="nb-NO" dirty="0"/>
              <a:t>Forklaring av begreper</a:t>
            </a:r>
          </a:p>
        </p:txBody>
      </p:sp>
      <p:sp>
        <p:nvSpPr>
          <p:cNvPr id="3" name="Plassholder for innhold 2">
            <a:extLst>
              <a:ext uri="{FF2B5EF4-FFF2-40B4-BE49-F238E27FC236}">
                <a16:creationId xmlns:a16="http://schemas.microsoft.com/office/drawing/2014/main" id="{5294BEE5-5B0C-F1E9-4F35-503A02C0E96B}"/>
              </a:ext>
            </a:extLst>
          </p:cNvPr>
          <p:cNvSpPr>
            <a:spLocks noGrp="1"/>
          </p:cNvSpPr>
          <p:nvPr>
            <p:ph idx="1"/>
          </p:nvPr>
        </p:nvSpPr>
        <p:spPr/>
        <p:txBody>
          <a:bodyPr>
            <a:normAutofit fontScale="77500" lnSpcReduction="20000"/>
          </a:bodyPr>
          <a:lstStyle/>
          <a:p>
            <a:pPr marL="0" indent="0">
              <a:buNone/>
            </a:pPr>
            <a:r>
              <a:rPr lang="nb-NO" dirty="0">
                <a:solidFill>
                  <a:srgbClr val="FF0000"/>
                </a:solidFill>
              </a:rPr>
              <a:t>WCAG 2.0 og 2.1 </a:t>
            </a:r>
            <a:r>
              <a:rPr lang="nb-NO" dirty="0"/>
              <a:t>inneholder </a:t>
            </a:r>
            <a:r>
              <a:rPr lang="nb-NO" dirty="0">
                <a:solidFill>
                  <a:srgbClr val="FF0000"/>
                </a:solidFill>
              </a:rPr>
              <a:t>12-13 retningslinjer </a:t>
            </a:r>
            <a:r>
              <a:rPr lang="nb-NO" dirty="0"/>
              <a:t>som er organisert under </a:t>
            </a:r>
          </a:p>
          <a:p>
            <a:pPr marL="0" indent="0">
              <a:buNone/>
            </a:pPr>
            <a:r>
              <a:rPr lang="nb-NO" dirty="0">
                <a:solidFill>
                  <a:srgbClr val="FF0000"/>
                </a:solidFill>
              </a:rPr>
              <a:t>4 prinsipper i </a:t>
            </a:r>
            <a:r>
              <a:rPr lang="nb-NO" dirty="0"/>
              <a:t>art. 4:</a:t>
            </a:r>
          </a:p>
          <a:p>
            <a:pPr lvl="2"/>
            <a:r>
              <a:rPr lang="nb-NO" dirty="0">
                <a:solidFill>
                  <a:schemeClr val="accent2">
                    <a:lumMod val="50000"/>
                  </a:schemeClr>
                </a:solidFill>
              </a:rPr>
              <a:t>Mulig å oppfatte</a:t>
            </a:r>
          </a:p>
          <a:p>
            <a:pPr lvl="2"/>
            <a:r>
              <a:rPr lang="nb-NO" dirty="0">
                <a:solidFill>
                  <a:schemeClr val="accent2">
                    <a:lumMod val="50000"/>
                  </a:schemeClr>
                </a:solidFill>
              </a:rPr>
              <a:t>Mulig o betjene</a:t>
            </a:r>
          </a:p>
          <a:p>
            <a:pPr lvl="2"/>
            <a:r>
              <a:rPr lang="nb-NO" dirty="0">
                <a:solidFill>
                  <a:schemeClr val="accent2">
                    <a:lumMod val="50000"/>
                  </a:schemeClr>
                </a:solidFill>
              </a:rPr>
              <a:t>Forståelige</a:t>
            </a:r>
          </a:p>
          <a:p>
            <a:pPr lvl="2"/>
            <a:r>
              <a:rPr lang="nb-NO" dirty="0">
                <a:solidFill>
                  <a:schemeClr val="accent2">
                    <a:lumMod val="50000"/>
                  </a:schemeClr>
                </a:solidFill>
              </a:rPr>
              <a:t>Robuste </a:t>
            </a:r>
          </a:p>
          <a:p>
            <a:pPr marL="0" indent="0">
              <a:buNone/>
            </a:pPr>
            <a:r>
              <a:rPr lang="nb-NO" dirty="0"/>
              <a:t>For hver retningslinje finnes det </a:t>
            </a:r>
            <a:r>
              <a:rPr lang="nb-NO" dirty="0">
                <a:solidFill>
                  <a:srgbClr val="FF0000"/>
                </a:solidFill>
              </a:rPr>
              <a:t>testbare suksesskriterier </a:t>
            </a:r>
            <a:r>
              <a:rPr lang="nb-NO" dirty="0"/>
              <a:t>som  har tre nivåer A, AA og AAA  De er </a:t>
            </a:r>
            <a:r>
              <a:rPr lang="nb-NO" u="sng" dirty="0">
                <a:solidFill>
                  <a:srgbClr val="FF0000"/>
                </a:solidFill>
              </a:rPr>
              <a:t>normative</a:t>
            </a:r>
            <a:r>
              <a:rPr lang="nb-NO" dirty="0">
                <a:solidFill>
                  <a:srgbClr val="FF0000"/>
                </a:solidFill>
              </a:rPr>
              <a:t> og publiseres av </a:t>
            </a:r>
            <a:r>
              <a:rPr lang="nb-NO" dirty="0" err="1">
                <a:solidFill>
                  <a:srgbClr val="FF0000"/>
                </a:solidFill>
              </a:rPr>
              <a:t>Accesability</a:t>
            </a:r>
            <a:r>
              <a:rPr lang="nb-NO" dirty="0">
                <a:solidFill>
                  <a:srgbClr val="FF0000"/>
                </a:solidFill>
              </a:rPr>
              <a:t> Guidelines </a:t>
            </a:r>
            <a:r>
              <a:rPr lang="nb-NO" dirty="0" err="1">
                <a:solidFill>
                  <a:srgbClr val="FF0000"/>
                </a:solidFill>
              </a:rPr>
              <a:t>Working</a:t>
            </a:r>
            <a:r>
              <a:rPr lang="nb-NO" dirty="0">
                <a:solidFill>
                  <a:srgbClr val="FF0000"/>
                </a:solidFill>
              </a:rPr>
              <a:t> Group (AGWG)</a:t>
            </a:r>
            <a:endParaRPr lang="nb-NO" dirty="0"/>
          </a:p>
          <a:p>
            <a:pPr marL="0" indent="0">
              <a:buNone/>
            </a:pPr>
            <a:r>
              <a:rPr lang="nb-NO" dirty="0"/>
              <a:t>Brukeroppgaver        testregler        testresultater</a:t>
            </a:r>
          </a:p>
          <a:p>
            <a:pPr marL="0" indent="0">
              <a:buNone/>
            </a:pPr>
            <a:r>
              <a:rPr lang="nb-NO" dirty="0"/>
              <a:t>Standardisert testprosedyre</a:t>
            </a:r>
          </a:p>
          <a:p>
            <a:pPr marL="0" indent="0">
              <a:buNone/>
            </a:pPr>
            <a:r>
              <a:rPr lang="nb-NO" dirty="0"/>
              <a:t>En bestemt mal for registrering av </a:t>
            </a:r>
            <a:r>
              <a:rPr lang="nb-NO" dirty="0" err="1">
                <a:solidFill>
                  <a:srgbClr val="FF0000"/>
                </a:solidFill>
              </a:rPr>
              <a:t>testdata</a:t>
            </a:r>
            <a:endParaRPr lang="nb-NO" dirty="0">
              <a:solidFill>
                <a:srgbClr val="FF0000"/>
              </a:solidFill>
            </a:endParaRPr>
          </a:p>
          <a:p>
            <a:pPr marL="0" indent="0">
              <a:buNone/>
            </a:pPr>
            <a:r>
              <a:rPr lang="nb-NO" dirty="0"/>
              <a:t>Forhåndsdefinerte testresultater automatisk generert</a:t>
            </a:r>
          </a:p>
          <a:p>
            <a:pPr marL="0" indent="0">
              <a:buNone/>
            </a:pPr>
            <a:r>
              <a:rPr lang="nb-NO" dirty="0">
                <a:solidFill>
                  <a:srgbClr val="FF0000"/>
                </a:solidFill>
              </a:rPr>
              <a:t>Tekniker</a:t>
            </a:r>
            <a:r>
              <a:rPr lang="nb-NO" dirty="0"/>
              <a:t> for universell utforming er </a:t>
            </a:r>
            <a:r>
              <a:rPr lang="nb-NO" u="sng" dirty="0">
                <a:solidFill>
                  <a:srgbClr val="FF0000"/>
                </a:solidFill>
              </a:rPr>
              <a:t>informative</a:t>
            </a:r>
            <a:r>
              <a:rPr lang="nb-NO" dirty="0"/>
              <a:t> og endres i takt med teknologi (ikke normative)</a:t>
            </a:r>
          </a:p>
        </p:txBody>
      </p:sp>
      <p:cxnSp>
        <p:nvCxnSpPr>
          <p:cNvPr id="5" name="Rett pilkobling 4">
            <a:extLst>
              <a:ext uri="{FF2B5EF4-FFF2-40B4-BE49-F238E27FC236}">
                <a16:creationId xmlns:a16="http://schemas.microsoft.com/office/drawing/2014/main" id="{FDDA7B52-3058-50D9-4931-1FBAB16A449B}"/>
              </a:ext>
            </a:extLst>
          </p:cNvPr>
          <p:cNvCxnSpPr/>
          <p:nvPr/>
        </p:nvCxnSpPr>
        <p:spPr>
          <a:xfrm>
            <a:off x="2816030" y="4256411"/>
            <a:ext cx="331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Rett pilkobling 5">
            <a:extLst>
              <a:ext uri="{FF2B5EF4-FFF2-40B4-BE49-F238E27FC236}">
                <a16:creationId xmlns:a16="http://schemas.microsoft.com/office/drawing/2014/main" id="{80BFA79C-DABC-9469-9EB6-64E2992FDBCF}"/>
              </a:ext>
            </a:extLst>
          </p:cNvPr>
          <p:cNvCxnSpPr/>
          <p:nvPr/>
        </p:nvCxnSpPr>
        <p:spPr>
          <a:xfrm>
            <a:off x="4424996" y="4256411"/>
            <a:ext cx="331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541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610C7F8-3B7F-BF2C-5468-0900215630E7}"/>
              </a:ext>
            </a:extLst>
          </p:cNvPr>
          <p:cNvSpPr>
            <a:spLocks noGrp="1"/>
          </p:cNvSpPr>
          <p:nvPr>
            <p:ph type="ctrTitle"/>
          </p:nvPr>
        </p:nvSpPr>
        <p:spPr/>
        <p:txBody>
          <a:bodyPr/>
          <a:lstStyle/>
          <a:p>
            <a:r>
              <a:rPr lang="nb-NO" dirty="0"/>
              <a:t>Takk for meg</a:t>
            </a:r>
          </a:p>
        </p:txBody>
      </p:sp>
    </p:spTree>
    <p:extLst>
      <p:ext uri="{BB962C8B-B14F-4D97-AF65-F5344CB8AC3E}">
        <p14:creationId xmlns:p14="http://schemas.microsoft.com/office/powerpoint/2010/main" val="158259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714" y="460093"/>
            <a:ext cx="10514573" cy="1241387"/>
          </a:xfrm>
        </p:spPr>
        <p:txBody>
          <a:bodyPr/>
          <a:lstStyle/>
          <a:p>
            <a:pPr algn="ctr"/>
            <a:r>
              <a:rPr lang="nb-NO" sz="4000" b="1">
                <a:solidFill>
                  <a:srgbClr val="C64673"/>
                </a:solidFill>
                <a:latin typeface="Arial" panose="020B0604020202020204" pitchFamily="34" charset="0"/>
                <a:cs typeface="Arial" panose="020B0604020202020204" pitchFamily="34" charset="0"/>
              </a:rPr>
              <a:t>Hva er en hovedløsning?</a:t>
            </a:r>
          </a:p>
        </p:txBody>
      </p:sp>
      <p:pic>
        <p:nvPicPr>
          <p:cNvPr id="8" name="Plassholder for innhold 3" descr="Illustrasjon studiebenk" title="illustrasjonsbild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6136" y="1428111"/>
            <a:ext cx="7379729" cy="5217032"/>
          </a:xfrm>
        </p:spPr>
      </p:pic>
    </p:spTree>
    <p:extLst>
      <p:ext uri="{BB962C8B-B14F-4D97-AF65-F5344CB8AC3E}">
        <p14:creationId xmlns:p14="http://schemas.microsoft.com/office/powerpoint/2010/main" val="408780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tel 1">
            <a:extLst>
              <a:ext uri="{FF2B5EF4-FFF2-40B4-BE49-F238E27FC236}">
                <a16:creationId xmlns:a16="http://schemas.microsoft.com/office/drawing/2014/main" id="{CB760BC9-BF21-D92F-1D76-5189011C9219}"/>
              </a:ext>
            </a:extLst>
          </p:cNvPr>
          <p:cNvSpPr>
            <a:spLocks noGrp="1"/>
          </p:cNvSpPr>
          <p:nvPr>
            <p:ph type="ctrTitle"/>
          </p:nvPr>
        </p:nvSpPr>
        <p:spPr>
          <a:xfrm>
            <a:off x="1314824" y="735106"/>
            <a:ext cx="10053763" cy="2928470"/>
          </a:xfrm>
        </p:spPr>
        <p:txBody>
          <a:bodyPr anchor="b">
            <a:normAutofit/>
          </a:bodyPr>
          <a:lstStyle/>
          <a:p>
            <a:pPr algn="l"/>
            <a:r>
              <a:rPr lang="nb-NO" sz="4800">
                <a:solidFill>
                  <a:srgbClr val="FFFFFF"/>
                </a:solidFill>
              </a:rPr>
              <a:t>Metodikk </a:t>
            </a:r>
          </a:p>
        </p:txBody>
      </p:sp>
      <p:sp>
        <p:nvSpPr>
          <p:cNvPr id="4" name="Undertittel 3">
            <a:extLst>
              <a:ext uri="{FF2B5EF4-FFF2-40B4-BE49-F238E27FC236}">
                <a16:creationId xmlns:a16="http://schemas.microsoft.com/office/drawing/2014/main" id="{8146C49D-C643-AF9B-7708-6B984578B16F}"/>
              </a:ext>
            </a:extLst>
          </p:cNvPr>
          <p:cNvSpPr>
            <a:spLocks noGrp="1"/>
          </p:cNvSpPr>
          <p:nvPr>
            <p:ph type="subTitle" idx="1"/>
          </p:nvPr>
        </p:nvSpPr>
        <p:spPr>
          <a:xfrm>
            <a:off x="1350682" y="4870824"/>
            <a:ext cx="10005951" cy="1458258"/>
          </a:xfrm>
        </p:spPr>
        <p:txBody>
          <a:bodyPr anchor="ctr">
            <a:normAutofit/>
          </a:bodyPr>
          <a:lstStyle/>
          <a:p>
            <a:pPr algn="l"/>
            <a:r>
              <a:rPr lang="nb-NO" dirty="0"/>
              <a:t>Hvordan skal vi jobbe med utforming av en nettløsning?</a:t>
            </a:r>
          </a:p>
        </p:txBody>
      </p:sp>
    </p:spTree>
    <p:extLst>
      <p:ext uri="{BB962C8B-B14F-4D97-AF65-F5344CB8AC3E}">
        <p14:creationId xmlns:p14="http://schemas.microsoft.com/office/powerpoint/2010/main" val="193598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2" descr="Før jeg går litt inn i grøten, vil jeg vise hvilke byggeklosser som skal til for å få til tilgjengelig innhold. Det er mange som er involvert for at innholdet i en løsning skal være uu. &#10;Litt forenklet kan vi tenke på nettsiden eller appen som et hus:&#10;&#10;Vi må ha en solid grunnmur i form av korrekt kode. &#10;Vi må ha et bra design. Et godt design sparer tid for alle &#10;Og til sist: Nettsida må være fylt med tilgjengelig innhold. &#10;&#10;Den solide grunnmuren i form av korrekt kode må til for alle som bruker hjelpemidler, for eksempel en skjermleser, skal kunne bruke nettsiden. &#10;En skjermleser er et dataprogram som tolker det skjermen viser, for de som ikke ser den eller for de som trenger å kombinere skjerm med presentasjon i punktskrift eller til syntetisk tale. (Du har kanskje hørt om VoiceOver? Denne skjermleseren er innebygget i Iphone  og Ipad.) &#10;Du må ha et bra design. Det er mye ubevisst bruk av design – som kan få negative konsekvenser for brukerne dine.  Design er som oftest kodet i (språket) CSS eller direkte i en editor.  Design er alt fra hvordan bakgrunnsfarge på nettsiden, utforming av knapper eller andre visuelle elementer til skriftstørrelsen i editoren. Å ta informerte designvalg er et stort steg i rett retning i forbindelse med uu.&#10;&#10;&#10;Og sist, men ikke minst: Løsningen må være fylt med tilgjengelig innhald, som tekst, lyd, bilder og video. Og det er her dere er aller viktigst. &#10;">
            <a:extLst>
              <a:ext uri="{FF2B5EF4-FFF2-40B4-BE49-F238E27FC236}">
                <a16:creationId xmlns:a16="http://schemas.microsoft.com/office/drawing/2014/main" id="{4D812476-CE51-476B-87F5-17699B04DF9F}"/>
              </a:ext>
              <a:ext uri="{C183D7F6-B498-43B3-948B-1728B52AA6E4}">
                <adec:decorative xmlns:adec="http://schemas.microsoft.com/office/drawing/2017/decorative" val="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378048" y="933244"/>
            <a:ext cx="7064910" cy="4991513"/>
          </a:xfrm>
          <a:prstGeom prst="rect">
            <a:avLst/>
          </a:prstGeom>
          <a:noFill/>
        </p:spPr>
      </p:pic>
      <p:sp>
        <p:nvSpPr>
          <p:cNvPr id="5" name="TextBox 15">
            <a:extLst>
              <a:ext uri="{FF2B5EF4-FFF2-40B4-BE49-F238E27FC236}">
                <a16:creationId xmlns:a16="http://schemas.microsoft.com/office/drawing/2014/main" id="{67F6B1A6-1545-4AC8-8BBD-A38E1B3213E1}"/>
              </a:ext>
              <a:ext uri="{C183D7F6-B498-43B3-948B-1728B52AA6E4}">
                <adec:decorative xmlns:adec="http://schemas.microsoft.com/office/drawing/2017/decorative" val="1"/>
              </a:ext>
            </a:extLst>
          </p:cNvPr>
          <p:cNvSpPr txBox="1"/>
          <p:nvPr/>
        </p:nvSpPr>
        <p:spPr>
          <a:xfrm>
            <a:off x="3868727" y="4815165"/>
            <a:ext cx="4083552" cy="461665"/>
          </a:xfrm>
          <a:prstGeom prst="rect">
            <a:avLst/>
          </a:prstGeom>
          <a:noFill/>
        </p:spPr>
        <p:txBody>
          <a:bodyPr wrap="square" rtlCol="0">
            <a:spAutoFit/>
          </a:bodyPr>
          <a:lstStyle/>
          <a:p>
            <a:pPr algn="ctr" defTabSz="1219048"/>
            <a:r>
              <a:rPr lang="en-US" sz="2400" kern="0" dirty="0">
                <a:solidFill>
                  <a:schemeClr val="bg1"/>
                </a:solidFill>
              </a:rPr>
              <a:t>God kode</a:t>
            </a:r>
          </a:p>
        </p:txBody>
      </p:sp>
      <p:sp>
        <p:nvSpPr>
          <p:cNvPr id="6" name="TextBox 13">
            <a:extLst>
              <a:ext uri="{FF2B5EF4-FFF2-40B4-BE49-F238E27FC236}">
                <a16:creationId xmlns:a16="http://schemas.microsoft.com/office/drawing/2014/main" id="{426F26B8-F467-41F7-84CE-D94A84B54343}"/>
              </a:ext>
              <a:ext uri="{C183D7F6-B498-43B3-948B-1728B52AA6E4}">
                <adec:decorative xmlns:adec="http://schemas.microsoft.com/office/drawing/2017/decorative" val="1"/>
              </a:ext>
            </a:extLst>
          </p:cNvPr>
          <p:cNvSpPr txBox="1"/>
          <p:nvPr/>
        </p:nvSpPr>
        <p:spPr>
          <a:xfrm>
            <a:off x="3868727" y="3705575"/>
            <a:ext cx="4083552" cy="461665"/>
          </a:xfrm>
          <a:prstGeom prst="rect">
            <a:avLst/>
          </a:prstGeom>
          <a:noFill/>
        </p:spPr>
        <p:txBody>
          <a:bodyPr wrap="square" rtlCol="0">
            <a:spAutoFit/>
          </a:bodyPr>
          <a:lstStyle/>
          <a:p>
            <a:pPr algn="ctr" defTabSz="1219048"/>
            <a:r>
              <a:rPr lang="en-US" sz="2400" kern="0">
                <a:solidFill>
                  <a:schemeClr val="bg1"/>
                </a:solidFill>
              </a:rPr>
              <a:t>Bra design</a:t>
            </a:r>
          </a:p>
        </p:txBody>
      </p:sp>
      <p:sp>
        <p:nvSpPr>
          <p:cNvPr id="7" name="TextBox 22">
            <a:extLst>
              <a:ext uri="{FF2B5EF4-FFF2-40B4-BE49-F238E27FC236}">
                <a16:creationId xmlns:a16="http://schemas.microsoft.com/office/drawing/2014/main" id="{66EDF094-19B4-46C6-AB50-BD7E4A86E84D}"/>
              </a:ext>
              <a:ext uri="{C183D7F6-B498-43B3-948B-1728B52AA6E4}">
                <adec:decorative xmlns:adec="http://schemas.microsoft.com/office/drawing/2017/decorative" val="1"/>
              </a:ext>
            </a:extLst>
          </p:cNvPr>
          <p:cNvSpPr txBox="1"/>
          <p:nvPr/>
        </p:nvSpPr>
        <p:spPr>
          <a:xfrm>
            <a:off x="3868727" y="2682212"/>
            <a:ext cx="4083552" cy="461665"/>
          </a:xfrm>
          <a:prstGeom prst="rect">
            <a:avLst/>
          </a:prstGeom>
          <a:noFill/>
        </p:spPr>
        <p:txBody>
          <a:bodyPr wrap="square" rtlCol="0">
            <a:spAutoFit/>
          </a:bodyPr>
          <a:lstStyle/>
          <a:p>
            <a:pPr algn="ctr" defTabSz="1219048"/>
            <a:r>
              <a:rPr lang="nb-NO" sz="2400" kern="0">
                <a:solidFill>
                  <a:schemeClr val="bg1"/>
                </a:solidFill>
              </a:rPr>
              <a:t>Tilgjengelig innhold</a:t>
            </a:r>
          </a:p>
        </p:txBody>
      </p:sp>
    </p:spTree>
    <p:extLst>
      <p:ext uri="{BB962C8B-B14F-4D97-AF65-F5344CB8AC3E}">
        <p14:creationId xmlns:p14="http://schemas.microsoft.com/office/powerpoint/2010/main" val="9131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7509C11F-D464-40DC-9C5E-5A23086753DF}"/>
              </a:ext>
            </a:extLst>
          </p:cNvPr>
          <p:cNvSpPr txBox="1">
            <a:spLocks noGrp="1"/>
          </p:cNvSpPr>
          <p:nvPr>
            <p:ph type="title"/>
          </p:nvPr>
        </p:nvSpPr>
        <p:spPr>
          <a:xfrm>
            <a:off x="4214767" y="3736338"/>
            <a:ext cx="4423768"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09524">
              <a:lnSpc>
                <a:spcPct val="100000"/>
              </a:lnSpc>
              <a:spcBef>
                <a:spcPts val="0"/>
              </a:spcBef>
              <a:defRPr/>
            </a:pPr>
            <a:r>
              <a:rPr lang="nb-NO" sz="6000" b="1">
                <a:latin typeface="Arial"/>
                <a:ea typeface="+mn-ea"/>
                <a:cs typeface="Arial"/>
              </a:rPr>
              <a:t>Lenketekst</a:t>
            </a:r>
          </a:p>
        </p:txBody>
      </p:sp>
      <p:sp>
        <p:nvSpPr>
          <p:cNvPr id="14" name="TekstSylinder 13">
            <a:extLst>
              <a:ext uri="{FF2B5EF4-FFF2-40B4-BE49-F238E27FC236}">
                <a16:creationId xmlns:a16="http://schemas.microsoft.com/office/drawing/2014/main" id="{59D5F401-20F3-4776-9A02-9A2A3CE94407}"/>
              </a:ext>
            </a:extLst>
          </p:cNvPr>
          <p:cNvSpPr txBox="1"/>
          <p:nvPr/>
        </p:nvSpPr>
        <p:spPr>
          <a:xfrm>
            <a:off x="5645432" y="1247341"/>
            <a:ext cx="1293019" cy="2400657"/>
          </a:xfrm>
          <a:prstGeom prst="rect">
            <a:avLst/>
          </a:prstGeom>
          <a:noFill/>
        </p:spPr>
        <p:txBody>
          <a:bodyPr wrap="square">
            <a:spAutoFit/>
          </a:bodyPr>
          <a:lstStyle/>
          <a:p>
            <a:pPr defTabSz="914309">
              <a:defRPr/>
            </a:pPr>
            <a:r>
              <a:rPr lang="nb-NO" sz="15000" b="1">
                <a:latin typeface="Arial" panose="020B0604020202020204" pitchFamily="34" charset="0"/>
                <a:cs typeface="Arial" panose="020B0604020202020204" pitchFamily="34" charset="0"/>
              </a:rPr>
              <a:t>1</a:t>
            </a:r>
          </a:p>
        </p:txBody>
      </p:sp>
      <p:pic>
        <p:nvPicPr>
          <p:cNvPr id="6" name="Bilde 5">
            <a:extLst>
              <a:ext uri="{FF2B5EF4-FFF2-40B4-BE49-F238E27FC236}">
                <a16:creationId xmlns:a16="http://schemas.microsoft.com/office/drawing/2014/main" id="{F5ADC289-2F72-439D-A38A-D8F7CCD10A9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 y="4634110"/>
            <a:ext cx="3404792" cy="2223890"/>
          </a:xfrm>
          <a:prstGeom prst="rect">
            <a:avLst/>
          </a:prstGeom>
        </p:spPr>
      </p:pic>
    </p:spTree>
    <p:extLst>
      <p:ext uri="{BB962C8B-B14F-4D97-AF65-F5344CB8AC3E}">
        <p14:creationId xmlns:p14="http://schemas.microsoft.com/office/powerpoint/2010/main" val="804138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Blågrøn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4777</Words>
  <Application>Microsoft Office PowerPoint</Application>
  <PresentationFormat>Widescreen</PresentationFormat>
  <Paragraphs>501</Paragraphs>
  <Slides>54</Slides>
  <Notes>47</Notes>
  <HiddenSlides>0</HiddenSlides>
  <MMClips>2</MMClips>
  <ScaleCrop>false</ScaleCrop>
  <HeadingPairs>
    <vt:vector size="6" baseType="variant">
      <vt:variant>
        <vt:lpstr>Brukte skrifter</vt:lpstr>
      </vt:variant>
      <vt:variant>
        <vt:i4>13</vt:i4>
      </vt:variant>
      <vt:variant>
        <vt:lpstr>Tema</vt:lpstr>
      </vt:variant>
      <vt:variant>
        <vt:i4>2</vt:i4>
      </vt:variant>
      <vt:variant>
        <vt:lpstr>Lysbildetitler</vt:lpstr>
      </vt:variant>
      <vt:variant>
        <vt:i4>54</vt:i4>
      </vt:variant>
    </vt:vector>
  </HeadingPairs>
  <TitlesOfParts>
    <vt:vector size="69" baseType="lpstr">
      <vt:lpstr>Atten New</vt:lpstr>
      <vt:lpstr>Inter</vt:lpstr>
      <vt:lpstr>Abadi</vt:lpstr>
      <vt:lpstr>Abadi Extra Light</vt:lpstr>
      <vt:lpstr>Arial</vt:lpstr>
      <vt:lpstr>Bradley Hand ITC</vt:lpstr>
      <vt:lpstr>Calibri</vt:lpstr>
      <vt:lpstr>Calibri Light</vt:lpstr>
      <vt:lpstr>consolas</vt:lpstr>
      <vt:lpstr>lato</vt:lpstr>
      <vt:lpstr>Libre Franklin</vt:lpstr>
      <vt:lpstr>Open Sans</vt:lpstr>
      <vt:lpstr>Roboto</vt:lpstr>
      <vt:lpstr>Office-tema</vt:lpstr>
      <vt:lpstr>Egendefinert utforming</vt:lpstr>
      <vt:lpstr>Metodikk for universell utforming av nettløsninger og litt om juridisk rammeverk</vt:lpstr>
      <vt:lpstr>Agenda </vt:lpstr>
      <vt:lpstr>Hvorfor?</vt:lpstr>
      <vt:lpstr>Hvem gjelder det?</vt:lpstr>
      <vt:lpstr>Antall personer med nedsatt funksjonsevne i Norge</vt:lpstr>
      <vt:lpstr>Hva er en hovedløsning?</vt:lpstr>
      <vt:lpstr>Metodikk </vt:lpstr>
      <vt:lpstr>PowerPoint-presentasjon</vt:lpstr>
      <vt:lpstr>Lenketekst</vt:lpstr>
      <vt:lpstr>Forståelig lenketekst del 1</vt:lpstr>
      <vt:lpstr>Forståelig lenketekst del 2</vt:lpstr>
      <vt:lpstr>Kontrast </vt:lpstr>
      <vt:lpstr>Kontrast er viktig for synligheten til spesielt teksten, men også annet innhold</vt:lpstr>
      <vt:lpstr>Kontrast er viktig for fargeblinde, men også for elever med nedsatt syn </vt:lpstr>
      <vt:lpstr>Løsningsforslag fra nettsiden til Tilynet</vt:lpstr>
      <vt:lpstr>Fargebruk </vt:lpstr>
      <vt:lpstr>Tenk på fargebruken</vt:lpstr>
      <vt:lpstr>Eksempel på fargebruk på et sektordiagram</vt:lpstr>
      <vt:lpstr>Eksempel på sektordiagrammet sett fra en fargeblind person</vt:lpstr>
      <vt:lpstr>Plassering av ledetekst</vt:lpstr>
      <vt:lpstr>Overskrifter og klart språk</vt:lpstr>
      <vt:lpstr>Eksempel på dårlige overskrifter</vt:lpstr>
      <vt:lpstr>Bruk av overskrifter i publiseringsløsningen</vt:lpstr>
      <vt:lpstr>Merk opp overskriften i Word</vt:lpstr>
      <vt:lpstr>Eksempel på gode overskrifter</vt:lpstr>
      <vt:lpstr>Verdens største blinde bruker</vt:lpstr>
      <vt:lpstr>KLART SPRÅK!</vt:lpstr>
      <vt:lpstr>Lister og tabeller</vt:lpstr>
      <vt:lpstr>Lister</vt:lpstr>
      <vt:lpstr>Tabeller</vt:lpstr>
      <vt:lpstr>Bilder</vt:lpstr>
      <vt:lpstr>Ikke-lenka bilde</vt:lpstr>
      <vt:lpstr>Lenka bilde</vt:lpstr>
      <vt:lpstr>Dekorativt bilde</vt:lpstr>
      <vt:lpstr>Video og lydopptak</vt:lpstr>
      <vt:lpstr>Video: Hvorfor tekstet video og lydklipp er viktig</vt:lpstr>
      <vt:lpstr>Teksting</vt:lpstr>
      <vt:lpstr>Dokumenter</vt:lpstr>
      <vt:lpstr>Publisering av dokumenter</vt:lpstr>
      <vt:lpstr>  Sjekk tilgjengelighet</vt:lpstr>
      <vt:lpstr>Juridisk rammeverk og begreper</vt:lpstr>
      <vt:lpstr>Universell utforming</vt:lpstr>
      <vt:lpstr>Likestillings- og diskrimineringsloven</vt:lpstr>
      <vt:lpstr>Nettløsninger i Norge</vt:lpstr>
      <vt:lpstr>Tilgjengelig Innhold</vt:lpstr>
      <vt:lpstr>Hvem gjelder reglene for?</vt:lpstr>
      <vt:lpstr>Webdirektivet (WAD)</vt:lpstr>
      <vt:lpstr>Nye krav med WAD </vt:lpstr>
      <vt:lpstr>Tilgjengelighetserklæring for alle offentlige virksomheter fra 2022 - med tilbakemeldingsfunksjon </vt:lpstr>
      <vt:lpstr>Hva som er nytt med reglene i WAD?</vt:lpstr>
      <vt:lpstr>Likestillings- og diskrimineringsloven</vt:lpstr>
      <vt:lpstr>Hva er WCAG?</vt:lpstr>
      <vt:lpstr>Forklaring av begreper</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Metodikk for universell utforming av nettløsninger</dc:title>
  <dc:creator>Mijalkovic, Biljana</dc:creator>
  <cp:lastModifiedBy>dag wiese schartum</cp:lastModifiedBy>
  <cp:revision>2</cp:revision>
  <dcterms:created xsi:type="dcterms:W3CDTF">2022-09-27T20:07:48Z</dcterms:created>
  <dcterms:modified xsi:type="dcterms:W3CDTF">2022-09-29T21:32:54Z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1c0bc7-c6be-49cd-a7d8-05e4908a7b56_Enabled">
    <vt:lpwstr>true</vt:lpwstr>
  </property>
  <property fmtid="{D5CDD505-2E9C-101B-9397-08002B2CF9AE}" pid="3" name="MSIP_Label_b41c0bc7-c6be-49cd-a7d8-05e4908a7b56_SetDate">
    <vt:lpwstr>2022-09-27T20:09:54Z</vt:lpwstr>
  </property>
  <property fmtid="{D5CDD505-2E9C-101B-9397-08002B2CF9AE}" pid="4" name="MSIP_Label_b41c0bc7-c6be-49cd-a7d8-05e4908a7b56_Method">
    <vt:lpwstr>Privileged</vt:lpwstr>
  </property>
  <property fmtid="{D5CDD505-2E9C-101B-9397-08002B2CF9AE}" pid="5" name="MSIP_Label_b41c0bc7-c6be-49cd-a7d8-05e4908a7b56_Name">
    <vt:lpwstr>Internal</vt:lpwstr>
  </property>
  <property fmtid="{D5CDD505-2E9C-101B-9397-08002B2CF9AE}" pid="6" name="MSIP_Label_b41c0bc7-c6be-49cd-a7d8-05e4908a7b56_SiteId">
    <vt:lpwstr>4cbfea0a-b872-47f0-b51c-1c64953c3f0b</vt:lpwstr>
  </property>
  <property fmtid="{D5CDD505-2E9C-101B-9397-08002B2CF9AE}" pid="7" name="MSIP_Label_b41c0bc7-c6be-49cd-a7d8-05e4908a7b56_ActionId">
    <vt:lpwstr>1445f3db-2bcc-48f1-8f42-4c1a8296c733</vt:lpwstr>
  </property>
  <property fmtid="{D5CDD505-2E9C-101B-9397-08002B2CF9AE}" pid="8" name="MSIP_Label_b41c0bc7-c6be-49cd-a7d8-05e4908a7b56_ContentBits">
    <vt:lpwstr>0</vt:lpwstr>
  </property>
</Properties>
</file>