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6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F48AE2B-37A9-0DBE-2562-AA000BE871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C2A4A195-1508-0A78-DBA1-0E5556C6FD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06B5F62-490D-58B4-443C-B492B11D8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36634-669A-409C-B047-761E4E50302C}" type="datetimeFigureOut">
              <a:rPr lang="nb-NO" smtClean="0"/>
              <a:t>22.09.2022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E23B4F4-82B0-6133-3296-17D2D36F8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CC71CA1-BA3B-07E1-4EE1-8F09340CA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C0D82-7136-4EC2-A7EF-CD0BAB00F2A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8256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8C41D19-1094-03FA-14A8-572AE22A1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7D99D0B-0828-B77A-F0E6-B9EC20F16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580D663-9A38-479B-A6F3-539A162B8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36634-669A-409C-B047-761E4E50302C}" type="datetimeFigureOut">
              <a:rPr lang="nb-NO" smtClean="0"/>
              <a:t>22.09.2022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7A665A2-6FD2-BEF0-09EE-58E443B6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4312F91-F2B2-273F-2A8B-B7A78DB81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C0D82-7136-4EC2-A7EF-CD0BAB00F2A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3663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70AB6450-B680-7A16-BAD7-006EA8592C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C84C36F-4018-E879-BAF1-11D7D532C4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73DF8E7-96C2-21AF-5651-B05255EDB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36634-669A-409C-B047-761E4E50302C}" type="datetimeFigureOut">
              <a:rPr lang="nb-NO" smtClean="0"/>
              <a:t>22.09.2022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CCEE5A7-360E-8253-B583-7F0C1AC84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8253D0E-FB78-1A21-096E-3AA5C2F88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C0D82-7136-4EC2-A7EF-CD0BAB00F2A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4132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CCC32C-BCC8-3238-EBC1-5199AB725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AB64D5E-DB98-B63C-E9C9-07861308F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A4D5270-02D7-D78E-8493-571DE30E1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36634-669A-409C-B047-761E4E50302C}" type="datetimeFigureOut">
              <a:rPr lang="nb-NO" smtClean="0"/>
              <a:t>22.09.2022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0916F01-24FB-9305-96DA-8560F1BDE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7DF1EE8-CA65-BE88-E850-D90B02E7B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C0D82-7136-4EC2-A7EF-CD0BAB00F2A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72854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7E4B103-F963-9BFE-80D4-7DFA68368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FB772C1-A430-AEF4-D252-D61A6BC825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98F2638-31A0-E94B-7EE5-30281F778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36634-669A-409C-B047-761E4E50302C}" type="datetimeFigureOut">
              <a:rPr lang="nb-NO" smtClean="0"/>
              <a:t>22.09.2022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D5E667C-0DF8-DDC9-36CC-B3A689269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2A96F07-8564-E057-C0D6-6AF5C843D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C0D82-7136-4EC2-A7EF-CD0BAB00F2A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9957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64ED51F-8AC5-456D-C0B6-FD0EF05D3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35C1C05-7A44-64B0-1B56-2665B687C9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BBA9435-15E3-15BD-9ED5-61B726DAB1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EABD5EF-5788-66B7-7FDF-D0FEC5B5A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36634-669A-409C-B047-761E4E50302C}" type="datetimeFigureOut">
              <a:rPr lang="nb-NO" smtClean="0"/>
              <a:t>22.09.2022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6267B8F-00CB-76DF-E800-03831034F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EB82AA1-A908-6AC5-B4AF-7B77936DE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C0D82-7136-4EC2-A7EF-CD0BAB00F2A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2883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93376AC-EC03-6F4E-D7C8-127FEE472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7E821D5-38E4-125E-6115-5E17B7A4C0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AAB8CB2-3D97-EA0B-D6A1-8A09A37980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8A22B2B6-631F-57C4-D7B1-CBD5FB7B8B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D902F20E-3E61-78F1-3731-8D0E0275F5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B8623EC4-7BD6-9B76-06F0-89DEF4059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36634-669A-409C-B047-761E4E50302C}" type="datetimeFigureOut">
              <a:rPr lang="nb-NO" smtClean="0"/>
              <a:t>22.09.2022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BE80DB2F-5FCC-4DB4-3CBD-8CF7768BE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0A88F663-CF4F-7205-9C94-107E9DAE5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C0D82-7136-4EC2-A7EF-CD0BAB00F2A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26712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DECF291-6621-742B-9839-B66E4EC07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9FACB01-DFCD-9332-A2AF-E51AEFF27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36634-669A-409C-B047-761E4E50302C}" type="datetimeFigureOut">
              <a:rPr lang="nb-NO" smtClean="0"/>
              <a:t>22.09.2022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26C4A3F7-C03F-084E-9A24-03ABB607C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C7D3DD5-50A5-48B8-6CFE-828EC0E67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C0D82-7136-4EC2-A7EF-CD0BAB00F2A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497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8F653BAD-C202-7407-E832-ECE3FBCE7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36634-669A-409C-B047-761E4E50302C}" type="datetimeFigureOut">
              <a:rPr lang="nb-NO" smtClean="0"/>
              <a:t>22.09.2022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3A9E2BF9-F985-A12A-FE35-6398EE42B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E1518816-2F5D-F6D3-AF10-854D221DC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C0D82-7136-4EC2-A7EF-CD0BAB00F2A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6800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FBCD205-BF5A-2984-E05F-0E4310322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EF41D08-4955-949B-4281-D6029D6A7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A354D43-E32D-B9BD-86C7-029687FDAC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105DB71-487E-4D0E-2232-0534058A1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36634-669A-409C-B047-761E4E50302C}" type="datetimeFigureOut">
              <a:rPr lang="nb-NO" smtClean="0"/>
              <a:t>22.09.2022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7AE484D-C682-4DCD-1611-1EAC013AA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F3E43CA-BBD5-9822-79A8-36465B2BF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C0D82-7136-4EC2-A7EF-CD0BAB00F2A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2019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6AEC044-C7E6-ADF0-3477-9006E22D5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7B783144-186D-3E0C-491C-E7A7744921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791AA70-B2AC-2428-F918-9863235AE3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7D715AC-D7CE-FC38-D8FF-697E19B35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36634-669A-409C-B047-761E4E50302C}" type="datetimeFigureOut">
              <a:rPr lang="nb-NO" smtClean="0"/>
              <a:t>22.09.2022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E7AB27D-58E0-3165-61EB-879B6B14B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CF14B7A-7592-1828-A0E0-25A0B6CBB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C0D82-7136-4EC2-A7EF-CD0BAB00F2A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6394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0734995C-7212-8E49-19F5-ACFA4C02F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96A740B-B126-423C-C5C8-ADC4DFC18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3D9F2F1-0C9A-4919-EA0C-EE933A844F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36634-669A-409C-B047-761E4E50302C}" type="datetimeFigureOut">
              <a:rPr lang="nb-NO" smtClean="0"/>
              <a:t>22.09.2022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F39E77F-A00D-A68E-EA4C-18AC4DBB09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7EB604D-16D3-0C64-E63E-CEFFFF32C2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C0D82-7136-4EC2-A7EF-CD0BAB00F2A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873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85FFE79-AB05-62E7-17D1-A7B5CD6262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dirty="0">
                <a:solidFill>
                  <a:schemeClr val="accent5">
                    <a:lumMod val="75000"/>
                  </a:schemeClr>
                </a:solidFill>
              </a:rPr>
              <a:t>Er det lov å la personer falle utenfor den digitale forvaltningen?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9E66F64-823D-9A2D-2FE8-E291D8442D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/>
              <a:t>Dag Wiese Schartum</a:t>
            </a:r>
          </a:p>
        </p:txBody>
      </p:sp>
    </p:spTree>
    <p:extLst>
      <p:ext uri="{BB962C8B-B14F-4D97-AF65-F5344CB8AC3E}">
        <p14:creationId xmlns:p14="http://schemas.microsoft.com/office/powerpoint/2010/main" val="412500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FCEAD3A-311F-0245-F21F-685A9D0EF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>
                <a:solidFill>
                  <a:schemeClr val="accent5">
                    <a:lumMod val="75000"/>
                  </a:schemeClr>
                </a:solidFill>
              </a:rPr>
              <a:t>«falle utenfor den digitale forvaltningen»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1E64A95-825F-8FB4-A575-0FEC45F4C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Innlegget handler om adgangen til å kommunisere med offentlig forvaltning på måter som ikke er digital</a:t>
            </a:r>
          </a:p>
          <a:p>
            <a:r>
              <a:rPr lang="nb-NO" dirty="0"/>
              <a:t>Det er altså </a:t>
            </a:r>
            <a:r>
              <a:rPr lang="nb-NO" i="1" dirty="0"/>
              <a:t>måten å kommunisere på </a:t>
            </a:r>
            <a:r>
              <a:rPr lang="nb-NO" dirty="0"/>
              <a:t>som er sentral</a:t>
            </a:r>
          </a:p>
          <a:p>
            <a:r>
              <a:rPr lang="nb-NO" dirty="0"/>
              <a:t>«Kommunisere»</a:t>
            </a:r>
          </a:p>
          <a:p>
            <a:pPr lvl="1"/>
            <a:r>
              <a:rPr lang="nb-NO" dirty="0"/>
              <a:t>«bringe informasjon til en mottager» (NAOB)</a:t>
            </a:r>
          </a:p>
          <a:p>
            <a:pPr lvl="1"/>
            <a:r>
              <a:rPr lang="nb-NO" dirty="0"/>
              <a:t>«gjensidig utveksling av informasjon mellom to eller flere parter» (Statens kommunikasjonspolitikk, 2009)</a:t>
            </a:r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92828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6F94A34-86A2-9320-54F5-7A96D3908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>
                <a:solidFill>
                  <a:schemeClr val="accent5">
                    <a:lumMod val="75000"/>
                  </a:schemeClr>
                </a:solidFill>
              </a:rPr>
              <a:t>Kommunikasjon: Mellom </a:t>
            </a:r>
            <a:r>
              <a:rPr lang="nb-NO" sz="3600" i="1" dirty="0">
                <a:solidFill>
                  <a:schemeClr val="accent5">
                    <a:lumMod val="75000"/>
                  </a:schemeClr>
                </a:solidFill>
              </a:rPr>
              <a:t>hvem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255D0960-5371-D8FD-EBBD-C11771635D29}"/>
              </a:ext>
            </a:extLst>
          </p:cNvPr>
          <p:cNvSpPr txBox="1"/>
          <p:nvPr/>
        </p:nvSpPr>
        <p:spPr>
          <a:xfrm>
            <a:off x="900813" y="1887042"/>
            <a:ext cx="2974853" cy="22672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Parter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Registrerte personer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Andre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C20F2A47-EC24-D9C6-5DA4-BE77A025FD69}"/>
              </a:ext>
            </a:extLst>
          </p:cNvPr>
          <p:cNvSpPr txBox="1"/>
          <p:nvPr/>
        </p:nvSpPr>
        <p:spPr>
          <a:xfrm>
            <a:off x="7890934" y="1887042"/>
            <a:ext cx="2372381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sz="2400" dirty="0"/>
              <a:t>Vedkommende</a:t>
            </a:r>
          </a:p>
          <a:p>
            <a:r>
              <a:rPr lang="nb-NO" sz="2400" dirty="0"/>
              <a:t>forvaltningsorgan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12F20D97-F560-1E6B-EA14-C18C48DBCE90}"/>
              </a:ext>
            </a:extLst>
          </p:cNvPr>
          <p:cNvSpPr txBox="1"/>
          <p:nvPr/>
        </p:nvSpPr>
        <p:spPr>
          <a:xfrm>
            <a:off x="7890934" y="3499722"/>
            <a:ext cx="2581861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sz="2400" dirty="0"/>
              <a:t>Andre forvaltnings-</a:t>
            </a:r>
          </a:p>
          <a:p>
            <a:r>
              <a:rPr lang="nb-NO" sz="2400" dirty="0"/>
              <a:t>organer</a:t>
            </a:r>
          </a:p>
        </p:txBody>
      </p:sp>
      <p:cxnSp>
        <p:nvCxnSpPr>
          <p:cNvPr id="12" name="Rett pilkobling 11">
            <a:extLst>
              <a:ext uri="{FF2B5EF4-FFF2-40B4-BE49-F238E27FC236}">
                <a16:creationId xmlns:a16="http://schemas.microsoft.com/office/drawing/2014/main" id="{EDBAE33C-558E-E361-7163-2F76929C94DF}"/>
              </a:ext>
            </a:extLst>
          </p:cNvPr>
          <p:cNvCxnSpPr/>
          <p:nvPr/>
        </p:nvCxnSpPr>
        <p:spPr>
          <a:xfrm flipV="1">
            <a:off x="3893346" y="2387456"/>
            <a:ext cx="3954664" cy="32491"/>
          </a:xfrm>
          <a:prstGeom prst="straightConnector1">
            <a:avLst/>
          </a:prstGeom>
          <a:ln w="63500" cmpd="dbl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E46589C5-9D7C-B401-8D6B-92A7E148E641}"/>
              </a:ext>
            </a:extLst>
          </p:cNvPr>
          <p:cNvSpPr txBox="1"/>
          <p:nvPr/>
        </p:nvSpPr>
        <p:spPr>
          <a:xfrm rot="16200000">
            <a:off x="-476712" y="2802902"/>
            <a:ext cx="2293385" cy="461665"/>
          </a:xfrm>
          <a:prstGeom prst="rect">
            <a:avLst/>
          </a:prstGeom>
          <a:solidFill>
            <a:schemeClr val="bg2">
              <a:alpha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sz="2400" dirty="0"/>
              <a:t>    Fullmektiger    </a:t>
            </a: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D8340A83-69C3-130F-8A9C-0A0F8B1D5861}"/>
              </a:ext>
            </a:extLst>
          </p:cNvPr>
          <p:cNvSpPr txBox="1"/>
          <p:nvPr/>
        </p:nvSpPr>
        <p:spPr>
          <a:xfrm>
            <a:off x="9181864" y="4196489"/>
            <a:ext cx="2369559" cy="830997"/>
          </a:xfrm>
          <a:prstGeom prst="rect">
            <a:avLst/>
          </a:prstGeom>
          <a:solidFill>
            <a:schemeClr val="bg2">
              <a:alpha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sz="2400" dirty="0"/>
              <a:t>Den behandlings-</a:t>
            </a:r>
          </a:p>
          <a:p>
            <a:r>
              <a:rPr lang="nb-NO" sz="2400" dirty="0"/>
              <a:t>ansvarlige</a:t>
            </a:r>
          </a:p>
        </p:txBody>
      </p:sp>
      <p:cxnSp>
        <p:nvCxnSpPr>
          <p:cNvPr id="14" name="Rett pilkobling 13">
            <a:extLst>
              <a:ext uri="{FF2B5EF4-FFF2-40B4-BE49-F238E27FC236}">
                <a16:creationId xmlns:a16="http://schemas.microsoft.com/office/drawing/2014/main" id="{642AE5F3-8EBE-3D88-55FF-ABE4DCAFB2CB}"/>
              </a:ext>
            </a:extLst>
          </p:cNvPr>
          <p:cNvCxnSpPr/>
          <p:nvPr/>
        </p:nvCxnSpPr>
        <p:spPr>
          <a:xfrm flipV="1">
            <a:off x="3875666" y="3762677"/>
            <a:ext cx="3954664" cy="32491"/>
          </a:xfrm>
          <a:prstGeom prst="straightConnector1">
            <a:avLst/>
          </a:prstGeom>
          <a:ln w="63500" cmpd="dbl"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tt pilkobling 14">
            <a:extLst>
              <a:ext uri="{FF2B5EF4-FFF2-40B4-BE49-F238E27FC236}">
                <a16:creationId xmlns:a16="http://schemas.microsoft.com/office/drawing/2014/main" id="{054CE620-1BE2-7AEC-124B-14285FE414E6}"/>
              </a:ext>
            </a:extLst>
          </p:cNvPr>
          <p:cNvCxnSpPr>
            <a:cxnSpLocks/>
          </p:cNvCxnSpPr>
          <p:nvPr/>
        </p:nvCxnSpPr>
        <p:spPr>
          <a:xfrm>
            <a:off x="8726254" y="2718039"/>
            <a:ext cx="41774" cy="781683"/>
          </a:xfrm>
          <a:prstGeom prst="straightConnector1">
            <a:avLst/>
          </a:prstGeom>
          <a:ln w="63500" cmpd="dbl">
            <a:prstDash val="sysDot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tt pilkobling 25">
            <a:extLst>
              <a:ext uri="{FF2B5EF4-FFF2-40B4-BE49-F238E27FC236}">
                <a16:creationId xmlns:a16="http://schemas.microsoft.com/office/drawing/2014/main" id="{FD9ACEE1-5990-31FA-5D16-89A55A8D7416}"/>
              </a:ext>
            </a:extLst>
          </p:cNvPr>
          <p:cNvCxnSpPr/>
          <p:nvPr/>
        </p:nvCxnSpPr>
        <p:spPr>
          <a:xfrm flipV="1">
            <a:off x="3888366" y="3762677"/>
            <a:ext cx="3954664" cy="32491"/>
          </a:xfrm>
          <a:prstGeom prst="straightConnector1">
            <a:avLst/>
          </a:prstGeom>
          <a:ln w="63500" cmpd="dbl"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Sylinder 8">
            <a:extLst>
              <a:ext uri="{FF2B5EF4-FFF2-40B4-BE49-F238E27FC236}">
                <a16:creationId xmlns:a16="http://schemas.microsoft.com/office/drawing/2014/main" id="{A61B852F-7E23-01E3-CFC6-D0C29CDBB3EF}"/>
              </a:ext>
            </a:extLst>
          </p:cNvPr>
          <p:cNvSpPr txBox="1"/>
          <p:nvPr/>
        </p:nvSpPr>
        <p:spPr>
          <a:xfrm>
            <a:off x="9181864" y="2387456"/>
            <a:ext cx="2369559" cy="830997"/>
          </a:xfrm>
          <a:prstGeom prst="rect">
            <a:avLst/>
          </a:prstGeom>
          <a:solidFill>
            <a:schemeClr val="bg2">
              <a:alpha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sz="2400" dirty="0"/>
              <a:t>Den behandlings-</a:t>
            </a:r>
          </a:p>
          <a:p>
            <a:r>
              <a:rPr lang="nb-NO" sz="2400" dirty="0"/>
              <a:t>ansvarlige</a:t>
            </a:r>
          </a:p>
        </p:txBody>
      </p:sp>
      <p:cxnSp>
        <p:nvCxnSpPr>
          <p:cNvPr id="27" name="Rett pilkobling 26">
            <a:extLst>
              <a:ext uri="{FF2B5EF4-FFF2-40B4-BE49-F238E27FC236}">
                <a16:creationId xmlns:a16="http://schemas.microsoft.com/office/drawing/2014/main" id="{D50AF7D9-F149-920B-DEAA-791F7FB29A0D}"/>
              </a:ext>
            </a:extLst>
          </p:cNvPr>
          <p:cNvCxnSpPr>
            <a:cxnSpLocks/>
          </p:cNvCxnSpPr>
          <p:nvPr/>
        </p:nvCxnSpPr>
        <p:spPr>
          <a:xfrm>
            <a:off x="8738954" y="2718039"/>
            <a:ext cx="41774" cy="781683"/>
          </a:xfrm>
          <a:prstGeom prst="straightConnector1">
            <a:avLst/>
          </a:prstGeom>
          <a:ln w="63500" cmpd="dbl">
            <a:prstDash val="sysDot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tt pilkobling 30">
            <a:extLst>
              <a:ext uri="{FF2B5EF4-FFF2-40B4-BE49-F238E27FC236}">
                <a16:creationId xmlns:a16="http://schemas.microsoft.com/office/drawing/2014/main" id="{4FEE3654-8338-7271-5DA4-8A9A105293A0}"/>
              </a:ext>
            </a:extLst>
          </p:cNvPr>
          <p:cNvCxnSpPr/>
          <p:nvPr/>
        </p:nvCxnSpPr>
        <p:spPr>
          <a:xfrm flipV="1">
            <a:off x="3896597" y="3762677"/>
            <a:ext cx="3954664" cy="32491"/>
          </a:xfrm>
          <a:prstGeom prst="straightConnector1">
            <a:avLst/>
          </a:prstGeom>
          <a:ln w="63500" cmpd="dbl"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7065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EE78D88-7B27-FC4C-D485-129ADEDE6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217" y="-143435"/>
            <a:ext cx="10515600" cy="1104254"/>
          </a:xfrm>
        </p:spPr>
        <p:txBody>
          <a:bodyPr>
            <a:normAutofit/>
          </a:bodyPr>
          <a:lstStyle/>
          <a:p>
            <a:r>
              <a:rPr lang="nb-NO" sz="3600" dirty="0">
                <a:solidFill>
                  <a:schemeClr val="accent5">
                    <a:lumMod val="75000"/>
                  </a:schemeClr>
                </a:solidFill>
              </a:rPr>
              <a:t>Kommunikasjon: Om </a:t>
            </a:r>
            <a:r>
              <a:rPr lang="nb-NO" sz="3600" i="1" dirty="0">
                <a:solidFill>
                  <a:schemeClr val="accent5">
                    <a:lumMod val="75000"/>
                  </a:schemeClr>
                </a:solidFill>
              </a:rPr>
              <a:t>hva </a:t>
            </a:r>
            <a:r>
              <a:rPr lang="nb-NO" sz="3600" dirty="0">
                <a:solidFill>
                  <a:schemeClr val="accent5">
                    <a:lumMod val="75000"/>
                  </a:schemeClr>
                </a:solidFill>
              </a:rPr>
              <a:t>og</a:t>
            </a:r>
            <a:r>
              <a:rPr lang="nb-NO" sz="3600" i="1" dirty="0">
                <a:solidFill>
                  <a:schemeClr val="accent5">
                    <a:lumMod val="75000"/>
                  </a:schemeClr>
                </a:solidFill>
              </a:rPr>
              <a:t> hvordan</a:t>
            </a:r>
            <a:r>
              <a:rPr lang="nb-NO" sz="3600" dirty="0">
                <a:solidFill>
                  <a:schemeClr val="accent5">
                    <a:lumMod val="75000"/>
                  </a:schemeClr>
                </a:solidFill>
              </a:rPr>
              <a:t>?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D9CE0EE1-21B7-48B0-6ADD-8BB5F8BCB16C}"/>
              </a:ext>
            </a:extLst>
          </p:cNvPr>
          <p:cNvSpPr txBox="1"/>
          <p:nvPr/>
        </p:nvSpPr>
        <p:spPr>
          <a:xfrm>
            <a:off x="783236" y="814625"/>
            <a:ext cx="2595775" cy="15850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b-NO" sz="2000" u="sng" dirty="0">
                <a:solidFill>
                  <a:prstClr val="black"/>
                </a:solidFill>
                <a:latin typeface="Calibri" panose="020F0502020204030204"/>
              </a:rPr>
              <a:t>Initiativ f</a:t>
            </a:r>
            <a:r>
              <a:rPr kumimoji="0" lang="nb-NO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ra: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</a:rPr>
              <a:t>Parter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b-NO" sz="2000" b="1" dirty="0">
                <a:solidFill>
                  <a:srgbClr val="0070C0"/>
                </a:solidFill>
                <a:latin typeface="Calibri" panose="020F0502020204030204"/>
              </a:rPr>
              <a:t>Person som spør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nb-NO" sz="2000" b="1" dirty="0">
                <a:solidFill>
                  <a:schemeClr val="accent2">
                    <a:lumMod val="75000"/>
                  </a:schemeClr>
                </a:solidFill>
              </a:rPr>
              <a:t>Registrerte personer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AADF7207-A06E-C672-CB0B-9D852F392846}"/>
              </a:ext>
            </a:extLst>
          </p:cNvPr>
          <p:cNvSpPr txBox="1"/>
          <p:nvPr/>
        </p:nvSpPr>
        <p:spPr>
          <a:xfrm>
            <a:off x="7784176" y="815582"/>
            <a:ext cx="4077206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sz="2000" u="sng" dirty="0"/>
              <a:t>Initiativ fra: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b="1" dirty="0"/>
              <a:t>Vedkommende forvaltningsorgan</a:t>
            </a:r>
          </a:p>
          <a:p>
            <a:endParaRPr lang="nb-NO" sz="2000" dirty="0"/>
          </a:p>
        </p:txBody>
      </p:sp>
      <p:cxnSp>
        <p:nvCxnSpPr>
          <p:cNvPr id="6" name="Rett pilkobling 5">
            <a:extLst>
              <a:ext uri="{FF2B5EF4-FFF2-40B4-BE49-F238E27FC236}">
                <a16:creationId xmlns:a16="http://schemas.microsoft.com/office/drawing/2014/main" id="{3B408174-212F-F806-F303-44A5C5F84F7B}"/>
              </a:ext>
            </a:extLst>
          </p:cNvPr>
          <p:cNvCxnSpPr/>
          <p:nvPr/>
        </p:nvCxnSpPr>
        <p:spPr>
          <a:xfrm flipV="1">
            <a:off x="3786588" y="1461233"/>
            <a:ext cx="3954664" cy="32491"/>
          </a:xfrm>
          <a:prstGeom prst="straightConnector1">
            <a:avLst/>
          </a:prstGeom>
          <a:ln w="63500" cmpd="dbl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292D19E6-825C-C889-9E4D-A9E5EE9B0AFD}"/>
              </a:ext>
            </a:extLst>
          </p:cNvPr>
          <p:cNvGrpSpPr/>
          <p:nvPr/>
        </p:nvGrpSpPr>
        <p:grpSpPr>
          <a:xfrm>
            <a:off x="6585838" y="1950539"/>
            <a:ext cx="5375629" cy="2772257"/>
            <a:chOff x="6404814" y="2075863"/>
            <a:chExt cx="5375629" cy="2772257"/>
          </a:xfrm>
        </p:grpSpPr>
        <p:sp>
          <p:nvSpPr>
            <p:cNvPr id="14" name="TekstSylinder 13">
              <a:extLst>
                <a:ext uri="{FF2B5EF4-FFF2-40B4-BE49-F238E27FC236}">
                  <a16:creationId xmlns:a16="http://schemas.microsoft.com/office/drawing/2014/main" id="{6504A4DF-4020-5F5F-8CE6-FAFAD66E524E}"/>
                </a:ext>
              </a:extLst>
            </p:cNvPr>
            <p:cNvSpPr txBox="1"/>
            <p:nvPr/>
          </p:nvSpPr>
          <p:spPr>
            <a:xfrm>
              <a:off x="6404814" y="2422574"/>
              <a:ext cx="5375629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269875"/>
              <a:r>
                <a:rPr lang="nb-NO" b="1" dirty="0">
                  <a:solidFill>
                    <a:srgbClr val="7030A0"/>
                  </a:solidFill>
                </a:rPr>
                <a:t>Inn</a:t>
              </a:r>
              <a:r>
                <a:rPr lang="nb-NO" b="1" dirty="0">
                  <a:solidFill>
                    <a:srgbClr val="0070C0"/>
                  </a:solidFill>
                </a:rPr>
                <a:t>bygg</a:t>
              </a:r>
              <a:r>
                <a:rPr lang="nb-NO" b="1" dirty="0">
                  <a:solidFill>
                    <a:schemeClr val="accent2">
                      <a:lumMod val="75000"/>
                    </a:schemeClr>
                  </a:solidFill>
                </a:rPr>
                <a:t>ere</a:t>
              </a:r>
              <a:r>
                <a:rPr lang="nb-NO" b="1" dirty="0"/>
                <a:t> har krav på </a:t>
              </a:r>
              <a:r>
                <a:rPr lang="nb-NO" b="1" dirty="0">
                  <a:solidFill>
                    <a:schemeClr val="accent6">
                      <a:lumMod val="50000"/>
                    </a:schemeClr>
                  </a:solidFill>
                </a:rPr>
                <a:t>ikke-digital kommunikasjon </a:t>
              </a:r>
              <a:r>
                <a:rPr lang="nb-NO" b="1" dirty="0"/>
                <a:t>om</a:t>
              </a:r>
              <a:endParaRPr lang="nb-NO" dirty="0"/>
            </a:p>
            <a:p>
              <a:pPr marL="88900" indent="-88900" defTabSz="269875">
                <a:buFont typeface="Arial" panose="020B0604020202020204" pitchFamily="34" charset="0"/>
                <a:buChar char="•"/>
              </a:pPr>
              <a:r>
                <a:rPr lang="nb-NO" dirty="0"/>
                <a:t>enkeltvedtak</a:t>
              </a:r>
            </a:p>
            <a:p>
              <a:pPr marL="88900" indent="-88900" defTabSz="269875">
                <a:buFont typeface="Arial" panose="020B0604020202020204" pitchFamily="34" charset="0"/>
                <a:buChar char="•"/>
              </a:pPr>
              <a:r>
                <a:rPr lang="nb-NO" dirty="0"/>
                <a:t>forhåndsvarsel (fvl § 16)</a:t>
              </a:r>
            </a:p>
            <a:p>
              <a:pPr marL="88900" indent="-88900" defTabSz="269875">
                <a:buFont typeface="Arial" panose="020B0604020202020204" pitchFamily="34" charset="0"/>
                <a:buChar char="•"/>
              </a:pPr>
              <a:r>
                <a:rPr lang="nb-NO" dirty="0"/>
                <a:t>meldinger med betydning for rettsstilling og saks-  behandling</a:t>
              </a:r>
            </a:p>
            <a:p>
              <a:pPr marL="88900" indent="-88900" defTabSz="269875">
                <a:buFont typeface="Arial" panose="020B0604020202020204" pitchFamily="34" charset="0"/>
                <a:buChar char="•"/>
              </a:pPr>
              <a:r>
                <a:rPr lang="nb-NO" dirty="0"/>
                <a:t>meldinger som det er av særlig betydning at inn-byggeren mottar</a:t>
              </a:r>
            </a:p>
          </p:txBody>
        </p:sp>
        <p:sp>
          <p:nvSpPr>
            <p:cNvPr id="15" name="TekstSylinder 14">
              <a:extLst>
                <a:ext uri="{FF2B5EF4-FFF2-40B4-BE49-F238E27FC236}">
                  <a16:creationId xmlns:a16="http://schemas.microsoft.com/office/drawing/2014/main" id="{CAB3AC3E-B41A-42F7-3C98-2F617C5D80DA}"/>
                </a:ext>
              </a:extLst>
            </p:cNvPr>
            <p:cNvSpPr txBox="1"/>
            <p:nvPr/>
          </p:nvSpPr>
          <p:spPr>
            <a:xfrm>
              <a:off x="6437027" y="2075863"/>
              <a:ext cx="4893712" cy="36933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nb-NO" dirty="0"/>
                <a:t>Hvis reservasjon eller ikke oppdatert siste 18 mnd.</a:t>
              </a:r>
            </a:p>
          </p:txBody>
        </p:sp>
        <p:sp>
          <p:nvSpPr>
            <p:cNvPr id="16" name="TekstSylinder 15">
              <a:extLst>
                <a:ext uri="{FF2B5EF4-FFF2-40B4-BE49-F238E27FC236}">
                  <a16:creationId xmlns:a16="http://schemas.microsoft.com/office/drawing/2014/main" id="{8B36FD58-E550-3EF7-E31F-59C3C1D59D6F}"/>
                </a:ext>
              </a:extLst>
            </p:cNvPr>
            <p:cNvSpPr txBox="1"/>
            <p:nvPr/>
          </p:nvSpPr>
          <p:spPr>
            <a:xfrm>
              <a:off x="6550047" y="4478788"/>
              <a:ext cx="2795061" cy="3693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nb-NO" dirty="0"/>
                <a:t>Kommunikasjonsmåte: Brev</a:t>
              </a:r>
            </a:p>
          </p:txBody>
        </p:sp>
      </p:grpSp>
      <p:grpSp>
        <p:nvGrpSpPr>
          <p:cNvPr id="20" name="Gruppe 19">
            <a:extLst>
              <a:ext uri="{FF2B5EF4-FFF2-40B4-BE49-F238E27FC236}">
                <a16:creationId xmlns:a16="http://schemas.microsoft.com/office/drawing/2014/main" id="{F09984AA-B9E4-BDF6-76D8-FB67FA18D80D}"/>
              </a:ext>
            </a:extLst>
          </p:cNvPr>
          <p:cNvGrpSpPr/>
          <p:nvPr/>
        </p:nvGrpSpPr>
        <p:grpSpPr>
          <a:xfrm>
            <a:off x="374810" y="2374621"/>
            <a:ext cx="6010171" cy="3046989"/>
            <a:chOff x="736084" y="3269182"/>
            <a:chExt cx="6010171" cy="3046989"/>
          </a:xfrm>
        </p:grpSpPr>
        <p:sp>
          <p:nvSpPr>
            <p:cNvPr id="17" name="TekstSylinder 16">
              <a:extLst>
                <a:ext uri="{FF2B5EF4-FFF2-40B4-BE49-F238E27FC236}">
                  <a16:creationId xmlns:a16="http://schemas.microsoft.com/office/drawing/2014/main" id="{706EDC84-D525-1C8F-50F2-F4FC2BCC00F7}"/>
                </a:ext>
              </a:extLst>
            </p:cNvPr>
            <p:cNvSpPr txBox="1"/>
            <p:nvPr/>
          </p:nvSpPr>
          <p:spPr>
            <a:xfrm>
              <a:off x="736084" y="3269182"/>
              <a:ext cx="6010171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b="1" dirty="0">
                  <a:solidFill>
                    <a:srgbClr val="7030A0"/>
                  </a:solidFill>
                </a:rPr>
                <a:t>Parter</a:t>
              </a:r>
              <a:r>
                <a:rPr lang="nb-NO" b="1" dirty="0"/>
                <a:t> har krav på kommunikasjon om</a:t>
              </a: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nb-NO" dirty="0"/>
                <a:t>gjeldende lover og forskrifter</a:t>
              </a: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nb-NO" dirty="0"/>
                <a:t>vanlig praksis på saksområdet</a:t>
              </a: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nb-NO" dirty="0"/>
                <a:t>regler for saksbehandlingen</a:t>
              </a: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nb-NO" dirty="0"/>
                <a:t>Konkrete forhold som kan få særlig betydning for resultatet</a:t>
              </a:r>
            </a:p>
          </p:txBody>
        </p:sp>
        <p:sp>
          <p:nvSpPr>
            <p:cNvPr id="18" name="TekstSylinder 17">
              <a:extLst>
                <a:ext uri="{FF2B5EF4-FFF2-40B4-BE49-F238E27FC236}">
                  <a16:creationId xmlns:a16="http://schemas.microsoft.com/office/drawing/2014/main" id="{F78856F8-3585-66EF-E69B-28CF6CFD49E4}"/>
                </a:ext>
              </a:extLst>
            </p:cNvPr>
            <p:cNvSpPr txBox="1"/>
            <p:nvPr/>
          </p:nvSpPr>
          <p:spPr>
            <a:xfrm>
              <a:off x="736084" y="5669840"/>
              <a:ext cx="5684057" cy="64633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nb-NO" dirty="0"/>
                <a:t>Kommunikasjonsmåte: Muntlig eller skriftlig; forvaltningen</a:t>
              </a:r>
            </a:p>
            <a:p>
              <a:r>
                <a:rPr lang="nb-NO" dirty="0"/>
                <a:t>velger</a:t>
              </a:r>
            </a:p>
          </p:txBody>
        </p:sp>
      </p:grp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68EDB05D-04E0-226E-07D5-77052E57AF14}"/>
              </a:ext>
            </a:extLst>
          </p:cNvPr>
          <p:cNvSpPr txBox="1"/>
          <p:nvPr/>
        </p:nvSpPr>
        <p:spPr>
          <a:xfrm>
            <a:off x="332262" y="3851949"/>
            <a:ext cx="54873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>
                <a:solidFill>
                  <a:srgbClr val="0070C0"/>
                </a:solidFill>
              </a:rPr>
              <a:t>Person som spør </a:t>
            </a:r>
            <a:r>
              <a:rPr lang="nb-NO" b="1" dirty="0"/>
              <a:t>har krav på kommunikasjon om</a:t>
            </a:r>
          </a:p>
          <a:p>
            <a:r>
              <a:rPr lang="nb-NO" dirty="0"/>
              <a:t>personens rettigheter og plikter i et konkret forhold med</a:t>
            </a:r>
          </a:p>
          <a:p>
            <a:r>
              <a:rPr lang="nb-NO" dirty="0"/>
              <a:t>aktuell interesse for personen</a:t>
            </a:r>
          </a:p>
        </p:txBody>
      </p:sp>
      <p:grpSp>
        <p:nvGrpSpPr>
          <p:cNvPr id="25" name="Gruppe 24">
            <a:extLst>
              <a:ext uri="{FF2B5EF4-FFF2-40B4-BE49-F238E27FC236}">
                <a16:creationId xmlns:a16="http://schemas.microsoft.com/office/drawing/2014/main" id="{540B889F-CD02-4019-3ECF-1257BF216D35}"/>
              </a:ext>
            </a:extLst>
          </p:cNvPr>
          <p:cNvGrpSpPr/>
          <p:nvPr/>
        </p:nvGrpSpPr>
        <p:grpSpPr>
          <a:xfrm>
            <a:off x="332262" y="5421610"/>
            <a:ext cx="5199052" cy="1248090"/>
            <a:chOff x="736084" y="5073601"/>
            <a:chExt cx="5199052" cy="1248090"/>
          </a:xfrm>
        </p:grpSpPr>
        <p:sp>
          <p:nvSpPr>
            <p:cNvPr id="26" name="TekstSylinder 25">
              <a:extLst>
                <a:ext uri="{FF2B5EF4-FFF2-40B4-BE49-F238E27FC236}">
                  <a16:creationId xmlns:a16="http://schemas.microsoft.com/office/drawing/2014/main" id="{91396F69-CDE1-81A2-112F-DE12D71ED51D}"/>
                </a:ext>
              </a:extLst>
            </p:cNvPr>
            <p:cNvSpPr txBox="1"/>
            <p:nvPr/>
          </p:nvSpPr>
          <p:spPr>
            <a:xfrm>
              <a:off x="736084" y="5073601"/>
              <a:ext cx="519905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b="1" dirty="0">
                  <a:solidFill>
                    <a:schemeClr val="accent2">
                      <a:lumMod val="75000"/>
                    </a:schemeClr>
                  </a:solidFill>
                </a:rPr>
                <a:t>Registrerte personer </a:t>
              </a:r>
              <a:r>
                <a:rPr lang="nb-NO" b="1" dirty="0"/>
                <a:t>har krav på kommunikasjon om</a:t>
              </a:r>
            </a:p>
            <a:p>
              <a:r>
                <a:rPr lang="nb-NO" dirty="0"/>
                <a:t>Rettigheter etter PVF art. 15 - 22</a:t>
              </a:r>
            </a:p>
          </p:txBody>
        </p:sp>
        <p:sp>
          <p:nvSpPr>
            <p:cNvPr id="27" name="TekstSylinder 26">
              <a:extLst>
                <a:ext uri="{FF2B5EF4-FFF2-40B4-BE49-F238E27FC236}">
                  <a16:creationId xmlns:a16="http://schemas.microsoft.com/office/drawing/2014/main" id="{4930F5D3-F4F6-0EA6-A7AF-8E68DE81F5EB}"/>
                </a:ext>
              </a:extLst>
            </p:cNvPr>
            <p:cNvSpPr txBox="1"/>
            <p:nvPr/>
          </p:nvSpPr>
          <p:spPr>
            <a:xfrm>
              <a:off x="794055" y="5675360"/>
              <a:ext cx="5072479" cy="64633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nb-NO" dirty="0"/>
                <a:t>Kommunikasjonsmåte: Skriftlig eller på annen måte,</a:t>
              </a:r>
            </a:p>
            <a:p>
              <a:r>
                <a:rPr lang="nb-NO" dirty="0"/>
                <a:t>også digitalt</a:t>
              </a:r>
            </a:p>
          </p:txBody>
        </p:sp>
      </p:grpSp>
      <p:grpSp>
        <p:nvGrpSpPr>
          <p:cNvPr id="28" name="Gruppe 27">
            <a:extLst>
              <a:ext uri="{FF2B5EF4-FFF2-40B4-BE49-F238E27FC236}">
                <a16:creationId xmlns:a16="http://schemas.microsoft.com/office/drawing/2014/main" id="{2C90E0B0-F57D-CC1C-8F5C-634CC2FF4119}"/>
              </a:ext>
            </a:extLst>
          </p:cNvPr>
          <p:cNvGrpSpPr/>
          <p:nvPr/>
        </p:nvGrpSpPr>
        <p:grpSpPr>
          <a:xfrm>
            <a:off x="6585838" y="4873125"/>
            <a:ext cx="5314468" cy="1248090"/>
            <a:chOff x="736084" y="5073601"/>
            <a:chExt cx="5314468" cy="1248090"/>
          </a:xfrm>
        </p:grpSpPr>
        <p:sp>
          <p:nvSpPr>
            <p:cNvPr id="29" name="TekstSylinder 28">
              <a:extLst>
                <a:ext uri="{FF2B5EF4-FFF2-40B4-BE49-F238E27FC236}">
                  <a16:creationId xmlns:a16="http://schemas.microsoft.com/office/drawing/2014/main" id="{ABB56185-7F3C-F0D1-D273-75B3EC2E15FF}"/>
                </a:ext>
              </a:extLst>
            </p:cNvPr>
            <p:cNvSpPr txBox="1"/>
            <p:nvPr/>
          </p:nvSpPr>
          <p:spPr>
            <a:xfrm>
              <a:off x="736084" y="5073601"/>
              <a:ext cx="531446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b="1" dirty="0">
                  <a:solidFill>
                    <a:schemeClr val="accent2">
                      <a:lumMod val="75000"/>
                    </a:schemeClr>
                  </a:solidFill>
                </a:rPr>
                <a:t>Registrerte personer </a:t>
              </a:r>
              <a:r>
                <a:rPr lang="nb-NO" b="1" dirty="0"/>
                <a:t>har krav på kommunikasjon med</a:t>
              </a:r>
            </a:p>
            <a:p>
              <a:r>
                <a:rPr lang="nb-NO" dirty="0"/>
                <a:t>Informasjon </a:t>
              </a:r>
              <a:r>
                <a:rPr lang="nb-NO" dirty="0" err="1"/>
                <a:t>iflg</a:t>
              </a:r>
              <a:r>
                <a:rPr lang="nb-NO" dirty="0"/>
                <a:t>. PVF artikkel 13, 14 og 34</a:t>
              </a:r>
            </a:p>
          </p:txBody>
        </p:sp>
        <p:sp>
          <p:nvSpPr>
            <p:cNvPr id="30" name="TekstSylinder 29">
              <a:extLst>
                <a:ext uri="{FF2B5EF4-FFF2-40B4-BE49-F238E27FC236}">
                  <a16:creationId xmlns:a16="http://schemas.microsoft.com/office/drawing/2014/main" id="{07212875-94D0-0421-9E8C-02B214309CCA}"/>
                </a:ext>
              </a:extLst>
            </p:cNvPr>
            <p:cNvSpPr txBox="1"/>
            <p:nvPr/>
          </p:nvSpPr>
          <p:spPr>
            <a:xfrm>
              <a:off x="794055" y="5675360"/>
              <a:ext cx="5072479" cy="64633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nb-NO" dirty="0"/>
                <a:t>Kommunikasjonsmåte: Skriftlig eller på annen måte,</a:t>
              </a:r>
            </a:p>
            <a:p>
              <a:r>
                <a:rPr lang="nb-NO" dirty="0"/>
                <a:t>også digitalt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0893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7342F4E-6482-C8B2-54A7-9A3C289FD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>
                <a:solidFill>
                  <a:schemeClr val="accent5">
                    <a:lumMod val="75000"/>
                  </a:schemeClr>
                </a:solidFill>
              </a:rPr>
              <a:t>Kommentar til forrige bilde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784C8C7-45CD-EB29-0DAE-26C9C6073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Noen temaer for kommunikasjon er spesielt regulert, jf. forrige bilde</a:t>
            </a:r>
          </a:p>
          <a:p>
            <a:pPr lvl="1"/>
            <a:r>
              <a:rPr lang="nb-NO" dirty="0"/>
              <a:t>Dekker materielle og prosessuelle rettsspørsmål, herunder spesielt rettigheter</a:t>
            </a:r>
          </a:p>
          <a:p>
            <a:pPr lvl="1"/>
            <a:r>
              <a:rPr lang="nb-NO" dirty="0"/>
              <a:t>Det betyr ikke at ikke også andre/et hvert tema kan tas opp av en innbygger</a:t>
            </a:r>
          </a:p>
          <a:p>
            <a:pPr lvl="2"/>
            <a:r>
              <a:rPr lang="nb-NO" dirty="0"/>
              <a:t>Men dette er det ingen regler for</a:t>
            </a:r>
          </a:p>
          <a:p>
            <a:pPr lvl="2"/>
            <a:r>
              <a:rPr lang="nb-NO" dirty="0"/>
              <a:t>Det kan ikke settes krav om at innbyggerne selv forstår behovet for veiledning</a:t>
            </a:r>
          </a:p>
          <a:p>
            <a:pPr lvl="2"/>
            <a:r>
              <a:rPr lang="nb-NO" dirty="0"/>
              <a:t>Forvaltningen må derfor ha kommunikasjonsmåter som tillater en «ubestemt start»</a:t>
            </a:r>
          </a:p>
          <a:p>
            <a:r>
              <a:rPr lang="nb-NO" dirty="0"/>
              <a:t>Det er </a:t>
            </a:r>
            <a:r>
              <a:rPr lang="nb-NO" i="1" dirty="0"/>
              <a:t>digital</a:t>
            </a:r>
            <a:r>
              <a:rPr lang="nb-NO" dirty="0"/>
              <a:t> kommunikasjon som er særskilt regulert</a:t>
            </a:r>
          </a:p>
          <a:p>
            <a:pPr lvl="1"/>
            <a:r>
              <a:rPr lang="nb-NO" dirty="0"/>
              <a:t>Ofte skiller loven ikke mellom digital/analog kommunikasjon</a:t>
            </a:r>
          </a:p>
          <a:p>
            <a:pPr lvl="2"/>
            <a:r>
              <a:rPr lang="nb-NO" dirty="0"/>
              <a:t>I stedet bruker en «skriftlig» og «muntlig», noe som både åpner for digitale og analoge metoder</a:t>
            </a:r>
          </a:p>
          <a:p>
            <a:pPr lvl="1"/>
            <a:r>
              <a:rPr lang="nb-NO" dirty="0"/>
              <a:t>Fysiske møter er ikke eget tema i gjeldende regler</a:t>
            </a:r>
          </a:p>
        </p:txBody>
      </p:sp>
    </p:spTree>
    <p:extLst>
      <p:ext uri="{BB962C8B-B14F-4D97-AF65-F5344CB8AC3E}">
        <p14:creationId xmlns:p14="http://schemas.microsoft.com/office/powerpoint/2010/main" val="1270509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BA7B6E1-3E3C-49D3-5B60-C22AB02B8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>
                <a:solidFill>
                  <a:schemeClr val="accent5">
                    <a:lumMod val="75000"/>
                  </a:schemeClr>
                </a:solidFill>
              </a:rPr>
              <a:t>Krav til forvaltningsorganets vurderinger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65AFDCF-19F6-7C30-5159-A64547C93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Viktige regler om kommunikasjonen mellom innbyggere og forvaltning har et </a:t>
            </a:r>
            <a:r>
              <a:rPr lang="nb-NO" i="1" dirty="0"/>
              <a:t>skjønnsmessig innhold</a:t>
            </a:r>
            <a:r>
              <a:rPr lang="nb-NO" dirty="0"/>
              <a:t>:</a:t>
            </a:r>
          </a:p>
          <a:p>
            <a:pPr lvl="1"/>
            <a:r>
              <a:rPr lang="nb-NO" dirty="0">
                <a:solidFill>
                  <a:srgbClr val="C00000"/>
                </a:solidFill>
              </a:rPr>
              <a:t>«vareta sitt tarv i bestemte saker på best mulig måte»</a:t>
            </a:r>
          </a:p>
          <a:p>
            <a:pPr lvl="1"/>
            <a:r>
              <a:rPr lang="nb-NO" dirty="0">
                <a:solidFill>
                  <a:srgbClr val="C00000"/>
                </a:solidFill>
              </a:rPr>
              <a:t>«tilpasses det enkelte forvaltningsorgans situasjon og kapasitet»</a:t>
            </a:r>
          </a:p>
          <a:p>
            <a:pPr lvl="1"/>
            <a:r>
              <a:rPr lang="nb-NO" dirty="0">
                <a:solidFill>
                  <a:srgbClr val="C00000"/>
                </a:solidFill>
              </a:rPr>
              <a:t>«av eget tiltak vurdere partenes behov for veiledning»</a:t>
            </a:r>
          </a:p>
          <a:p>
            <a:pPr lvl="1"/>
            <a:r>
              <a:rPr lang="nb-NO" dirty="0">
                <a:solidFill>
                  <a:srgbClr val="C00000"/>
                </a:solidFill>
              </a:rPr>
              <a:t>«et konkret forhold som har aktuell interesse»</a:t>
            </a:r>
          </a:p>
          <a:p>
            <a:pPr lvl="1"/>
            <a:r>
              <a:rPr lang="nb-NO" dirty="0">
                <a:solidFill>
                  <a:srgbClr val="7030A0"/>
                </a:solidFill>
              </a:rPr>
              <a:t>«egnede tiltak for å framlegge for den registrerte informasjonen»</a:t>
            </a:r>
          </a:p>
          <a:p>
            <a:pPr lvl="1"/>
            <a:r>
              <a:rPr lang="nb-NO" dirty="0">
                <a:solidFill>
                  <a:srgbClr val="7030A0"/>
                </a:solidFill>
              </a:rPr>
              <a:t>«skriftlig eller på en annen måte, herunder elektronisk dersom det er hensiktsmessig»</a:t>
            </a:r>
          </a:p>
          <a:p>
            <a:pPr lvl="1"/>
            <a:r>
              <a:rPr lang="nb-NO" dirty="0">
                <a:solidFill>
                  <a:srgbClr val="7030A0"/>
                </a:solidFill>
              </a:rPr>
              <a:t>«legge til rette for at den registrerte kan utøve sine rettigheter»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5614354F-A7C9-A619-1CA6-EC5AAB96266D}"/>
              </a:ext>
            </a:extLst>
          </p:cNvPr>
          <p:cNvSpPr txBox="1"/>
          <p:nvPr/>
        </p:nvSpPr>
        <p:spPr>
          <a:xfrm>
            <a:off x="10484656" y="3059265"/>
            <a:ext cx="546945" cy="461665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nb-NO" sz="2400" b="1" dirty="0">
                <a:solidFill>
                  <a:schemeClr val="bg1"/>
                </a:solidFill>
              </a:rPr>
              <a:t>Fvl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3C3BA2DA-7AF0-658B-9D9E-653E2E330690}"/>
              </a:ext>
            </a:extLst>
          </p:cNvPr>
          <p:cNvSpPr txBox="1"/>
          <p:nvPr/>
        </p:nvSpPr>
        <p:spPr>
          <a:xfrm>
            <a:off x="10484656" y="4747607"/>
            <a:ext cx="670505" cy="461665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nb-NO" sz="2400" b="1" dirty="0">
                <a:solidFill>
                  <a:schemeClr val="bg1"/>
                </a:solidFill>
              </a:rPr>
              <a:t>PVF</a:t>
            </a:r>
          </a:p>
        </p:txBody>
      </p:sp>
    </p:spTree>
    <p:extLst>
      <p:ext uri="{BB962C8B-B14F-4D97-AF65-F5344CB8AC3E}">
        <p14:creationId xmlns:p14="http://schemas.microsoft.com/office/powerpoint/2010/main" val="3032641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>
            <a:extLst>
              <a:ext uri="{FF2B5EF4-FFF2-40B4-BE49-F238E27FC236}">
                <a16:creationId xmlns:a16="http://schemas.microsoft.com/office/drawing/2014/main" id="{88477986-58D9-1CCF-9480-EAE40E1D0F37}"/>
              </a:ext>
            </a:extLst>
          </p:cNvPr>
          <p:cNvSpPr txBox="1"/>
          <p:nvPr/>
        </p:nvSpPr>
        <p:spPr>
          <a:xfrm>
            <a:off x="5375001" y="2562177"/>
            <a:ext cx="6605031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u="sng" dirty="0"/>
              <a:t>Prinsipper for god kommunikasjon: </a:t>
            </a:r>
          </a:p>
          <a:p>
            <a:r>
              <a:rPr lang="nb-NO" b="1" dirty="0"/>
              <a:t>Åpenhet</a:t>
            </a:r>
          </a:p>
          <a:p>
            <a:r>
              <a:rPr lang="nb-NO" dirty="0"/>
              <a:t>I sin kommunikasjon med innbyggeren skal staten være åpen, tydelig og tilgjengelig </a:t>
            </a:r>
          </a:p>
          <a:p>
            <a:r>
              <a:rPr lang="nb-NO" b="1" dirty="0"/>
              <a:t>Medvirkning</a:t>
            </a:r>
          </a:p>
          <a:p>
            <a:r>
              <a:rPr lang="nb-NO" dirty="0"/>
              <a:t>Staten skal ta berørte innbyggere med på råd og involvere dem i utforming av politikk og tjenester </a:t>
            </a:r>
          </a:p>
          <a:p>
            <a:r>
              <a:rPr lang="nb-NO" b="1" dirty="0"/>
              <a:t>Nå alle</a:t>
            </a:r>
          </a:p>
          <a:p>
            <a:r>
              <a:rPr lang="nb-NO" dirty="0"/>
              <a:t>Staten skal sørge for at relevant informasjon når fram til alle berørte</a:t>
            </a:r>
          </a:p>
          <a:p>
            <a:r>
              <a:rPr lang="nb-NO" b="1" dirty="0"/>
              <a:t>Aktiv</a:t>
            </a:r>
          </a:p>
          <a:p>
            <a:r>
              <a:rPr lang="nb-NO" dirty="0"/>
              <a:t>Staten skal aktivt og i tide gi informasjon om rettigheter, plikter og muligheter</a:t>
            </a:r>
          </a:p>
          <a:p>
            <a:r>
              <a:rPr lang="nb-NO" b="1" dirty="0"/>
              <a:t>Helhet</a:t>
            </a:r>
          </a:p>
          <a:p>
            <a:r>
              <a:rPr lang="nb-NO" dirty="0"/>
              <a:t>Statlig kommunikasjon skal oppleves enhetlig og samordnet 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11EB5B3B-17DC-F0A5-5D48-2518FF07C80C}"/>
              </a:ext>
            </a:extLst>
          </p:cNvPr>
          <p:cNvSpPr txBox="1"/>
          <p:nvPr/>
        </p:nvSpPr>
        <p:spPr>
          <a:xfrm>
            <a:off x="513287" y="2562177"/>
            <a:ext cx="410977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Noen relevante rettsprinsipper:</a:t>
            </a:r>
          </a:p>
          <a:p>
            <a:pPr>
              <a:defRPr/>
            </a:pPr>
            <a:r>
              <a:rPr lang="nb-NO" b="1" dirty="0">
                <a:solidFill>
                  <a:prstClr val="black"/>
                </a:solidFill>
              </a:rPr>
              <a:t>Lovlighet, rettferdighet og åpenhet</a:t>
            </a:r>
          </a:p>
          <a:p>
            <a:pPr>
              <a:defRPr/>
            </a:pPr>
            <a:endParaRPr lang="nb-NO" b="1" dirty="0">
              <a:solidFill>
                <a:prstClr val="black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="1" dirty="0">
                <a:solidFill>
                  <a:prstClr val="black"/>
                </a:solidFill>
                <a:latin typeface="Calibri" panose="020F0502020204030204"/>
              </a:rPr>
              <a:t>F</a:t>
            </a:r>
            <a:r>
              <a:rPr kumimoji="0" lang="nb-NO" b="1" i="0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orsvarlig</a:t>
            </a:r>
            <a:r>
              <a:rPr kumimoji="0" lang="nb-NO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saksbehandling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b="1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="1" dirty="0">
                <a:solidFill>
                  <a:prstClr val="black"/>
                </a:solidFill>
                <a:latin typeface="Calibri" panose="020F0502020204030204"/>
              </a:rPr>
              <a:t>N</a:t>
            </a:r>
            <a:r>
              <a:rPr kumimoji="0" lang="nb-NO" b="1" i="0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øytralitet</a:t>
            </a:r>
            <a:r>
              <a:rPr kumimoji="0" lang="nb-NO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og saklighet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b="1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="1" dirty="0">
                <a:solidFill>
                  <a:prstClr val="black"/>
                </a:solidFill>
                <a:latin typeface="Calibri" panose="020F0502020204030204"/>
              </a:rPr>
              <a:t>Forholdsmessighet</a:t>
            </a:r>
            <a:endParaRPr kumimoji="0" lang="nb-NO" b="1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b="1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ttel 4">
            <a:extLst>
              <a:ext uri="{FF2B5EF4-FFF2-40B4-BE49-F238E27FC236}">
                <a16:creationId xmlns:a16="http://schemas.microsoft.com/office/drawing/2014/main" id="{9A631B22-F289-E9B9-EAC7-946D97E20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824" y="86629"/>
            <a:ext cx="10515600" cy="799922"/>
          </a:xfrm>
        </p:spPr>
        <p:txBody>
          <a:bodyPr>
            <a:normAutofit/>
          </a:bodyPr>
          <a:lstStyle/>
          <a:p>
            <a:r>
              <a:rPr lang="nb-NO" sz="3600" dirty="0">
                <a:solidFill>
                  <a:schemeClr val="accent5">
                    <a:lumMod val="75000"/>
                  </a:schemeClr>
                </a:solidFill>
              </a:rPr>
              <a:t>Betydningen av rettsprinsipper og politiske prinsipper</a:t>
            </a:r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1E2EC532-8845-8DCB-D6D3-98EB21B55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128" y="1100067"/>
            <a:ext cx="11218806" cy="1169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/>
              <a:t>Skjønnsmessige spørsmål (jf. forrige bilde) </a:t>
            </a:r>
            <a:r>
              <a:rPr lang="nb-NO" sz="2400" dirty="0">
                <a:solidFill>
                  <a:schemeClr val="accent2">
                    <a:lumMod val="75000"/>
                  </a:schemeClr>
                </a:solidFill>
              </a:rPr>
              <a:t>må</a:t>
            </a:r>
            <a:r>
              <a:rPr lang="nb-NO" sz="2400" dirty="0"/>
              <a:t> avgjøres i lys av </a:t>
            </a:r>
            <a:r>
              <a:rPr lang="nb-NO" dirty="0"/>
              <a:t>rettsprinsipper og</a:t>
            </a:r>
          </a:p>
          <a:p>
            <a:pPr marL="0" indent="0">
              <a:buNone/>
            </a:pPr>
            <a:r>
              <a:rPr lang="nb-NO" sz="2400" dirty="0">
                <a:solidFill>
                  <a:schemeClr val="accent2">
                    <a:lumMod val="75000"/>
                  </a:schemeClr>
                </a:solidFill>
              </a:rPr>
              <a:t>kan </a:t>
            </a:r>
            <a:r>
              <a:rPr lang="nb-NO" sz="2400" dirty="0"/>
              <a:t>avgjøres i lys av de statlige prinsippene for god kommunikasjon (2009)</a:t>
            </a:r>
          </a:p>
        </p:txBody>
      </p:sp>
      <p:sp>
        <p:nvSpPr>
          <p:cNvPr id="8" name="Pil: høyre 7">
            <a:extLst>
              <a:ext uri="{FF2B5EF4-FFF2-40B4-BE49-F238E27FC236}">
                <a16:creationId xmlns:a16="http://schemas.microsoft.com/office/drawing/2014/main" id="{AB45A70B-A053-7965-3ED0-50FF7B67E06D}"/>
              </a:ext>
            </a:extLst>
          </p:cNvPr>
          <p:cNvSpPr/>
          <p:nvPr/>
        </p:nvSpPr>
        <p:spPr>
          <a:xfrm>
            <a:off x="4775199" y="3027929"/>
            <a:ext cx="599801" cy="25400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Pil: høyre 8">
            <a:extLst>
              <a:ext uri="{FF2B5EF4-FFF2-40B4-BE49-F238E27FC236}">
                <a16:creationId xmlns:a16="http://schemas.microsoft.com/office/drawing/2014/main" id="{5B4F2005-1757-BDCE-9B45-0EEE3A766E41}"/>
              </a:ext>
            </a:extLst>
          </p:cNvPr>
          <p:cNvSpPr/>
          <p:nvPr/>
        </p:nvSpPr>
        <p:spPr>
          <a:xfrm>
            <a:off x="4775200" y="4665133"/>
            <a:ext cx="599801" cy="25400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504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9557D4D-7C9A-130D-ED05-D507F0559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>
                <a:solidFill>
                  <a:schemeClr val="accent5">
                    <a:lumMod val="75000"/>
                  </a:schemeClr>
                </a:solidFill>
              </a:rPr>
              <a:t>Konklusjoner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9531D38-570D-20B9-1F8D-BD4417697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600" dirty="0"/>
              <a:t>Rettsreglene som avgjør i hvilken grad og på hvilken måte parter og andre innbyggere har krav på kommunikasjon uten digitale hjelpemidler, er </a:t>
            </a:r>
            <a:r>
              <a:rPr lang="nb-NO" sz="2600" dirty="0">
                <a:solidFill>
                  <a:srgbClr val="7030A0"/>
                </a:solidFill>
              </a:rPr>
              <a:t>fragmentariske</a:t>
            </a:r>
            <a:r>
              <a:rPr lang="nb-NO" sz="2600" dirty="0"/>
              <a:t>, </a:t>
            </a:r>
            <a:r>
              <a:rPr lang="nb-NO" sz="2600" dirty="0">
                <a:solidFill>
                  <a:srgbClr val="C00000"/>
                </a:solidFill>
              </a:rPr>
              <a:t>ufullstendige</a:t>
            </a:r>
            <a:r>
              <a:rPr lang="nb-NO" sz="2600" dirty="0"/>
              <a:t> og </a:t>
            </a:r>
            <a:r>
              <a:rPr lang="nb-NO" sz="2600" dirty="0">
                <a:solidFill>
                  <a:srgbClr val="FF9900"/>
                </a:solidFill>
              </a:rPr>
              <a:t>skjønnsmessige</a:t>
            </a:r>
          </a:p>
          <a:p>
            <a:pPr lvl="1"/>
            <a:r>
              <a:rPr lang="nb-NO" dirty="0"/>
              <a:t>Dette gir </a:t>
            </a:r>
            <a:r>
              <a:rPr lang="nb-NO" u="sng" dirty="0"/>
              <a:t>uklarhet</a:t>
            </a:r>
            <a:r>
              <a:rPr lang="nb-NO" dirty="0"/>
              <a:t> og </a:t>
            </a:r>
            <a:r>
              <a:rPr lang="nb-NO" u="sng" dirty="0"/>
              <a:t>dårlig forutberegnelighet</a:t>
            </a:r>
            <a:r>
              <a:rPr lang="nb-NO" dirty="0"/>
              <a:t>;</a:t>
            </a:r>
          </a:p>
          <a:p>
            <a:pPr lvl="1"/>
            <a:r>
              <a:rPr lang="nb-NO" dirty="0"/>
              <a:t>skaper grunnlag for </a:t>
            </a:r>
            <a:r>
              <a:rPr lang="nb-NO" u="sng" dirty="0"/>
              <a:t>varierende og ulik praksis</a:t>
            </a:r>
            <a:r>
              <a:rPr lang="nb-NO" dirty="0"/>
              <a:t>; og</a:t>
            </a:r>
          </a:p>
          <a:p>
            <a:pPr lvl="1"/>
            <a:r>
              <a:rPr lang="nb-NO" dirty="0"/>
              <a:t>setter folk som ønsker ikke-digital kommunikasjon i en svak posisjon</a:t>
            </a:r>
          </a:p>
          <a:p>
            <a:pPr marL="457200" lvl="1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sz="2600" dirty="0"/>
              <a:t>Situasjonen gir etter min mening grunnlag for å endre lovgivningen så den blir mer systematiske og klarere</a:t>
            </a:r>
          </a:p>
        </p:txBody>
      </p:sp>
    </p:spTree>
    <p:extLst>
      <p:ext uri="{BB962C8B-B14F-4D97-AF65-F5344CB8AC3E}">
        <p14:creationId xmlns:p14="http://schemas.microsoft.com/office/powerpoint/2010/main" val="1516658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685</Words>
  <Application>Microsoft Office PowerPoint</Application>
  <PresentationFormat>Widescreen</PresentationFormat>
  <Paragraphs>106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Er det lov å la personer falle utenfor den digitale forvaltningen?</vt:lpstr>
      <vt:lpstr>«falle utenfor den digitale forvaltningen»</vt:lpstr>
      <vt:lpstr>Kommunikasjon: Mellom hvem</vt:lpstr>
      <vt:lpstr>Kommunikasjon: Om hva og hvordan?</vt:lpstr>
      <vt:lpstr>Kommentar til forrige bilde</vt:lpstr>
      <vt:lpstr>Krav til forvaltningsorganets vurderinger</vt:lpstr>
      <vt:lpstr>Betydningen av rettsprinsipper og politiske prinsipper</vt:lpstr>
      <vt:lpstr>Konklusjoner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 det lov å la personer falle utenfor den digitale forvaltningen?</dc:title>
  <dc:creator>dag wiese schartum</dc:creator>
  <cp:lastModifiedBy>dag wiese schartum</cp:lastModifiedBy>
  <cp:revision>10</cp:revision>
  <cp:lastPrinted>2022-09-28T19:27:13Z</cp:lastPrinted>
  <dcterms:created xsi:type="dcterms:W3CDTF">2022-09-22T13:35:02Z</dcterms:created>
  <dcterms:modified xsi:type="dcterms:W3CDTF">2022-09-28T19:27:24Z</dcterms:modified>
</cp:coreProperties>
</file>