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0" r:id="rId5"/>
    <p:sldId id="271" r:id="rId6"/>
    <p:sldId id="261" r:id="rId7"/>
    <p:sldId id="263" r:id="rId8"/>
    <p:sldId id="275" r:id="rId9"/>
    <p:sldId id="25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0F102-3E09-7AF7-E2F6-C159E8F1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0CD1A0-7B0D-9C27-246C-6212306BA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841E22-4DBC-A77D-229E-E1FFFD9F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2CE0F-9CFC-A3FC-4A08-938ABAC2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3F9A82-2C5C-C632-5E79-6CE78A9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82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4D71E1-5223-8E0B-E0C7-7C4D46DE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8E02F5-BA47-9E18-C84E-F2F94E0D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E258F6-32BA-72C0-79A1-61922680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AEA4F1-A561-23FF-781F-98B1A34A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AE1AF0-0B50-8AB2-1043-50EE15BC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3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91A7A4F-4535-9533-2E3D-3FF8EF5B2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E5788C-197A-6283-4E27-A21F962C7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224E5E-7A95-CE49-A5F0-291CBD30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B9FA05-5571-2C71-427F-0565D502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5C2CE-886B-B6EA-2414-3203C8FE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56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E1CFD-4097-CB26-EE05-ADCA0F24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4FFEAE-340B-C32A-5037-ECD25BCD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610AC6-3BB3-1387-D4C7-D70537E5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92211B-620A-2D9A-FC10-F46DB440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6D5CE5-E8CA-581C-7B8E-A8E05B47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49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1C377-6C17-F7C2-1091-0722AC18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66EEF0-A1B1-BCB5-F462-F4C79761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9492FC-C29E-8D85-626D-7C22D0A7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CB2A1F-2C9D-9FE0-AD57-B24D6CBB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001351-86E5-D220-D8ED-9AA10447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69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91786-2AC3-572B-163A-2D35BB0A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9104F9-CF93-CFE7-97AC-E29BAB6E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8EE135-2F1B-1893-B94D-BD007B6F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A8BDBA-ED6E-C413-5BCE-B52AE222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6421B8-50C7-BE99-0B60-1808802B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CB6817-0799-4E44-3503-6C1F13C6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5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47676-A1BE-D231-2A98-1A6655FE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AE17D7-7637-7FB3-26E6-8A55DDD5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981529-D379-8934-C117-3602A73A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D8EF23-AF84-F043-C3D9-5C44FD2E9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9CC6E0D-9166-559B-9F81-8751AB75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2936E4-4A0E-0682-E657-A58BF564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F0975B3-BF09-F1EE-E716-395C411C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04B342E-3CB4-8C58-1673-76B0F3C8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41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A15BB-5AF1-7FEF-6A60-5956C135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A6E24F2-17A4-C1AA-2E04-5089E0BC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43001F-555C-7DA5-73A2-A4F94B26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C7092D-1C29-A18A-04DC-21F4A5AE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1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94B160-1550-D768-B890-32212616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66B9CBB-7BBD-C54D-9F20-C54952B4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C0C53F-FF82-FF3A-E3CE-F68ACC47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25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A8FAA-7B3D-2156-22A0-51EFC25C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59C88C-08D4-C7E7-A4AF-4EFB22ED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16B180-53A3-C620-C88E-B1D7A07E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F3E53F-5A3E-61EA-19EF-9D81024E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2F2F59-0BC0-0F47-8144-F83ACE7E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8728E6-EBF1-33FE-D255-51C5582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29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F4BAC-9E57-14BF-7D02-8C2035F2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C5BF3A-537F-0C3B-2663-D06D1A1DA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4B6B77-3E6D-0BE8-CBC0-6121CB557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0998D5-5A6F-600C-EE31-B8FC421B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883265-7ADD-469B-1EF8-222C4E2C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FE3522-E456-9890-0537-3D245CBA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6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F358C7-7014-85A3-0FC7-DAFF4791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3CD951-613A-874A-5386-890FEF7A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AC27E3-5D6A-29F2-0598-2E1F953DB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5144-611F-4CC8-905B-FB5C87C2334D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F4347B-ED69-D141-BCD7-1BC202E41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1C2DE5-87A6-D625-DA33-E1D9013A7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63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5A1957-6297-418B-FB74-65D42623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833" y="914929"/>
            <a:ext cx="8538633" cy="1730904"/>
          </a:xfrm>
        </p:spPr>
        <p:txBody>
          <a:bodyPr>
            <a:normAutofit/>
          </a:bodyPr>
          <a:lstStyle/>
          <a:p>
            <a:r>
              <a:rPr lang="nb-NO" sz="4400" dirty="0">
                <a:solidFill>
                  <a:srgbClr val="7030A0"/>
                </a:solidFill>
              </a:rPr>
              <a:t>Hva er digital forvaltning?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DF6C2B-F1E0-91A0-32B7-52E23A99B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228259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976A9-A18C-38AC-DCDA-0624BA97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26"/>
            <a:ext cx="8087644" cy="1325563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Hva er digital forvaltning? (overordnet sett)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07A71-605F-397E-7DBF-2EA887E1A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56" y="2025642"/>
            <a:ext cx="5075229" cy="37741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b-NO" sz="2400" dirty="0"/>
          </a:p>
          <a:p>
            <a:pPr>
              <a:lnSpc>
                <a:spcPct val="100000"/>
              </a:lnSpc>
            </a:pPr>
            <a:r>
              <a:rPr lang="nb-NO" sz="2400" dirty="0"/>
              <a:t>«Digital forvaltning» kan språklig sett</a:t>
            </a:r>
            <a:br>
              <a:rPr lang="nb-NO" sz="2400" dirty="0"/>
            </a:br>
            <a:r>
              <a:rPr lang="nb-NO" sz="2400" dirty="0"/>
              <a:t>omfatte all forvaltning som gjør bruk</a:t>
            </a:r>
            <a:br>
              <a:rPr lang="nb-NO" sz="2400" dirty="0"/>
            </a:br>
            <a:r>
              <a:rPr lang="nb-NO" sz="2400" dirty="0"/>
              <a:t>av digitale hjelpemidler</a:t>
            </a:r>
          </a:p>
          <a:p>
            <a:pPr>
              <a:lnSpc>
                <a:spcPct val="100000"/>
              </a:lnSpc>
            </a:pPr>
            <a:r>
              <a:rPr lang="nb-NO" sz="2400" dirty="0"/>
              <a:t>Her fokuserer jeg på bruk av digitale</a:t>
            </a:r>
            <a:br>
              <a:rPr lang="nb-NO" sz="2400" dirty="0"/>
            </a:br>
            <a:r>
              <a:rPr lang="nb-NO" sz="2400" dirty="0"/>
              <a:t>hjelpemidler som gjør det ønskelig</a:t>
            </a:r>
            <a:br>
              <a:rPr lang="nb-NO" sz="2400" dirty="0"/>
            </a:br>
            <a:r>
              <a:rPr lang="nb-NO" sz="2400" dirty="0"/>
              <a:t>eller nødvendig å </a:t>
            </a:r>
            <a:r>
              <a:rPr lang="nb-NO" sz="2400" i="1" dirty="0">
                <a:solidFill>
                  <a:srgbClr val="0070C0"/>
                </a:solidFill>
              </a:rPr>
              <a:t>endre</a:t>
            </a:r>
            <a:r>
              <a:rPr lang="nb-NO" sz="2400" dirty="0">
                <a:solidFill>
                  <a:srgbClr val="0070C0"/>
                </a:solidFill>
              </a:rPr>
              <a:t> på arbeids-</a:t>
            </a:r>
            <a:br>
              <a:rPr lang="nb-NO" sz="2400" dirty="0">
                <a:solidFill>
                  <a:srgbClr val="0070C0"/>
                </a:solidFill>
              </a:rPr>
            </a:br>
            <a:r>
              <a:rPr lang="nb-NO" sz="2400" dirty="0">
                <a:solidFill>
                  <a:srgbClr val="0070C0"/>
                </a:solidFill>
              </a:rPr>
              <a:t>måtene </a:t>
            </a:r>
            <a:r>
              <a:rPr lang="nb-NO" sz="2400" dirty="0"/>
              <a:t>i forvaltningen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694BABA-F026-874D-CF0B-98B4F5145237}"/>
              </a:ext>
            </a:extLst>
          </p:cNvPr>
          <p:cNvGrpSpPr/>
          <p:nvPr/>
        </p:nvGrpSpPr>
        <p:grpSpPr>
          <a:xfrm>
            <a:off x="6280117" y="1904941"/>
            <a:ext cx="5532412" cy="4151621"/>
            <a:chOff x="6280117" y="1904941"/>
            <a:chExt cx="5532412" cy="4151621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F3B76FE4-AE1C-7669-2F97-6260C16AA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3732" y="2960660"/>
              <a:ext cx="3964530" cy="3095902"/>
              <a:chOff x="4408" y="12445"/>
              <a:chExt cx="3593" cy="2917"/>
            </a:xfrm>
            <a:noFill/>
          </p:grpSpPr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5335DC4E-A22B-1379-DC62-369FE3A3D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7" y="13274"/>
                <a:ext cx="1523" cy="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nb-NO" sz="2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Digital forvaltning</a:t>
                </a:r>
                <a:endParaRPr lang="nb-NO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2C01D476-60CE-2A9E-2E98-3158A500C2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8" y="12445"/>
                <a:ext cx="3593" cy="2917"/>
                <a:chOff x="4408" y="11186"/>
                <a:chExt cx="3593" cy="2917"/>
              </a:xfrm>
              <a:grpFill/>
            </p:grpSpPr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FA38930D-9472-380B-C336-7E45523C3C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10" y="12902"/>
                  <a:ext cx="1491" cy="6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dirty="0" err="1">
                      <a:solidFill>
                        <a:srgbClr val="7030A0"/>
                      </a:solidFill>
                      <a:latin typeface="Calibri" pitchFamily="34" charset="0"/>
                      <a:cs typeface="Arial" pitchFamily="34" charset="0"/>
                    </a:rPr>
                    <a:t>Organisasjons</a:t>
                  </a:r>
                  <a:r>
                    <a:rPr lang="en-GB" dirty="0">
                      <a:solidFill>
                        <a:srgbClr val="7030A0"/>
                      </a:solidFill>
                      <a:latin typeface="Calibri" pitchFamily="34" charset="0"/>
                      <a:cs typeface="Arial" pitchFamily="34" charset="0"/>
                    </a:rPr>
                    <a:t>-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dirty="0" err="1">
                      <a:solidFill>
                        <a:srgbClr val="7030A0"/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 Box 7">
                  <a:extLst>
                    <a:ext uri="{FF2B5EF4-FFF2-40B4-BE49-F238E27FC236}">
                      <a16:creationId xmlns:a16="http://schemas.microsoft.com/office/drawing/2014/main" id="{860356BC-CFD6-4EF7-1F13-B69A53A90C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7" y="11186"/>
                  <a:ext cx="2046" cy="94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b-NO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IKT-</a:t>
                  </a:r>
                  <a:br>
                    <a:rPr lang="nb-NO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</a:br>
                  <a:r>
                    <a:rPr lang="en-GB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8">
                  <a:extLst>
                    <a:ext uri="{FF2B5EF4-FFF2-40B4-BE49-F238E27FC236}">
                      <a16:creationId xmlns:a16="http://schemas.microsoft.com/office/drawing/2014/main" id="{C7E07D56-C878-00F7-35A8-7967D18A00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" y="12828"/>
                  <a:ext cx="1135" cy="6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dirty="0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Regel-</a:t>
                  </a:r>
                  <a:br>
                    <a:rPr lang="nb-NO" dirty="0">
                      <a:solidFill>
                        <a:srgbClr val="990033"/>
                      </a:solidFill>
                      <a:latin typeface="Times New Roman" pitchFamily="18" charset="0"/>
                      <a:cs typeface="Arial" pitchFamily="34" charset="0"/>
                    </a:rPr>
                  </a:br>
                  <a:r>
                    <a:rPr lang="en-GB" dirty="0" err="1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3527B4C2-07FD-AC0E-FF39-D6ED2AB0A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181264" flipH="1">
                  <a:off x="6323" y="11608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7401ABD2-7359-F33D-CF35-5E93CDDCC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094188" flipH="1">
                  <a:off x="4488" y="11564"/>
                  <a:ext cx="734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D549B679-2C85-8096-B6CB-AF61A992C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20600" flipH="1">
                  <a:off x="5349" y="12960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CCB9202A-A522-D414-DFB0-032AACAE65C1}"/>
                </a:ext>
              </a:extLst>
            </p:cNvPr>
            <p:cNvSpPr txBox="1"/>
            <p:nvPr/>
          </p:nvSpPr>
          <p:spPr>
            <a:xfrm>
              <a:off x="6280117" y="1904941"/>
              <a:ext cx="55324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Tre parallelle utviklings-/endringsprosesser</a:t>
              </a:r>
            </a:p>
            <a:p>
              <a:r>
                <a:rPr lang="nb-NO" sz="2400" dirty="0"/>
                <a:t>i digital forvaltning</a:t>
              </a:r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68BD3B-4F83-C1E2-A4B9-FCC01FB9E08D}"/>
              </a:ext>
            </a:extLst>
          </p:cNvPr>
          <p:cNvSpPr txBox="1"/>
          <p:nvPr/>
        </p:nvSpPr>
        <p:spPr>
          <a:xfrm>
            <a:off x="8257511" y="6166940"/>
            <a:ext cx="213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=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5848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32C678B1-5C54-4FBE-96E2-440D0FEF8C28}"/>
              </a:ext>
            </a:extLst>
          </p:cNvPr>
          <p:cNvSpPr txBox="1">
            <a:spLocks/>
          </p:cNvSpPr>
          <p:nvPr/>
        </p:nvSpPr>
        <p:spPr>
          <a:xfrm>
            <a:off x="1092200" y="1367701"/>
            <a:ext cx="8326967" cy="1637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 defTabSz="887413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E-Government” refers to the use by government agencies of information technologies (…) that have the </a:t>
            </a:r>
            <a:r>
              <a:rPr lang="en-US" sz="18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ability to transform relations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citizens, businesses, and other arms of government. These technologies can serve a variety of different ends: better delivery of government services to citizens, improved interactions with business and industry, citizen empowerment through access to information, or more efficient government management …</a:t>
            </a:r>
            <a:r>
              <a:rPr lang="en-US" sz="1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Verdensbanken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2015)</a:t>
            </a:r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B597E0-75B8-4622-98A0-B49C76AA1F05}"/>
              </a:ext>
            </a:extLst>
          </p:cNvPr>
          <p:cNvSpPr/>
          <p:nvPr/>
        </p:nvSpPr>
        <p:spPr>
          <a:xfrm>
            <a:off x="766233" y="3274230"/>
            <a:ext cx="9715501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forvaltning forutsetter med andre ord forbedring og grunnleggende/omfattende endring, jf. «digital transformasjon»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156CE2-E3BA-452A-A6D0-8123295BDDF0}"/>
              </a:ext>
            </a:extLst>
          </p:cNvPr>
          <p:cNvSpPr txBox="1"/>
          <p:nvPr/>
        </p:nvSpPr>
        <p:spPr>
          <a:xfrm>
            <a:off x="639233" y="423333"/>
            <a:ext cx="72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Utgangspunkt i noen definisjoner av «digital forvaltning»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51D072-2CD6-4E15-A615-7EF8E853171D}"/>
              </a:ext>
            </a:extLst>
          </p:cNvPr>
          <p:cNvSpPr txBox="1"/>
          <p:nvPr/>
        </p:nvSpPr>
        <p:spPr>
          <a:xfrm>
            <a:off x="766234" y="4324018"/>
            <a:ext cx="961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En viktig form for forvaltningsvirksomhet er å treffe </a:t>
            </a:r>
            <a:r>
              <a:rPr lang="nb-NO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enkeltvedtak (jf. fvl § 2 bokstav b)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, dvs. å treffe avgjørelser om folks plikter og rettigheter på nye måter, ved hjelp av digital teknologi, organisatorisk endring, i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hht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. nye rettsregler mv.</a:t>
            </a:r>
          </a:p>
        </p:txBody>
      </p:sp>
    </p:spTree>
    <p:extLst>
      <p:ext uri="{BB962C8B-B14F-4D97-AF65-F5344CB8AC3E}">
        <p14:creationId xmlns:p14="http://schemas.microsoft.com/office/powerpoint/2010/main" val="41698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E42F209C-51B1-3D0C-D10B-676C3483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34" y="784095"/>
            <a:ext cx="7936347" cy="4344899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8D79F0B0-C53E-3631-4E8E-8B5116E8E291}"/>
              </a:ext>
            </a:extLst>
          </p:cNvPr>
          <p:cNvSpPr/>
          <p:nvPr/>
        </p:nvSpPr>
        <p:spPr>
          <a:xfrm>
            <a:off x="4280531" y="564295"/>
            <a:ext cx="1602543" cy="1107177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4B580C9-BA3B-1A56-8220-FAB44318034E}"/>
              </a:ext>
            </a:extLst>
          </p:cNvPr>
          <p:cNvSpPr txBox="1"/>
          <p:nvPr/>
        </p:nvSpPr>
        <p:spPr>
          <a:xfrm>
            <a:off x="7347693" y="454575"/>
            <a:ext cx="197733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200" dirty="0"/>
              <a:t>Rettssikkerhet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200" dirty="0"/>
              <a:t>Personvern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200" dirty="0"/>
              <a:t>Offentlighet</a:t>
            </a:r>
          </a:p>
        </p:txBody>
      </p:sp>
    </p:spTree>
    <p:extLst>
      <p:ext uri="{BB962C8B-B14F-4D97-AF65-F5344CB8AC3E}">
        <p14:creationId xmlns:p14="http://schemas.microsoft.com/office/powerpoint/2010/main" val="20454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092BC-6510-8C4A-E33C-47CBF90C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4" y="331258"/>
            <a:ext cx="11794065" cy="1325563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To hovedtyper metoder/teknologier innen myndighetsutøvelse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2A3735-36AB-3E6D-E826-9B3A87499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600" dirty="0">
                <a:solidFill>
                  <a:srgbClr val="C00000"/>
                </a:solidFill>
              </a:rPr>
              <a:t>Regelbasert teknologibruk (HVIS – SÅ, automatisert rettsanvendelse)</a:t>
            </a:r>
          </a:p>
          <a:p>
            <a:pPr marL="0" indent="0">
              <a:buNone/>
            </a:pPr>
            <a:r>
              <a:rPr lang="nb-NO" sz="2400" dirty="0"/>
              <a:t>… der en transformerer rettsregler, som er utledet fra rettskildene, fra naturlig språk til programmeringsspråk, slik at rettsreglene kan kjøres automatisk i digitale systemer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accent1">
                    <a:lumMod val="75000"/>
                  </a:schemeClr>
                </a:solidFill>
              </a:rPr>
              <a:t>Dette er den helt dominerende metoden i digital forvaltning</a:t>
            </a:r>
          </a:p>
          <a:p>
            <a:r>
              <a:rPr lang="nb-NO" sz="2600" dirty="0">
                <a:solidFill>
                  <a:srgbClr val="C00000"/>
                </a:solidFill>
              </a:rPr>
              <a:t>Statistisk baserte metoder («Kunstig intelligens», herunder bl.a. maskinlæring)</a:t>
            </a:r>
          </a:p>
          <a:p>
            <a:pPr marL="0" indent="0">
              <a:buNone/>
            </a:pPr>
            <a:r>
              <a:rPr lang="nb-NO" sz="2400" dirty="0"/>
              <a:t>… der en gjør statistiske analyser av store datamengder (jf. «Big Data») for å finne mønstre i datamaterialet. Metoden kan bl.a. brukes til å predikere sannsynlige resultater, herunder ved utøvelse av forvaltningsskjønn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accent1">
                    <a:lumMod val="75000"/>
                  </a:schemeClr>
                </a:solidFill>
              </a:rPr>
              <a:t>Metoden er lite brukt ved avgjørelse av enkeltsaker, men praktisk viktig som beslutningsstøtte for å gjenkjenne saker som bør undergis kontroll mv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accent1">
                    <a:lumMod val="75000"/>
                  </a:schemeClr>
                </a:solidFill>
              </a:rPr>
              <a:t>Har mange viktige anvendelser «rundt» selve vedtaksprosessen</a:t>
            </a:r>
          </a:p>
        </p:txBody>
      </p:sp>
    </p:spTree>
    <p:extLst>
      <p:ext uri="{BB962C8B-B14F-4D97-AF65-F5344CB8AC3E}">
        <p14:creationId xmlns:p14="http://schemas.microsoft.com/office/powerpoint/2010/main" val="2926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A55568-7480-932B-7B96-B927887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Digitalisering av offentlig myndighetsutøvelse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B0CF6A-47F1-1CBA-79F4-2D435477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645"/>
            <a:ext cx="10515600" cy="3852547"/>
          </a:xfrm>
        </p:spPr>
        <p:txBody>
          <a:bodyPr>
            <a:normAutofit fontScale="92500" lnSpcReduction="10000"/>
          </a:bodyPr>
          <a:lstStyle/>
          <a:p>
            <a:r>
              <a:rPr lang="nb-NO" sz="2600" dirty="0">
                <a:solidFill>
                  <a:srgbClr val="C00000"/>
                </a:solidFill>
              </a:rPr>
              <a:t>Rettslig beslutningssystem (RBS):</a:t>
            </a:r>
            <a:r>
              <a:rPr lang="nb-NO" sz="2600" dirty="0"/>
              <a:t> </a:t>
            </a:r>
          </a:p>
          <a:p>
            <a:pPr marL="0" indent="0">
              <a:buNone/>
            </a:pPr>
            <a:r>
              <a:rPr lang="nb-NO" sz="2600" dirty="0"/>
              <a:t>Høyt automatiserte systemer der resultatet fra maskinen legges til grunn som enkeltvedtak eller annen enkeltavgjørelse </a:t>
            </a:r>
            <a:r>
              <a:rPr lang="nb-NO" sz="2600" i="1" dirty="0">
                <a:solidFill>
                  <a:schemeClr val="bg2">
                    <a:lumMod val="50000"/>
                  </a:schemeClr>
                </a:solidFill>
              </a:rPr>
              <a:t>(teknologien gjør saksbehandler «overflødig»)</a:t>
            </a:r>
          </a:p>
          <a:p>
            <a:pPr marL="457200" lvl="1" indent="0">
              <a:buNone/>
            </a:pPr>
            <a:r>
              <a:rPr lang="nb-NO" i="1" dirty="0">
                <a:solidFill>
                  <a:schemeClr val="accent1">
                    <a:lumMod val="75000"/>
                  </a:schemeClr>
                </a:solidFill>
              </a:rPr>
              <a:t>Kan ikke være et KI-system</a:t>
            </a:r>
          </a:p>
          <a:p>
            <a:pPr marL="457200" lvl="1" indent="0">
              <a:buNone/>
            </a:pPr>
            <a:endParaRPr lang="nb-NO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2600" dirty="0">
                <a:solidFill>
                  <a:srgbClr val="C00000"/>
                </a:solidFill>
              </a:rPr>
              <a:t>Rettslig beslutnings</a:t>
            </a:r>
            <a:r>
              <a:rPr lang="nb-NO" sz="2600" i="1" dirty="0">
                <a:solidFill>
                  <a:srgbClr val="C00000"/>
                </a:solidFill>
              </a:rPr>
              <a:t>støtte</a:t>
            </a:r>
            <a:r>
              <a:rPr lang="nb-NO" sz="2600" dirty="0">
                <a:solidFill>
                  <a:srgbClr val="C00000"/>
                </a:solidFill>
              </a:rPr>
              <a:t>system (RBSS):</a:t>
            </a:r>
          </a:p>
          <a:p>
            <a:pPr marL="0" indent="0">
              <a:buNone/>
            </a:pPr>
            <a:r>
              <a:rPr lang="nb-NO" sz="2600" dirty="0"/>
              <a:t>Delvis automatiserte systemer der resultatet fra maskinen blir vurdert av et menneske før enkeltvedtak eller annen enkeltavgjørelse treffes </a:t>
            </a:r>
            <a:r>
              <a:rPr lang="nb-NO" sz="2600" i="1" dirty="0">
                <a:solidFill>
                  <a:schemeClr val="bg2">
                    <a:lumMod val="50000"/>
                  </a:schemeClr>
                </a:solidFill>
              </a:rPr>
              <a:t>(teknologien gjør saksbehandler bedre)</a:t>
            </a:r>
          </a:p>
          <a:p>
            <a:pPr marL="457200" lvl="1" indent="0">
              <a:buNone/>
            </a:pPr>
            <a:r>
              <a:rPr lang="nb-NO" i="1" dirty="0">
                <a:solidFill>
                  <a:schemeClr val="accent1">
                    <a:lumMod val="75000"/>
                  </a:schemeClr>
                </a:solidFill>
              </a:rPr>
              <a:t>Kan for eksempel være et KI-system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E60D6ED-5E8F-3AFA-DE74-143C6BC290CA}"/>
              </a:ext>
            </a:extLst>
          </p:cNvPr>
          <p:cNvSpPr/>
          <p:nvPr/>
        </p:nvSpPr>
        <p:spPr>
          <a:xfrm>
            <a:off x="838200" y="2303383"/>
            <a:ext cx="4635500" cy="61268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7C47DAD-5631-05A5-E213-87397F9473C3}"/>
              </a:ext>
            </a:extLst>
          </p:cNvPr>
          <p:cNvGrpSpPr/>
          <p:nvPr/>
        </p:nvGrpSpPr>
        <p:grpSpPr>
          <a:xfrm>
            <a:off x="3155950" y="1590501"/>
            <a:ext cx="4715504" cy="712882"/>
            <a:chOff x="3155950" y="1590501"/>
            <a:chExt cx="4715504" cy="712882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9D55E98-38DF-5DA6-4382-CED3B8713931}"/>
                </a:ext>
              </a:extLst>
            </p:cNvPr>
            <p:cNvSpPr txBox="1"/>
            <p:nvPr/>
          </p:nvSpPr>
          <p:spPr>
            <a:xfrm>
              <a:off x="4006357" y="1590501"/>
              <a:ext cx="3865097" cy="461665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automatisert rettsanvendelse</a:t>
              </a:r>
            </a:p>
          </p:txBody>
        </p: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0E3E17C8-79B2-A883-C470-60E3D4B28A04}"/>
                </a:ext>
              </a:extLst>
            </p:cNvPr>
            <p:cNvCxnSpPr>
              <a:cxnSpLocks/>
              <a:stCxn id="4" idx="0"/>
              <a:endCxn id="5" idx="1"/>
            </p:cNvCxnSpPr>
            <p:nvPr/>
          </p:nvCxnSpPr>
          <p:spPr>
            <a:xfrm flipV="1">
              <a:off x="3155950" y="1821334"/>
              <a:ext cx="850407" cy="48204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40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54" y="41774"/>
            <a:ext cx="8656630" cy="1113071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Transformering: Fra rettskilder til programkode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1F48CDD-F8BC-A3D3-1E1B-048C95F3B227}"/>
              </a:ext>
            </a:extLst>
          </p:cNvPr>
          <p:cNvGrpSpPr/>
          <p:nvPr/>
        </p:nvGrpSpPr>
        <p:grpSpPr>
          <a:xfrm>
            <a:off x="960984" y="1070803"/>
            <a:ext cx="5042695" cy="2226055"/>
            <a:chOff x="2910297" y="997030"/>
            <a:chExt cx="5042695" cy="2226055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EC5F96ED-467A-4FEE-9910-43F78D8C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0297" y="997030"/>
              <a:ext cx="5042695" cy="2226055"/>
            </a:xfrm>
            <a:prstGeom prst="rect">
              <a:avLst/>
            </a:prstGeom>
          </p:spPr>
        </p:pic>
        <p:sp>
          <p:nvSpPr>
            <p:cNvPr id="3" name="Pil: høyre 2">
              <a:extLst>
                <a:ext uri="{FF2B5EF4-FFF2-40B4-BE49-F238E27FC236}">
                  <a16:creationId xmlns:a16="http://schemas.microsoft.com/office/drawing/2014/main" id="{F05D837D-9A5A-486F-9D85-3CC25F20D8E6}"/>
                </a:ext>
              </a:extLst>
            </p:cNvPr>
            <p:cNvSpPr/>
            <p:nvPr/>
          </p:nvSpPr>
          <p:spPr>
            <a:xfrm>
              <a:off x="5054084" y="2875414"/>
              <a:ext cx="755120" cy="197908"/>
            </a:xfrm>
            <a:prstGeom prst="rightArrow">
              <a:avLst>
                <a:gd name="adj1" fmla="val 50000"/>
                <a:gd name="adj2" fmla="val 83690"/>
              </a:avLst>
            </a:prstGeom>
            <a:solidFill>
              <a:srgbClr val="C00000"/>
            </a:solidFill>
            <a:ln cap="sq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13E5470-082D-6B10-B895-4417EF2F4CFA}"/>
              </a:ext>
            </a:extLst>
          </p:cNvPr>
          <p:cNvSpPr txBox="1"/>
          <p:nvPr/>
        </p:nvSpPr>
        <p:spPr>
          <a:xfrm>
            <a:off x="728736" y="3501239"/>
            <a:ext cx="10717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000" dirty="0"/>
              <a:t>Transformering innebærer omforming fra rettskilder i naturlig tekst til rettskilder uttrykt som programmerte </a:t>
            </a:r>
            <a:r>
              <a:rPr lang="nb-NO" sz="2000" dirty="0">
                <a:solidFill>
                  <a:srgbClr val="7030A0"/>
                </a:solidFill>
              </a:rPr>
              <a:t>algoritmer</a:t>
            </a:r>
            <a:br>
              <a:rPr lang="nb-NO" sz="2000" dirty="0">
                <a:solidFill>
                  <a:srgbClr val="7030A0"/>
                </a:solidFill>
              </a:rPr>
            </a:br>
            <a:endParaRPr lang="nb-NO" sz="2000" dirty="0">
              <a:solidFill>
                <a:srgbClr val="7030A0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000" dirty="0"/>
              <a:t>Transformingen innebærer å </a:t>
            </a:r>
            <a:r>
              <a:rPr lang="nb-NO" sz="2000" dirty="0">
                <a:solidFill>
                  <a:srgbClr val="7030A0"/>
                </a:solidFill>
              </a:rPr>
              <a:t>fortolke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000" dirty="0"/>
              <a:t>ved å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000" dirty="0">
                <a:solidFill>
                  <a:srgbClr val="7030A0"/>
                </a:solidFill>
              </a:rPr>
              <a:t>formalisere</a:t>
            </a:r>
            <a:r>
              <a:rPr lang="nb-NO" sz="2000" dirty="0"/>
              <a:t>, dvs. utlede rettsregler og bringe dem over i «fast form» </a:t>
            </a:r>
            <a:r>
              <a:rPr lang="nb-NO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nb-NO" sz="2000" dirty="0">
                <a:sym typeface="Wingdings" panose="05000000000000000000" pitchFamily="2" charset="2"/>
              </a:rPr>
              <a:t> angi på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entydig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ym typeface="Wingdings" panose="05000000000000000000" pitchFamily="2" charset="2"/>
              </a:rPr>
              <a:t>og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fullstendig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ym typeface="Wingdings" panose="05000000000000000000" pitchFamily="2" charset="2"/>
              </a:rPr>
              <a:t>måte </a:t>
            </a:r>
            <a:r>
              <a:rPr lang="nb-NO" sz="2000" b="1" i="1" dirty="0">
                <a:sym typeface="Wingdings" panose="05000000000000000000" pitchFamily="2" charset="2"/>
              </a:rPr>
              <a:t>i)</a:t>
            </a:r>
            <a:r>
              <a:rPr lang="nb-NO" sz="2000" dirty="0">
                <a:sym typeface="Wingdings" panose="05000000000000000000" pitchFamily="2" charset="2"/>
              </a:rPr>
              <a:t> hvilke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data</a:t>
            </a:r>
            <a:r>
              <a:rPr lang="nb-NO" sz="2000" dirty="0">
                <a:sym typeface="Wingdings" panose="05000000000000000000" pitchFamily="2" charset="2"/>
              </a:rPr>
              <a:t> som skal være gjenstand for behandling, og </a:t>
            </a:r>
            <a:r>
              <a:rPr lang="nb-NO" sz="2000" b="1" i="1" dirty="0">
                <a:sym typeface="Wingdings" panose="05000000000000000000" pitchFamily="2" charset="2"/>
              </a:rPr>
              <a:t>ii)</a:t>
            </a:r>
            <a:r>
              <a:rPr lang="nb-NO" sz="2000" dirty="0">
                <a:sym typeface="Wingdings" panose="05000000000000000000" pitchFamily="2" charset="2"/>
              </a:rPr>
              <a:t> hvilke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behandlingsregler</a:t>
            </a:r>
            <a:r>
              <a:rPr lang="nb-NO" sz="2000" dirty="0">
                <a:sym typeface="Wingdings" panose="05000000000000000000" pitchFamily="2" charset="2"/>
              </a:rPr>
              <a:t> som skal anvendes på disse dataene</a:t>
            </a:r>
            <a:br>
              <a:rPr lang="nb-NO" sz="2000" dirty="0">
                <a:sym typeface="Wingdings" panose="05000000000000000000" pitchFamily="2" charset="2"/>
              </a:rPr>
            </a:br>
            <a:endParaRPr lang="nb-NO" sz="2000" dirty="0">
              <a:sym typeface="Wingdings" panose="05000000000000000000" pitchFamily="2" charset="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000" dirty="0">
                <a:sym typeface="Wingdings" panose="05000000000000000000" pitchFamily="2" charset="2"/>
              </a:rPr>
              <a:t>Transformeringen skjer som ledd i systemutviklingen og innebærer derfor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massiv forhåndsavgjørelse av rettsspørsmål  </a:t>
            </a:r>
            <a:r>
              <a:rPr lang="nb-NO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 en egen type rettslig beslutningsprosess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E1ED8DB-EA75-3BAD-7FA8-A0F8A04A51BB}"/>
              </a:ext>
            </a:extLst>
          </p:cNvPr>
          <p:cNvGrpSpPr/>
          <p:nvPr/>
        </p:nvGrpSpPr>
        <p:grpSpPr>
          <a:xfrm>
            <a:off x="6375400" y="1118073"/>
            <a:ext cx="4728633" cy="2310927"/>
            <a:chOff x="6375400" y="1118073"/>
            <a:chExt cx="4728633" cy="2310927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52E69778-4F95-E3CE-E722-FD4BB6042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534" y="1118073"/>
              <a:ext cx="4000499" cy="2310927"/>
            </a:xfrm>
            <a:prstGeom prst="rect">
              <a:avLst/>
            </a:prstGeom>
          </p:spPr>
        </p:pic>
        <p:sp>
          <p:nvSpPr>
            <p:cNvPr id="8" name="Pil: høyre 7">
              <a:extLst>
                <a:ext uri="{FF2B5EF4-FFF2-40B4-BE49-F238E27FC236}">
                  <a16:creationId xmlns:a16="http://schemas.microsoft.com/office/drawing/2014/main" id="{9F70BFE5-1ADF-7617-66C5-382813250538}"/>
                </a:ext>
              </a:extLst>
            </p:cNvPr>
            <p:cNvSpPr/>
            <p:nvPr/>
          </p:nvSpPr>
          <p:spPr>
            <a:xfrm>
              <a:off x="6375400" y="2235201"/>
              <a:ext cx="563033" cy="3767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84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>
            <a:extLst>
              <a:ext uri="{FF2B5EF4-FFF2-40B4-BE49-F238E27FC236}">
                <a16:creationId xmlns:a16="http://schemas.microsoft.com/office/drawing/2014/main" id="{F8AB7CD2-23FA-4BA7-8D02-93FB59A0FB84}"/>
              </a:ext>
            </a:extLst>
          </p:cNvPr>
          <p:cNvGrpSpPr/>
          <p:nvPr/>
        </p:nvGrpSpPr>
        <p:grpSpPr>
          <a:xfrm>
            <a:off x="241998" y="499096"/>
            <a:ext cx="7981287" cy="1895982"/>
            <a:chOff x="241998" y="499096"/>
            <a:chExt cx="7981287" cy="1895982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19651956-91A9-4EBB-8342-E0E582A99A5A}"/>
                </a:ext>
              </a:extLst>
            </p:cNvPr>
            <p:cNvSpPr txBox="1"/>
            <p:nvPr/>
          </p:nvSpPr>
          <p:spPr>
            <a:xfrm>
              <a:off x="241998" y="499096"/>
              <a:ext cx="7981287" cy="92333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</a:t>
              </a:r>
              <a:r>
                <a:rPr lang="nb-NO" dirty="0"/>
                <a:t>: </a:t>
              </a:r>
              <a:r>
                <a:rPr lang="nb-NO" dirty="0" err="1">
                  <a:solidFill>
                    <a:srgbClr val="C00000"/>
                  </a:solidFill>
                </a:rPr>
                <a:t>Forhåndsdefinere</a:t>
              </a:r>
              <a:r>
                <a:rPr lang="nb-NO" dirty="0">
                  <a:solidFill>
                    <a:srgbClr val="C00000"/>
                  </a:solidFill>
                </a:rPr>
                <a:t> data </a:t>
              </a:r>
              <a:r>
                <a:rPr lang="nb-NO" dirty="0"/>
                <a:t>som skal anvendes automatisk i alle fremtidige saker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RBSS</a:t>
              </a:r>
              <a:r>
                <a:rPr lang="nb-NO" dirty="0"/>
                <a:t>: Støtte saksbehandler i å </a:t>
              </a:r>
              <a:r>
                <a:rPr lang="nb-NO" dirty="0">
                  <a:solidFill>
                    <a:srgbClr val="C00000"/>
                  </a:solidFill>
                </a:rPr>
                <a:t>finne og forstå individuelt relevante data</a:t>
              </a:r>
            </a:p>
            <a:p>
              <a:r>
                <a:rPr lang="nb-NO" dirty="0"/>
                <a:t>  	i fremtidige enkeltsaker</a:t>
              </a: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8080C90F-5EBA-4039-84E8-CD9D690E8999}"/>
                </a:ext>
              </a:extLst>
            </p:cNvPr>
            <p:cNvCxnSpPr>
              <a:cxnSpLocks/>
            </p:cNvCxnSpPr>
            <p:nvPr/>
          </p:nvCxnSpPr>
          <p:spPr>
            <a:xfrm>
              <a:off x="2111939" y="1422426"/>
              <a:ext cx="0" cy="97265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Bilde 31">
            <a:extLst>
              <a:ext uri="{FF2B5EF4-FFF2-40B4-BE49-F238E27FC236}">
                <a16:creationId xmlns:a16="http://schemas.microsoft.com/office/drawing/2014/main" id="{4EFEACD5-60C1-43B6-BE8E-C44F3FCE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43" y="1774564"/>
            <a:ext cx="5729075" cy="3308872"/>
          </a:xfrm>
          <a:prstGeom prst="rect">
            <a:avLst/>
          </a:prstGeom>
        </p:spPr>
      </p:pic>
      <p:grpSp>
        <p:nvGrpSpPr>
          <p:cNvPr id="39" name="Gruppe 38">
            <a:extLst>
              <a:ext uri="{FF2B5EF4-FFF2-40B4-BE49-F238E27FC236}">
                <a16:creationId xmlns:a16="http://schemas.microsoft.com/office/drawing/2014/main" id="{35469A4E-0263-4FD3-8044-D0A4040617D2}"/>
              </a:ext>
            </a:extLst>
          </p:cNvPr>
          <p:cNvGrpSpPr/>
          <p:nvPr/>
        </p:nvGrpSpPr>
        <p:grpSpPr>
          <a:xfrm>
            <a:off x="1493443" y="4493092"/>
            <a:ext cx="7139978" cy="1923442"/>
            <a:chOff x="1493443" y="4493092"/>
            <a:chExt cx="7139978" cy="1923442"/>
          </a:xfrm>
        </p:grpSpPr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7D4FDC60-2161-4053-9077-2CBAF764B01C}"/>
                </a:ext>
              </a:extLst>
            </p:cNvPr>
            <p:cNvSpPr txBox="1"/>
            <p:nvPr/>
          </p:nvSpPr>
          <p:spPr>
            <a:xfrm>
              <a:off x="1493443" y="5216205"/>
              <a:ext cx="7139978" cy="1200329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</a:t>
              </a:r>
              <a:r>
                <a:rPr lang="nb-NO" dirty="0"/>
                <a:t>: Fastlegge </a:t>
              </a:r>
              <a:r>
                <a:rPr lang="nb-NO" dirty="0">
                  <a:solidFill>
                    <a:srgbClr val="C00000"/>
                  </a:solidFill>
                </a:rPr>
                <a:t>forhåndsdefinerte behandlingsmåter </a:t>
              </a:r>
              <a:r>
                <a:rPr lang="nb-NO" dirty="0"/>
                <a:t>som skal anvendes automatisk i </a:t>
              </a:r>
              <a:r>
                <a:rPr lang="nb-NO" dirty="0">
                  <a:solidFill>
                    <a:srgbClr val="C00000"/>
                  </a:solidFill>
                </a:rPr>
                <a:t>alle fremtidige saker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RBSS</a:t>
              </a:r>
              <a:r>
                <a:rPr lang="nb-NO" dirty="0"/>
                <a:t>: Hjelpe saksbehandler å finne ut hvordan </a:t>
              </a:r>
              <a:r>
                <a:rPr lang="nb-NO" dirty="0">
                  <a:solidFill>
                    <a:srgbClr val="C00000"/>
                  </a:solidFill>
                </a:rPr>
                <a:t>vilkår og beregninger </a:t>
              </a:r>
              <a:r>
                <a:rPr lang="nb-NO" dirty="0"/>
                <a:t>skal skje i </a:t>
              </a:r>
              <a:r>
                <a:rPr lang="nb-NO" dirty="0">
                  <a:solidFill>
                    <a:srgbClr val="C00000"/>
                  </a:solidFill>
                </a:rPr>
                <a:t>hver individuelle sak</a:t>
              </a:r>
            </a:p>
          </p:txBody>
        </p:sp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BC331688-C9C8-4248-AAA7-7049D06E2354}"/>
                </a:ext>
              </a:extLst>
            </p:cNvPr>
            <p:cNvCxnSpPr>
              <a:cxnSpLocks/>
            </p:cNvCxnSpPr>
            <p:nvPr/>
          </p:nvCxnSpPr>
          <p:spPr>
            <a:xfrm>
              <a:off x="4028930" y="4493092"/>
              <a:ext cx="0" cy="72311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2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A3AFAA0-4EA5-4A64-B84F-791050A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57" y="1699037"/>
            <a:ext cx="5053129" cy="2928138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38514759-760A-4EF8-9D90-CAE935F4FCA7}"/>
              </a:ext>
            </a:extLst>
          </p:cNvPr>
          <p:cNvGrpSpPr/>
          <p:nvPr/>
        </p:nvGrpSpPr>
        <p:grpSpPr>
          <a:xfrm>
            <a:off x="348510" y="332464"/>
            <a:ext cx="3417732" cy="6402981"/>
            <a:chOff x="348510" y="332464"/>
            <a:chExt cx="3417732" cy="6402981"/>
          </a:xfrm>
        </p:grpSpPr>
        <p:grpSp>
          <p:nvGrpSpPr>
            <p:cNvPr id="7189" name="Gruppe 7188">
              <a:extLst>
                <a:ext uri="{FF2B5EF4-FFF2-40B4-BE49-F238E27FC236}">
                  <a16:creationId xmlns:a16="http://schemas.microsoft.com/office/drawing/2014/main" id="{4324A148-71BA-4A82-836C-99012BD1015B}"/>
                </a:ext>
              </a:extLst>
            </p:cNvPr>
            <p:cNvGrpSpPr/>
            <p:nvPr/>
          </p:nvGrpSpPr>
          <p:grpSpPr>
            <a:xfrm>
              <a:off x="424073" y="2378028"/>
              <a:ext cx="3136160" cy="1050773"/>
              <a:chOff x="424073" y="2378028"/>
              <a:chExt cx="3136160" cy="1050773"/>
            </a:xfrm>
          </p:grpSpPr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E1A006C0-B239-42D6-B764-D25317B6A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0737" y="2378028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38" name="Rett pilkobling 37">
                <a:extLst>
                  <a:ext uri="{FF2B5EF4-FFF2-40B4-BE49-F238E27FC236}">
                    <a16:creationId xmlns:a16="http://schemas.microsoft.com/office/drawing/2014/main" id="{5C29DC1E-819D-44A1-AAD5-205219970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177" y="2835029"/>
                <a:ext cx="1577056" cy="5206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418F9CA3-FC30-4A39-963E-95D9958C0B7D}"/>
                  </a:ext>
                </a:extLst>
              </p:cNvPr>
              <p:cNvSpPr txBox="1"/>
              <p:nvPr/>
            </p:nvSpPr>
            <p:spPr>
              <a:xfrm>
                <a:off x="424073" y="3121024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7190" name="Gruppe 7189">
              <a:extLst>
                <a:ext uri="{FF2B5EF4-FFF2-40B4-BE49-F238E27FC236}">
                  <a16:creationId xmlns:a16="http://schemas.microsoft.com/office/drawing/2014/main" id="{D37C5837-68B6-4C91-BCB9-6D530605A31E}"/>
                </a:ext>
              </a:extLst>
            </p:cNvPr>
            <p:cNvGrpSpPr/>
            <p:nvPr/>
          </p:nvGrpSpPr>
          <p:grpSpPr>
            <a:xfrm>
              <a:off x="426097" y="3393027"/>
              <a:ext cx="3134136" cy="1173460"/>
              <a:chOff x="426097" y="3393027"/>
              <a:chExt cx="3134136" cy="1173460"/>
            </a:xfrm>
          </p:grpSpPr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26BAC3F8-60F4-4122-BD0E-6FB90B934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818" y="3486390"/>
                <a:ext cx="1359526" cy="786452"/>
              </a:xfrm>
              <a:prstGeom prst="rect">
                <a:avLst/>
              </a:prstGeom>
            </p:spPr>
          </p:pic>
          <p:cxnSp>
            <p:nvCxnSpPr>
              <p:cNvPr id="40" name="Rett pilkobling 39">
                <a:extLst>
                  <a:ext uri="{FF2B5EF4-FFF2-40B4-BE49-F238E27FC236}">
                    <a16:creationId xmlns:a16="http://schemas.microsoft.com/office/drawing/2014/main" id="{C31484AF-0D88-4160-911E-CF09DBF4A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177" y="3393027"/>
                <a:ext cx="1577056" cy="57900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6941F963-CEE8-4ABE-8274-682F01CDD2D7}"/>
                  </a:ext>
                </a:extLst>
              </p:cNvPr>
              <p:cNvSpPr txBox="1"/>
              <p:nvPr/>
            </p:nvSpPr>
            <p:spPr>
              <a:xfrm>
                <a:off x="426097" y="4258710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</p:grpSp>
        <p:grpSp>
          <p:nvGrpSpPr>
            <p:cNvPr id="7181" name="Gruppe 7180">
              <a:extLst>
                <a:ext uri="{FF2B5EF4-FFF2-40B4-BE49-F238E27FC236}">
                  <a16:creationId xmlns:a16="http://schemas.microsoft.com/office/drawing/2014/main" id="{8B2758C9-B210-4875-ABF5-6D37F8D7ABBF}"/>
                </a:ext>
              </a:extLst>
            </p:cNvPr>
            <p:cNvGrpSpPr/>
            <p:nvPr/>
          </p:nvGrpSpPr>
          <p:grpSpPr>
            <a:xfrm>
              <a:off x="348510" y="1280058"/>
              <a:ext cx="3211723" cy="1386942"/>
              <a:chOff x="348510" y="1280058"/>
              <a:chExt cx="3211723" cy="1386942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CB55D803-E1F7-4008-ADA2-448206E63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10" y="1280058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19" name="Rett pilkobling 18">
                <a:extLst>
                  <a:ext uri="{FF2B5EF4-FFF2-40B4-BE49-F238E27FC236}">
                    <a16:creationId xmlns:a16="http://schemas.microsoft.com/office/drawing/2014/main" id="{3A5CEE5D-866B-4D89-A739-D9FF82B76505}"/>
                  </a:ext>
                </a:extLst>
              </p:cNvPr>
              <p:cNvCxnSpPr/>
              <p:nvPr/>
            </p:nvCxnSpPr>
            <p:spPr>
              <a:xfrm>
                <a:off x="1134533" y="1811867"/>
                <a:ext cx="2425700" cy="85513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95ED2A64-549C-4620-9B34-F2D90EABFE71}"/>
                  </a:ext>
                </a:extLst>
              </p:cNvPr>
              <p:cNvSpPr txBox="1"/>
              <p:nvPr/>
            </p:nvSpPr>
            <p:spPr>
              <a:xfrm>
                <a:off x="482265" y="2043429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7192" name="Gruppe 7191">
              <a:extLst>
                <a:ext uri="{FF2B5EF4-FFF2-40B4-BE49-F238E27FC236}">
                  <a16:creationId xmlns:a16="http://schemas.microsoft.com/office/drawing/2014/main" id="{6B5B724E-D067-4311-BACD-E66A832D2255}"/>
                </a:ext>
              </a:extLst>
            </p:cNvPr>
            <p:cNvGrpSpPr/>
            <p:nvPr/>
          </p:nvGrpSpPr>
          <p:grpSpPr>
            <a:xfrm>
              <a:off x="424073" y="332464"/>
              <a:ext cx="3342169" cy="6402981"/>
              <a:chOff x="424073" y="332464"/>
              <a:chExt cx="3342169" cy="6402981"/>
            </a:xfrm>
          </p:grpSpPr>
          <p:pic>
            <p:nvPicPr>
              <p:cNvPr id="14" name="Bilde 13">
                <a:extLst>
                  <a:ext uri="{FF2B5EF4-FFF2-40B4-BE49-F238E27FC236}">
                    <a16:creationId xmlns:a16="http://schemas.microsoft.com/office/drawing/2014/main" id="{FCBE296A-E4FF-4996-AAFF-A78DC0C9C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57" t="50000" r="1327" b="2200"/>
              <a:stretch/>
            </p:blipFill>
            <p:spPr>
              <a:xfrm>
                <a:off x="424073" y="5399941"/>
                <a:ext cx="1664658" cy="1133717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96E474EC-C947-408C-B303-A507BAAB8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468" y="332464"/>
                <a:ext cx="1120419" cy="984831"/>
              </a:xfrm>
              <a:prstGeom prst="rect">
                <a:avLst/>
              </a:prstGeom>
            </p:spPr>
          </p:pic>
          <p:cxnSp>
            <p:nvCxnSpPr>
              <p:cNvPr id="42" name="Rett pilkobling 41">
                <a:extLst>
                  <a:ext uri="{FF2B5EF4-FFF2-40B4-BE49-F238E27FC236}">
                    <a16:creationId xmlns:a16="http://schemas.microsoft.com/office/drawing/2014/main" id="{3ED33B99-6628-4EAE-81A5-1D948FC48DD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2088731" y="3970912"/>
                <a:ext cx="1677511" cy="19958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pilkobling 44">
                <a:extLst>
                  <a:ext uri="{FF2B5EF4-FFF2-40B4-BE49-F238E27FC236}">
                    <a16:creationId xmlns:a16="http://schemas.microsoft.com/office/drawing/2014/main" id="{96861DF3-0C88-423B-9307-C09F31E18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104" y="1141039"/>
                <a:ext cx="1214129" cy="123698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9FB6361C-43C9-4340-91F4-A478BF309E64}"/>
                  </a:ext>
                </a:extLst>
              </p:cNvPr>
              <p:cNvSpPr txBox="1"/>
              <p:nvPr/>
            </p:nvSpPr>
            <p:spPr>
              <a:xfrm>
                <a:off x="1134533" y="1310655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D8F87168-6BE2-4FB6-91E3-08CA7186F3B3}"/>
                  </a:ext>
                </a:extLst>
              </p:cNvPr>
              <p:cNvSpPr txBox="1"/>
              <p:nvPr/>
            </p:nvSpPr>
            <p:spPr>
              <a:xfrm>
                <a:off x="424073" y="6427668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</p:grpSp>
        <p:grpSp>
          <p:nvGrpSpPr>
            <p:cNvPr id="7191" name="Gruppe 7190">
              <a:extLst>
                <a:ext uri="{FF2B5EF4-FFF2-40B4-BE49-F238E27FC236}">
                  <a16:creationId xmlns:a16="http://schemas.microsoft.com/office/drawing/2014/main" id="{427241C4-939E-4E06-9EC7-879F0DB8256B}"/>
                </a:ext>
              </a:extLst>
            </p:cNvPr>
            <p:cNvGrpSpPr/>
            <p:nvPr/>
          </p:nvGrpSpPr>
          <p:grpSpPr>
            <a:xfrm>
              <a:off x="426097" y="3662735"/>
              <a:ext cx="3169222" cy="1770824"/>
              <a:chOff x="424073" y="3698153"/>
              <a:chExt cx="3169222" cy="1770824"/>
            </a:xfrm>
          </p:grpSpPr>
          <p:pic>
            <p:nvPicPr>
              <p:cNvPr id="7172" name="Bilde 7171">
                <a:extLst>
                  <a:ext uri="{FF2B5EF4-FFF2-40B4-BE49-F238E27FC236}">
                    <a16:creationId xmlns:a16="http://schemas.microsoft.com/office/drawing/2014/main" id="{4B9B3181-0B6D-4086-9CF2-5AD821693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93" y="4583825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4" name="TekstSylinder 7173">
                <a:extLst>
                  <a:ext uri="{FF2B5EF4-FFF2-40B4-BE49-F238E27FC236}">
                    <a16:creationId xmlns:a16="http://schemas.microsoft.com/office/drawing/2014/main" id="{676E9AE9-B312-4E3B-9A41-CCD558E388E3}"/>
                  </a:ext>
                </a:extLst>
              </p:cNvPr>
              <p:cNvSpPr txBox="1"/>
              <p:nvPr/>
            </p:nvSpPr>
            <p:spPr>
              <a:xfrm>
                <a:off x="424073" y="5161200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  <p:cxnSp>
            <p:nvCxnSpPr>
              <p:cNvPr id="74" name="Rett pilkobling 73">
                <a:extLst>
                  <a:ext uri="{FF2B5EF4-FFF2-40B4-BE49-F238E27FC236}">
                    <a16:creationId xmlns:a16="http://schemas.microsoft.com/office/drawing/2014/main" id="{D6EC118A-B2CC-42F5-9C72-F441A4B5C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7871" y="3698153"/>
                <a:ext cx="1805424" cy="121852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3CBE3928-966D-4655-9D49-C709032EAF43}"/>
              </a:ext>
            </a:extLst>
          </p:cNvPr>
          <p:cNvGrpSpPr/>
          <p:nvPr/>
        </p:nvGrpSpPr>
        <p:grpSpPr>
          <a:xfrm>
            <a:off x="8817657" y="815267"/>
            <a:ext cx="2948246" cy="4416266"/>
            <a:chOff x="8817657" y="815267"/>
            <a:chExt cx="2948246" cy="4416266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068D2546-091B-4888-97CB-10FF7DBCB888}"/>
                </a:ext>
              </a:extLst>
            </p:cNvPr>
            <p:cNvGrpSpPr/>
            <p:nvPr/>
          </p:nvGrpSpPr>
          <p:grpSpPr>
            <a:xfrm>
              <a:off x="8820319" y="1913237"/>
              <a:ext cx="2945584" cy="1050773"/>
              <a:chOff x="8820319" y="1913237"/>
              <a:chExt cx="2945584" cy="105077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A1D6E184-28CA-4E69-90DE-BAAA2ED0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1526" y="1913237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60" name="Rett pilkobling 59">
                <a:extLst>
                  <a:ext uri="{FF2B5EF4-FFF2-40B4-BE49-F238E27FC236}">
                    <a16:creationId xmlns:a16="http://schemas.microsoft.com/office/drawing/2014/main" id="{FCF16124-0910-48FE-B5DE-4047259C4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2578665"/>
                <a:ext cx="1158494" cy="5275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A9CDD9B0-207A-47E4-B3F4-64E7AF08C6C7}"/>
                  </a:ext>
                </a:extLst>
              </p:cNvPr>
              <p:cNvSpPr txBox="1"/>
              <p:nvPr/>
            </p:nvSpPr>
            <p:spPr>
              <a:xfrm>
                <a:off x="9984862" y="2656233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6FA0F1F8-94A5-480A-9198-EF393C5767AB}"/>
                </a:ext>
              </a:extLst>
            </p:cNvPr>
            <p:cNvGrpSpPr/>
            <p:nvPr/>
          </p:nvGrpSpPr>
          <p:grpSpPr>
            <a:xfrm>
              <a:off x="8817657" y="815267"/>
              <a:ext cx="2771522" cy="1622032"/>
              <a:chOff x="8817657" y="815267"/>
              <a:chExt cx="2771522" cy="1622032"/>
            </a:xfrm>
          </p:grpSpPr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6F0410DF-5068-4B1B-AAC4-009737AD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299" y="815267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59" name="Rett pilkobling 58">
                <a:extLst>
                  <a:ext uri="{FF2B5EF4-FFF2-40B4-BE49-F238E27FC236}">
                    <a16:creationId xmlns:a16="http://schemas.microsoft.com/office/drawing/2014/main" id="{BA5C5BC1-84C2-46DB-AA3A-CE24E54AEA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7657" y="1560209"/>
                <a:ext cx="1225397" cy="87709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0910040E-748A-414D-B290-36E431FC1151}"/>
                  </a:ext>
                </a:extLst>
              </p:cNvPr>
              <p:cNvSpPr txBox="1"/>
              <p:nvPr/>
            </p:nvSpPr>
            <p:spPr>
              <a:xfrm>
                <a:off x="10043054" y="1578638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8308AFD2-0434-4FFC-8F5D-ADCF30418BDF}"/>
                </a:ext>
              </a:extLst>
            </p:cNvPr>
            <p:cNvGrpSpPr/>
            <p:nvPr/>
          </p:nvGrpSpPr>
          <p:grpSpPr>
            <a:xfrm>
              <a:off x="8820319" y="3515547"/>
              <a:ext cx="2501476" cy="1715986"/>
              <a:chOff x="8820319" y="3515547"/>
              <a:chExt cx="2501476" cy="1715986"/>
            </a:xfrm>
          </p:grpSpPr>
          <p:cxnSp>
            <p:nvCxnSpPr>
              <p:cNvPr id="61" name="Rett pilkobling 60">
                <a:extLst>
                  <a:ext uri="{FF2B5EF4-FFF2-40B4-BE49-F238E27FC236}">
                    <a16:creationId xmlns:a16="http://schemas.microsoft.com/office/drawing/2014/main" id="{12E9AA72-2432-4CBB-9EFB-F2569A403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3515547"/>
                <a:ext cx="1222735" cy="99654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76" name="Bilde 7175">
                <a:extLst>
                  <a:ext uri="{FF2B5EF4-FFF2-40B4-BE49-F238E27FC236}">
                    <a16:creationId xmlns:a16="http://schemas.microsoft.com/office/drawing/2014/main" id="{D3893BFB-14E8-4839-85EA-9CCE608A4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9318" y="4346381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7" name="TekstSylinder 7176">
                <a:extLst>
                  <a:ext uri="{FF2B5EF4-FFF2-40B4-BE49-F238E27FC236}">
                    <a16:creationId xmlns:a16="http://schemas.microsoft.com/office/drawing/2014/main" id="{C8B4B475-0F55-4529-8A52-282DD2058EFC}"/>
                  </a:ext>
                </a:extLst>
              </p:cNvPr>
              <p:cNvSpPr txBox="1"/>
              <p:nvPr/>
            </p:nvSpPr>
            <p:spPr>
              <a:xfrm>
                <a:off x="10026398" y="4923756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6C39C3A-80BF-42EC-AD44-7ED73D80B256}"/>
                </a:ext>
              </a:extLst>
            </p:cNvPr>
            <p:cNvGrpSpPr/>
            <p:nvPr/>
          </p:nvGrpSpPr>
          <p:grpSpPr>
            <a:xfrm>
              <a:off x="8817657" y="3112723"/>
              <a:ext cx="2948246" cy="1094830"/>
              <a:chOff x="8817657" y="3112723"/>
              <a:chExt cx="2948246" cy="1094830"/>
            </a:xfrm>
          </p:grpSpPr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F5BB04DA-DD73-45D5-98BD-0AFB0F0DD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0396" y="3140045"/>
                <a:ext cx="1359526" cy="786452"/>
              </a:xfrm>
              <a:prstGeom prst="rect">
                <a:avLst/>
              </a:prstGeom>
            </p:spPr>
          </p:pic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5EA7B4E9-38E7-4CB7-903C-80A767AE8D5F}"/>
                  </a:ext>
                </a:extLst>
              </p:cNvPr>
              <p:cNvSpPr txBox="1"/>
              <p:nvPr/>
            </p:nvSpPr>
            <p:spPr>
              <a:xfrm>
                <a:off x="9984862" y="3899776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  <p:cxnSp>
            <p:nvCxnSpPr>
              <p:cNvPr id="81" name="Rett pilkobling 80">
                <a:extLst>
                  <a:ext uri="{FF2B5EF4-FFF2-40B4-BE49-F238E27FC236}">
                    <a16:creationId xmlns:a16="http://schemas.microsoft.com/office/drawing/2014/main" id="{7DD220AF-4B15-40E1-84D3-5A96E5E40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7657" y="3112723"/>
                <a:ext cx="1161156" cy="30703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F60EA6-9EFD-4DE0-9CBE-940F2416557C}"/>
              </a:ext>
            </a:extLst>
          </p:cNvPr>
          <p:cNvSpPr txBox="1"/>
          <p:nvPr/>
        </p:nvSpPr>
        <p:spPr>
          <a:xfrm>
            <a:off x="2522787" y="220709"/>
            <a:ext cx="649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7030A0"/>
                </a:solidFill>
                <a:latin typeface="+mj-lt"/>
              </a:rPr>
              <a:t>Modell av et helt automatisert 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Hva er digital forvaltning?</vt:lpstr>
      <vt:lpstr>Hva er digital forvaltning? (overordnet sett)</vt:lpstr>
      <vt:lpstr>PowerPoint-presentasjon</vt:lpstr>
      <vt:lpstr>PowerPoint-presentasjon</vt:lpstr>
      <vt:lpstr>To hovedtyper metoder/teknologier innen myndighetsutøvelse</vt:lpstr>
      <vt:lpstr>Digitalisering av offentlig myndighetsutøvelse</vt:lpstr>
      <vt:lpstr>Transformering: Fra rettskilder til programkode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digital forvaltning?</dc:title>
  <dc:creator>dag wiese schartum</dc:creator>
  <cp:lastModifiedBy>dag wiese schartum</cp:lastModifiedBy>
  <cp:revision>4</cp:revision>
  <dcterms:created xsi:type="dcterms:W3CDTF">2022-08-29T20:09:44Z</dcterms:created>
  <dcterms:modified xsi:type="dcterms:W3CDTF">2022-08-29T22:21:27Z</dcterms:modified>
</cp:coreProperties>
</file>