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B286D9-3E20-42E4-8480-FE904D38F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D8A18A7-9157-4896-B6F0-76C683272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9A707A-B13B-4E7E-8E6D-97F5B5C7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2D2038-95E5-4C9C-92A6-076359DF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C08D49-5598-4F18-9DEF-43447E41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7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99762-6801-4BF9-9E11-C326CDF6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2BABC1-36E3-4623-8019-5B6F69193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C6C869-71A3-452E-809C-6D488B75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B2CCFE-6E8F-4D73-A997-B2DC1267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8131DA-4DDC-4692-87C9-ABA234EB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46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EB14D94-795E-4CDD-8DAF-22F3E4F03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21BAA2-6454-4864-9B64-67D99EA1E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EB4FD7-1943-4E53-9C89-5E4FB38C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805D23-E180-4319-ACD9-B26A5924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05E4E1-9D79-49F7-B494-D3D83AB3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0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18A47C-5B0B-4E89-92B3-5C66E052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0DFC66-418E-4635-990D-19A97935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2486DD-7290-4649-9BE4-83BAF787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E726E2-E743-4799-AB52-053B051C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49F3DF-42C9-435C-8815-2809A721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26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3FAE62-7CA5-4E8F-A5D1-6268A988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E66818-BA9C-484A-8240-83924347D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66F9B1-5416-45F9-ADAE-25A78DBF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0830AA-42E5-4DDB-B938-A1FB0970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5A6756-E158-455B-97BE-7DFB19D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57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17CEFE-ACDE-435A-8278-F8B4B2C1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EB1CCB-D8B4-4B45-A6CA-675962C97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F9BE62-5743-46CC-A389-DCAAC96FC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179FCF-B6C7-46E7-83D7-38108D3D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E749B52-95F6-48EB-871D-28B7E32C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2E92EE-5590-4337-8BDF-CB4454D6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47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CA4B14-969B-40B6-93D9-95EC699B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5E55417-E4B9-4CD6-87BB-ED21F23A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894120-F5BE-4878-83A6-A1958EC6F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7F70A40-0E5F-43D3-80D6-3EA218242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499752-A539-45EB-982E-702E06920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ADB8E2-AB02-4F0E-B2AD-7521796D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6B0B80A-61EF-4D9C-BD8F-9702E985A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7EFD904-27F9-4431-8BE8-FF7DA02F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24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7C5EDE-1E4F-44CC-9A99-D2456514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8B39BA-F4AE-4A6D-8638-BA24A35A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6E366E-4B14-4AFF-B156-C3020C6C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97E955-B4F4-43B4-9B15-BE468C4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84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17E4C9E-795A-4925-99B5-5382B83B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8BCB11-9411-43BE-A1EE-4A4CF95C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EA5A8C-B195-41ED-BD68-89782372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29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3164B-508B-4A26-A7DE-DEE14585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AC0B05-8ADB-42F9-AE61-EB359FFC6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E081CC-1E47-43B9-A8EA-A26C6A455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94B8B4F-ADF2-4E13-B0B2-65AF251B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124992-DF1F-48A9-BEB9-EC239F02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3F1F46-F8C6-4A54-856C-302B44FD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888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ABD35-ACB3-4CDA-9F72-1F80E5F11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54A0856-61DA-4DED-B8A3-22292F72B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FFBB5B5-0330-40F9-A59A-BE71A0333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6196221-77B9-40ED-9EBF-6AAE6C0B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4AACFF-DCF3-4EB0-B04C-BBB0901D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A85A31-06C1-4E9B-97B2-3BBC2F42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06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4BCF607-E1E9-4A44-8ACB-80260077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122ABC-0F14-4228-933D-E6D48522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52149-D711-487B-9577-C465DB7AB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90A53-F8BB-449C-BF7E-AB41310FFFE2}" type="datetimeFigureOut">
              <a:rPr lang="nb-NO" smtClean="0"/>
              <a:t>03.11.2022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63B9F0-3077-4082-B371-BB039138A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3B17DE-67B9-4B4A-9023-2D02E36C8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4722-9E89-4E12-A553-8110CF4F74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970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C141E8-08E3-4098-9942-6D871BDB6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066" y="1600200"/>
            <a:ext cx="9144000" cy="11096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1">
                    <a:lumMod val="75000"/>
                  </a:schemeClr>
                </a:solidFill>
              </a:rPr>
              <a:t>Individuell behandling og forvaltningens menneskelige ansikt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B2B7648-7BF9-4A1B-B57E-28145D705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63540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DDB247-C95B-4505-A7D2-4191D60F9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Kvalitet og rettferdighet i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D7FC37-FB86-48DD-8E71-95D683FD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Digital forvaltning er en samlebetegnelse på veldig forskjelligartede anvendelser, f.eks.: fra beslutningsstøtte til helt automatiserte vedtak</a:t>
            </a:r>
          </a:p>
          <a:p>
            <a:r>
              <a:rPr lang="nb-NO" dirty="0"/>
              <a:t>Veiledning</a:t>
            </a:r>
          </a:p>
          <a:p>
            <a:pPr lvl="1"/>
            <a:r>
              <a:rPr lang="nb-NO" dirty="0"/>
              <a:t>Standard svar på standard spørsmål …</a:t>
            </a:r>
          </a:p>
          <a:p>
            <a:pPr lvl="1"/>
            <a:r>
              <a:rPr lang="nb-NO" dirty="0"/>
              <a:t>Individuelle svar på individuelle spørsmål …</a:t>
            </a:r>
          </a:p>
          <a:p>
            <a:r>
              <a:rPr lang="nb-NO" dirty="0"/>
              <a:t>Enkeltvedtak</a:t>
            </a:r>
          </a:p>
          <a:p>
            <a:pPr lvl="1"/>
            <a:r>
              <a:rPr lang="nb-NO" dirty="0"/>
              <a:t>Helt automatiserte enkeltvedtak …</a:t>
            </a:r>
          </a:p>
          <a:p>
            <a:pPr lvl="1"/>
            <a:r>
              <a:rPr lang="nb-NO" dirty="0"/>
              <a:t>Manuelle enkeltvedtak med beslutningsstøtte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3A722E11-C5A9-4BC0-B187-4E63D8C82F07}"/>
              </a:ext>
            </a:extLst>
          </p:cNvPr>
          <p:cNvGrpSpPr/>
          <p:nvPr/>
        </p:nvGrpSpPr>
        <p:grpSpPr>
          <a:xfrm>
            <a:off x="7281862" y="3548064"/>
            <a:ext cx="3563816" cy="2175654"/>
            <a:chOff x="7281863" y="3548063"/>
            <a:chExt cx="3563816" cy="2175654"/>
          </a:xfrm>
        </p:grpSpPr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DD0527A4-CF84-4FDE-B7E4-195CA3547537}"/>
                </a:ext>
              </a:extLst>
            </p:cNvPr>
            <p:cNvGrpSpPr/>
            <p:nvPr/>
          </p:nvGrpSpPr>
          <p:grpSpPr>
            <a:xfrm>
              <a:off x="7281863" y="3548063"/>
              <a:ext cx="578189" cy="1776625"/>
              <a:chOff x="7281863" y="3548063"/>
              <a:chExt cx="578189" cy="1776625"/>
            </a:xfrm>
          </p:grpSpPr>
          <p:pic>
            <p:nvPicPr>
              <p:cNvPr id="5" name="Grafikk 4" descr="Omriss av et smilende ansikts med heldekkende fyll">
                <a:extLst>
                  <a:ext uri="{FF2B5EF4-FFF2-40B4-BE49-F238E27FC236}">
                    <a16:creationId xmlns:a16="http://schemas.microsoft.com/office/drawing/2014/main" id="{F9B34B8B-96EC-4443-91D8-81CBAB6361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281863" y="3548063"/>
                <a:ext cx="523876" cy="523876"/>
              </a:xfrm>
              <a:prstGeom prst="rect">
                <a:avLst/>
              </a:prstGeom>
            </p:spPr>
          </p:pic>
          <p:pic>
            <p:nvPicPr>
              <p:cNvPr id="6" name="Bilde 5">
                <a:extLst>
                  <a:ext uri="{FF2B5EF4-FFF2-40B4-BE49-F238E27FC236}">
                    <a16:creationId xmlns:a16="http://schemas.microsoft.com/office/drawing/2014/main" id="{7D010181-5BED-4A18-AFDC-D83B0C1842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41847" y="4800387"/>
                <a:ext cx="518205" cy="524301"/>
              </a:xfrm>
              <a:prstGeom prst="rect">
                <a:avLst/>
              </a:prstGeom>
            </p:spPr>
          </p:pic>
        </p:grp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8FDA34ED-AB6F-4A65-82AC-6762182EE5F6}"/>
                </a:ext>
              </a:extLst>
            </p:cNvPr>
            <p:cNvSpPr txBox="1"/>
            <p:nvPr/>
          </p:nvSpPr>
          <p:spPr>
            <a:xfrm>
              <a:off x="7921944" y="4800387"/>
              <a:ext cx="2923735" cy="923330"/>
            </a:xfrm>
            <a:prstGeom prst="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Individuell behandling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Høy legitimitet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Stor grad av rettferdighet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C0F995A6-2FD8-4F46-9D37-56ACF024999C}"/>
              </a:ext>
            </a:extLst>
          </p:cNvPr>
          <p:cNvGrpSpPr/>
          <p:nvPr/>
        </p:nvGrpSpPr>
        <p:grpSpPr>
          <a:xfrm>
            <a:off x="7279025" y="2735236"/>
            <a:ext cx="4646275" cy="2069579"/>
            <a:chOff x="7279025" y="2624733"/>
            <a:chExt cx="4646275" cy="2069579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B09DA746-B58C-46A7-A188-2863789AC43A}"/>
                </a:ext>
              </a:extLst>
            </p:cNvPr>
            <p:cNvSpPr txBox="1"/>
            <p:nvPr/>
          </p:nvSpPr>
          <p:spPr>
            <a:xfrm>
              <a:off x="7921943" y="2624733"/>
              <a:ext cx="4003357" cy="1477328"/>
            </a:xfrm>
            <a:prstGeom prst="rect">
              <a:avLst/>
            </a:prstGeom>
            <a:noFill/>
            <a:ln w="22225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Høy kvalitet innenfor en gitt formell ramme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Raskt og effektivt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dirty="0"/>
                <a:t>«Urettferdig» (manglende individuelle</a:t>
              </a:r>
            </a:p>
            <a:p>
              <a:pPr marL="177800" indent="-177800"/>
              <a:r>
                <a:rPr lang="nb-NO" dirty="0"/>
                <a:t>      hensyn)</a:t>
              </a:r>
            </a:p>
          </p:txBody>
        </p:sp>
        <p:pic>
          <p:nvPicPr>
            <p:cNvPr id="14" name="Grafikk 13" descr="Omriss av et glisende ansikt med heldekkende fyll">
              <a:extLst>
                <a:ext uri="{FF2B5EF4-FFF2-40B4-BE49-F238E27FC236}">
                  <a16:creationId xmlns:a16="http://schemas.microsoft.com/office/drawing/2014/main" id="{999567B6-D8CF-44CD-BCF0-64A755EE7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79025" y="2917686"/>
              <a:ext cx="523877" cy="523877"/>
            </a:xfrm>
            <a:prstGeom prst="rect">
              <a:avLst/>
            </a:prstGeom>
          </p:spPr>
        </p:pic>
        <p:pic>
          <p:nvPicPr>
            <p:cNvPr id="15" name="Bilde 14">
              <a:extLst>
                <a:ext uri="{FF2B5EF4-FFF2-40B4-BE49-F238E27FC236}">
                  <a16:creationId xmlns:a16="http://schemas.microsoft.com/office/drawing/2014/main" id="{38E5CFB6-7497-4367-A4F4-133412418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36805" y="4170011"/>
              <a:ext cx="518205" cy="524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140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1AFC7A0C-7F1A-4B3F-AB6C-5D9579551EB6}"/>
              </a:ext>
            </a:extLst>
          </p:cNvPr>
          <p:cNvSpPr txBox="1"/>
          <p:nvPr/>
        </p:nvSpPr>
        <p:spPr>
          <a:xfrm>
            <a:off x="543950" y="208222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Forvaltningsorganene har innenfor sitt </a:t>
            </a:r>
            <a:r>
              <a:rPr lang="nb-NO" dirty="0" err="1"/>
              <a:t>sakområde</a:t>
            </a:r>
            <a:r>
              <a:rPr lang="nb-NO" dirty="0"/>
              <a:t> en alminnelig veiledningsplikt. Formålet med veiledningen skal være å gi parter og andre interesserte adgang til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å vareta sitt tarv i bestemte saker på best mulig måte</a:t>
            </a:r>
            <a:r>
              <a:rPr lang="nb-NO" dirty="0"/>
              <a:t>. Omfanget av veiledningen må likevel tilpasses det enkelte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forvaltningsorgans situasjon og kapasitet</a:t>
            </a:r>
            <a:r>
              <a:rPr lang="nb-NO" dirty="0"/>
              <a:t> til å påta seg slik virksomhet.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4748288-6F1F-4D50-A976-87D91115623F}"/>
              </a:ext>
            </a:extLst>
          </p:cNvPr>
          <p:cNvSpPr txBox="1"/>
          <p:nvPr/>
        </p:nvSpPr>
        <p:spPr>
          <a:xfrm>
            <a:off x="543950" y="3979421"/>
            <a:ext cx="529253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Skal av eget tiltak vurdere parters behov for veiledning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110B9ED0-434E-4EBF-9396-58AF743D2D31}"/>
              </a:ext>
            </a:extLst>
          </p:cNvPr>
          <p:cNvSpPr txBox="1"/>
          <p:nvPr/>
        </p:nvSpPr>
        <p:spPr>
          <a:xfrm>
            <a:off x="543950" y="4459253"/>
            <a:ext cx="7990393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Skal etter forespørsel fra en part, og ellers når sakens art eller partens</a:t>
            </a:r>
          </a:p>
          <a:p>
            <a:r>
              <a:rPr lang="nb-NO" dirty="0"/>
              <a:t>forhold gir grunn til det gi veiledning om</a:t>
            </a:r>
          </a:p>
          <a:p>
            <a:pPr marL="342900" indent="-342900">
              <a:buAutoNum type="alphaLcPeriod"/>
            </a:pPr>
            <a:r>
              <a:rPr lang="nb-NO" dirty="0"/>
              <a:t> gjeldende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lover og forskrifter </a:t>
            </a:r>
            <a:r>
              <a:rPr lang="nb-NO" dirty="0"/>
              <a:t>og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vanlig praksis </a:t>
            </a:r>
            <a:r>
              <a:rPr lang="nb-NO" dirty="0"/>
              <a:t>på vedkommende </a:t>
            </a:r>
            <a:r>
              <a:rPr lang="nb-NO" dirty="0" err="1"/>
              <a:t>sakområde</a:t>
            </a:r>
            <a:r>
              <a:rPr lang="nb-NO" dirty="0"/>
              <a:t>, og</a:t>
            </a:r>
          </a:p>
          <a:p>
            <a:pPr marL="342900" indent="-342900">
              <a:buAutoNum type="alphaLcPeriod" startAt="2"/>
            </a:pPr>
            <a:r>
              <a:rPr lang="nb-NO" dirty="0"/>
              <a:t>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regler for saksbehandlingen</a:t>
            </a:r>
            <a:r>
              <a:rPr lang="nb-NO" dirty="0"/>
              <a:t>, særlig om parters rettigheter og plikter</a:t>
            </a:r>
          </a:p>
          <a:p>
            <a:r>
              <a:rPr lang="nb-NO" dirty="0"/>
              <a:t>etter forvaltningsloven. Om mulig bør forvaltningsorganet også peke på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omstendigheter som i det konkrete tilfellet særlig kan få betydning for resultatet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557D609-A6EA-4968-9F2C-533C4558C37F}"/>
              </a:ext>
            </a:extLst>
          </p:cNvPr>
          <p:cNvSpPr txBox="1"/>
          <p:nvPr/>
        </p:nvSpPr>
        <p:spPr>
          <a:xfrm>
            <a:off x="8051893" y="1763999"/>
            <a:ext cx="384938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Forvaltningsorganet avgjør selv om</a:t>
            </a:r>
          </a:p>
          <a:p>
            <a:r>
              <a:rPr lang="nb-NO" dirty="0"/>
              <a:t>veiledning skal være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skriftlig eller </a:t>
            </a:r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muntlig</a:t>
            </a:r>
            <a:r>
              <a:rPr lang="nb-NO" dirty="0"/>
              <a:t>. (</a:t>
            </a:r>
            <a:r>
              <a:rPr lang="nb-NO" dirty="0" err="1"/>
              <a:t>fvlf</a:t>
            </a:r>
            <a:r>
              <a:rPr lang="nb-NO" dirty="0"/>
              <a:t>. § 2)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D98CA1C-ED51-4983-B3D3-1726D25C77FB}"/>
              </a:ext>
            </a:extLst>
          </p:cNvPr>
          <p:cNvSpPr txBox="1"/>
          <p:nvPr/>
        </p:nvSpPr>
        <p:spPr>
          <a:xfrm>
            <a:off x="8051893" y="367422"/>
            <a:ext cx="3849387" cy="1200329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Organet bør hjelpe til med å fylle ut </a:t>
            </a:r>
          </a:p>
          <a:p>
            <a:r>
              <a:rPr lang="nb-NO" dirty="0"/>
              <a:t>skjemaer og utarbeide klager og andre </a:t>
            </a:r>
          </a:p>
          <a:p>
            <a:r>
              <a:rPr lang="nb-NO" dirty="0"/>
              <a:t>dokumenter når det synes å være</a:t>
            </a:r>
          </a:p>
          <a:p>
            <a:r>
              <a:rPr lang="nb-NO" dirty="0"/>
              <a:t>behov for slik hjelp. (</a:t>
            </a:r>
            <a:r>
              <a:rPr lang="nb-NO" dirty="0" err="1"/>
              <a:t>fvlf</a:t>
            </a:r>
            <a:r>
              <a:rPr lang="nb-NO" dirty="0"/>
              <a:t> § 3)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922B86D-E438-440E-97F1-6178BF7E39F7}"/>
              </a:ext>
            </a:extLst>
          </p:cNvPr>
          <p:cNvSpPr txBox="1"/>
          <p:nvPr/>
        </p:nvSpPr>
        <p:spPr>
          <a:xfrm>
            <a:off x="8745416" y="2959391"/>
            <a:ext cx="3155864" cy="3139321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nb-NO" b="1" dirty="0" err="1"/>
              <a:t>eFvf</a:t>
            </a:r>
            <a:r>
              <a:rPr lang="nb-NO" b="1" dirty="0"/>
              <a:t> § 3</a:t>
            </a:r>
          </a:p>
          <a:p>
            <a:r>
              <a:rPr lang="nb-NO" dirty="0"/>
              <a:t>Alle som henvender seg til et</a:t>
            </a:r>
          </a:p>
          <a:p>
            <a:r>
              <a:rPr lang="nb-NO" dirty="0"/>
              <a:t>forvaltningsorgan kan benytte</a:t>
            </a:r>
          </a:p>
          <a:p>
            <a:r>
              <a:rPr lang="nb-NO" dirty="0"/>
              <a:t>elektronisk kommunikasjon,</a:t>
            </a:r>
          </a:p>
          <a:p>
            <a:r>
              <a:rPr lang="nb-NO" dirty="0"/>
              <a:t>dersom forvaltningsorganet</a:t>
            </a:r>
          </a:p>
          <a:p>
            <a:r>
              <a:rPr lang="nb-NO" dirty="0"/>
              <a:t>har lagt til rette for dette,</a:t>
            </a:r>
          </a:p>
          <a:p>
            <a:r>
              <a:rPr lang="nb-NO" dirty="0"/>
              <a:t>det skjer på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den anviste måten</a:t>
            </a:r>
          </a:p>
          <a:p>
            <a:r>
              <a:rPr lang="nb-NO" dirty="0"/>
              <a:t>og ved bruk av den elektroniske</a:t>
            </a:r>
          </a:p>
          <a:p>
            <a:r>
              <a:rPr lang="nb-NO" dirty="0"/>
              <a:t>adressen som forvaltnings-</a:t>
            </a:r>
          </a:p>
          <a:p>
            <a:r>
              <a:rPr lang="nb-NO" dirty="0"/>
              <a:t>organet har anvist for den</a:t>
            </a:r>
          </a:p>
          <a:p>
            <a:r>
              <a:rPr lang="nb-NO" dirty="0"/>
              <a:t>aktuelle type henvendelse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ADB6789-DE8D-C691-9C73-759F946896AF}"/>
              </a:ext>
            </a:extLst>
          </p:cNvPr>
          <p:cNvSpPr txBox="1"/>
          <p:nvPr/>
        </p:nvSpPr>
        <p:spPr>
          <a:xfrm>
            <a:off x="637735" y="1048398"/>
            <a:ext cx="672459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Inneholder en henvendelse til et forvaltningsorgan feil, misforståelser,</a:t>
            </a:r>
          </a:p>
          <a:p>
            <a:r>
              <a:rPr lang="nb-NO" dirty="0"/>
              <a:t>unøyaktigheter eller andre mangler som avsenderen bør rette, skal</a:t>
            </a:r>
          </a:p>
          <a:p>
            <a:r>
              <a:rPr lang="nb-NO" dirty="0"/>
              <a:t>organet om nødvendig gi beskjed om dette.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A12095A-E3CF-7487-2F87-FD4FDE8AFB01}"/>
              </a:ext>
            </a:extLst>
          </p:cNvPr>
          <p:cNvSpPr txBox="1"/>
          <p:nvPr/>
        </p:nvSpPr>
        <p:spPr>
          <a:xfrm>
            <a:off x="543950" y="416677"/>
            <a:ext cx="2400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1" dirty="0"/>
              <a:t>§ 11.(veiledningsplikt)</a:t>
            </a:r>
          </a:p>
        </p:txBody>
      </p:sp>
    </p:spTree>
    <p:extLst>
      <p:ext uri="{BB962C8B-B14F-4D97-AF65-F5344CB8AC3E}">
        <p14:creationId xmlns:p14="http://schemas.microsoft.com/office/powerpoint/2010/main" val="4347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 animBg="1"/>
      <p:bldP spid="11" grpId="0" animBg="1"/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B07ADD-D171-B260-6BDB-80631FA2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7555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Hvordan kan veiledning skje? </a:t>
            </a:r>
            <a:r>
              <a:rPr lang="nb-NO" sz="2000" dirty="0">
                <a:solidFill>
                  <a:srgbClr val="7030A0"/>
                </a:solidFill>
              </a:rPr>
              <a:t>(jf. også </a:t>
            </a:r>
            <a:r>
              <a:rPr lang="nb-NO" sz="2000" dirty="0" err="1">
                <a:solidFill>
                  <a:srgbClr val="7030A0"/>
                </a:solidFill>
              </a:rPr>
              <a:t>efvf</a:t>
            </a:r>
            <a:r>
              <a:rPr lang="nb-NO" sz="2000" dirty="0">
                <a:solidFill>
                  <a:srgbClr val="7030A0"/>
                </a:solidFill>
              </a:rPr>
              <a:t> § 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549FEF-0EE8-2D0F-9388-43429EC6C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7729"/>
            <a:ext cx="10800471" cy="49612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C00000"/>
                </a:solidFill>
              </a:rPr>
              <a:t>… det gir ikke loven noe svar på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Indikasjoner på svar:</a:t>
            </a:r>
          </a:p>
          <a:p>
            <a:pPr defTabSz="266700"/>
            <a:r>
              <a:rPr lang="nb-NO" dirty="0"/>
              <a:t>	«Formålet … å gi parter … adgang til å vareta sitt tarv i bestemte saker på best mulig måte»</a:t>
            </a:r>
          </a:p>
          <a:p>
            <a:pPr defTabSz="266700"/>
            <a:r>
              <a:rPr lang="nb-NO" dirty="0"/>
              <a:t>	«Omfanget … må likevel tilpasses det enkelte forvaltningsorgans situasjon og kapasitet til å påta seg slik virksomhet»</a:t>
            </a:r>
          </a:p>
          <a:p>
            <a:pPr marL="0" indent="0" defTabSz="26670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Innebærer trolig at:</a:t>
            </a:r>
          </a:p>
          <a:p>
            <a:pPr defTabSz="895350">
              <a:tabLst>
                <a:tab pos="266700" algn="l"/>
              </a:tabLst>
            </a:pPr>
            <a:r>
              <a:rPr lang="nb-NO" dirty="0"/>
              <a:t>	En del av veiledningen kan (bør?) skje på automatiserte måter fordi det øker kapasiteten til å veilede</a:t>
            </a:r>
          </a:p>
          <a:p>
            <a:pPr defTabSz="895350">
              <a:tabLst>
                <a:tab pos="266700" algn="l"/>
              </a:tabLst>
            </a:pPr>
            <a:r>
              <a:rPr lang="nb-NO" dirty="0"/>
              <a:t>	Veiledning ikke kan skje på slik måte at det samlet sett gir uforsvarlig saksbehandling</a:t>
            </a:r>
          </a:p>
          <a:p>
            <a:pPr defTabSz="895350">
              <a:tabLst>
                <a:tab pos="266700" algn="l"/>
              </a:tabLst>
            </a:pPr>
            <a:r>
              <a:rPr lang="nb-NO" dirty="0"/>
              <a:t>	Veiledning  kan neppe skje på måter som i visse tilfeller sikkert inneholder feil</a:t>
            </a:r>
          </a:p>
          <a:p>
            <a:pPr defTabSz="895350">
              <a:tabLst>
                <a:tab pos="266700" algn="l"/>
              </a:tabLst>
            </a:pPr>
            <a:r>
              <a:rPr lang="nb-NO" dirty="0"/>
              <a:t>	Risiko for feil må aksepteres, så lenge det er ordninger som med stor sannsynlighet fanger de opp</a:t>
            </a:r>
          </a:p>
          <a:p>
            <a:pPr lvl="1" defTabSz="895350">
              <a:tabLst>
                <a:tab pos="266700" algn="l"/>
              </a:tabLst>
            </a:pPr>
            <a:r>
              <a:rPr lang="nb-NO" sz="2600" dirty="0"/>
              <a:t>Derfor trolig mest problematisk med veiledning som har som negativt resultat på måter som ikke gir videre saksbehandling</a:t>
            </a: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33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9F6947-A5F4-6714-BAD5-960E4411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mulige modeller for veiledning mv.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283F3B-4697-02D0-FD95-5E1AE05D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Vanlig stilte spørsmål (generell informasjon, én vei) [veiledning?]</a:t>
            </a:r>
          </a:p>
          <a:p>
            <a:r>
              <a:rPr lang="nb-NO" dirty="0"/>
              <a:t>Chatbot (chatterobot) [</a:t>
            </a:r>
            <a:r>
              <a:rPr lang="nb-NO" dirty="0" err="1"/>
              <a:t>kvasi</a:t>
            </a:r>
            <a:r>
              <a:rPr lang="nb-NO" dirty="0"/>
              <a:t>-individuell veiledning; veiledning?]</a:t>
            </a:r>
          </a:p>
          <a:p>
            <a:r>
              <a:rPr lang="nb-NO" dirty="0"/>
              <a:t>Selvbetjening [direkte bruk av BSS; veiledning?]</a:t>
            </a:r>
          </a:p>
          <a:p>
            <a:r>
              <a:rPr lang="nb-NO" dirty="0"/>
              <a:t>Individuell veiledning fra generalister [bruk av BSS]</a:t>
            </a:r>
          </a:p>
          <a:p>
            <a:pPr lvl="1"/>
            <a:r>
              <a:rPr lang="nb-NO" dirty="0"/>
              <a:t>Tele; video; personlig</a:t>
            </a:r>
          </a:p>
          <a:p>
            <a:r>
              <a:rPr lang="nb-NO" dirty="0"/>
              <a:t>Individuell veiledning fra spesialister [bruk av BSS]</a:t>
            </a:r>
          </a:p>
          <a:p>
            <a:pPr lvl="1"/>
            <a:r>
              <a:rPr lang="nb-NO" dirty="0"/>
              <a:t>Tele; video; personlig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473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7805CC9B-C3D8-486C-83CA-C26E162F606D}"/>
              </a:ext>
            </a:extLst>
          </p:cNvPr>
          <p:cNvSpPr txBox="1"/>
          <p:nvPr/>
        </p:nvSpPr>
        <p:spPr>
          <a:xfrm>
            <a:off x="454855" y="1917895"/>
            <a:ext cx="11160369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Automatiske tjenester kan være blant flere </a:t>
            </a:r>
            <a:r>
              <a:rPr lang="nb-NO" sz="2400" dirty="0" err="1"/>
              <a:t>veiledningsmåter</a:t>
            </a:r>
            <a:r>
              <a:rPr lang="nb-NO" sz="2400" dirty="0"/>
              <a:t>, hvis dette gir forsvarlig</a:t>
            </a:r>
          </a:p>
          <a:p>
            <a:r>
              <a:rPr lang="nb-NO" sz="2400" dirty="0"/>
              <a:t>      saksbehandling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Direkte, individuell veiledning kan være påkrevet for at veiledningen skal være forsvarlig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Automatiske rutiner kan f.eks. sortere «lette saker» og henvise disse standardiserte</a:t>
            </a:r>
          </a:p>
          <a:p>
            <a:r>
              <a:rPr lang="nb-NO" sz="2400" dirty="0"/>
              <a:t>     </a:t>
            </a:r>
            <a:r>
              <a:rPr lang="nb-NO" sz="2400" dirty="0" err="1"/>
              <a:t>veiledningsmåter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Det store problemet er å fastsette hva som er «lette» og hva som er «vanskelige» saker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Uansett må veiledningen ha et riktig og forsvarlig innhold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Veiledningen kan være forenklet, men innholdet kan ikke være trivialisert (slik at problemer</a:t>
            </a:r>
          </a:p>
          <a:p>
            <a:r>
              <a:rPr lang="nb-NO" sz="2400" dirty="0"/>
              <a:t>      blir underslått)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9DC2CB2A-2E54-4F46-B8E8-AF68628D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</a:rPr>
              <a:t>Noen konklusjoner</a:t>
            </a:r>
          </a:p>
        </p:txBody>
      </p:sp>
    </p:spTree>
    <p:extLst>
      <p:ext uri="{BB962C8B-B14F-4D97-AF65-F5344CB8AC3E}">
        <p14:creationId xmlns:p14="http://schemas.microsoft.com/office/powerpoint/2010/main" val="13560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Individuell behandling og forvaltningens menneskelige ansikt</vt:lpstr>
      <vt:lpstr>Kvalitet og rettferdighet i digital forvaltning</vt:lpstr>
      <vt:lpstr>PowerPoint-presentasjon</vt:lpstr>
      <vt:lpstr>Hvordan kan veiledning skje? (jf. også efvf § 3)</vt:lpstr>
      <vt:lpstr>Noen mulige modeller for veiledning mv.</vt:lpstr>
      <vt:lpstr>Noen konklusjoner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Individuell behandling og forvaltningens menneskelige ansikt</dc:title>
  <dc:creator>dag wiese schartum</dc:creator>
  <cp:lastModifiedBy>dag wiese schartum</cp:lastModifiedBy>
  <cp:revision>12</cp:revision>
  <dcterms:created xsi:type="dcterms:W3CDTF">2021-10-26T18:33:26Z</dcterms:created>
  <dcterms:modified xsi:type="dcterms:W3CDTF">2022-11-02T23:11:58Z</dcterms:modified>
</cp:coreProperties>
</file>