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9999FF"/>
    <a:srgbClr val="66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FCE52-D031-41A2-8F44-1ADD1B9C7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3F29854-63E3-4373-9624-5B461C02D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FA5F67-7079-4DF3-920E-0247B2B4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C311A0-DA01-46C8-B878-1D6EF9DE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596880-73F2-45AA-906E-AEAE8157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37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831986-BA45-42F1-A9EB-E5B77144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2E0FFF-549D-476D-9C4D-2ECAA6579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A6A0AF-D34B-4DF9-AD2A-7FCFDD9B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8AF20D-20D7-4DFA-A0D4-9B2482E0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0F1B4F-D987-4240-80A9-DE85A2DA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3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FD20D2D-D1BC-478A-99B4-FEE99C79B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A63D35-FC41-4BB8-BFC0-240F5309F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8C7C1C-B17B-443B-8E14-5551886C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93979-6513-428A-8621-C8591252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A638D0-A3A0-43B0-AE9F-B64ABAF5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73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216382-D844-42D1-B285-DF65DE03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3BEF9D-8420-47C0-A2E0-69548F988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B6C09B-47AB-426D-88A2-07D11773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60CFC1-8324-4625-B490-7F309CAC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A0D987-8FE5-4D94-B17B-519FF0D2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77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38357-A1E4-4CC8-B81A-E6B00AEC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5D78A3-AC12-47A9-A12A-C2A772A3A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DF4192-E68B-4136-8EA9-FB3160E7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908EEE-0A56-4857-891A-CD9FC744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CB347D-9DD5-44DE-A8DA-2DA7003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97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856BF-3216-48D0-8888-AAA453FD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B5756A-F503-41A8-9927-DEA48B194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2CAEA25-C61B-417C-9696-F1D82A17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511B7A-2CCB-4AD9-B371-B6D4A60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CDBC77-1545-4A8F-90CC-02E3E049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DE9CAC-112B-4DB5-90A8-35D7A923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14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9668E0-ADA0-47A9-B731-893E0F93D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55BD6C-997B-4459-85B8-DEE7A16D1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81BFD0-943E-42EE-B822-902A4BE8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61B4685-EE61-4BF9-8670-FBFFC3357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F6D141F-F231-47E6-8DE7-49AEC42EA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B014DA2-E759-4B67-B457-8F4111D0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A0707F6-864C-4810-9083-5BCE5924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D9572E3-A46A-4AA8-A8BD-25F255D0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73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D86D2-51A0-4432-A96F-D4291C44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DFA4393-6703-4531-8661-DAEEE2FF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EA188E-958E-4D3C-843F-DCDB436B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1182D4-7913-4317-8208-95042583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18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D08CE88-CCED-4965-81D3-71668CA3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094EC3B-5BB0-4180-B552-7F89E713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ECF18A-E9DA-490A-BA4E-733E9CDE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74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A273E7-3DF1-4114-BDE3-DD651B4A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2C038E-A3B6-41DD-B95D-C3D6CFA4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03FC78-0C6D-40DC-8DE2-EA0DA85E5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AACCB1-AE6C-46A8-A3A7-090C7ECD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02E48B-10DB-4AE2-B327-646C4725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3066AC0-2DE5-40D7-A673-EE5892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5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46773A-B79E-4660-A891-5C5A76EA3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0195735-CB70-451F-A418-7FF2FC2E0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206CBC-ED91-494F-9AC2-B3DB5B8B8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4FCD89-1C9B-4789-ACBE-8E19FA72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BAC95E-B019-4A62-A6BB-B92ECFBD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A59EF5-EA6E-4A1A-BB3D-B104EA41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08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AC4CDCD-D72E-47D6-8D0C-AA1E7098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903620-2A94-41B3-84A3-07C7A5280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79AF7C-50DB-4825-8423-DCC8246CE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1AFE-D459-4398-8090-0BBD91598FD1}" type="datetimeFigureOut">
              <a:rPr lang="nb-NO" smtClean="0"/>
              <a:t>11.12.2022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30F90E-937C-4081-9366-57E9436CD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F2DACD-C5CB-4113-BC26-3400EB700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83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dir.no/samhandling/overordnede-arkitekturprinsipper/106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studier/regelverk/hjelpemidler-eksam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AEB92B-2573-4239-8B84-E65CFF523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/>
              <a:t>Tverrfaglige perspektiver på digital forvaltning (FINF4010)</a:t>
            </a:r>
            <a:br>
              <a:rPr lang="nb-NO" sz="4000" dirty="0"/>
            </a:br>
            <a:br>
              <a:rPr lang="nb-NO" sz="4000" dirty="0"/>
            </a:br>
            <a:r>
              <a:rPr lang="nb-NO" sz="2800" b="1" dirty="0"/>
              <a:t>Oppsummering</a:t>
            </a:r>
            <a:r>
              <a:rPr lang="nb-NO" sz="2800" dirty="0"/>
              <a:t> i form av ordnede stikkord</a:t>
            </a:r>
            <a:br>
              <a:rPr lang="nb-NO" sz="2800" dirty="0"/>
            </a:br>
            <a:r>
              <a:rPr lang="nb-NO" sz="2800" dirty="0"/>
              <a:t>og litt om eksamen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D190FE-0FB4-4931-A068-252BE7737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6078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61FAFF6F-4A0F-4B7A-A588-D410FC87C812}"/>
              </a:ext>
            </a:extLst>
          </p:cNvPr>
          <p:cNvSpPr txBox="1"/>
          <p:nvPr/>
        </p:nvSpPr>
        <p:spPr>
          <a:xfrm>
            <a:off x="354922" y="5448754"/>
            <a:ext cx="1397947" cy="58477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6600FF"/>
                </a:solidFill>
              </a:rPr>
              <a:t>Politikk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9CDB9A2-0234-4284-B14F-ECB89B71AA35}"/>
              </a:ext>
            </a:extLst>
          </p:cNvPr>
          <p:cNvSpPr txBox="1"/>
          <p:nvPr/>
        </p:nvSpPr>
        <p:spPr>
          <a:xfrm>
            <a:off x="293990" y="2886908"/>
            <a:ext cx="2135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2">
                    <a:lumMod val="75000"/>
                  </a:schemeClr>
                </a:solidFill>
              </a:rPr>
              <a:t>Iverksetting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2E06C0-ED2A-429D-8E7C-89874950EF9A}"/>
              </a:ext>
            </a:extLst>
          </p:cNvPr>
          <p:cNvSpPr txBox="1"/>
          <p:nvPr/>
        </p:nvSpPr>
        <p:spPr>
          <a:xfrm>
            <a:off x="293990" y="1066570"/>
            <a:ext cx="190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6">
                    <a:lumMod val="75000"/>
                  </a:schemeClr>
                </a:solidFill>
              </a:rPr>
              <a:t>Virkninger</a:t>
            </a:r>
          </a:p>
        </p:txBody>
      </p:sp>
      <p:sp>
        <p:nvSpPr>
          <p:cNvPr id="5" name="Pil: ned 4">
            <a:extLst>
              <a:ext uri="{FF2B5EF4-FFF2-40B4-BE49-F238E27FC236}">
                <a16:creationId xmlns:a16="http://schemas.microsoft.com/office/drawing/2014/main" id="{F77FDC54-8D66-477F-8572-F194B9CFBCE8}"/>
              </a:ext>
            </a:extLst>
          </p:cNvPr>
          <p:cNvSpPr/>
          <p:nvPr/>
        </p:nvSpPr>
        <p:spPr>
          <a:xfrm rot="10800000">
            <a:off x="761606" y="39538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il: ned 5">
            <a:extLst>
              <a:ext uri="{FF2B5EF4-FFF2-40B4-BE49-F238E27FC236}">
                <a16:creationId xmlns:a16="http://schemas.microsoft.com/office/drawing/2014/main" id="{486A8CA8-3D1C-4A52-A33A-BBB21FEDECB6}"/>
              </a:ext>
            </a:extLst>
          </p:cNvPr>
          <p:cNvSpPr/>
          <p:nvPr/>
        </p:nvSpPr>
        <p:spPr>
          <a:xfrm rot="10800000">
            <a:off x="755441" y="169483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38D0BBB7-7F40-4ADE-841C-AF7B86C7A517}"/>
              </a:ext>
            </a:extLst>
          </p:cNvPr>
          <p:cNvGrpSpPr/>
          <p:nvPr/>
        </p:nvGrpSpPr>
        <p:grpSpPr>
          <a:xfrm>
            <a:off x="3080221" y="2444955"/>
            <a:ext cx="3042333" cy="836101"/>
            <a:chOff x="3994365" y="3384707"/>
            <a:chExt cx="3042333" cy="836101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B7D8E738-3595-4392-B8C2-9273B8EF1110}"/>
                </a:ext>
              </a:extLst>
            </p:cNvPr>
            <p:cNvSpPr txBox="1"/>
            <p:nvPr/>
          </p:nvSpPr>
          <p:spPr>
            <a:xfrm>
              <a:off x="5421191" y="3820698"/>
              <a:ext cx="950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i staten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16F27602-EF02-411A-BC69-CC1B6CC5FFB4}"/>
                </a:ext>
              </a:extLst>
            </p:cNvPr>
            <p:cNvSpPr txBox="1"/>
            <p:nvPr/>
          </p:nvSpPr>
          <p:spPr>
            <a:xfrm>
              <a:off x="3994365" y="3562516"/>
              <a:ext cx="15392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Digitalisering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1BBDB410-6E76-4546-B96D-225AC4FA4A61}"/>
                </a:ext>
              </a:extLst>
            </p:cNvPr>
            <p:cNvSpPr txBox="1"/>
            <p:nvPr/>
          </p:nvSpPr>
          <p:spPr>
            <a:xfrm>
              <a:off x="5421191" y="3384707"/>
              <a:ext cx="1615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i kommunene</a:t>
              </a:r>
            </a:p>
          </p:txBody>
        </p:sp>
      </p:grp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1012B3F-E238-4276-BB47-EC8D6196A7F2}"/>
              </a:ext>
            </a:extLst>
          </p:cNvPr>
          <p:cNvSpPr txBox="1"/>
          <p:nvPr/>
        </p:nvSpPr>
        <p:spPr>
          <a:xfrm rot="5400000">
            <a:off x="10494735" y="5037860"/>
            <a:ext cx="21451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C00000"/>
                </a:solidFill>
              </a:rPr>
              <a:t>Gjeldende lov-</a:t>
            </a:r>
            <a:br>
              <a:rPr lang="nb-NO" dirty="0">
                <a:solidFill>
                  <a:srgbClr val="C00000"/>
                </a:solidFill>
              </a:rPr>
            </a:br>
            <a:r>
              <a:rPr lang="nb-NO" dirty="0" err="1">
                <a:solidFill>
                  <a:srgbClr val="C00000"/>
                </a:solidFill>
              </a:rPr>
              <a:t>givning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nb-NO" dirty="0">
                <a:solidFill>
                  <a:srgbClr val="C00000"/>
                </a:solidFill>
              </a:rPr>
              <a:t>FINF4012]</a:t>
            </a:r>
          </a:p>
        </p:txBody>
      </p: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A80E7EE8-8DF9-4ED1-BE0E-EC78AD0301B3}"/>
              </a:ext>
            </a:extLst>
          </p:cNvPr>
          <p:cNvCxnSpPr/>
          <p:nvPr/>
        </p:nvCxnSpPr>
        <p:spPr>
          <a:xfrm>
            <a:off x="2933240" y="393700"/>
            <a:ext cx="0" cy="6125633"/>
          </a:xfrm>
          <a:prstGeom prst="line">
            <a:avLst/>
          </a:prstGeom>
          <a:ln w="381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009D3180-2B01-47FD-B157-0E8BDE6100A3}"/>
              </a:ext>
            </a:extLst>
          </p:cNvPr>
          <p:cNvCxnSpPr/>
          <p:nvPr/>
        </p:nvCxnSpPr>
        <p:spPr>
          <a:xfrm>
            <a:off x="6171154" y="465465"/>
            <a:ext cx="0" cy="6125633"/>
          </a:xfrm>
          <a:prstGeom prst="line">
            <a:avLst/>
          </a:prstGeom>
          <a:ln w="381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e 58">
            <a:extLst>
              <a:ext uri="{FF2B5EF4-FFF2-40B4-BE49-F238E27FC236}">
                <a16:creationId xmlns:a16="http://schemas.microsoft.com/office/drawing/2014/main" id="{03A1660E-6467-B95A-25D3-345D23DF39A8}"/>
              </a:ext>
            </a:extLst>
          </p:cNvPr>
          <p:cNvGrpSpPr/>
          <p:nvPr/>
        </p:nvGrpSpPr>
        <p:grpSpPr>
          <a:xfrm>
            <a:off x="6264304" y="5046625"/>
            <a:ext cx="4829784" cy="1033703"/>
            <a:chOff x="6264304" y="5046625"/>
            <a:chExt cx="4829784" cy="1033703"/>
          </a:xfrm>
        </p:grpSpPr>
        <p:grpSp>
          <p:nvGrpSpPr>
            <p:cNvPr id="58" name="Gruppe 57">
              <a:extLst>
                <a:ext uri="{FF2B5EF4-FFF2-40B4-BE49-F238E27FC236}">
                  <a16:creationId xmlns:a16="http://schemas.microsoft.com/office/drawing/2014/main" id="{9EFE92CD-4488-4510-BAAE-BBF9F53595C3}"/>
                </a:ext>
              </a:extLst>
            </p:cNvPr>
            <p:cNvGrpSpPr/>
            <p:nvPr/>
          </p:nvGrpSpPr>
          <p:grpSpPr>
            <a:xfrm>
              <a:off x="6264304" y="5395241"/>
              <a:ext cx="3338808" cy="685087"/>
              <a:chOff x="6264304" y="5395241"/>
              <a:chExt cx="3338808" cy="685087"/>
            </a:xfrm>
          </p:grpSpPr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5276688-4B37-4184-8354-361985B11D61}"/>
                  </a:ext>
                </a:extLst>
              </p:cNvPr>
              <p:cNvSpPr txBox="1"/>
              <p:nvPr/>
            </p:nvSpPr>
            <p:spPr>
              <a:xfrm>
                <a:off x="6264304" y="5527069"/>
                <a:ext cx="12561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2000" dirty="0">
                    <a:solidFill>
                      <a:srgbClr val="7030A0"/>
                    </a:solidFill>
                  </a:rPr>
                  <a:t>Lovreform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487850C3-3AEB-42BA-A240-FC51B9E3D711}"/>
                  </a:ext>
                </a:extLst>
              </p:cNvPr>
              <p:cNvSpPr txBox="1"/>
              <p:nvPr/>
            </p:nvSpPr>
            <p:spPr>
              <a:xfrm>
                <a:off x="7728047" y="5395241"/>
                <a:ext cx="18750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7030A0"/>
                    </a:solidFill>
                  </a:rPr>
                  <a:t>Ny forvaltningslov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5086368F-32F2-4785-BBB3-C5FE755178B0}"/>
                  </a:ext>
                </a:extLst>
              </p:cNvPr>
              <p:cNvSpPr txBox="1"/>
              <p:nvPr/>
            </p:nvSpPr>
            <p:spPr>
              <a:xfrm>
                <a:off x="7728047" y="5710996"/>
                <a:ext cx="1220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7030A0"/>
                    </a:solidFill>
                  </a:rPr>
                  <a:t>Ny arkivlov</a:t>
                </a:r>
              </a:p>
            </p:txBody>
          </p:sp>
        </p:grpSp>
        <p:sp>
          <p:nvSpPr>
            <p:cNvPr id="27" name="TekstSylinder 26">
              <a:extLst>
                <a:ext uri="{FF2B5EF4-FFF2-40B4-BE49-F238E27FC236}">
                  <a16:creationId xmlns:a16="http://schemas.microsoft.com/office/drawing/2014/main" id="{41DBE634-4C16-4431-A22F-E4FA0F0F8507}"/>
                </a:ext>
              </a:extLst>
            </p:cNvPr>
            <p:cNvSpPr txBox="1"/>
            <p:nvPr/>
          </p:nvSpPr>
          <p:spPr>
            <a:xfrm>
              <a:off x="6264304" y="5046625"/>
              <a:ext cx="482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Digitaliserings-/automatiseringsvennlig lovgivning</a:t>
              </a:r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F58FF6DA-C634-46EC-B7F4-DB1193CB0526}"/>
              </a:ext>
            </a:extLst>
          </p:cNvPr>
          <p:cNvSpPr txBox="1"/>
          <p:nvPr/>
        </p:nvSpPr>
        <p:spPr>
          <a:xfrm>
            <a:off x="622639" y="98476"/>
            <a:ext cx="15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Nivåer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F7396054-4B43-47C9-9483-16D4363AB6C8}"/>
              </a:ext>
            </a:extLst>
          </p:cNvPr>
          <p:cNvSpPr txBox="1"/>
          <p:nvPr/>
        </p:nvSpPr>
        <p:spPr>
          <a:xfrm>
            <a:off x="3113046" y="111522"/>
            <a:ext cx="3078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Mål og midler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96A75105-5A6D-4866-965B-6A848CC4FC1B}"/>
              </a:ext>
            </a:extLst>
          </p:cNvPr>
          <p:cNvSpPr txBox="1"/>
          <p:nvPr/>
        </p:nvSpPr>
        <p:spPr>
          <a:xfrm>
            <a:off x="7267279" y="102129"/>
            <a:ext cx="323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Viktige temaer</a:t>
            </a:r>
          </a:p>
        </p:txBody>
      </p:sp>
      <p:grpSp>
        <p:nvGrpSpPr>
          <p:cNvPr id="68" name="Gruppe 67">
            <a:extLst>
              <a:ext uri="{FF2B5EF4-FFF2-40B4-BE49-F238E27FC236}">
                <a16:creationId xmlns:a16="http://schemas.microsoft.com/office/drawing/2014/main" id="{E79F4916-04A5-49E8-88BA-37EC77ECF807}"/>
              </a:ext>
            </a:extLst>
          </p:cNvPr>
          <p:cNvGrpSpPr/>
          <p:nvPr/>
        </p:nvGrpSpPr>
        <p:grpSpPr>
          <a:xfrm>
            <a:off x="3084837" y="981636"/>
            <a:ext cx="1670333" cy="1018757"/>
            <a:chOff x="3111141" y="803341"/>
            <a:chExt cx="1670333" cy="1018757"/>
          </a:xfrm>
        </p:grpSpPr>
        <p:sp>
          <p:nvSpPr>
            <p:cNvPr id="40" name="TekstSylinder 39">
              <a:extLst>
                <a:ext uri="{FF2B5EF4-FFF2-40B4-BE49-F238E27FC236}">
                  <a16:creationId xmlns:a16="http://schemas.microsoft.com/office/drawing/2014/main" id="{1EF7F45F-C319-412F-9A18-EEA8C58CE0A3}"/>
                </a:ext>
              </a:extLst>
            </p:cNvPr>
            <p:cNvSpPr txBox="1"/>
            <p:nvPr/>
          </p:nvSpPr>
          <p:spPr>
            <a:xfrm>
              <a:off x="3112299" y="803341"/>
              <a:ext cx="1669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Rettssikkerhet</a:t>
              </a:r>
            </a:p>
          </p:txBody>
        </p:sp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0B8E3852-EE38-41BC-8EE6-5B297DC827F2}"/>
                </a:ext>
              </a:extLst>
            </p:cNvPr>
            <p:cNvSpPr txBox="1"/>
            <p:nvPr/>
          </p:nvSpPr>
          <p:spPr>
            <a:xfrm>
              <a:off x="3111141" y="1114212"/>
              <a:ext cx="13578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Personvern</a:t>
              </a:r>
            </a:p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Deltakelse</a:t>
              </a:r>
            </a:p>
          </p:txBody>
        </p:sp>
      </p:grp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4D021A95-1F29-4BD3-9430-CFA0A11679BF}"/>
              </a:ext>
            </a:extLst>
          </p:cNvPr>
          <p:cNvGrpSpPr/>
          <p:nvPr/>
        </p:nvGrpSpPr>
        <p:grpSpPr>
          <a:xfrm>
            <a:off x="2999053" y="3679106"/>
            <a:ext cx="3056173" cy="1253117"/>
            <a:chOff x="2999053" y="3679106"/>
            <a:chExt cx="3056173" cy="1253117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1546618E-B830-4379-8029-5D2CAEE871E0}"/>
                </a:ext>
              </a:extLst>
            </p:cNvPr>
            <p:cNvSpPr txBox="1"/>
            <p:nvPr/>
          </p:nvSpPr>
          <p:spPr>
            <a:xfrm>
              <a:off x="2999053" y="3962203"/>
              <a:ext cx="23290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6600FF"/>
                  </a:solidFill>
                </a:rPr>
                <a:t>Forvaltningspolitiske</a:t>
              </a:r>
            </a:p>
            <a:p>
              <a:r>
                <a:rPr lang="nb-NO" sz="2000" dirty="0">
                  <a:solidFill>
                    <a:srgbClr val="6600FF"/>
                  </a:solidFill>
                </a:rPr>
                <a:t>instrumenter</a:t>
              </a:r>
            </a:p>
          </p:txBody>
        </p:sp>
        <p:sp>
          <p:nvSpPr>
            <p:cNvPr id="45" name="TekstSylinder 44">
              <a:extLst>
                <a:ext uri="{FF2B5EF4-FFF2-40B4-BE49-F238E27FC236}">
                  <a16:creationId xmlns:a16="http://schemas.microsoft.com/office/drawing/2014/main" id="{22586AB4-AA2A-4767-8147-3006A2EF9E35}"/>
                </a:ext>
              </a:extLst>
            </p:cNvPr>
            <p:cNvSpPr txBox="1"/>
            <p:nvPr/>
          </p:nvSpPr>
          <p:spPr>
            <a:xfrm>
              <a:off x="5222673" y="3679106"/>
              <a:ext cx="817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33FF"/>
                  </a:solidFill>
                </a:rPr>
                <a:t>Norge</a:t>
              </a: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9E767DC0-BC55-410E-94D9-00CA0EC113CD}"/>
                </a:ext>
              </a:extLst>
            </p:cNvPr>
            <p:cNvSpPr txBox="1"/>
            <p:nvPr/>
          </p:nvSpPr>
          <p:spPr>
            <a:xfrm>
              <a:off x="5067455" y="4532113"/>
              <a:ext cx="987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99FF"/>
                  </a:solidFill>
                </a:rPr>
                <a:t>EU/EØS</a:t>
              </a:r>
            </a:p>
          </p:txBody>
        </p:sp>
      </p:grp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22698BCB-B228-4FAF-98BD-058BFE74F479}"/>
              </a:ext>
            </a:extLst>
          </p:cNvPr>
          <p:cNvGrpSpPr/>
          <p:nvPr/>
        </p:nvGrpSpPr>
        <p:grpSpPr>
          <a:xfrm>
            <a:off x="6236967" y="4564518"/>
            <a:ext cx="3556861" cy="1899782"/>
            <a:chOff x="6236967" y="4564518"/>
            <a:chExt cx="3556861" cy="1899782"/>
          </a:xfrm>
        </p:grpSpPr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99CB6080-8B56-4300-A38C-0007E158E509}"/>
                </a:ext>
              </a:extLst>
            </p:cNvPr>
            <p:cNvSpPr txBox="1"/>
            <p:nvPr/>
          </p:nvSpPr>
          <p:spPr>
            <a:xfrm>
              <a:off x="6299704" y="4564518"/>
              <a:ext cx="16387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99FF"/>
                  </a:solidFill>
                </a:rPr>
                <a:t>White </a:t>
              </a:r>
              <a:r>
                <a:rPr lang="nb-NO" dirty="0" err="1">
                  <a:solidFill>
                    <a:srgbClr val="9999FF"/>
                  </a:solidFill>
                </a:rPr>
                <a:t>paper</a:t>
              </a:r>
              <a:r>
                <a:rPr lang="nb-NO" dirty="0">
                  <a:solidFill>
                    <a:srgbClr val="9999FF"/>
                  </a:solidFill>
                </a:rPr>
                <a:t>, AI</a:t>
              </a:r>
            </a:p>
          </p:txBody>
        </p:sp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36DF6F13-E926-4E66-A527-6618C3B12A15}"/>
                </a:ext>
              </a:extLst>
            </p:cNvPr>
            <p:cNvSpPr txBox="1"/>
            <p:nvPr/>
          </p:nvSpPr>
          <p:spPr>
            <a:xfrm>
              <a:off x="8050979" y="4574712"/>
              <a:ext cx="1742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rgbClr val="9999FF"/>
                  </a:solidFill>
                </a:rPr>
                <a:t>Strategy</a:t>
              </a:r>
              <a:r>
                <a:rPr lang="nb-NO" dirty="0">
                  <a:solidFill>
                    <a:srgbClr val="9999FF"/>
                  </a:solidFill>
                </a:rPr>
                <a:t> for data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4B41AE76-9ED6-480B-BCBB-214BC1039D63}"/>
                </a:ext>
              </a:extLst>
            </p:cNvPr>
            <p:cNvSpPr txBox="1"/>
            <p:nvPr/>
          </p:nvSpPr>
          <p:spPr>
            <a:xfrm>
              <a:off x="6236967" y="6094968"/>
              <a:ext cx="2280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Data Management </a:t>
              </a:r>
              <a:r>
                <a:rPr lang="nb-NO" dirty="0" err="1">
                  <a:solidFill>
                    <a:srgbClr val="C00000"/>
                  </a:solidFill>
                </a:rPr>
                <a:t>Act</a:t>
              </a:r>
              <a:endParaRPr lang="nb-NO" dirty="0">
                <a:solidFill>
                  <a:srgbClr val="C00000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F72DF580-4635-40EF-91CA-89C714336FC1}"/>
                </a:ext>
              </a:extLst>
            </p:cNvPr>
            <p:cNvSpPr txBox="1"/>
            <p:nvPr/>
          </p:nvSpPr>
          <p:spPr>
            <a:xfrm>
              <a:off x="8788410" y="6094968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>
                  <a:solidFill>
                    <a:srgbClr val="C00000"/>
                  </a:solidFill>
                </a:rPr>
                <a:t>AI </a:t>
              </a:r>
              <a:r>
                <a:rPr lang="nb-NO" dirty="0" err="1">
                  <a:solidFill>
                    <a:srgbClr val="C00000"/>
                  </a:solidFill>
                </a:rPr>
                <a:t>Act</a:t>
              </a:r>
              <a:endParaRPr lang="nb-NO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6" name="Gruppe 55">
            <a:extLst>
              <a:ext uri="{FF2B5EF4-FFF2-40B4-BE49-F238E27FC236}">
                <a16:creationId xmlns:a16="http://schemas.microsoft.com/office/drawing/2014/main" id="{3C63D6A2-53CA-4EF2-8801-D70857445C72}"/>
              </a:ext>
            </a:extLst>
          </p:cNvPr>
          <p:cNvGrpSpPr/>
          <p:nvPr/>
        </p:nvGrpSpPr>
        <p:grpSpPr>
          <a:xfrm>
            <a:off x="3026390" y="5133169"/>
            <a:ext cx="2973426" cy="1264837"/>
            <a:chOff x="3026390" y="5133169"/>
            <a:chExt cx="2973426" cy="1264837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BA226035-F67B-4BC1-BC82-A25791C74127}"/>
                </a:ext>
              </a:extLst>
            </p:cNvPr>
            <p:cNvSpPr txBox="1"/>
            <p:nvPr/>
          </p:nvSpPr>
          <p:spPr>
            <a:xfrm>
              <a:off x="3026390" y="5495552"/>
              <a:ext cx="1281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7030A0"/>
                  </a:solidFill>
                </a:rPr>
                <a:t>Lovgivning</a:t>
              </a:r>
            </a:p>
          </p:txBody>
        </p: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23E9B46A-61C1-492D-A923-64491C87BEDF}"/>
                </a:ext>
              </a:extLst>
            </p:cNvPr>
            <p:cNvSpPr txBox="1"/>
            <p:nvPr/>
          </p:nvSpPr>
          <p:spPr>
            <a:xfrm>
              <a:off x="5182797" y="5133169"/>
              <a:ext cx="817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33FF"/>
                  </a:solidFill>
                </a:rPr>
                <a:t>Norge</a:t>
              </a:r>
            </a:p>
          </p:txBody>
        </p:sp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2A0AD014-79ED-4ADB-AAAA-EF619F7F1DE7}"/>
                </a:ext>
              </a:extLst>
            </p:cNvPr>
            <p:cNvSpPr txBox="1"/>
            <p:nvPr/>
          </p:nvSpPr>
          <p:spPr>
            <a:xfrm>
              <a:off x="5000251" y="5997896"/>
              <a:ext cx="987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D60093"/>
                  </a:solidFill>
                </a:rPr>
                <a:t>EU/EØS</a:t>
              </a:r>
            </a:p>
          </p:txBody>
        </p:sp>
      </p:grp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D852967C-53F4-136C-E9CD-D5EC36B772D0}"/>
              </a:ext>
            </a:extLst>
          </p:cNvPr>
          <p:cNvGrpSpPr/>
          <p:nvPr/>
        </p:nvGrpSpPr>
        <p:grpSpPr>
          <a:xfrm>
            <a:off x="6236967" y="3314356"/>
            <a:ext cx="3986860" cy="1228798"/>
            <a:chOff x="6236967" y="3314356"/>
            <a:chExt cx="3986860" cy="1228798"/>
          </a:xfrm>
        </p:grpSpPr>
        <p:grpSp>
          <p:nvGrpSpPr>
            <p:cNvPr id="69" name="Gruppe 68">
              <a:extLst>
                <a:ext uri="{FF2B5EF4-FFF2-40B4-BE49-F238E27FC236}">
                  <a16:creationId xmlns:a16="http://schemas.microsoft.com/office/drawing/2014/main" id="{F5408162-D0C3-4927-B0FE-CA81C5B8AD0D}"/>
                </a:ext>
              </a:extLst>
            </p:cNvPr>
            <p:cNvGrpSpPr/>
            <p:nvPr/>
          </p:nvGrpSpPr>
          <p:grpSpPr>
            <a:xfrm>
              <a:off x="6236967" y="3596232"/>
              <a:ext cx="3986860" cy="369332"/>
              <a:chOff x="6250733" y="3769059"/>
              <a:chExt cx="3986860" cy="369332"/>
            </a:xfrm>
          </p:grpSpPr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9259D932-D142-427F-A9D7-286E616719FE}"/>
                  </a:ext>
                </a:extLst>
              </p:cNvPr>
              <p:cNvSpPr txBox="1"/>
              <p:nvPr/>
            </p:nvSpPr>
            <p:spPr>
              <a:xfrm>
                <a:off x="6250733" y="3769059"/>
                <a:ext cx="2428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9933FF"/>
                    </a:solidFill>
                  </a:rPr>
                  <a:t>Digitaliseringsstrategien</a:t>
                </a:r>
              </a:p>
            </p:txBody>
          </p:sp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449869DD-5004-4DD8-A8E1-58A642E7F9CF}"/>
                  </a:ext>
                </a:extLst>
              </p:cNvPr>
              <p:cNvSpPr txBox="1"/>
              <p:nvPr/>
            </p:nvSpPr>
            <p:spPr>
              <a:xfrm>
                <a:off x="8854586" y="3769059"/>
                <a:ext cx="1383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9933FF"/>
                    </a:solidFill>
                  </a:rPr>
                  <a:t>AI-strategien</a:t>
                </a:r>
              </a:p>
            </p:txBody>
          </p:sp>
        </p:grpSp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C1E58260-0073-46D3-9895-CDCCFA21FAD2}"/>
                </a:ext>
              </a:extLst>
            </p:cNvPr>
            <p:cNvSpPr txBox="1"/>
            <p:nvPr/>
          </p:nvSpPr>
          <p:spPr>
            <a:xfrm>
              <a:off x="6252274" y="3314356"/>
              <a:ext cx="25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33FF"/>
                  </a:solidFill>
                </a:rPr>
                <a:t>Digitaliseringsrundskrivet</a:t>
              </a:r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88BC12D1-1F6E-432F-B1D7-A7C9E3D40402}"/>
                </a:ext>
              </a:extLst>
            </p:cNvPr>
            <p:cNvSpPr txBox="1"/>
            <p:nvPr/>
          </p:nvSpPr>
          <p:spPr>
            <a:xfrm>
              <a:off x="6236967" y="3891271"/>
              <a:ext cx="1888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33FF"/>
                  </a:solidFill>
                </a:rPr>
                <a:t>Prosjektveiviseren</a:t>
              </a:r>
            </a:p>
          </p:txBody>
        </p:sp>
        <p:sp>
          <p:nvSpPr>
            <p:cNvPr id="70" name="TekstSylinder 69">
              <a:extLst>
                <a:ext uri="{FF2B5EF4-FFF2-40B4-BE49-F238E27FC236}">
                  <a16:creationId xmlns:a16="http://schemas.microsoft.com/office/drawing/2014/main" id="{259FFAE4-3A06-4CB8-BD29-6617EE869E4C}"/>
                </a:ext>
              </a:extLst>
            </p:cNvPr>
            <p:cNvSpPr txBox="1"/>
            <p:nvPr/>
          </p:nvSpPr>
          <p:spPr>
            <a:xfrm>
              <a:off x="6236967" y="4173822"/>
              <a:ext cx="2442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33FF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IT arkitekturprinsippene</a:t>
              </a:r>
              <a:endParaRPr lang="nb-NO" dirty="0">
                <a:solidFill>
                  <a:srgbClr val="9933FF"/>
                </a:solidFill>
              </a:endParaRPr>
            </a:p>
          </p:txBody>
        </p:sp>
      </p:grpSp>
      <p:grpSp>
        <p:nvGrpSpPr>
          <p:cNvPr id="50" name="Gruppe 49">
            <a:extLst>
              <a:ext uri="{FF2B5EF4-FFF2-40B4-BE49-F238E27FC236}">
                <a16:creationId xmlns:a16="http://schemas.microsoft.com/office/drawing/2014/main" id="{DB8FC563-B056-CF67-A0DD-6DFA56414507}"/>
              </a:ext>
            </a:extLst>
          </p:cNvPr>
          <p:cNvGrpSpPr/>
          <p:nvPr/>
        </p:nvGrpSpPr>
        <p:grpSpPr>
          <a:xfrm>
            <a:off x="6299704" y="818375"/>
            <a:ext cx="5757065" cy="1327350"/>
            <a:chOff x="6299704" y="818375"/>
            <a:chExt cx="5757065" cy="1327350"/>
          </a:xfrm>
        </p:grpSpPr>
        <p:sp>
          <p:nvSpPr>
            <p:cNvPr id="42" name="TekstSylinder 41">
              <a:extLst>
                <a:ext uri="{FF2B5EF4-FFF2-40B4-BE49-F238E27FC236}">
                  <a16:creationId xmlns:a16="http://schemas.microsoft.com/office/drawing/2014/main" id="{E7BB18FC-BE6A-4ACB-81E2-DC39825DDA5A}"/>
                </a:ext>
              </a:extLst>
            </p:cNvPr>
            <p:cNvSpPr txBox="1"/>
            <p:nvPr/>
          </p:nvSpPr>
          <p:spPr>
            <a:xfrm>
              <a:off x="6299704" y="818375"/>
              <a:ext cx="4474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Transformering fra rettskilder til programkode</a:t>
              </a:r>
            </a:p>
          </p:txBody>
        </p: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55185BA9-4DCC-4BDB-916A-AD40EDB1ECD8}"/>
                </a:ext>
              </a:extLst>
            </p:cNvPr>
            <p:cNvSpPr txBox="1"/>
            <p:nvPr/>
          </p:nvSpPr>
          <p:spPr>
            <a:xfrm>
              <a:off x="6304551" y="1463456"/>
              <a:ext cx="3553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Kriterier for vellykkede IT-prosjekter</a:t>
              </a:r>
            </a:p>
          </p:txBody>
        </p:sp>
        <p:grpSp>
          <p:nvGrpSpPr>
            <p:cNvPr id="75" name="Gruppe 74">
              <a:extLst>
                <a:ext uri="{FF2B5EF4-FFF2-40B4-BE49-F238E27FC236}">
                  <a16:creationId xmlns:a16="http://schemas.microsoft.com/office/drawing/2014/main" id="{A661B129-B369-4E71-88D6-3753B91E2C93}"/>
                </a:ext>
              </a:extLst>
            </p:cNvPr>
            <p:cNvGrpSpPr/>
            <p:nvPr/>
          </p:nvGrpSpPr>
          <p:grpSpPr>
            <a:xfrm>
              <a:off x="6304551" y="1143979"/>
              <a:ext cx="5752218" cy="397548"/>
              <a:chOff x="6304551" y="1143979"/>
              <a:chExt cx="5752218" cy="397548"/>
            </a:xfrm>
          </p:grpSpPr>
          <p:sp>
            <p:nvSpPr>
              <p:cNvPr id="72" name="TekstSylinder 71">
                <a:extLst>
                  <a:ext uri="{FF2B5EF4-FFF2-40B4-BE49-F238E27FC236}">
                    <a16:creationId xmlns:a16="http://schemas.microsoft.com/office/drawing/2014/main" id="{2B643D2F-BE4F-4CDA-8FB6-32FBBDD6BEEC}"/>
                  </a:ext>
                </a:extLst>
              </p:cNvPr>
              <p:cNvSpPr txBox="1"/>
              <p:nvPr/>
            </p:nvSpPr>
            <p:spPr>
              <a:xfrm>
                <a:off x="9656175" y="1172195"/>
                <a:ext cx="2400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Åpenhet, inkluderende</a:t>
                </a:r>
              </a:p>
            </p:txBody>
          </p:sp>
          <p:sp>
            <p:nvSpPr>
              <p:cNvPr id="73" name="TekstSylinder 72">
                <a:extLst>
                  <a:ext uri="{FF2B5EF4-FFF2-40B4-BE49-F238E27FC236}">
                    <a16:creationId xmlns:a16="http://schemas.microsoft.com/office/drawing/2014/main" id="{A5470AE2-7D31-453D-A0B6-2E8F0DFDFAFB}"/>
                  </a:ext>
                </a:extLst>
              </p:cNvPr>
              <p:cNvSpPr txBox="1"/>
              <p:nvPr/>
            </p:nvSpPr>
            <p:spPr>
              <a:xfrm>
                <a:off x="8322027" y="1162523"/>
                <a:ext cx="1334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Kun én gang</a:t>
                </a:r>
              </a:p>
            </p:txBody>
          </p:sp>
          <p:sp>
            <p:nvSpPr>
              <p:cNvPr id="74" name="TekstSylinder 73">
                <a:extLst>
                  <a:ext uri="{FF2B5EF4-FFF2-40B4-BE49-F238E27FC236}">
                    <a16:creationId xmlns:a16="http://schemas.microsoft.com/office/drawing/2014/main" id="{ED4D21CD-9F06-474C-8A52-E13C390C2D54}"/>
                  </a:ext>
                </a:extLst>
              </p:cNvPr>
              <p:cNvSpPr txBox="1"/>
              <p:nvPr/>
            </p:nvSpPr>
            <p:spPr>
              <a:xfrm>
                <a:off x="6304551" y="1143979"/>
                <a:ext cx="1986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6">
                        <a:lumMod val="75000"/>
                      </a:schemeClr>
                    </a:solidFill>
                  </a:rPr>
                  <a:t>Felleskomponenter</a:t>
                </a:r>
              </a:p>
            </p:txBody>
          </p:sp>
        </p:grp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A671BDE1-7FC6-545C-BBF7-9EB434C91251}"/>
                </a:ext>
              </a:extLst>
            </p:cNvPr>
            <p:cNvSpPr txBox="1"/>
            <p:nvPr/>
          </p:nvSpPr>
          <p:spPr>
            <a:xfrm>
              <a:off x="6310575" y="1776393"/>
              <a:ext cx="202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Digitalt utenforskap</a:t>
              </a:r>
            </a:p>
          </p:txBody>
        </p:sp>
      </p:grp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AB51C519-822B-CE81-0DA7-B470FD082B85}"/>
              </a:ext>
            </a:extLst>
          </p:cNvPr>
          <p:cNvGrpSpPr/>
          <p:nvPr/>
        </p:nvGrpSpPr>
        <p:grpSpPr>
          <a:xfrm>
            <a:off x="6310575" y="1845242"/>
            <a:ext cx="5282105" cy="1539360"/>
            <a:chOff x="6310575" y="1845242"/>
            <a:chExt cx="5282105" cy="1539360"/>
          </a:xfrm>
        </p:grpSpPr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4649431C-3DB7-4D8C-80FF-B78251B2B6E8}"/>
                </a:ext>
              </a:extLst>
            </p:cNvPr>
            <p:cNvSpPr txBox="1"/>
            <p:nvPr/>
          </p:nvSpPr>
          <p:spPr>
            <a:xfrm>
              <a:off x="6310575" y="3015270"/>
              <a:ext cx="1809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Beslutningsstøtte</a:t>
              </a:r>
            </a:p>
          </p:txBody>
        </p:sp>
        <p:grpSp>
          <p:nvGrpSpPr>
            <p:cNvPr id="64" name="Gruppe 63">
              <a:extLst>
                <a:ext uri="{FF2B5EF4-FFF2-40B4-BE49-F238E27FC236}">
                  <a16:creationId xmlns:a16="http://schemas.microsoft.com/office/drawing/2014/main" id="{CCD06392-E6DD-429A-BFCD-D82813A952F0}"/>
                </a:ext>
              </a:extLst>
            </p:cNvPr>
            <p:cNvGrpSpPr/>
            <p:nvPr/>
          </p:nvGrpSpPr>
          <p:grpSpPr>
            <a:xfrm>
              <a:off x="6310575" y="2447611"/>
              <a:ext cx="5242652" cy="702748"/>
              <a:chOff x="6256226" y="2002843"/>
              <a:chExt cx="5242652" cy="702748"/>
            </a:xfrm>
          </p:grpSpPr>
          <p:sp>
            <p:nvSpPr>
              <p:cNvPr id="28" name="TekstSylinder 27">
                <a:extLst>
                  <a:ext uri="{FF2B5EF4-FFF2-40B4-BE49-F238E27FC236}">
                    <a16:creationId xmlns:a16="http://schemas.microsoft.com/office/drawing/2014/main" id="{C82DCCE1-B946-47BB-A815-F4CCED59F7D2}"/>
                  </a:ext>
                </a:extLst>
              </p:cNvPr>
              <p:cNvSpPr txBox="1"/>
              <p:nvPr/>
            </p:nvSpPr>
            <p:spPr>
              <a:xfrm>
                <a:off x="6256226" y="2151593"/>
                <a:ext cx="276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Automatiserte beslutninger</a:t>
                </a:r>
              </a:p>
            </p:txBody>
          </p:sp>
          <p:sp>
            <p:nvSpPr>
              <p:cNvPr id="30" name="TekstSylinder 29">
                <a:extLst>
                  <a:ext uri="{FF2B5EF4-FFF2-40B4-BE49-F238E27FC236}">
                    <a16:creationId xmlns:a16="http://schemas.microsoft.com/office/drawing/2014/main" id="{29E23AE5-D29D-429B-B648-77F3295DA085}"/>
                  </a:ext>
                </a:extLst>
              </p:cNvPr>
              <p:cNvSpPr txBox="1"/>
              <p:nvPr/>
            </p:nvSpPr>
            <p:spPr>
              <a:xfrm>
                <a:off x="8922403" y="2002843"/>
                <a:ext cx="2417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Informasjonsforvaltning</a:t>
                </a:r>
              </a:p>
            </p:txBody>
          </p:sp>
          <p:sp>
            <p:nvSpPr>
              <p:cNvPr id="31" name="TekstSylinder 30">
                <a:extLst>
                  <a:ext uri="{FF2B5EF4-FFF2-40B4-BE49-F238E27FC236}">
                    <a16:creationId xmlns:a16="http://schemas.microsoft.com/office/drawing/2014/main" id="{E15C34A0-FD28-4764-BC45-D73E56A81F8D}"/>
                  </a:ext>
                </a:extLst>
              </p:cNvPr>
              <p:cNvSpPr txBox="1"/>
              <p:nvPr/>
            </p:nvSpPr>
            <p:spPr>
              <a:xfrm>
                <a:off x="8922403" y="2336259"/>
                <a:ext cx="2576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Gjenbruk av opplysninger</a:t>
                </a:r>
              </a:p>
            </p:txBody>
          </p:sp>
        </p:grpSp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9BA45D7B-56A4-9E73-6376-FB3F918BC95B}"/>
                </a:ext>
              </a:extLst>
            </p:cNvPr>
            <p:cNvGrpSpPr/>
            <p:nvPr/>
          </p:nvGrpSpPr>
          <p:grpSpPr>
            <a:xfrm>
              <a:off x="6316812" y="1845242"/>
              <a:ext cx="5275868" cy="676662"/>
              <a:chOff x="6268784" y="2615190"/>
              <a:chExt cx="5275868" cy="676662"/>
            </a:xfrm>
          </p:grpSpPr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647DF1F7-80F3-8B2D-62B3-6EFE70D7E8D8}"/>
                  </a:ext>
                </a:extLst>
              </p:cNvPr>
              <p:cNvSpPr txBox="1"/>
              <p:nvPr/>
            </p:nvSpPr>
            <p:spPr>
              <a:xfrm>
                <a:off x="6268784" y="2845065"/>
                <a:ext cx="3498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Veiledning og selvbetjent rettshjelp</a:t>
                </a:r>
              </a:p>
            </p:txBody>
          </p:sp>
          <p:sp>
            <p:nvSpPr>
              <p:cNvPr id="32" name="TekstSylinder 31">
                <a:extLst>
                  <a:ext uri="{FF2B5EF4-FFF2-40B4-BE49-F238E27FC236}">
                    <a16:creationId xmlns:a16="http://schemas.microsoft.com/office/drawing/2014/main" id="{75A1C4A7-1431-C931-7950-5AF3DC773867}"/>
                  </a:ext>
                </a:extLst>
              </p:cNvPr>
              <p:cNvSpPr txBox="1"/>
              <p:nvPr/>
            </p:nvSpPr>
            <p:spPr>
              <a:xfrm>
                <a:off x="9739558" y="2615190"/>
                <a:ext cx="11290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err="1">
                    <a:solidFill>
                      <a:schemeClr val="accent2">
                        <a:lumMod val="75000"/>
                      </a:schemeClr>
                    </a:solidFill>
                  </a:rPr>
                  <a:t>Chatboter</a:t>
                </a:r>
                <a:endParaRPr lang="nb-NO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TekstSylinder 32">
                <a:extLst>
                  <a:ext uri="{FF2B5EF4-FFF2-40B4-BE49-F238E27FC236}">
                    <a16:creationId xmlns:a16="http://schemas.microsoft.com/office/drawing/2014/main" id="{35219F75-159E-7E28-5FED-7D504DEEF408}"/>
                  </a:ext>
                </a:extLst>
              </p:cNvPr>
              <p:cNvSpPr txBox="1"/>
              <p:nvPr/>
            </p:nvSpPr>
            <p:spPr>
              <a:xfrm>
                <a:off x="9766986" y="2922520"/>
                <a:ext cx="1777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chemeClr val="accent2">
                        <a:lumMod val="75000"/>
                      </a:schemeClr>
                    </a:solidFill>
                  </a:rPr>
                  <a:t>Rettskalkulatorer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92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066" y="-273315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eksamen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2433"/>
            <a:ext cx="10583333" cy="5626100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4 timers digital skoleeksamen den  20. desember kl. 09:00 </a:t>
            </a:r>
          </a:p>
          <a:p>
            <a:r>
              <a:rPr lang="nb-NO" dirty="0"/>
              <a:t>To- eller tredelt oppgave innen sentrale emner i pensum og undervisning</a:t>
            </a:r>
          </a:p>
          <a:p>
            <a:r>
              <a:rPr lang="nb-NO" dirty="0"/>
              <a:t>Spørsmål kan også delvis gjelde stoff som bare er behandlet i pensum (og ikke er forelest)</a:t>
            </a:r>
          </a:p>
          <a:p>
            <a:r>
              <a:rPr lang="nb-NO" dirty="0"/>
              <a:t>Spørsmålene krever nesten alltid både redegjørelser og drøftelser</a:t>
            </a:r>
          </a:p>
          <a:p>
            <a:r>
              <a:rPr lang="nb-NO" dirty="0"/>
              <a:t>Fordi FINF4010 er nytt i fjor, finnes det bare én tidligere eksamensoppgave i emnet</a:t>
            </a:r>
          </a:p>
          <a:p>
            <a:r>
              <a:rPr lang="nb-NO" dirty="0"/>
              <a:t>Lurer du på faglige spørsmål i innspurten kan du maile Dag og spørre (d.w.schartum@jus.uio.no)</a:t>
            </a:r>
          </a:p>
          <a:p>
            <a:r>
              <a:rPr lang="nb-NO" dirty="0"/>
              <a:t>Gode råd</a:t>
            </a:r>
          </a:p>
          <a:p>
            <a:pPr lvl="1"/>
            <a:r>
              <a:rPr lang="nb-NO" dirty="0"/>
              <a:t>Legg vekt på å systematisere stoffet så godt som mulig før du begynner å skrive, ved at du først utarbeider disposisjon for besvarelsen</a:t>
            </a:r>
          </a:p>
          <a:p>
            <a:pPr lvl="1"/>
            <a:r>
              <a:rPr lang="nb-NO" dirty="0"/>
              <a:t>Disposisjonen viser ofte hvor god oversikt du har over stoffet</a:t>
            </a:r>
          </a:p>
          <a:p>
            <a:pPr lvl="1"/>
            <a:r>
              <a:rPr lang="nb-NO" dirty="0"/>
              <a:t>Legg vekt på å skrive klart og enkelt språk (korte setninger, ikke jål deg til med «fine ord»)</a:t>
            </a:r>
          </a:p>
          <a:p>
            <a:pPr lvl="1"/>
            <a:r>
              <a:rPr lang="nb-NO" dirty="0"/>
              <a:t>Unngå å skrive «leksikon»; det er som regel best å integrere forklaring av begreper</a:t>
            </a:r>
          </a:p>
          <a:p>
            <a:pPr lvl="1"/>
            <a:r>
              <a:rPr lang="nb-NO" dirty="0"/>
              <a:t>Det er nesten alltid en fordel å la figurer og eksempler inngå i besvarelsen</a:t>
            </a:r>
          </a:p>
          <a:p>
            <a:r>
              <a:rPr lang="nb-NO" dirty="0"/>
              <a:t>Hjelpemidler</a:t>
            </a:r>
          </a:p>
          <a:p>
            <a:pPr lvl="1" fontAlgn="base"/>
            <a:r>
              <a:rPr lang="nb-NO" dirty="0"/>
              <a:t>Studenter med annet morsmål enn norsk kan medbringe en ordbok som må leveres inn til kontroll minst 3 virkedager i forkant av eksamen, se hjelpemiddelreglementet </a:t>
            </a:r>
            <a:r>
              <a:rPr lang="nb-NO" dirty="0">
                <a:hlinkClick r:id="rId2"/>
              </a:rPr>
              <a:t>kapittel 1.1</a:t>
            </a:r>
            <a:r>
              <a:rPr lang="nb-NO" dirty="0"/>
              <a:t> </a:t>
            </a:r>
          </a:p>
          <a:p>
            <a:pPr lvl="1" fontAlgn="base"/>
            <a:r>
              <a:rPr lang="nb-NO" dirty="0"/>
              <a:t>FINF4010 er ikke et jusfag, og det er derfor heller ikke adgang til (eller bruk for) </a:t>
            </a:r>
            <a:r>
              <a:rPr lang="nb-NO" dirty="0" err="1"/>
              <a:t>LovdataPro</a:t>
            </a:r>
            <a:endParaRPr lang="nb-NO" dirty="0"/>
          </a:p>
          <a:p>
            <a:r>
              <a:rPr lang="nb-NO" dirty="0"/>
              <a:t>Dag kommer på trøsterunde ca. 15 minutter etter at oppgaven er gitt</a:t>
            </a:r>
          </a:p>
          <a:p>
            <a:pPr lvl="1"/>
            <a:r>
              <a:rPr lang="nb-NO" dirty="0"/>
              <a:t>Kan svare på spørsmål om hvordan oppgaven skal forstås</a:t>
            </a:r>
          </a:p>
          <a:p>
            <a:pPr lvl="1"/>
            <a:r>
              <a:rPr lang="nb-NO" dirty="0"/>
              <a:t>Kan uansett være lurt å snakke med Dag dersom du – mot formodning – skulle få jernteppe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7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Tverrfaglige perspektiver på digital forvaltning (FINF4010)  Oppsummering i form av ordnede stikkord og litt om eksamen</vt:lpstr>
      <vt:lpstr>PowerPoint-presentasjon</vt:lpstr>
      <vt:lpstr>Om 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9</cp:revision>
  <dcterms:created xsi:type="dcterms:W3CDTF">2021-11-02T19:50:42Z</dcterms:created>
  <dcterms:modified xsi:type="dcterms:W3CDTF">2022-12-12T20:33:06Z</dcterms:modified>
</cp:coreProperties>
</file>