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147196223" r:id="rId4"/>
    <p:sldId id="283" r:id="rId5"/>
    <p:sldId id="285" r:id="rId6"/>
    <p:sldId id="2147196228" r:id="rId7"/>
    <p:sldId id="2147196227" r:id="rId8"/>
    <p:sldId id="257" r:id="rId9"/>
    <p:sldId id="261" r:id="rId10"/>
    <p:sldId id="281" r:id="rId11"/>
    <p:sldId id="263" r:id="rId12"/>
    <p:sldId id="262" r:id="rId13"/>
    <p:sldId id="264" r:id="rId14"/>
    <p:sldId id="2147196218" r:id="rId15"/>
    <p:sldId id="2147196219" r:id="rId16"/>
    <p:sldId id="2147196229" r:id="rId17"/>
    <p:sldId id="2147196230" r:id="rId18"/>
    <p:sldId id="274" r:id="rId19"/>
    <p:sldId id="282" r:id="rId20"/>
    <p:sldId id="2147196225" r:id="rId2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03" d="100"/>
          <a:sy n="103" d="100"/>
        </p:scale>
        <p:origin x="57"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CDA0BC-61EC-4C2D-B8EC-8383111DF2F9}" type="datetimeFigureOut">
              <a:rPr lang="nb-NO" smtClean="0"/>
              <a:t>17.09.2023</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FB384E-EE59-46C8-AD1D-65CDCDCD1DB8}" type="slidenum">
              <a:rPr lang="nb-NO" smtClean="0"/>
              <a:t>‹#›</a:t>
            </a:fld>
            <a:endParaRPr lang="nb-NO"/>
          </a:p>
        </p:txBody>
      </p:sp>
    </p:spTree>
    <p:extLst>
      <p:ext uri="{BB962C8B-B14F-4D97-AF65-F5344CB8AC3E}">
        <p14:creationId xmlns:p14="http://schemas.microsoft.com/office/powerpoint/2010/main" val="39173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40A930-16C0-42DE-B916-37A8B0EEB78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0FEFB47-C62E-4FF6-9D1F-718AFB578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249C22E-E131-4AA6-AE1C-C52FDCB8C5D6}"/>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5" name="Plassholder for bunntekst 4">
            <a:extLst>
              <a:ext uri="{FF2B5EF4-FFF2-40B4-BE49-F238E27FC236}">
                <a16:creationId xmlns:a16="http://schemas.microsoft.com/office/drawing/2014/main" id="{2FF4D900-A2E0-4D68-96DF-92970D5501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1D49D3-FCFB-4689-94D7-F451E730FF1F}"/>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8979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840770-14ED-463B-A23E-26C9FAF5A86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4F6E831-FC70-4252-B88C-1301FEC4EE4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22693B-1ADB-41B0-BDBC-7BDE69C37713}"/>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5" name="Plassholder for bunntekst 4">
            <a:extLst>
              <a:ext uri="{FF2B5EF4-FFF2-40B4-BE49-F238E27FC236}">
                <a16:creationId xmlns:a16="http://schemas.microsoft.com/office/drawing/2014/main" id="{195AB5A4-0883-4126-908E-57527CC77AC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F958B9-D464-48A3-8647-C53228C5288A}"/>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38318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1F71387-F47B-41AC-AAEE-1EDF80F8E1D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F829128-BEB3-4FFC-B340-25E7DA241F4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3C9FB22-9697-486A-9E33-B58CBAC5A25C}"/>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5" name="Plassholder for bunntekst 4">
            <a:extLst>
              <a:ext uri="{FF2B5EF4-FFF2-40B4-BE49-F238E27FC236}">
                <a16:creationId xmlns:a16="http://schemas.microsoft.com/office/drawing/2014/main" id="{8CB33EA2-16D2-4B0D-BCA0-CE46803BEC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70186B2-E28C-435B-A9BD-B11DC176DD74}"/>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39975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Senter Farge/Innhold">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5696465"/>
          </a:xfrm>
          <a:prstGeom prst="rect">
            <a:avLst/>
          </a:prstGeom>
        </p:spPr>
        <p:txBody>
          <a:bodyPr lIns="0" tIns="0" rIns="0" bIns="0"/>
          <a:lstStyle>
            <a:lvl1pPr>
              <a:buNone/>
              <a:defRPr/>
            </a:lvl1pPr>
          </a:lstStyle>
          <a:p>
            <a:pPr lvl="0"/>
            <a:r>
              <a:rPr lang="nb-NO" dirty="0"/>
              <a:t> </a:t>
            </a:r>
            <a:endParaRPr lang="en-US" dirty="0"/>
          </a:p>
        </p:txBody>
      </p:sp>
      <p:sp>
        <p:nvSpPr>
          <p:cNvPr id="6" name="Title 5">
            <a:extLst>
              <a:ext uri="{FF2B5EF4-FFF2-40B4-BE49-F238E27FC236}">
                <a16:creationId xmlns:a16="http://schemas.microsoft.com/office/drawing/2014/main" id="{A6905D93-7717-4925-9DB0-BAB0F436A952}"/>
              </a:ext>
            </a:extLst>
          </p:cNvPr>
          <p:cNvSpPr>
            <a:spLocks noGrp="1"/>
          </p:cNvSpPr>
          <p:nvPr>
            <p:ph type="title" hasCustomPrompt="1"/>
          </p:nvPr>
        </p:nvSpPr>
        <p:spPr>
          <a:xfrm>
            <a:off x="381224" y="98854"/>
            <a:ext cx="6933976" cy="2365779"/>
          </a:xfrm>
        </p:spPr>
        <p:txBody>
          <a:bodyPr anchor="t"/>
          <a:lstStyle>
            <a:lvl1pPr>
              <a:lnSpc>
                <a:spcPct val="100000"/>
              </a:lnSpc>
              <a:defRPr sz="45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sp>
        <p:nvSpPr>
          <p:cNvPr id="3" name="Subtitle 2"/>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4" name="Date Placeholder 3"/>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4" y="5457093"/>
            <a:ext cx="1025421" cy="1025421"/>
          </a:xfrm>
          <a:prstGeom prst="rect">
            <a:avLst/>
          </a:prstGeom>
        </p:spPr>
      </p:pic>
      <p:pic>
        <p:nvPicPr>
          <p:cNvPr id="22" name="Graphic 21" descr="Logo Universitet i oslo">
            <a:extLst>
              <a:ext uri="{FF2B5EF4-FFF2-40B4-BE49-F238E27FC236}">
                <a16:creationId xmlns:a16="http://schemas.microsoft.com/office/drawing/2014/main" id="{6E1EFA63-AE81-48F7-9E1A-4460842D51F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828800" y="6102564"/>
            <a:ext cx="1931842" cy="383961"/>
          </a:xfrm>
          <a:prstGeom prst="rect">
            <a:avLst/>
          </a:prstGeom>
        </p:spPr>
      </p:pic>
    </p:spTree>
    <p:extLst>
      <p:ext uri="{BB962C8B-B14F-4D97-AF65-F5344CB8AC3E}">
        <p14:creationId xmlns:p14="http://schemas.microsoft.com/office/powerpoint/2010/main" val="1011281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Senter Bilde">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2" name="Picture Placeholder 1">
            <a:extLst>
              <a:ext uri="{FF2B5EF4-FFF2-40B4-BE49-F238E27FC236}">
                <a16:creationId xmlns:a16="http://schemas.microsoft.com/office/drawing/2014/main" id="{8FBC69D8-B71C-4206-87BD-EF7A4F58AEE1}"/>
              </a:ext>
            </a:extLst>
          </p:cNvPr>
          <p:cNvSpPr>
            <a:spLocks noGrp="1"/>
          </p:cNvSpPr>
          <p:nvPr>
            <p:ph type="pic" sz="quarter" idx="19"/>
          </p:nvPr>
        </p:nvSpPr>
        <p:spPr>
          <a:xfrm>
            <a:off x="1848886" y="0"/>
            <a:ext cx="10343115" cy="5696465"/>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GB"/>
              <a:t>Click icon to add picture</a:t>
            </a:r>
            <a:endParaRPr lang="en-US" dirty="0"/>
          </a:p>
        </p:txBody>
      </p:sp>
      <p:sp>
        <p:nvSpPr>
          <p:cNvPr id="6" name="Title 5">
            <a:extLst>
              <a:ext uri="{FF2B5EF4-FFF2-40B4-BE49-F238E27FC236}">
                <a16:creationId xmlns:a16="http://schemas.microsoft.com/office/drawing/2014/main" id="{A6905D93-7717-4925-9DB0-BAB0F436A952}"/>
              </a:ext>
            </a:extLst>
          </p:cNvPr>
          <p:cNvSpPr>
            <a:spLocks noGrp="1"/>
          </p:cNvSpPr>
          <p:nvPr>
            <p:ph type="title" hasCustomPrompt="1"/>
          </p:nvPr>
        </p:nvSpPr>
        <p:spPr>
          <a:xfrm>
            <a:off x="381224" y="98854"/>
            <a:ext cx="6933976" cy="2365779"/>
          </a:xfrm>
        </p:spPr>
        <p:txBody>
          <a:bodyPr anchor="t"/>
          <a:lstStyle>
            <a:lvl1pPr>
              <a:lnSpc>
                <a:spcPct val="100000"/>
              </a:lnSpc>
              <a:defRPr sz="45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sp>
        <p:nvSpPr>
          <p:cNvPr id="3" name="Subtitle 2"/>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4" name="Date Placeholder 3"/>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4" y="5457093"/>
            <a:ext cx="1025421" cy="1025421"/>
          </a:xfrm>
          <a:prstGeom prst="rect">
            <a:avLst/>
          </a:prstGeom>
        </p:spPr>
      </p:pic>
      <p:pic>
        <p:nvPicPr>
          <p:cNvPr id="24" name="Graphic 23" descr="Logo Universitet i oslo">
            <a:extLst>
              <a:ext uri="{FF2B5EF4-FFF2-40B4-BE49-F238E27FC236}">
                <a16:creationId xmlns:a16="http://schemas.microsoft.com/office/drawing/2014/main" id="{D5876ED4-6402-4ADE-B19E-6AFD1B98A2B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828800" y="6102564"/>
            <a:ext cx="1931842" cy="383961"/>
          </a:xfrm>
          <a:prstGeom prst="rect">
            <a:avLst/>
          </a:prstGeom>
        </p:spPr>
      </p:pic>
    </p:spTree>
    <p:extLst>
      <p:ext uri="{BB962C8B-B14F-4D97-AF65-F5344CB8AC3E}">
        <p14:creationId xmlns:p14="http://schemas.microsoft.com/office/powerpoint/2010/main" val="3199746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Senter Uthevet Tittel">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2" name="Picture Placeholder 1">
            <a:extLst>
              <a:ext uri="{FF2B5EF4-FFF2-40B4-BE49-F238E27FC236}">
                <a16:creationId xmlns:a16="http://schemas.microsoft.com/office/drawing/2014/main" id="{8FBC69D8-B71C-4206-87BD-EF7A4F58AEE1}"/>
              </a:ext>
            </a:extLst>
          </p:cNvPr>
          <p:cNvSpPr>
            <a:spLocks noGrp="1"/>
          </p:cNvSpPr>
          <p:nvPr>
            <p:ph type="pic" sz="quarter" idx="19"/>
          </p:nvPr>
        </p:nvSpPr>
        <p:spPr>
          <a:xfrm>
            <a:off x="1848886" y="0"/>
            <a:ext cx="10343115" cy="5696465"/>
          </a:xfrm>
          <a:prstGeom prst="rect">
            <a:avLst/>
          </a:prstGeom>
        </p:spPr>
        <p:txBody>
          <a:bodyPr lIns="0" tIns="0" rIns="0" bIns="0"/>
          <a:lstStyle/>
          <a:p>
            <a:r>
              <a:rPr lang="en-GB"/>
              <a:t>Click icon to add picture</a:t>
            </a:r>
            <a:endParaRPr lang="en-US" dirty="0"/>
          </a:p>
        </p:txBody>
      </p:sp>
      <p:sp>
        <p:nvSpPr>
          <p:cNvPr id="6" name="Title 5">
            <a:extLst>
              <a:ext uri="{FF2B5EF4-FFF2-40B4-BE49-F238E27FC236}">
                <a16:creationId xmlns:a16="http://schemas.microsoft.com/office/drawing/2014/main" id="{A6905D93-7717-4925-9DB0-BAB0F436A952}"/>
              </a:ext>
            </a:extLst>
          </p:cNvPr>
          <p:cNvSpPr>
            <a:spLocks noGrp="1"/>
          </p:cNvSpPr>
          <p:nvPr>
            <p:ph type="title" hasCustomPrompt="1"/>
          </p:nvPr>
        </p:nvSpPr>
        <p:spPr>
          <a:xfrm>
            <a:off x="381224" y="322820"/>
            <a:ext cx="6093717" cy="1076281"/>
          </a:xfrm>
        </p:spPr>
        <p:txBody>
          <a:bodyPr anchor="t"/>
          <a:lstStyle>
            <a:lvl1pPr>
              <a:lnSpc>
                <a:spcPct val="100000"/>
              </a:lnSpc>
              <a:defRPr sz="20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sp>
        <p:nvSpPr>
          <p:cNvPr id="13" name="Text Placeholder 12">
            <a:extLst>
              <a:ext uri="{FF2B5EF4-FFF2-40B4-BE49-F238E27FC236}">
                <a16:creationId xmlns:a16="http://schemas.microsoft.com/office/drawing/2014/main" id="{B60C72AC-B09E-4EE6-9F89-F57BA1D22ECA}"/>
              </a:ext>
            </a:extLst>
          </p:cNvPr>
          <p:cNvSpPr>
            <a:spLocks noGrp="1"/>
          </p:cNvSpPr>
          <p:nvPr>
            <p:ph type="body" sz="quarter" idx="20" hasCustomPrompt="1"/>
          </p:nvPr>
        </p:nvSpPr>
        <p:spPr>
          <a:xfrm>
            <a:off x="377821" y="2282617"/>
            <a:ext cx="6097120" cy="1705095"/>
          </a:xfrm>
        </p:spPr>
        <p:txBody>
          <a:bodyPr/>
          <a:lstStyle>
            <a:lvl1pPr marL="0" indent="0">
              <a:buNone/>
              <a:defRPr sz="4500">
                <a:highlight>
                  <a:srgbClr val="FFFFFF"/>
                </a:highlight>
              </a:defRPr>
            </a:lvl1pPr>
          </a:lstStyle>
          <a:p>
            <a:pPr lvl="0"/>
            <a:r>
              <a:rPr lang="nb-NO" dirty="0"/>
              <a:t>Klikk for å legge til tittel</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4" y="5457093"/>
            <a:ext cx="1025421" cy="1025421"/>
          </a:xfrm>
          <a:prstGeom prst="rect">
            <a:avLst/>
          </a:prstGeom>
        </p:spPr>
      </p:pic>
      <p:pic>
        <p:nvPicPr>
          <p:cNvPr id="24" name="Graphic 23" descr="Logo Universitet i oslo">
            <a:extLst>
              <a:ext uri="{FF2B5EF4-FFF2-40B4-BE49-F238E27FC236}">
                <a16:creationId xmlns:a16="http://schemas.microsoft.com/office/drawing/2014/main" id="{071EBF8B-CB57-4D96-BEC9-81D876B40C3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828800" y="6102564"/>
            <a:ext cx="1931842" cy="383961"/>
          </a:xfrm>
          <a:prstGeom prst="rect">
            <a:avLst/>
          </a:prstGeom>
        </p:spPr>
      </p:pic>
      <p:sp>
        <p:nvSpPr>
          <p:cNvPr id="25" name="Subtitle 2">
            <a:extLst>
              <a:ext uri="{FF2B5EF4-FFF2-40B4-BE49-F238E27FC236}">
                <a16:creationId xmlns:a16="http://schemas.microsoft.com/office/drawing/2014/main" id="{A76EB581-AD77-44E6-B0C1-79B4F5E42726}"/>
              </a:ext>
            </a:extLst>
          </p:cNvPr>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6" name="Text Placeholder 8">
            <a:extLst>
              <a:ext uri="{FF2B5EF4-FFF2-40B4-BE49-F238E27FC236}">
                <a16:creationId xmlns:a16="http://schemas.microsoft.com/office/drawing/2014/main" id="{FF90891E-BD34-453C-A553-405075097BB4}"/>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7" name="Text Placeholder 8">
            <a:extLst>
              <a:ext uri="{FF2B5EF4-FFF2-40B4-BE49-F238E27FC236}">
                <a16:creationId xmlns:a16="http://schemas.microsoft.com/office/drawing/2014/main" id="{539DE2A1-ED8C-4A49-A6AE-E9D46E40E9B1}"/>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28" name="Date Placeholder 3">
            <a:extLst>
              <a:ext uri="{FF2B5EF4-FFF2-40B4-BE49-F238E27FC236}">
                <a16:creationId xmlns:a16="http://schemas.microsoft.com/office/drawing/2014/main" id="{C1935023-B5DB-4153-92C3-DA938CAF07D2}"/>
              </a:ext>
            </a:extLst>
          </p:cNvPr>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61858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Senter Farge/Innhold + Footer">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5696465"/>
          </a:xfrm>
          <a:prstGeom prst="rect">
            <a:avLst/>
          </a:prstGeom>
        </p:spPr>
        <p:txBody>
          <a:bodyPr lIns="0" tIns="0" rIns="0" bIns="0"/>
          <a:lstStyle>
            <a:lvl1pPr>
              <a:buNone/>
              <a:defRPr/>
            </a:lvl1pPr>
          </a:lstStyle>
          <a:p>
            <a:pPr lvl="0"/>
            <a:r>
              <a:rPr lang="nb-NO" dirty="0"/>
              <a:t> </a:t>
            </a:r>
            <a:endParaRPr lang="en-US" dirty="0"/>
          </a:p>
        </p:txBody>
      </p:sp>
      <p:sp>
        <p:nvSpPr>
          <p:cNvPr id="6" name="Title 5">
            <a:extLst>
              <a:ext uri="{FF2B5EF4-FFF2-40B4-BE49-F238E27FC236}">
                <a16:creationId xmlns:a16="http://schemas.microsoft.com/office/drawing/2014/main" id="{A6905D93-7717-4925-9DB0-BAB0F436A952}"/>
              </a:ext>
            </a:extLst>
          </p:cNvPr>
          <p:cNvSpPr>
            <a:spLocks noGrp="1"/>
          </p:cNvSpPr>
          <p:nvPr>
            <p:ph type="title" hasCustomPrompt="1"/>
          </p:nvPr>
        </p:nvSpPr>
        <p:spPr>
          <a:xfrm>
            <a:off x="381224" y="98854"/>
            <a:ext cx="6933976" cy="2365779"/>
          </a:xfrm>
        </p:spPr>
        <p:txBody>
          <a:bodyPr anchor="t"/>
          <a:lstStyle>
            <a:lvl1pPr>
              <a:lnSpc>
                <a:spcPct val="100000"/>
              </a:lnSpc>
              <a:defRPr sz="45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pic>
        <p:nvPicPr>
          <p:cNvPr id="25" name="Graphic 24" descr="Logo Universitet i oslo">
            <a:extLst>
              <a:ext uri="{FF2B5EF4-FFF2-40B4-BE49-F238E27FC236}">
                <a16:creationId xmlns:a16="http://schemas.microsoft.com/office/drawing/2014/main" id="{1C54C566-FAF1-457B-ADC2-B572C2BA4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28800" y="6276395"/>
            <a:ext cx="1029645" cy="204646"/>
          </a:xfrm>
          <a:prstGeom prst="rect">
            <a:avLst/>
          </a:prstGeom>
        </p:spPr>
      </p:pic>
      <p:sp>
        <p:nvSpPr>
          <p:cNvPr id="22" name="Text Placeholder 12">
            <a:extLst>
              <a:ext uri="{FF2B5EF4-FFF2-40B4-BE49-F238E27FC236}">
                <a16:creationId xmlns:a16="http://schemas.microsoft.com/office/drawing/2014/main" id="{7790B458-49BE-41F6-BD1C-5F9A13299278}"/>
              </a:ext>
            </a:extLst>
          </p:cNvPr>
          <p:cNvSpPr>
            <a:spLocks noGrp="1"/>
          </p:cNvSpPr>
          <p:nvPr>
            <p:ph type="body" sz="quarter" idx="25" hasCustomPrompt="1"/>
          </p:nvPr>
        </p:nvSpPr>
        <p:spPr>
          <a:xfrm>
            <a:off x="3287211" y="6243181"/>
            <a:ext cx="1501215" cy="259232"/>
          </a:xfrm>
        </p:spPr>
        <p:txBody>
          <a:bodyPr anchor="b"/>
          <a:lstStyle>
            <a:lvl1pPr marL="0" indent="0">
              <a:buNone/>
              <a:defRPr lang="en-US" sz="800" kern="1200" dirty="0">
                <a:solidFill>
                  <a:schemeClr val="tx1"/>
                </a:solidFill>
                <a:latin typeface="+mn-lt"/>
                <a:ea typeface="+mn-ea"/>
                <a:cs typeface="+mn-cs"/>
              </a:defRPr>
            </a:lvl1pPr>
            <a:lvl2pPr>
              <a:defRPr lang="en-US" sz="800" kern="1200" smtClean="0">
                <a:solidFill>
                  <a:schemeClr val="tx1"/>
                </a:solidFill>
                <a:latin typeface="+mn-lt"/>
                <a:ea typeface="+mn-ea"/>
                <a:cs typeface="+mn-cs"/>
              </a:defRPr>
            </a:lvl2pPr>
          </a:lstStyle>
          <a:p>
            <a:pPr lvl="0"/>
            <a:r>
              <a:rPr lang="nb-NO" dirty="0"/>
              <a:t>Enter partner</a:t>
            </a:r>
            <a:endParaRPr lang="en-US" dirty="0"/>
          </a:p>
        </p:txBody>
      </p:sp>
      <p:sp>
        <p:nvSpPr>
          <p:cNvPr id="13" name="Text Placeholder 12">
            <a:extLst>
              <a:ext uri="{FF2B5EF4-FFF2-40B4-BE49-F238E27FC236}">
                <a16:creationId xmlns:a16="http://schemas.microsoft.com/office/drawing/2014/main" id="{230FD2C0-C7B1-4B5E-A6A6-CCC2718B1010}"/>
              </a:ext>
            </a:extLst>
          </p:cNvPr>
          <p:cNvSpPr>
            <a:spLocks noGrp="1"/>
          </p:cNvSpPr>
          <p:nvPr>
            <p:ph type="body" sz="quarter" idx="24" hasCustomPrompt="1"/>
          </p:nvPr>
        </p:nvSpPr>
        <p:spPr>
          <a:xfrm>
            <a:off x="5008202" y="6243181"/>
            <a:ext cx="1501215" cy="259232"/>
          </a:xfrm>
        </p:spPr>
        <p:txBody>
          <a:bodyPr anchor="b"/>
          <a:lstStyle>
            <a:lvl1pPr marL="0" indent="0">
              <a:buNone/>
              <a:defRPr lang="en-US" sz="800" kern="1200" dirty="0">
                <a:solidFill>
                  <a:schemeClr val="tx1"/>
                </a:solidFill>
                <a:latin typeface="+mn-lt"/>
                <a:ea typeface="+mn-ea"/>
                <a:cs typeface="+mn-cs"/>
              </a:defRPr>
            </a:lvl1pPr>
            <a:lvl2pPr>
              <a:defRPr lang="en-US" sz="800" kern="1200" smtClean="0">
                <a:solidFill>
                  <a:schemeClr val="tx1"/>
                </a:solidFill>
                <a:latin typeface="+mn-lt"/>
                <a:ea typeface="+mn-ea"/>
                <a:cs typeface="+mn-cs"/>
              </a:defRPr>
            </a:lvl2pPr>
          </a:lstStyle>
          <a:p>
            <a:pPr lvl="0"/>
            <a:r>
              <a:rPr lang="nb-NO" dirty="0"/>
              <a:t>Enter partner</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4" y="5457093"/>
            <a:ext cx="1025421" cy="1025421"/>
          </a:xfrm>
          <a:prstGeom prst="rect">
            <a:avLst/>
          </a:prstGeom>
        </p:spPr>
      </p:pic>
      <p:sp>
        <p:nvSpPr>
          <p:cNvPr id="26" name="Subtitle 2">
            <a:extLst>
              <a:ext uri="{FF2B5EF4-FFF2-40B4-BE49-F238E27FC236}">
                <a16:creationId xmlns:a16="http://schemas.microsoft.com/office/drawing/2014/main" id="{7DE7D971-BF8D-4AE3-BC82-0E6BE0967F2E}"/>
              </a:ext>
            </a:extLst>
          </p:cNvPr>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7" name="Text Placeholder 8">
            <a:extLst>
              <a:ext uri="{FF2B5EF4-FFF2-40B4-BE49-F238E27FC236}">
                <a16:creationId xmlns:a16="http://schemas.microsoft.com/office/drawing/2014/main" id="{EF99AC1F-778E-44FF-BF8A-667198760BA6}"/>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8" name="Text Placeholder 8">
            <a:extLst>
              <a:ext uri="{FF2B5EF4-FFF2-40B4-BE49-F238E27FC236}">
                <a16:creationId xmlns:a16="http://schemas.microsoft.com/office/drawing/2014/main" id="{CB187476-A7FD-44F9-928A-D91ECC1D928A}"/>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29" name="Date Placeholder 3">
            <a:extLst>
              <a:ext uri="{FF2B5EF4-FFF2-40B4-BE49-F238E27FC236}">
                <a16:creationId xmlns:a16="http://schemas.microsoft.com/office/drawing/2014/main" id="{486B2F67-1009-493C-8D10-146042824B1B}"/>
              </a:ext>
            </a:extLst>
          </p:cNvPr>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158462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Senter Bilde + Footer">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2" name="Picture Placeholder 1">
            <a:extLst>
              <a:ext uri="{FF2B5EF4-FFF2-40B4-BE49-F238E27FC236}">
                <a16:creationId xmlns:a16="http://schemas.microsoft.com/office/drawing/2014/main" id="{2D527594-E039-4932-98AD-71552210E210}"/>
              </a:ext>
            </a:extLst>
          </p:cNvPr>
          <p:cNvSpPr>
            <a:spLocks noGrp="1"/>
          </p:cNvSpPr>
          <p:nvPr>
            <p:ph type="pic" sz="quarter" idx="19"/>
          </p:nvPr>
        </p:nvSpPr>
        <p:spPr>
          <a:xfrm>
            <a:off x="1848886" y="0"/>
            <a:ext cx="10343115" cy="5696465"/>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GB"/>
              <a:t>Click icon to add picture</a:t>
            </a:r>
            <a:endParaRPr lang="en-US" dirty="0"/>
          </a:p>
        </p:txBody>
      </p:sp>
      <p:sp>
        <p:nvSpPr>
          <p:cNvPr id="6" name="Title 5">
            <a:extLst>
              <a:ext uri="{FF2B5EF4-FFF2-40B4-BE49-F238E27FC236}">
                <a16:creationId xmlns:a16="http://schemas.microsoft.com/office/drawing/2014/main" id="{A6905D93-7717-4925-9DB0-BAB0F436A952}"/>
              </a:ext>
            </a:extLst>
          </p:cNvPr>
          <p:cNvSpPr>
            <a:spLocks noGrp="1"/>
          </p:cNvSpPr>
          <p:nvPr>
            <p:ph type="title" hasCustomPrompt="1"/>
          </p:nvPr>
        </p:nvSpPr>
        <p:spPr>
          <a:xfrm>
            <a:off x="381224" y="98854"/>
            <a:ext cx="6933976" cy="2365779"/>
          </a:xfrm>
        </p:spPr>
        <p:txBody>
          <a:bodyPr anchor="t"/>
          <a:lstStyle>
            <a:lvl1pPr>
              <a:lnSpc>
                <a:spcPct val="100000"/>
              </a:lnSpc>
              <a:defRPr sz="45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pic>
        <p:nvPicPr>
          <p:cNvPr id="26" name="Graphic 25" descr="Logo Universitet i oslo">
            <a:extLst>
              <a:ext uri="{FF2B5EF4-FFF2-40B4-BE49-F238E27FC236}">
                <a16:creationId xmlns:a16="http://schemas.microsoft.com/office/drawing/2014/main" id="{76DDCE7B-0FD7-4604-86F3-CED3F3DE49B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8800" y="6276395"/>
            <a:ext cx="1029645" cy="204646"/>
          </a:xfrm>
          <a:prstGeom prst="rect">
            <a:avLst/>
          </a:prstGeom>
        </p:spPr>
      </p:pic>
      <p:sp>
        <p:nvSpPr>
          <p:cNvPr id="22" name="Text Placeholder 12">
            <a:extLst>
              <a:ext uri="{FF2B5EF4-FFF2-40B4-BE49-F238E27FC236}">
                <a16:creationId xmlns:a16="http://schemas.microsoft.com/office/drawing/2014/main" id="{FF31F495-88E8-4FEA-B7F3-27E00B57CFC5}"/>
              </a:ext>
            </a:extLst>
          </p:cNvPr>
          <p:cNvSpPr>
            <a:spLocks noGrp="1"/>
          </p:cNvSpPr>
          <p:nvPr>
            <p:ph type="body" sz="quarter" idx="25" hasCustomPrompt="1"/>
          </p:nvPr>
        </p:nvSpPr>
        <p:spPr>
          <a:xfrm>
            <a:off x="3287211" y="6243181"/>
            <a:ext cx="1501215" cy="259232"/>
          </a:xfrm>
        </p:spPr>
        <p:txBody>
          <a:bodyPr anchor="b"/>
          <a:lstStyle>
            <a:lvl1pPr marL="0" indent="0">
              <a:buNone/>
              <a:defRPr lang="en-US" sz="800" kern="1200" dirty="0">
                <a:solidFill>
                  <a:schemeClr val="tx1"/>
                </a:solidFill>
                <a:latin typeface="+mn-lt"/>
                <a:ea typeface="+mn-ea"/>
                <a:cs typeface="+mn-cs"/>
              </a:defRPr>
            </a:lvl1pPr>
            <a:lvl2pPr>
              <a:defRPr lang="en-US" sz="800" kern="1200" smtClean="0">
                <a:solidFill>
                  <a:schemeClr val="tx1"/>
                </a:solidFill>
                <a:latin typeface="+mn-lt"/>
                <a:ea typeface="+mn-ea"/>
                <a:cs typeface="+mn-cs"/>
              </a:defRPr>
            </a:lvl2pPr>
          </a:lstStyle>
          <a:p>
            <a:pPr lvl="0"/>
            <a:r>
              <a:rPr lang="nb-NO" dirty="0"/>
              <a:t>Enter partner</a:t>
            </a:r>
            <a:endParaRPr lang="en-US" dirty="0"/>
          </a:p>
        </p:txBody>
      </p:sp>
      <p:sp>
        <p:nvSpPr>
          <p:cNvPr id="25" name="Text Placeholder 12">
            <a:extLst>
              <a:ext uri="{FF2B5EF4-FFF2-40B4-BE49-F238E27FC236}">
                <a16:creationId xmlns:a16="http://schemas.microsoft.com/office/drawing/2014/main" id="{77ACB398-B3D6-48BC-B1D7-F5D5F0278755}"/>
              </a:ext>
            </a:extLst>
          </p:cNvPr>
          <p:cNvSpPr>
            <a:spLocks noGrp="1"/>
          </p:cNvSpPr>
          <p:nvPr>
            <p:ph type="body" sz="quarter" idx="24" hasCustomPrompt="1"/>
          </p:nvPr>
        </p:nvSpPr>
        <p:spPr>
          <a:xfrm>
            <a:off x="5008202" y="6243181"/>
            <a:ext cx="1501215" cy="259232"/>
          </a:xfrm>
        </p:spPr>
        <p:txBody>
          <a:bodyPr anchor="b"/>
          <a:lstStyle>
            <a:lvl1pPr marL="0" indent="0">
              <a:buNone/>
              <a:defRPr lang="en-US" sz="800" kern="1200" dirty="0">
                <a:solidFill>
                  <a:schemeClr val="tx1"/>
                </a:solidFill>
                <a:latin typeface="+mn-lt"/>
                <a:ea typeface="+mn-ea"/>
                <a:cs typeface="+mn-cs"/>
              </a:defRPr>
            </a:lvl1pPr>
            <a:lvl2pPr>
              <a:defRPr lang="en-US" sz="800" kern="1200" smtClean="0">
                <a:solidFill>
                  <a:schemeClr val="tx1"/>
                </a:solidFill>
                <a:latin typeface="+mn-lt"/>
                <a:ea typeface="+mn-ea"/>
                <a:cs typeface="+mn-cs"/>
              </a:defRPr>
            </a:lvl2pPr>
          </a:lstStyle>
          <a:p>
            <a:pPr lvl="0"/>
            <a:r>
              <a:rPr lang="nb-NO" dirty="0"/>
              <a:t>Enter partner</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7" name="Subtitle 2">
            <a:extLst>
              <a:ext uri="{FF2B5EF4-FFF2-40B4-BE49-F238E27FC236}">
                <a16:creationId xmlns:a16="http://schemas.microsoft.com/office/drawing/2014/main" id="{129987B5-A649-4445-9E7D-C33F5830D597}"/>
              </a:ext>
            </a:extLst>
          </p:cNvPr>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415C875F-FE3C-4CA4-9C94-4875E581767C}"/>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BF9DA2D0-7B9F-4D0E-A0AB-11A30AE78EFD}"/>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30" name="Date Placeholder 3">
            <a:extLst>
              <a:ext uri="{FF2B5EF4-FFF2-40B4-BE49-F238E27FC236}">
                <a16:creationId xmlns:a16="http://schemas.microsoft.com/office/drawing/2014/main" id="{B366772D-733D-439F-A855-A43D8BA9FC4C}"/>
              </a:ext>
            </a:extLst>
          </p:cNvPr>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08344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Senter Uthevet Tittel + Footer">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2" name="Picture Placeholder 1">
            <a:extLst>
              <a:ext uri="{FF2B5EF4-FFF2-40B4-BE49-F238E27FC236}">
                <a16:creationId xmlns:a16="http://schemas.microsoft.com/office/drawing/2014/main" id="{2D527594-E039-4932-98AD-71552210E210}"/>
              </a:ext>
            </a:extLst>
          </p:cNvPr>
          <p:cNvSpPr>
            <a:spLocks noGrp="1"/>
          </p:cNvSpPr>
          <p:nvPr>
            <p:ph type="pic" sz="quarter" idx="19"/>
          </p:nvPr>
        </p:nvSpPr>
        <p:spPr>
          <a:xfrm>
            <a:off x="1848886" y="0"/>
            <a:ext cx="10343115" cy="5696465"/>
          </a:xfrm>
          <a:prstGeom prst="rect">
            <a:avLst/>
          </a:prstGeom>
        </p:spPr>
        <p:txBody>
          <a:bodyPr lIns="0" tIns="0" rIns="0" bIns="0"/>
          <a:lstStyle/>
          <a:p>
            <a:r>
              <a:rPr lang="en-GB"/>
              <a:t>Click icon to add picture</a:t>
            </a:r>
            <a:endParaRPr lang="en-US" dirty="0"/>
          </a:p>
        </p:txBody>
      </p:sp>
      <p:sp>
        <p:nvSpPr>
          <p:cNvPr id="26" name="Title 5">
            <a:extLst>
              <a:ext uri="{FF2B5EF4-FFF2-40B4-BE49-F238E27FC236}">
                <a16:creationId xmlns:a16="http://schemas.microsoft.com/office/drawing/2014/main" id="{3E4EB6FB-CA8A-4089-B382-7EE70734AA46}"/>
              </a:ext>
            </a:extLst>
          </p:cNvPr>
          <p:cNvSpPr>
            <a:spLocks noGrp="1"/>
          </p:cNvSpPr>
          <p:nvPr>
            <p:ph type="title" hasCustomPrompt="1"/>
          </p:nvPr>
        </p:nvSpPr>
        <p:spPr>
          <a:xfrm>
            <a:off x="381224" y="322820"/>
            <a:ext cx="6093717" cy="1076281"/>
          </a:xfrm>
        </p:spPr>
        <p:txBody>
          <a:bodyPr anchor="t"/>
          <a:lstStyle>
            <a:lvl1pPr>
              <a:lnSpc>
                <a:spcPct val="100000"/>
              </a:lnSpc>
              <a:defRPr sz="20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sp>
        <p:nvSpPr>
          <p:cNvPr id="27" name="Text Placeholder 12">
            <a:extLst>
              <a:ext uri="{FF2B5EF4-FFF2-40B4-BE49-F238E27FC236}">
                <a16:creationId xmlns:a16="http://schemas.microsoft.com/office/drawing/2014/main" id="{EE67333C-22A7-412D-89CE-C345901D4EAC}"/>
              </a:ext>
            </a:extLst>
          </p:cNvPr>
          <p:cNvSpPr>
            <a:spLocks noGrp="1"/>
          </p:cNvSpPr>
          <p:nvPr>
            <p:ph type="body" sz="quarter" idx="20" hasCustomPrompt="1"/>
          </p:nvPr>
        </p:nvSpPr>
        <p:spPr>
          <a:xfrm>
            <a:off x="377821" y="2282617"/>
            <a:ext cx="6097120" cy="1705095"/>
          </a:xfrm>
        </p:spPr>
        <p:txBody>
          <a:bodyPr/>
          <a:lstStyle>
            <a:lvl1pPr marL="0" indent="0">
              <a:buNone/>
              <a:defRPr sz="4500">
                <a:highlight>
                  <a:srgbClr val="FFFFFF"/>
                </a:highlight>
              </a:defRPr>
            </a:lvl1pPr>
          </a:lstStyle>
          <a:p>
            <a:pPr lvl="0"/>
            <a:r>
              <a:rPr lang="nb-NO" dirty="0"/>
              <a:t>Klikk for å legge til tittel</a:t>
            </a:r>
            <a:endParaRPr lang="en-US" dirty="0"/>
          </a:p>
        </p:txBody>
      </p:sp>
      <p:sp>
        <p:nvSpPr>
          <p:cNvPr id="22" name="Text Placeholder 12">
            <a:extLst>
              <a:ext uri="{FF2B5EF4-FFF2-40B4-BE49-F238E27FC236}">
                <a16:creationId xmlns:a16="http://schemas.microsoft.com/office/drawing/2014/main" id="{FF31F495-88E8-4FEA-B7F3-27E00B57CFC5}"/>
              </a:ext>
            </a:extLst>
          </p:cNvPr>
          <p:cNvSpPr>
            <a:spLocks noGrp="1"/>
          </p:cNvSpPr>
          <p:nvPr>
            <p:ph type="body" sz="quarter" idx="25" hasCustomPrompt="1"/>
          </p:nvPr>
        </p:nvSpPr>
        <p:spPr>
          <a:xfrm>
            <a:off x="3287211" y="6243181"/>
            <a:ext cx="1501215" cy="259232"/>
          </a:xfrm>
        </p:spPr>
        <p:txBody>
          <a:bodyPr anchor="b"/>
          <a:lstStyle>
            <a:lvl1pPr marL="0" indent="0">
              <a:buNone/>
              <a:defRPr lang="en-US" sz="800" kern="1200" dirty="0">
                <a:solidFill>
                  <a:schemeClr val="tx1"/>
                </a:solidFill>
                <a:latin typeface="+mn-lt"/>
                <a:ea typeface="+mn-ea"/>
                <a:cs typeface="+mn-cs"/>
              </a:defRPr>
            </a:lvl1pPr>
            <a:lvl2pPr>
              <a:defRPr lang="en-US" sz="800" kern="1200" smtClean="0">
                <a:solidFill>
                  <a:schemeClr val="tx1"/>
                </a:solidFill>
                <a:latin typeface="+mn-lt"/>
                <a:ea typeface="+mn-ea"/>
                <a:cs typeface="+mn-cs"/>
              </a:defRPr>
            </a:lvl2pPr>
          </a:lstStyle>
          <a:p>
            <a:pPr lvl="0"/>
            <a:r>
              <a:rPr lang="nb-NO" dirty="0"/>
              <a:t>Enter partner</a:t>
            </a:r>
            <a:endParaRPr lang="en-US" dirty="0"/>
          </a:p>
        </p:txBody>
      </p:sp>
      <p:sp>
        <p:nvSpPr>
          <p:cNvPr id="25" name="Text Placeholder 12">
            <a:extLst>
              <a:ext uri="{FF2B5EF4-FFF2-40B4-BE49-F238E27FC236}">
                <a16:creationId xmlns:a16="http://schemas.microsoft.com/office/drawing/2014/main" id="{77ACB398-B3D6-48BC-B1D7-F5D5F0278755}"/>
              </a:ext>
            </a:extLst>
          </p:cNvPr>
          <p:cNvSpPr>
            <a:spLocks noGrp="1"/>
          </p:cNvSpPr>
          <p:nvPr>
            <p:ph type="body" sz="quarter" idx="24" hasCustomPrompt="1"/>
          </p:nvPr>
        </p:nvSpPr>
        <p:spPr>
          <a:xfrm>
            <a:off x="5008202" y="6243181"/>
            <a:ext cx="1501215" cy="259232"/>
          </a:xfrm>
        </p:spPr>
        <p:txBody>
          <a:bodyPr anchor="b"/>
          <a:lstStyle>
            <a:lvl1pPr marL="0" indent="0">
              <a:buNone/>
              <a:defRPr lang="en-US" sz="800" kern="1200" dirty="0">
                <a:solidFill>
                  <a:schemeClr val="tx1"/>
                </a:solidFill>
                <a:latin typeface="+mn-lt"/>
                <a:ea typeface="+mn-ea"/>
                <a:cs typeface="+mn-cs"/>
              </a:defRPr>
            </a:lvl1pPr>
            <a:lvl2pPr>
              <a:defRPr lang="en-US" sz="800" kern="1200" smtClean="0">
                <a:solidFill>
                  <a:schemeClr val="tx1"/>
                </a:solidFill>
                <a:latin typeface="+mn-lt"/>
                <a:ea typeface="+mn-ea"/>
                <a:cs typeface="+mn-cs"/>
              </a:defRPr>
            </a:lvl2pPr>
          </a:lstStyle>
          <a:p>
            <a:pPr lvl="0"/>
            <a:r>
              <a:rPr lang="nb-NO" dirty="0"/>
              <a:t>Enter partner</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4" y="5457093"/>
            <a:ext cx="1025421" cy="1025421"/>
          </a:xfrm>
          <a:prstGeom prst="rect">
            <a:avLst/>
          </a:prstGeom>
        </p:spPr>
      </p:pic>
      <p:pic>
        <p:nvPicPr>
          <p:cNvPr id="28" name="Graphic 27" descr="Logo Universitet i oslo">
            <a:extLst>
              <a:ext uri="{FF2B5EF4-FFF2-40B4-BE49-F238E27FC236}">
                <a16:creationId xmlns:a16="http://schemas.microsoft.com/office/drawing/2014/main" id="{AC4516CC-DFFC-4FB7-9D2B-83895F118E9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828800" y="6276395"/>
            <a:ext cx="1029645" cy="204646"/>
          </a:xfrm>
          <a:prstGeom prst="rect">
            <a:avLst/>
          </a:prstGeom>
        </p:spPr>
      </p:pic>
      <p:sp>
        <p:nvSpPr>
          <p:cNvPr id="29" name="Subtitle 2">
            <a:extLst>
              <a:ext uri="{FF2B5EF4-FFF2-40B4-BE49-F238E27FC236}">
                <a16:creationId xmlns:a16="http://schemas.microsoft.com/office/drawing/2014/main" id="{DAF2865F-7D0D-424F-8EE4-C35A2738267F}"/>
              </a:ext>
            </a:extLst>
          </p:cNvPr>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30" name="Text Placeholder 8">
            <a:extLst>
              <a:ext uri="{FF2B5EF4-FFF2-40B4-BE49-F238E27FC236}">
                <a16:creationId xmlns:a16="http://schemas.microsoft.com/office/drawing/2014/main" id="{2BF95729-2A67-4547-A002-CD6025EBAF2B}"/>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31" name="Text Placeholder 8">
            <a:extLst>
              <a:ext uri="{FF2B5EF4-FFF2-40B4-BE49-F238E27FC236}">
                <a16:creationId xmlns:a16="http://schemas.microsoft.com/office/drawing/2014/main" id="{30900484-5C7A-4A15-B9AF-6C2346D534C5}"/>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lgn="l">
              <a:buNone/>
              <a:defRPr sz="1750">
                <a:solidFill>
                  <a:schemeClr val="tx1"/>
                </a:solidFill>
                <a:highlight>
                  <a:srgbClr val="FFFFFF"/>
                </a:highlight>
              </a:defRPr>
            </a:lvl1pPr>
          </a:lstStyle>
          <a:p>
            <a:pPr lvl="0"/>
            <a:r>
              <a:rPr lang="nb-NO" dirty="0"/>
              <a:t>Enhet</a:t>
            </a:r>
            <a:endParaRPr lang="en-US" dirty="0"/>
          </a:p>
        </p:txBody>
      </p:sp>
      <p:sp>
        <p:nvSpPr>
          <p:cNvPr id="32" name="Date Placeholder 3">
            <a:extLst>
              <a:ext uri="{FF2B5EF4-FFF2-40B4-BE49-F238E27FC236}">
                <a16:creationId xmlns:a16="http://schemas.microsoft.com/office/drawing/2014/main" id="{375A6F63-D6F2-43D8-B209-39C06B427FAE}"/>
              </a:ext>
            </a:extLst>
          </p:cNvPr>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629154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Senter Farge/Innhold + Logo">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5696465"/>
          </a:xfrm>
          <a:prstGeom prst="rect">
            <a:avLst/>
          </a:prstGeom>
        </p:spPr>
        <p:txBody>
          <a:bodyPr lIns="0" tIns="0" rIns="0" bIns="0"/>
          <a:lstStyle>
            <a:lvl1pPr>
              <a:buNone/>
              <a:defRPr/>
            </a:lvl1pPr>
          </a:lstStyle>
          <a:p>
            <a:pPr lvl="0"/>
            <a:r>
              <a:rPr lang="nb-NO" dirty="0"/>
              <a:t> </a:t>
            </a:r>
            <a:endParaRPr lang="en-US" dirty="0"/>
          </a:p>
        </p:txBody>
      </p:sp>
      <p:sp>
        <p:nvSpPr>
          <p:cNvPr id="6" name="Title 5">
            <a:extLst>
              <a:ext uri="{FF2B5EF4-FFF2-40B4-BE49-F238E27FC236}">
                <a16:creationId xmlns:a16="http://schemas.microsoft.com/office/drawing/2014/main" id="{A6905D93-7717-4925-9DB0-BAB0F436A952}"/>
              </a:ext>
            </a:extLst>
          </p:cNvPr>
          <p:cNvSpPr>
            <a:spLocks noGrp="1"/>
          </p:cNvSpPr>
          <p:nvPr>
            <p:ph type="title" hasCustomPrompt="1"/>
          </p:nvPr>
        </p:nvSpPr>
        <p:spPr>
          <a:xfrm>
            <a:off x="381224" y="98854"/>
            <a:ext cx="6933976" cy="2365779"/>
          </a:xfrm>
        </p:spPr>
        <p:txBody>
          <a:bodyPr anchor="t"/>
          <a:lstStyle>
            <a:lvl1pPr>
              <a:lnSpc>
                <a:spcPct val="100000"/>
              </a:lnSpc>
              <a:defRPr sz="45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pic>
        <p:nvPicPr>
          <p:cNvPr id="25" name="Graphic 24" descr="Logo Universitet i oslo">
            <a:extLst>
              <a:ext uri="{FF2B5EF4-FFF2-40B4-BE49-F238E27FC236}">
                <a16:creationId xmlns:a16="http://schemas.microsoft.com/office/drawing/2014/main" id="{96DF894F-36BB-4E38-9A63-6C7457B4E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28800" y="6140468"/>
            <a:ext cx="1029645" cy="204646"/>
          </a:xfrm>
          <a:prstGeom prst="rect">
            <a:avLst/>
          </a:prstGeom>
        </p:spPr>
      </p:pic>
      <p:sp>
        <p:nvSpPr>
          <p:cNvPr id="5" name="Picture Placeholder 4">
            <a:extLst>
              <a:ext uri="{FF2B5EF4-FFF2-40B4-BE49-F238E27FC236}">
                <a16:creationId xmlns:a16="http://schemas.microsoft.com/office/drawing/2014/main" id="{8A4A25B0-0B90-4803-B642-75EEEF2DAF85}"/>
              </a:ext>
            </a:extLst>
          </p:cNvPr>
          <p:cNvSpPr>
            <a:spLocks noGrp="1"/>
          </p:cNvSpPr>
          <p:nvPr>
            <p:ph type="pic" sz="quarter" idx="23"/>
          </p:nvPr>
        </p:nvSpPr>
        <p:spPr>
          <a:xfrm>
            <a:off x="3187702" y="6062665"/>
            <a:ext cx="1033463" cy="461961"/>
          </a:xfrm>
          <a:prstGeom prst="rect">
            <a:avLst/>
          </a:prstGeom>
        </p:spPr>
        <p:txBody>
          <a:bodyPr lIns="0" tIns="0" rIns="0" bIns="0"/>
          <a:lstStyle/>
          <a:p>
            <a:r>
              <a:rPr lang="en-GB"/>
              <a:t>Click icon to add picture</a:t>
            </a:r>
            <a:endParaRPr lang="en-US"/>
          </a:p>
        </p:txBody>
      </p:sp>
      <p:sp>
        <p:nvSpPr>
          <p:cNvPr id="2" name="Picture Placeholder 1">
            <a:extLst>
              <a:ext uri="{FF2B5EF4-FFF2-40B4-BE49-F238E27FC236}">
                <a16:creationId xmlns:a16="http://schemas.microsoft.com/office/drawing/2014/main" id="{5FB8A002-B764-4891-A47B-B23E156797D6}"/>
              </a:ext>
            </a:extLst>
          </p:cNvPr>
          <p:cNvSpPr>
            <a:spLocks noGrp="1"/>
          </p:cNvSpPr>
          <p:nvPr>
            <p:ph type="pic" sz="quarter" idx="22"/>
          </p:nvPr>
        </p:nvSpPr>
        <p:spPr>
          <a:xfrm>
            <a:off x="4753610" y="6062664"/>
            <a:ext cx="1033463" cy="461962"/>
          </a:xfrm>
          <a:prstGeom prst="rect">
            <a:avLst/>
          </a:prstGeom>
        </p:spPr>
        <p:txBody>
          <a:bodyPr lIns="0" tIns="0" rIns="0" bIns="0"/>
          <a:lstStyle/>
          <a:p>
            <a:r>
              <a:rPr lang="en-GB"/>
              <a:t>Click icon to add picture</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4" y="5457093"/>
            <a:ext cx="1025421" cy="1025421"/>
          </a:xfrm>
          <a:prstGeom prst="rect">
            <a:avLst/>
          </a:prstGeom>
        </p:spPr>
      </p:pic>
      <p:sp>
        <p:nvSpPr>
          <p:cNvPr id="26" name="Subtitle 2">
            <a:extLst>
              <a:ext uri="{FF2B5EF4-FFF2-40B4-BE49-F238E27FC236}">
                <a16:creationId xmlns:a16="http://schemas.microsoft.com/office/drawing/2014/main" id="{81A5ECDA-FCA9-4A09-B537-7B2F88025882}"/>
              </a:ext>
            </a:extLst>
          </p:cNvPr>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7" name="Text Placeholder 8">
            <a:extLst>
              <a:ext uri="{FF2B5EF4-FFF2-40B4-BE49-F238E27FC236}">
                <a16:creationId xmlns:a16="http://schemas.microsoft.com/office/drawing/2014/main" id="{C33A09C1-4C63-43F6-BB7C-8872A346505B}"/>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8" name="Text Placeholder 8">
            <a:extLst>
              <a:ext uri="{FF2B5EF4-FFF2-40B4-BE49-F238E27FC236}">
                <a16:creationId xmlns:a16="http://schemas.microsoft.com/office/drawing/2014/main" id="{0CC180C2-0FD7-45CC-B7D6-6564FC2C6341}"/>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29" name="Date Placeholder 3">
            <a:extLst>
              <a:ext uri="{FF2B5EF4-FFF2-40B4-BE49-F238E27FC236}">
                <a16:creationId xmlns:a16="http://schemas.microsoft.com/office/drawing/2014/main" id="{18ECB1C4-C5E3-4A77-9A92-AC851BDDD2DD}"/>
              </a:ext>
            </a:extLst>
          </p:cNvPr>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176859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Senter Bilde + Logo">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2" name="Picture Placeholder 1">
            <a:extLst>
              <a:ext uri="{FF2B5EF4-FFF2-40B4-BE49-F238E27FC236}">
                <a16:creationId xmlns:a16="http://schemas.microsoft.com/office/drawing/2014/main" id="{2D527594-E039-4932-98AD-71552210E210}"/>
              </a:ext>
            </a:extLst>
          </p:cNvPr>
          <p:cNvSpPr>
            <a:spLocks noGrp="1"/>
          </p:cNvSpPr>
          <p:nvPr>
            <p:ph type="pic" sz="quarter" idx="19"/>
          </p:nvPr>
        </p:nvSpPr>
        <p:spPr>
          <a:xfrm>
            <a:off x="1848886" y="0"/>
            <a:ext cx="10343115" cy="5696465"/>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GB"/>
              <a:t>Click icon to add picture</a:t>
            </a:r>
            <a:endParaRPr lang="en-US"/>
          </a:p>
        </p:txBody>
      </p:sp>
      <p:sp>
        <p:nvSpPr>
          <p:cNvPr id="6" name="Title 5">
            <a:extLst>
              <a:ext uri="{FF2B5EF4-FFF2-40B4-BE49-F238E27FC236}">
                <a16:creationId xmlns:a16="http://schemas.microsoft.com/office/drawing/2014/main" id="{A6905D93-7717-4925-9DB0-BAB0F436A952}"/>
              </a:ext>
            </a:extLst>
          </p:cNvPr>
          <p:cNvSpPr>
            <a:spLocks noGrp="1"/>
          </p:cNvSpPr>
          <p:nvPr>
            <p:ph type="title" hasCustomPrompt="1"/>
          </p:nvPr>
        </p:nvSpPr>
        <p:spPr>
          <a:xfrm>
            <a:off x="381224" y="98854"/>
            <a:ext cx="6933976" cy="2365779"/>
          </a:xfrm>
        </p:spPr>
        <p:txBody>
          <a:bodyPr anchor="t"/>
          <a:lstStyle>
            <a:lvl1pPr>
              <a:lnSpc>
                <a:spcPct val="100000"/>
              </a:lnSpc>
              <a:defRPr sz="45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pic>
        <p:nvPicPr>
          <p:cNvPr id="26" name="Graphic 25" descr="Logo Universitet i oslo">
            <a:extLst>
              <a:ext uri="{FF2B5EF4-FFF2-40B4-BE49-F238E27FC236}">
                <a16:creationId xmlns:a16="http://schemas.microsoft.com/office/drawing/2014/main" id="{75E708B6-95B5-4ACB-9931-428CE2A1E4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8800" y="6140468"/>
            <a:ext cx="1029645" cy="204646"/>
          </a:xfrm>
          <a:prstGeom prst="rect">
            <a:avLst/>
          </a:prstGeom>
        </p:spPr>
      </p:pic>
      <p:sp>
        <p:nvSpPr>
          <p:cNvPr id="5" name="Picture Placeholder 4">
            <a:extLst>
              <a:ext uri="{FF2B5EF4-FFF2-40B4-BE49-F238E27FC236}">
                <a16:creationId xmlns:a16="http://schemas.microsoft.com/office/drawing/2014/main" id="{11C0B916-B8B5-48D7-8BE8-ACB646AE6F53}"/>
              </a:ext>
            </a:extLst>
          </p:cNvPr>
          <p:cNvSpPr>
            <a:spLocks noGrp="1"/>
          </p:cNvSpPr>
          <p:nvPr>
            <p:ph type="pic" sz="quarter" idx="22"/>
          </p:nvPr>
        </p:nvSpPr>
        <p:spPr>
          <a:xfrm>
            <a:off x="3187702" y="6062665"/>
            <a:ext cx="1033463" cy="461961"/>
          </a:xfrm>
          <a:prstGeom prst="rect">
            <a:avLst/>
          </a:prstGeom>
        </p:spPr>
        <p:txBody>
          <a:bodyPr lIns="0" tIns="0" rIns="0" bIns="0"/>
          <a:lstStyle/>
          <a:p>
            <a:r>
              <a:rPr lang="en-GB"/>
              <a:t>Click icon to add picture</a:t>
            </a:r>
            <a:endParaRPr lang="en-US" dirty="0"/>
          </a:p>
        </p:txBody>
      </p:sp>
      <p:sp>
        <p:nvSpPr>
          <p:cNvPr id="7" name="Picture Placeholder 6">
            <a:extLst>
              <a:ext uri="{FF2B5EF4-FFF2-40B4-BE49-F238E27FC236}">
                <a16:creationId xmlns:a16="http://schemas.microsoft.com/office/drawing/2014/main" id="{58E6231B-1C42-4AEC-9D9E-5D1356315087}"/>
              </a:ext>
            </a:extLst>
          </p:cNvPr>
          <p:cNvSpPr>
            <a:spLocks noGrp="1"/>
          </p:cNvSpPr>
          <p:nvPr>
            <p:ph type="pic" sz="quarter" idx="23"/>
          </p:nvPr>
        </p:nvSpPr>
        <p:spPr>
          <a:xfrm>
            <a:off x="4753610" y="6062664"/>
            <a:ext cx="1033463" cy="461962"/>
          </a:xfrm>
          <a:prstGeom prst="rect">
            <a:avLst/>
          </a:prstGeom>
        </p:spPr>
        <p:txBody>
          <a:bodyPr lIns="0" tIns="0" rIns="0" bIns="0"/>
          <a:lstStyle/>
          <a:p>
            <a:r>
              <a:rPr lang="en-GB"/>
              <a:t>Click icon to add picture</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7" name="Subtitle 2">
            <a:extLst>
              <a:ext uri="{FF2B5EF4-FFF2-40B4-BE49-F238E27FC236}">
                <a16:creationId xmlns:a16="http://schemas.microsoft.com/office/drawing/2014/main" id="{D593D964-011F-4C2E-847F-5E468F567503}"/>
              </a:ext>
            </a:extLst>
          </p:cNvPr>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0A0AAB19-6B1B-4BA9-A526-029A2412B3CF}"/>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A8B0EAD6-75E9-40E3-89E3-A0F061D7BD3B}"/>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30" name="Date Placeholder 3">
            <a:extLst>
              <a:ext uri="{FF2B5EF4-FFF2-40B4-BE49-F238E27FC236}">
                <a16:creationId xmlns:a16="http://schemas.microsoft.com/office/drawing/2014/main" id="{CFAD5246-D054-439A-B79A-5A703492D279}"/>
              </a:ext>
            </a:extLst>
          </p:cNvPr>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41748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A331D8-405E-447A-AAD6-8AB2345225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B4B3526-925F-40BE-A299-F28B30098FA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04E099-9E4A-4DFC-8C62-9C2E54519A98}"/>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5" name="Plassholder for bunntekst 4">
            <a:extLst>
              <a:ext uri="{FF2B5EF4-FFF2-40B4-BE49-F238E27FC236}">
                <a16:creationId xmlns:a16="http://schemas.microsoft.com/office/drawing/2014/main" id="{BDC8FC96-14C6-44B3-9B9D-008BB0CDB9E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0320CA-CA55-4BBB-9F1F-6BB0876A96A2}"/>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303778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Senter Uthevet Tittel + Logo">
    <p:spTree>
      <p:nvGrpSpPr>
        <p:cNvPr id="1" name=""/>
        <p:cNvGrpSpPr/>
        <p:nvPr/>
      </p:nvGrpSpPr>
      <p:grpSpPr>
        <a:xfrm>
          <a:off x="0" y="0"/>
          <a:ext cx="0" cy="0"/>
          <a:chOff x="0" y="0"/>
          <a:chExt cx="0" cy="0"/>
        </a:xfrm>
      </p:grpSpPr>
      <p:sp>
        <p:nvSpPr>
          <p:cNvPr id="23" name="Text Placeholder 2" descr="Background">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28800" y="0"/>
            <a:ext cx="10359797" cy="5696465"/>
          </a:xfrm>
          <a:solidFill>
            <a:schemeClr val="accent4"/>
          </a:solidFill>
        </p:spPr>
        <p:txBody>
          <a:bodyPr/>
          <a:lstStyle>
            <a:lvl1pPr marL="0" indent="0">
              <a:buNone/>
              <a:defRPr sz="200">
                <a:solidFill>
                  <a:srgbClr val="010000"/>
                </a:solidFill>
              </a:defRPr>
            </a:lvl1pPr>
          </a:lstStyle>
          <a:p>
            <a:pPr lvl="0"/>
            <a:r>
              <a:rPr lang="en-US" dirty="0"/>
              <a:t> </a:t>
            </a:r>
          </a:p>
        </p:txBody>
      </p:sp>
      <p:sp>
        <p:nvSpPr>
          <p:cNvPr id="2" name="Picture Placeholder 1">
            <a:extLst>
              <a:ext uri="{FF2B5EF4-FFF2-40B4-BE49-F238E27FC236}">
                <a16:creationId xmlns:a16="http://schemas.microsoft.com/office/drawing/2014/main" id="{2D527594-E039-4932-98AD-71552210E210}"/>
              </a:ext>
            </a:extLst>
          </p:cNvPr>
          <p:cNvSpPr>
            <a:spLocks noGrp="1"/>
          </p:cNvSpPr>
          <p:nvPr>
            <p:ph type="pic" sz="quarter" idx="19"/>
          </p:nvPr>
        </p:nvSpPr>
        <p:spPr>
          <a:xfrm>
            <a:off x="1848886" y="0"/>
            <a:ext cx="10343115" cy="5696465"/>
          </a:xfrm>
          <a:prstGeom prst="rect">
            <a:avLst/>
          </a:prstGeom>
        </p:spPr>
        <p:txBody>
          <a:bodyPr lIns="0" tIns="0" rIns="0" bIns="0"/>
          <a:lstStyle/>
          <a:p>
            <a:r>
              <a:rPr lang="en-GB"/>
              <a:t>Click icon to add picture</a:t>
            </a:r>
            <a:endParaRPr lang="en-US"/>
          </a:p>
        </p:txBody>
      </p:sp>
      <p:sp>
        <p:nvSpPr>
          <p:cNvPr id="24" name="Title 5">
            <a:extLst>
              <a:ext uri="{FF2B5EF4-FFF2-40B4-BE49-F238E27FC236}">
                <a16:creationId xmlns:a16="http://schemas.microsoft.com/office/drawing/2014/main" id="{6EB2BA06-7D63-45DB-A644-9D71477BD725}"/>
              </a:ext>
            </a:extLst>
          </p:cNvPr>
          <p:cNvSpPr>
            <a:spLocks noGrp="1"/>
          </p:cNvSpPr>
          <p:nvPr>
            <p:ph type="title" hasCustomPrompt="1"/>
          </p:nvPr>
        </p:nvSpPr>
        <p:spPr>
          <a:xfrm>
            <a:off x="381224" y="322820"/>
            <a:ext cx="6093717" cy="1076281"/>
          </a:xfrm>
        </p:spPr>
        <p:txBody>
          <a:bodyPr anchor="t"/>
          <a:lstStyle>
            <a:lvl1pPr>
              <a:lnSpc>
                <a:spcPct val="100000"/>
              </a:lnSpc>
              <a:defRPr sz="2000">
                <a:solidFill>
                  <a:schemeClr val="tx1"/>
                </a:solidFill>
                <a:highlight>
                  <a:srgbClr val="FFFFFF"/>
                </a:highlight>
              </a:defRPr>
            </a:lvl1pPr>
          </a:lstStyle>
          <a:p>
            <a:r>
              <a:rPr lang="en-US" dirty="0" err="1"/>
              <a:t>Overskrift</a:t>
            </a:r>
            <a:r>
              <a:rPr lang="en-US" dirty="0"/>
              <a:t> / </a:t>
            </a:r>
            <a:r>
              <a:rPr lang="en-US" dirty="0" err="1"/>
              <a:t>Senternavn</a:t>
            </a:r>
            <a:endParaRPr lang="en-US" dirty="0"/>
          </a:p>
        </p:txBody>
      </p:sp>
      <p:sp>
        <p:nvSpPr>
          <p:cNvPr id="25" name="Text Placeholder 12">
            <a:extLst>
              <a:ext uri="{FF2B5EF4-FFF2-40B4-BE49-F238E27FC236}">
                <a16:creationId xmlns:a16="http://schemas.microsoft.com/office/drawing/2014/main" id="{5D7EEC28-9D50-46B0-840F-B57A95CD5369}"/>
              </a:ext>
            </a:extLst>
          </p:cNvPr>
          <p:cNvSpPr>
            <a:spLocks noGrp="1"/>
          </p:cNvSpPr>
          <p:nvPr>
            <p:ph type="body" sz="quarter" idx="20" hasCustomPrompt="1"/>
          </p:nvPr>
        </p:nvSpPr>
        <p:spPr>
          <a:xfrm>
            <a:off x="377821" y="2282617"/>
            <a:ext cx="6097120" cy="1705095"/>
          </a:xfrm>
        </p:spPr>
        <p:txBody>
          <a:bodyPr/>
          <a:lstStyle>
            <a:lvl1pPr marL="0" indent="0">
              <a:buNone/>
              <a:defRPr sz="4500">
                <a:highlight>
                  <a:srgbClr val="FFFFFF"/>
                </a:highlight>
              </a:defRPr>
            </a:lvl1pPr>
          </a:lstStyle>
          <a:p>
            <a:pPr lvl="0"/>
            <a:r>
              <a:rPr lang="nb-NO" dirty="0"/>
              <a:t>Klikk for å legge til tittel</a:t>
            </a:r>
            <a:endParaRPr lang="en-US" dirty="0"/>
          </a:p>
        </p:txBody>
      </p:sp>
      <p:pic>
        <p:nvPicPr>
          <p:cNvPr id="26" name="Graphic 25" descr="Logo Universitet i oslo">
            <a:extLst>
              <a:ext uri="{FF2B5EF4-FFF2-40B4-BE49-F238E27FC236}">
                <a16:creationId xmlns:a16="http://schemas.microsoft.com/office/drawing/2014/main" id="{105B3387-AF80-4AB9-97AB-A8A22AC69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28800" y="6140468"/>
            <a:ext cx="1029645" cy="204646"/>
          </a:xfrm>
          <a:prstGeom prst="rect">
            <a:avLst/>
          </a:prstGeom>
        </p:spPr>
      </p:pic>
      <p:sp>
        <p:nvSpPr>
          <p:cNvPr id="5" name="Picture Placeholder 4">
            <a:extLst>
              <a:ext uri="{FF2B5EF4-FFF2-40B4-BE49-F238E27FC236}">
                <a16:creationId xmlns:a16="http://schemas.microsoft.com/office/drawing/2014/main" id="{11C0B916-B8B5-48D7-8BE8-ACB646AE6F53}"/>
              </a:ext>
            </a:extLst>
          </p:cNvPr>
          <p:cNvSpPr>
            <a:spLocks noGrp="1"/>
          </p:cNvSpPr>
          <p:nvPr>
            <p:ph type="pic" sz="quarter" idx="22"/>
          </p:nvPr>
        </p:nvSpPr>
        <p:spPr>
          <a:xfrm>
            <a:off x="3187702" y="6062665"/>
            <a:ext cx="1033463" cy="461961"/>
          </a:xfrm>
          <a:prstGeom prst="rect">
            <a:avLst/>
          </a:prstGeom>
        </p:spPr>
        <p:txBody>
          <a:bodyPr lIns="0" tIns="0" rIns="0" bIns="0"/>
          <a:lstStyle/>
          <a:p>
            <a:r>
              <a:rPr lang="en-GB"/>
              <a:t>Click icon to add picture</a:t>
            </a:r>
            <a:endParaRPr lang="en-US" dirty="0"/>
          </a:p>
        </p:txBody>
      </p:sp>
      <p:sp>
        <p:nvSpPr>
          <p:cNvPr id="7" name="Picture Placeholder 6">
            <a:extLst>
              <a:ext uri="{FF2B5EF4-FFF2-40B4-BE49-F238E27FC236}">
                <a16:creationId xmlns:a16="http://schemas.microsoft.com/office/drawing/2014/main" id="{58E6231B-1C42-4AEC-9D9E-5D1356315087}"/>
              </a:ext>
            </a:extLst>
          </p:cNvPr>
          <p:cNvSpPr>
            <a:spLocks noGrp="1"/>
          </p:cNvSpPr>
          <p:nvPr>
            <p:ph type="pic" sz="quarter" idx="23"/>
          </p:nvPr>
        </p:nvSpPr>
        <p:spPr>
          <a:xfrm>
            <a:off x="4753610" y="6062664"/>
            <a:ext cx="1033463" cy="461962"/>
          </a:xfrm>
          <a:prstGeom prst="rect">
            <a:avLst/>
          </a:prstGeom>
        </p:spPr>
        <p:txBody>
          <a:bodyPr lIns="0" tIns="0" rIns="0" bIns="0"/>
          <a:lstStyle/>
          <a:p>
            <a:r>
              <a:rPr lang="en-GB"/>
              <a:t>Click icon to add picture</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3" y="5457092"/>
            <a:ext cx="1025436" cy="1025436"/>
          </a:xfrm>
          <a:prstGeom prst="rect">
            <a:avLst/>
          </a:prstGeom>
        </p:spPr>
      </p:pic>
      <p:pic>
        <p:nvPicPr>
          <p:cNvPr id="21" name="logo_sort"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4" y="5457093"/>
            <a:ext cx="1025421" cy="1025421"/>
          </a:xfrm>
          <a:prstGeom prst="rect">
            <a:avLst/>
          </a:prstGeom>
        </p:spPr>
      </p:pic>
      <p:sp>
        <p:nvSpPr>
          <p:cNvPr id="27" name="Subtitle 2">
            <a:extLst>
              <a:ext uri="{FF2B5EF4-FFF2-40B4-BE49-F238E27FC236}">
                <a16:creationId xmlns:a16="http://schemas.microsoft.com/office/drawing/2014/main" id="{7EA36167-9D8E-4BCF-BBEC-1C2AB0346D7D}"/>
              </a:ext>
            </a:extLst>
          </p:cNvPr>
          <p:cNvSpPr>
            <a:spLocks noGrp="1"/>
          </p:cNvSpPr>
          <p:nvPr>
            <p:ph type="subTitle" idx="1" hasCustomPrompt="1"/>
          </p:nvPr>
        </p:nvSpPr>
        <p:spPr>
          <a:xfrm>
            <a:off x="381225" y="4124064"/>
            <a:ext cx="1548501"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C0B3836F-D71C-44E0-8FFD-3D48410F4177}"/>
              </a:ext>
            </a:extLst>
          </p:cNvPr>
          <p:cNvSpPr>
            <a:spLocks noGrp="1"/>
          </p:cNvSpPr>
          <p:nvPr>
            <p:ph type="body" sz="quarter" idx="15" hasCustomPrompt="1"/>
          </p:nvPr>
        </p:nvSpPr>
        <p:spPr>
          <a:xfrm>
            <a:off x="381224" y="4393811"/>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A84ED1B-06EC-4B0E-AAB9-3AE2C287DA5B}"/>
              </a:ext>
            </a:extLst>
          </p:cNvPr>
          <p:cNvSpPr>
            <a:spLocks noGrp="1"/>
          </p:cNvSpPr>
          <p:nvPr>
            <p:ph type="body" sz="quarter" idx="16" hasCustomPrompt="1"/>
          </p:nvPr>
        </p:nvSpPr>
        <p:spPr>
          <a:xfrm>
            <a:off x="381224" y="4660542"/>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30" name="Date Placeholder 3">
            <a:extLst>
              <a:ext uri="{FF2B5EF4-FFF2-40B4-BE49-F238E27FC236}">
                <a16:creationId xmlns:a16="http://schemas.microsoft.com/office/drawing/2014/main" id="{8B52C5D0-3797-4E1D-82D8-1D81F5228C13}"/>
              </a:ext>
            </a:extLst>
          </p:cNvPr>
          <p:cNvSpPr>
            <a:spLocks noGrp="1"/>
          </p:cNvSpPr>
          <p:nvPr>
            <p:ph type="dt" sz="half" idx="10"/>
          </p:nvPr>
        </p:nvSpPr>
        <p:spPr>
          <a:xfrm>
            <a:off x="381225" y="5189595"/>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110837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GB"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92832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GB"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7"/>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79818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noProof="0"/>
              <a:t>Click to edit Master subtitle style</a:t>
            </a:r>
            <a:endParaRPr lang="nb-NO" noProof="0"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GB" noProof="0"/>
              <a:t>Click to edit Master title style</a:t>
            </a:r>
            <a:endParaRPr lang="nb-NO" noProof="0" dirty="0"/>
          </a:p>
        </p:txBody>
      </p:sp>
      <p:sp>
        <p:nvSpPr>
          <p:cNvPr id="8" name="Text Placeholder 4" descr="Logo Universi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4211986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
        <p:nvSpPr>
          <p:cNvPr id="11" name="Text Placeholder 4" descr="Logo Universi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Tree>
    <p:extLst>
      <p:ext uri="{BB962C8B-B14F-4D97-AF65-F5344CB8AC3E}">
        <p14:creationId xmlns:p14="http://schemas.microsoft.com/office/powerpoint/2010/main" val="1563451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GB"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6" name="Footer Placeholder 5">
            <a:extLst>
              <a:ext uri="{FF2B5EF4-FFF2-40B4-BE49-F238E27FC236}">
                <a16:creationId xmlns:a16="http://schemas.microsoft.com/office/drawing/2014/main" id="{B0175680-9D72-4324-806A-0AC2820EB95E}"/>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4045CCF4-7B1F-4D68-9FE1-C8986EA78D2E}"/>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665926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GB"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en-GB"/>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8" name="Footer Placeholder 7">
            <a:extLst>
              <a:ext uri="{FF2B5EF4-FFF2-40B4-BE49-F238E27FC236}">
                <a16:creationId xmlns:a16="http://schemas.microsoft.com/office/drawing/2014/main" id="{329B97B0-7BE1-41B3-8AD6-00C053AB1671}"/>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2C27A861-73AB-4996-A205-5D7C21FD4695}"/>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7758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en-GB"/>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en-GB" noProof="0"/>
              <a:t>Click to edit Master title style</a:t>
            </a:r>
            <a:endParaRPr lang="nb-NO" noProof="0" dirty="0"/>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US" dirty="0"/>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030598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en-GB"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GB"/>
              <a:t>Click to 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552270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en-GB"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4853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61DF77-08A1-4385-8845-3F74E4DF091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744D3AC-5254-49C7-85E8-4CFBA04AAC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2E1E7CE-D5D0-4923-AE24-A3B3A7E4BCA1}"/>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5" name="Plassholder for bunntekst 4">
            <a:extLst>
              <a:ext uri="{FF2B5EF4-FFF2-40B4-BE49-F238E27FC236}">
                <a16:creationId xmlns:a16="http://schemas.microsoft.com/office/drawing/2014/main" id="{CA3249D9-8DCE-4E13-8F17-2C69857DE77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2AA9520-69E2-4FCE-AB52-9D9D36AF5578}"/>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3380343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94FAB1-D6B5-4A8A-91E4-BEB7326ADFAA}"/>
              </a:ext>
            </a:extLst>
          </p:cNvPr>
          <p:cNvSpPr>
            <a:spLocks noGrp="1"/>
          </p:cNvSpPr>
          <p:nvPr>
            <p:ph type="title"/>
          </p:nvPr>
        </p:nvSpPr>
        <p:spPr>
          <a:xfrm>
            <a:off x="380168" y="161944"/>
            <a:ext cx="11431664" cy="754068"/>
          </a:xfrm>
        </p:spPr>
        <p:txBody>
          <a:bodyPr/>
          <a:lstStyle>
            <a:lvl1pPr>
              <a:defRPr/>
            </a:lvl1pPr>
          </a:lstStyle>
          <a:p>
            <a:r>
              <a:rPr lang="en-GB"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80168" y="1002716"/>
            <a:ext cx="3558980" cy="1523583"/>
          </a:xfrm>
          <a:noFill/>
        </p:spPr>
        <p:txBody>
          <a:bodyPr/>
          <a:lstStyle>
            <a:lvl1pPr>
              <a:buNone/>
              <a:defRPr/>
            </a:lvl1pPr>
          </a:lstStyle>
          <a:p>
            <a:r>
              <a:rPr lang="en-GB"/>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81050" y="2604949"/>
            <a:ext cx="3558098"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80168" y="3302287"/>
            <a:ext cx="3612984" cy="2366672"/>
          </a:xfrm>
        </p:spPr>
        <p:txBody>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02716"/>
            <a:ext cx="3556173" cy="1523583"/>
          </a:xfrm>
          <a:noFill/>
        </p:spPr>
        <p:txBody>
          <a:bodyPr/>
          <a:lstStyle>
            <a:lvl1pPr>
              <a:buNone/>
              <a:defRPr/>
            </a:lvl1pPr>
          </a:lstStyle>
          <a:p>
            <a:r>
              <a:rPr lang="en-GB"/>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22127"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6509" y="3302287"/>
            <a:ext cx="3612984" cy="2366672"/>
          </a:xfrm>
        </p:spPr>
        <p:txBody>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02716"/>
            <a:ext cx="3556173" cy="1523583"/>
          </a:xfrm>
          <a:noFill/>
        </p:spPr>
        <p:txBody>
          <a:bodyPr/>
          <a:lstStyle>
            <a:lvl1pPr>
              <a:buNone/>
              <a:defRPr/>
            </a:lvl1pPr>
          </a:lstStyle>
          <a:p>
            <a:r>
              <a:rPr lang="en-GB"/>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8468"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2851" y="3302287"/>
            <a:ext cx="3612984" cy="2366672"/>
          </a:xfrm>
        </p:spPr>
        <p:txBody>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285079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a:lvl1pPr>
          </a:lstStyle>
          <a:p>
            <a:r>
              <a:rPr lang="en-GB"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8016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GB"/>
              <a:t>Click to 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80168" y="2307944"/>
            <a:ext cx="2703713" cy="3361014"/>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6"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GB"/>
              <a:t>Click to 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6" y="2307943"/>
            <a:ext cx="2703713" cy="3361015"/>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2"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GB"/>
              <a:t>Click to 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2" y="2307944"/>
            <a:ext cx="2703713" cy="3361014"/>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GB"/>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8" y="2307943"/>
            <a:ext cx="2703713" cy="3361013"/>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310854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6006-F837-40CC-A206-116358E5158A}"/>
              </a:ext>
            </a:extLst>
          </p:cNvPr>
          <p:cNvSpPr>
            <a:spLocks noGrp="1"/>
          </p:cNvSpPr>
          <p:nvPr>
            <p:ph type="title"/>
          </p:nvPr>
        </p:nvSpPr>
        <p:spPr>
          <a:xfrm>
            <a:off x="380168" y="161944"/>
            <a:ext cx="11431664" cy="754068"/>
          </a:xfrm>
        </p:spPr>
        <p:txBody>
          <a:bodyPr/>
          <a:lstStyle>
            <a:lvl1pPr>
              <a:defRPr/>
            </a:lvl1pPr>
          </a:lstStyle>
          <a:p>
            <a:r>
              <a:rPr lang="en-GB"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80167" y="1002716"/>
            <a:ext cx="2716859" cy="1523583"/>
          </a:xfrm>
          <a:noFill/>
        </p:spPr>
        <p:txBody>
          <a:bodyPr/>
          <a:lstStyle>
            <a:lvl1pPr>
              <a:buNone/>
              <a:defRPr/>
            </a:lvl1pPr>
          </a:lstStyle>
          <a:p>
            <a:r>
              <a:rPr lang="en-GB"/>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80168" y="2604949"/>
            <a:ext cx="2716858" cy="494749"/>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80167" y="3292760"/>
            <a:ext cx="2716858" cy="2376198"/>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7" y="1002716"/>
            <a:ext cx="2716859" cy="1523583"/>
          </a:xfrm>
          <a:noFill/>
        </p:spPr>
        <p:txBody>
          <a:bodyPr/>
          <a:lstStyle>
            <a:lvl1pPr>
              <a:buNone/>
              <a:defRPr/>
            </a:lvl1pPr>
          </a:lstStyle>
          <a:p>
            <a:r>
              <a:rPr lang="en-GB"/>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GB"/>
              <a:t>Click to 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8" y="3292761"/>
            <a:ext cx="2716858" cy="2376198"/>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8" y="1002716"/>
            <a:ext cx="2716859" cy="1523583"/>
          </a:xfrm>
          <a:noFill/>
        </p:spPr>
        <p:txBody>
          <a:bodyPr/>
          <a:lstStyle>
            <a:lvl1pPr>
              <a:buNone/>
              <a:defRPr/>
            </a:lvl1pPr>
          </a:lstStyle>
          <a:p>
            <a:r>
              <a:rPr lang="en-GB"/>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GB"/>
              <a:t>Click to 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8" y="3292761"/>
            <a:ext cx="2716858" cy="2376198"/>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40821"/>
            <a:ext cx="2716858" cy="1523583"/>
          </a:xfrm>
          <a:noFill/>
        </p:spPr>
        <p:txBody>
          <a:bodyPr/>
          <a:lstStyle>
            <a:lvl1pPr>
              <a:buNone/>
              <a:defRPr/>
            </a:lvl1pPr>
          </a:lstStyle>
          <a:p>
            <a:r>
              <a:rPr lang="en-GB"/>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GB"/>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16858" cy="2376197"/>
          </a:xfrm>
        </p:spPr>
        <p:txBody>
          <a:bodyPr/>
          <a:lstStyle>
            <a:lvl1pPr>
              <a:defRPr sz="1200"/>
            </a:lvl1pPr>
            <a:lvl2pPr>
              <a:defRPr sz="1200"/>
            </a:lvl2pPr>
            <a:lvl3pPr>
              <a:defRPr sz="1200"/>
            </a:lvl3pPr>
            <a:lvl4pPr>
              <a:defRPr sz="1200"/>
            </a:lvl4pPr>
            <a:lvl5pPr>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nb-NO" noProof="0" dirty="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687398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0F89B0E-F421-45EF-8C78-C84FEFC483DF}"/>
              </a:ext>
            </a:extLst>
          </p:cNvPr>
          <p:cNvSpPr>
            <a:spLocks noGrp="1"/>
          </p:cNvSpPr>
          <p:nvPr>
            <p:ph type="title"/>
          </p:nvPr>
        </p:nvSpPr>
        <p:spPr>
          <a:xfrm>
            <a:off x="380168" y="161944"/>
            <a:ext cx="11431664" cy="754068"/>
          </a:xfrm>
        </p:spPr>
        <p:txBody>
          <a:bodyPr/>
          <a:lstStyle>
            <a:lvl1pPr>
              <a:defRPr/>
            </a:lvl1pPr>
          </a:lstStyle>
          <a:p>
            <a:r>
              <a:rPr lang="en-GB" noProof="0"/>
              <a:t>Click to edit Master title style</a:t>
            </a:r>
            <a:endParaRPr lang="nb-NO" noProof="0" dirty="0"/>
          </a:p>
        </p:txBody>
      </p:sp>
      <p:sp>
        <p:nvSpPr>
          <p:cNvPr id="23" name="Subtitle 2">
            <a:extLst>
              <a:ext uri="{FF2B5EF4-FFF2-40B4-BE49-F238E27FC236}">
                <a16:creationId xmlns:a16="http://schemas.microsoft.com/office/drawing/2014/main" id="{F7BB50C2-6F95-4C0A-8590-741501231A71}"/>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80168" y="1729109"/>
            <a:ext cx="5611759" cy="3948448"/>
          </a:xfrm>
          <a:prstGeom prst="rect">
            <a:avLst/>
          </a:prstGeom>
          <a:noFill/>
        </p:spPr>
        <p:txBody>
          <a:bodyPr lIns="0" tIns="0" rIns="0" bIns="0"/>
          <a:lstStyle>
            <a:lvl1pPr>
              <a:buNone/>
              <a:defRPr/>
            </a:lvl1pPr>
          </a:lstStyle>
          <a:p>
            <a:r>
              <a:rPr lang="en-GB"/>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80168" y="5875993"/>
            <a:ext cx="5611760"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172201" y="1729109"/>
            <a:ext cx="5611759" cy="3948448"/>
          </a:xfrm>
          <a:prstGeom prst="rect">
            <a:avLst/>
          </a:prstGeom>
          <a:noFill/>
        </p:spPr>
        <p:txBody>
          <a:bodyPr lIns="0" tIns="0" rIns="0" bIns="0"/>
          <a:lstStyle>
            <a:lvl1pPr>
              <a:buNone/>
              <a:defRPr/>
            </a:lvl1pPr>
          </a:lstStyle>
          <a:p>
            <a:r>
              <a:rPr lang="en-GB"/>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00072" y="5875993"/>
            <a:ext cx="5583887"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515527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F87D86-02F1-4288-ADF3-CFC53D24CE4F}"/>
              </a:ext>
            </a:extLst>
          </p:cNvPr>
          <p:cNvSpPr>
            <a:spLocks noGrp="1"/>
          </p:cNvSpPr>
          <p:nvPr>
            <p:ph type="title"/>
          </p:nvPr>
        </p:nvSpPr>
        <p:spPr>
          <a:xfrm>
            <a:off x="380168" y="161944"/>
            <a:ext cx="11431664" cy="754068"/>
          </a:xfrm>
        </p:spPr>
        <p:txBody>
          <a:bodyPr/>
          <a:lstStyle>
            <a:lvl1pPr>
              <a:defRPr/>
            </a:lvl1pPr>
          </a:lstStyle>
          <a:p>
            <a:r>
              <a:rPr lang="en-GB" noProof="0"/>
              <a:t>Click to edit Master title style</a:t>
            </a:r>
            <a:endParaRPr lang="nb-NO" noProof="0" dirty="0"/>
          </a:p>
        </p:txBody>
      </p:sp>
      <p:sp>
        <p:nvSpPr>
          <p:cNvPr id="29" name="Text Placeholder 21">
            <a:extLst>
              <a:ext uri="{FF2B5EF4-FFF2-40B4-BE49-F238E27FC236}">
                <a16:creationId xmlns:a16="http://schemas.microsoft.com/office/drawing/2014/main" id="{78A54228-A18C-49D4-8BAE-55234982E140}"/>
              </a:ext>
            </a:extLst>
          </p:cNvPr>
          <p:cNvSpPr>
            <a:spLocks noGrp="1"/>
          </p:cNvSpPr>
          <p:nvPr>
            <p:ph type="body" sz="quarter" idx="22"/>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80170" y="1710901"/>
            <a:ext cx="3524319" cy="3958058"/>
          </a:xfrm>
          <a:prstGeom prst="rect">
            <a:avLst/>
          </a:prstGeom>
          <a:noFill/>
        </p:spPr>
        <p:txBody>
          <a:bodyPr lIns="0" tIns="0" rIns="0" bIns="0"/>
          <a:lstStyle/>
          <a:p>
            <a:r>
              <a:rPr lang="en-GB"/>
              <a:t>Click icon to add picture</a:t>
            </a:r>
            <a:endParaRPr lang="en-US" dirty="0"/>
          </a:p>
        </p:txBody>
      </p:sp>
      <p:sp>
        <p:nvSpPr>
          <p:cNvPr id="27" name="Text Placeholder 21">
            <a:extLst>
              <a:ext uri="{FF2B5EF4-FFF2-40B4-BE49-F238E27FC236}">
                <a16:creationId xmlns:a16="http://schemas.microsoft.com/office/drawing/2014/main" id="{16109106-4360-48AE-97EE-22C402C46E31}"/>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42" y="1703168"/>
            <a:ext cx="3524319" cy="3958058"/>
          </a:xfrm>
          <a:prstGeom prst="rect">
            <a:avLst/>
          </a:prstGeom>
          <a:noFill/>
        </p:spPr>
        <p:txBody>
          <a:bodyPr lIns="0" tIns="0" rIns="0" bIns="0"/>
          <a:lstStyle/>
          <a:p>
            <a:r>
              <a:rPr lang="en-GB"/>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4" y="1703168"/>
            <a:ext cx="3524319" cy="3958058"/>
          </a:xfrm>
          <a:prstGeom prst="rect">
            <a:avLst/>
          </a:prstGeom>
          <a:noFill/>
        </p:spPr>
        <p:txBody>
          <a:bodyPr lIns="0" tIns="0" rIns="0" bIns="0"/>
          <a:lstStyle/>
          <a:p>
            <a:r>
              <a:rPr lang="en-GB"/>
              <a:t>Click icon to add picture</a:t>
            </a:r>
            <a:endParaRPr lang="en-US" dirty="0"/>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750001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0B4E6-5502-441C-BDE1-D20B190815FA}"/>
              </a:ext>
            </a:extLst>
          </p:cNvPr>
          <p:cNvSpPr>
            <a:spLocks noGrp="1"/>
          </p:cNvSpPr>
          <p:nvPr>
            <p:ph type="title"/>
          </p:nvPr>
        </p:nvSpPr>
        <p:spPr>
          <a:xfrm>
            <a:off x="380168" y="161944"/>
            <a:ext cx="11431664" cy="754068"/>
          </a:xfrm>
        </p:spPr>
        <p:txBody>
          <a:bodyPr/>
          <a:lstStyle>
            <a:lvl1pPr>
              <a:defRPr sz="3500"/>
            </a:lvl1pPr>
          </a:lstStyle>
          <a:p>
            <a:r>
              <a:rPr lang="en-GB" noProof="0"/>
              <a:t>Click to edit Master title style</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180008"/>
            <a:ext cx="12192000" cy="5677992"/>
          </a:xfrm>
          <a:noFill/>
        </p:spPr>
        <p:txBody>
          <a:bodyPr/>
          <a:lstStyle>
            <a:lvl1pPr>
              <a:buNone/>
              <a:defRPr/>
            </a:lvl1pPr>
          </a:lstStyle>
          <a:p>
            <a:r>
              <a:rPr lang="en-GB"/>
              <a:t>Click icon to add picture</a:t>
            </a:r>
            <a:endParaRPr lang="en-US" dirty="0"/>
          </a:p>
        </p:txBody>
      </p:sp>
      <p:sp>
        <p:nvSpPr>
          <p:cNvPr id="5" name="Text Placeholder 4" descr="Logo universi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Tree>
    <p:extLst>
      <p:ext uri="{BB962C8B-B14F-4D97-AF65-F5344CB8AC3E}">
        <p14:creationId xmlns:p14="http://schemas.microsoft.com/office/powerpoint/2010/main" val="3929370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5B0E60-3547-4C9A-BE1E-87B0E1DCD7FB}"/>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4AEB71A1-734C-4C77-9BE2-2289B1B80EC7}"/>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66419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nb-NO"/>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Rectangle 10"/>
          <p:cNvSpPr>
            <a:spLocks noGrp="1" noChangeArrowheads="1"/>
          </p:cNvSpPr>
          <p:nvPr>
            <p:ph type="dt" sz="half" idx="10"/>
          </p:nvPr>
        </p:nvSpPr>
        <p:spPr>
          <a:ln/>
        </p:spPr>
        <p:txBody>
          <a:bodyPr/>
          <a:lstStyle>
            <a:lvl1pPr>
              <a:defRPr/>
            </a:lvl1pPr>
          </a:lstStyle>
          <a:p>
            <a:fld id="{293E4AC1-9C56-4A5F-AB83-310F558F5A26}" type="datetime1">
              <a:rPr lang="nb-NO" altLang="nb-NO"/>
              <a:pPr/>
              <a:t>17.09.2023</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fld id="{1D3C00FF-A534-4479-B610-CC5EDCEFCFC3}" type="slidenum">
              <a:rPr lang="en-US" altLang="nb-NO"/>
              <a:pPr/>
              <a:t>‹#›</a:t>
            </a:fld>
            <a:endParaRPr lang="en-US" altLang="nb-NO"/>
          </a:p>
        </p:txBody>
      </p:sp>
    </p:spTree>
    <p:extLst>
      <p:ext uri="{BB962C8B-B14F-4D97-AF65-F5344CB8AC3E}">
        <p14:creationId xmlns:p14="http://schemas.microsoft.com/office/powerpoint/2010/main" val="167697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FFF527-0472-4DC4-B711-6F8388A2976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38ED4CC-7CBC-4AF1-9B62-DB888CCCA1E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AAB6833-CBB3-460D-9C11-120D664BF56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25627EC-901B-4C72-ABD9-6FEE4ED7B764}"/>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6" name="Plassholder for bunntekst 5">
            <a:extLst>
              <a:ext uri="{FF2B5EF4-FFF2-40B4-BE49-F238E27FC236}">
                <a16:creationId xmlns:a16="http://schemas.microsoft.com/office/drawing/2014/main" id="{E6A04D2F-7224-4A65-A2E9-19D0A3F3206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643D919-8507-40C2-965D-A40D0EB38F67}"/>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11604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A6FE-1F84-4F96-ADCD-2637724EF0E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B5E6C07-F930-47BC-A2B2-C707B1801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56CEB53-AA1A-4C15-934D-246B81F9BBB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E34CDCF-4F0C-407A-B625-27B0F1F3C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38462B5-5C71-4FD7-A16A-5A346257939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1C15CDE-CD27-491D-9593-DB931E2A2ABF}"/>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8" name="Plassholder for bunntekst 7">
            <a:extLst>
              <a:ext uri="{FF2B5EF4-FFF2-40B4-BE49-F238E27FC236}">
                <a16:creationId xmlns:a16="http://schemas.microsoft.com/office/drawing/2014/main" id="{B95BF5B3-A837-45A8-A0E8-62DB01B9271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4A6504C-E78A-4ACF-8F83-3DF90E9E7BA9}"/>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372518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FFCE51-DA25-4726-9EFB-49DA1E08635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4532068-C4F5-43BC-8705-7644BE90C108}"/>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4" name="Plassholder for bunntekst 3">
            <a:extLst>
              <a:ext uri="{FF2B5EF4-FFF2-40B4-BE49-F238E27FC236}">
                <a16:creationId xmlns:a16="http://schemas.microsoft.com/office/drawing/2014/main" id="{127D4D69-AF98-4ABE-9A48-ECBD39C557E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919A8F4-D06C-48A0-BCBA-5378C326EC63}"/>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42608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6F4AA66-D297-4B1A-A733-E5B0DF7A1F6C}"/>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3" name="Plassholder for bunntekst 2">
            <a:extLst>
              <a:ext uri="{FF2B5EF4-FFF2-40B4-BE49-F238E27FC236}">
                <a16:creationId xmlns:a16="http://schemas.microsoft.com/office/drawing/2014/main" id="{F4AF6DE8-9F68-414E-B310-013B6859DE2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5B3B41E-35C5-4AAC-AB3D-A7B179E94AB4}"/>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70507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501F50-4140-4194-A39E-19B85E1F4D5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822C070-3B0C-4C17-AE0B-C6AF08EC6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91419B9-C7A7-4400-BA01-F723AE5B5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EE5246B-3423-44DD-A2B3-0C65E28EAEE5}"/>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6" name="Plassholder for bunntekst 5">
            <a:extLst>
              <a:ext uri="{FF2B5EF4-FFF2-40B4-BE49-F238E27FC236}">
                <a16:creationId xmlns:a16="http://schemas.microsoft.com/office/drawing/2014/main" id="{DBAC1956-B850-4EA3-8D46-95337D0F693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014DF37-E421-4879-B50E-F6CBED81A477}"/>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354742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12949C-52F5-4F9F-882F-FC9927EAA16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5B22818-90C6-454D-BF3D-4231DACF20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7D61840-065D-45F2-9E9A-5AA889BE0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391F8A0-E571-46A1-9A3F-71FBE1A8AE2F}"/>
              </a:ext>
            </a:extLst>
          </p:cNvPr>
          <p:cNvSpPr>
            <a:spLocks noGrp="1"/>
          </p:cNvSpPr>
          <p:nvPr>
            <p:ph type="dt" sz="half" idx="10"/>
          </p:nvPr>
        </p:nvSpPr>
        <p:spPr/>
        <p:txBody>
          <a:bodyPr/>
          <a:lstStyle/>
          <a:p>
            <a:fld id="{BD0A1946-592B-445D-B9E4-BC0A9E335370}" type="datetimeFigureOut">
              <a:rPr lang="nb-NO" smtClean="0"/>
              <a:t>17.09.2023</a:t>
            </a:fld>
            <a:endParaRPr lang="nb-NO"/>
          </a:p>
        </p:txBody>
      </p:sp>
      <p:sp>
        <p:nvSpPr>
          <p:cNvPr id="6" name="Plassholder for bunntekst 5">
            <a:extLst>
              <a:ext uri="{FF2B5EF4-FFF2-40B4-BE49-F238E27FC236}">
                <a16:creationId xmlns:a16="http://schemas.microsoft.com/office/drawing/2014/main" id="{496756EA-73CC-4C08-AECF-FA4783DA53C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33AE6F5-9B87-4A16-AE1D-4A0235BE8744}"/>
              </a:ext>
            </a:extLst>
          </p:cNvPr>
          <p:cNvSpPr>
            <a:spLocks noGrp="1"/>
          </p:cNvSpPr>
          <p:nvPr>
            <p:ph type="sldNum" sz="quarter" idx="12"/>
          </p:nvPr>
        </p:nvSpPr>
        <p:spPr/>
        <p:txBody>
          <a:bodyPr/>
          <a:lstStyle/>
          <a:p>
            <a:fld id="{33236807-9F6C-41A6-A64B-963D2460995F}" type="slidenum">
              <a:rPr lang="nb-NO" smtClean="0"/>
              <a:t>‹#›</a:t>
            </a:fld>
            <a:endParaRPr lang="nb-NO"/>
          </a:p>
        </p:txBody>
      </p:sp>
    </p:spTree>
    <p:extLst>
      <p:ext uri="{BB962C8B-B14F-4D97-AF65-F5344CB8AC3E}">
        <p14:creationId xmlns:p14="http://schemas.microsoft.com/office/powerpoint/2010/main" val="414571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E2E7150-2B1E-45DD-A62F-CFDAE7E9C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58E2D19-440F-46D8-979C-3689806FB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492ED71-357C-4A5A-B419-B57E7E105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A1946-592B-445D-B9E4-BC0A9E335370}" type="datetimeFigureOut">
              <a:rPr lang="nb-NO" smtClean="0"/>
              <a:t>17.09.2023</a:t>
            </a:fld>
            <a:endParaRPr lang="nb-NO"/>
          </a:p>
        </p:txBody>
      </p:sp>
      <p:sp>
        <p:nvSpPr>
          <p:cNvPr id="5" name="Plassholder for bunntekst 4">
            <a:extLst>
              <a:ext uri="{FF2B5EF4-FFF2-40B4-BE49-F238E27FC236}">
                <a16:creationId xmlns:a16="http://schemas.microsoft.com/office/drawing/2014/main" id="{0DBA3145-64E5-48CC-B460-1648A68423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8AD1FA7-9446-4AC6-B322-3A59FC53A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36807-9F6C-41A6-A64B-963D2460995F}" type="slidenum">
              <a:rPr lang="nb-NO" smtClean="0"/>
              <a:t>‹#›</a:t>
            </a:fld>
            <a:endParaRPr lang="nb-NO"/>
          </a:p>
        </p:txBody>
      </p:sp>
    </p:spTree>
    <p:extLst>
      <p:ext uri="{BB962C8B-B14F-4D97-AF65-F5344CB8AC3E}">
        <p14:creationId xmlns:p14="http://schemas.microsoft.com/office/powerpoint/2010/main" val="1312730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2855373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p:txStyles>
    <p:titleStyle>
      <a:lvl1pPr algn="l" defTabSz="914446" rtl="0" eaLnBrk="1" latinLnBrk="0" hangingPunct="1">
        <a:lnSpc>
          <a:spcPct val="90000"/>
        </a:lnSpc>
        <a:spcBef>
          <a:spcPct val="0"/>
        </a:spcBef>
        <a:buNone/>
        <a:defRPr sz="3001" kern="1200">
          <a:solidFill>
            <a:schemeClr val="tx1"/>
          </a:solidFill>
          <a:latin typeface="+mj-lt"/>
          <a:ea typeface="+mj-ea"/>
          <a:cs typeface="+mj-cs"/>
        </a:defRPr>
      </a:lvl1pPr>
    </p:titleStyle>
    <p:body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DA/TXT/HTML/?uri=CELEX:52020PC0767&amp;from=EN" TargetMode="External"/><Relationship Id="rId2" Type="http://schemas.openxmlformats.org/officeDocument/2006/relationships/hyperlink" Target="https://eur-lex.europa.eu/legal-content/EN/TXT/HTML/?uri=CELEX:32019L1024&amp;from=EN#d1e1317-56-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_en" TargetMode="External"/><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an-data-strategy_en#a-single-market-for-data" TargetMode="External"/><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strategy.ec.europa.eu/en/library/declaration-european-digital-rights-and-principles#Declaration" TargetMode="External"/><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commission.europa.eu/publications/white-paper-artificial-intelligence-european-approach-excellence-and-trust_en" TargetMode="External"/><Relationship Id="rId2" Type="http://schemas.openxmlformats.org/officeDocument/2006/relationships/hyperlink" Target="https://eur-lex.europa.eu/legal-content/EN/TXT/HTML/?uri=CELEX:52020DC0066&amp;from=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5" Type="http://schemas.openxmlformats.org/officeDocument/2006/relationships/hyperlink" Target="https://www.kaizenner.eu/"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ur-lex.europa.eu/legal-content/DA/TXT/HTML/?uri=CELEX:52020PC0767&amp;from=EN" TargetMode="External"/><Relationship Id="rId2" Type="http://schemas.openxmlformats.org/officeDocument/2006/relationships/hyperlink" Target="https://ec.europa.eu/info/strategy/priorities-2019-2024/europe-fit-digital-age/european-data-strategy" TargetMode="External"/><Relationship Id="rId1" Type="http://schemas.openxmlformats.org/officeDocument/2006/relationships/slideLayout" Target="../slideLayouts/slideLayout6.xml"/><Relationship Id="rId6" Type="http://schemas.openxmlformats.org/officeDocument/2006/relationships/hyperlink" Target="https://ec.europa.eu/digital-single-market/en/european-egovernment-action-plan-2016-2020" TargetMode="External"/><Relationship Id="rId5" Type="http://schemas.openxmlformats.org/officeDocument/2006/relationships/hyperlink" Target="https://eur-lex.europa.eu/legal-content/EN/TXT/HTML/?uri=CELEX:52021PC0206&amp;from=EN" TargetMode="External"/><Relationship Id="rId4" Type="http://schemas.openxmlformats.org/officeDocument/2006/relationships/hyperlink" Target="file:///C:\Users\Dag\Downloads\commission-white-paper-artificial-intelligence-feb2020_da.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ovdata.no/pro/#document/NL/lov/1997-06-06-35?searchResultContext=1257&amp;rowNumber=8&amp;totalHits=49" TargetMode="External"/><Relationship Id="rId2" Type="http://schemas.openxmlformats.org/officeDocument/2006/relationships/hyperlink" Target="https://ec.europa.eu/digital-single-market/en/european-egovernment-action-plan-2016-202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an-data-strategy_en" TargetMode="External"/><Relationship Id="rId2" Type="http://schemas.openxmlformats.org/officeDocument/2006/relationships/image" Target="../media/image1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1C2CB3-F8EA-4B6F-B84C-B4226AE85804}"/>
              </a:ext>
            </a:extLst>
          </p:cNvPr>
          <p:cNvSpPr>
            <a:spLocks noGrp="1"/>
          </p:cNvSpPr>
          <p:nvPr>
            <p:ph type="ctrTitle"/>
          </p:nvPr>
        </p:nvSpPr>
        <p:spPr>
          <a:xfrm>
            <a:off x="1524000" y="1727199"/>
            <a:ext cx="9144000" cy="1782763"/>
          </a:xfrm>
        </p:spPr>
        <p:txBody>
          <a:bodyPr>
            <a:normAutofit/>
          </a:bodyPr>
          <a:lstStyle/>
          <a:p>
            <a:pPr algn="l"/>
            <a:r>
              <a:rPr lang="nb-NO" sz="3600" dirty="0"/>
              <a:t>Noen viktige EØS-relevante initiativ med direkte betydning for digitaliseringen av norsk offentlig forvaltning</a:t>
            </a:r>
          </a:p>
        </p:txBody>
      </p:sp>
      <p:sp>
        <p:nvSpPr>
          <p:cNvPr id="3" name="Undertittel 2">
            <a:extLst>
              <a:ext uri="{FF2B5EF4-FFF2-40B4-BE49-F238E27FC236}">
                <a16:creationId xmlns:a16="http://schemas.microsoft.com/office/drawing/2014/main" id="{69BB333E-3F85-4179-81A9-2D2228D9298C}"/>
              </a:ext>
            </a:extLst>
          </p:cNvPr>
          <p:cNvSpPr>
            <a:spLocks noGrp="1"/>
          </p:cNvSpPr>
          <p:nvPr>
            <p:ph type="subTitle" idx="1"/>
          </p:nvPr>
        </p:nvSpPr>
        <p:spPr/>
        <p:txBody>
          <a:bodyPr/>
          <a:lstStyle/>
          <a:p>
            <a:endParaRPr lang="nb-NO" dirty="0"/>
          </a:p>
          <a:p>
            <a:endParaRPr lang="nb-NO" dirty="0"/>
          </a:p>
          <a:p>
            <a:r>
              <a:rPr lang="nb-NO" sz="1800" dirty="0"/>
              <a:t>Dag Wiese Schartum, AFIN</a:t>
            </a:r>
          </a:p>
        </p:txBody>
      </p:sp>
    </p:spTree>
    <p:extLst>
      <p:ext uri="{BB962C8B-B14F-4D97-AF65-F5344CB8AC3E}">
        <p14:creationId xmlns:p14="http://schemas.microsoft.com/office/powerpoint/2010/main" val="253011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53F0D1-3CE0-4371-9930-A9D8A2DEECCF}"/>
              </a:ext>
            </a:extLst>
          </p:cNvPr>
          <p:cNvSpPr>
            <a:spLocks noGrp="1"/>
          </p:cNvSpPr>
          <p:nvPr>
            <p:ph type="title"/>
          </p:nvPr>
        </p:nvSpPr>
        <p:spPr>
          <a:xfrm>
            <a:off x="801067" y="178704"/>
            <a:ext cx="10515600" cy="1325563"/>
          </a:xfrm>
        </p:spPr>
        <p:txBody>
          <a:bodyPr>
            <a:normAutofit fontScale="90000"/>
          </a:bodyPr>
          <a:lstStyle/>
          <a:p>
            <a:br>
              <a:rPr lang="en-US" dirty="0"/>
            </a:br>
            <a:r>
              <a:rPr lang="en-US" sz="3600" dirty="0">
                <a:solidFill>
                  <a:srgbClr val="C00000"/>
                </a:solidFill>
              </a:rPr>
              <a:t>A European strategy for data (2020)</a:t>
            </a:r>
            <a:br>
              <a:rPr lang="en-US" sz="3600" dirty="0">
                <a:solidFill>
                  <a:srgbClr val="C00000"/>
                </a:solidFill>
              </a:rPr>
            </a:br>
            <a:r>
              <a:rPr lang="en-US" sz="3100" dirty="0">
                <a:solidFill>
                  <a:srgbClr val="C00000"/>
                </a:solidFill>
              </a:rPr>
              <a:t>- </a:t>
            </a:r>
            <a:r>
              <a:rPr lang="en-US" sz="3100" dirty="0" err="1">
                <a:solidFill>
                  <a:srgbClr val="C00000"/>
                </a:solidFill>
              </a:rPr>
              <a:t>noen</a:t>
            </a:r>
            <a:r>
              <a:rPr lang="en-US" sz="3100" dirty="0">
                <a:solidFill>
                  <a:srgbClr val="C00000"/>
                </a:solidFill>
              </a:rPr>
              <a:t> </a:t>
            </a:r>
            <a:r>
              <a:rPr lang="en-US" sz="3100" dirty="0" err="1">
                <a:solidFill>
                  <a:srgbClr val="C00000"/>
                </a:solidFill>
              </a:rPr>
              <a:t>hovedpunkter</a:t>
            </a:r>
            <a:br>
              <a:rPr lang="en-US" dirty="0"/>
            </a:br>
            <a:endParaRPr lang="nb-NO" dirty="0"/>
          </a:p>
        </p:txBody>
      </p:sp>
      <p:sp>
        <p:nvSpPr>
          <p:cNvPr id="4" name="TekstSylinder 3">
            <a:extLst>
              <a:ext uri="{FF2B5EF4-FFF2-40B4-BE49-F238E27FC236}">
                <a16:creationId xmlns:a16="http://schemas.microsoft.com/office/drawing/2014/main" id="{5B1656DE-E023-499B-9E23-A40BA3FA2E04}"/>
              </a:ext>
            </a:extLst>
          </p:cNvPr>
          <p:cNvSpPr txBox="1"/>
          <p:nvPr/>
        </p:nvSpPr>
        <p:spPr>
          <a:xfrm>
            <a:off x="405616" y="1509544"/>
            <a:ext cx="5024902" cy="1569660"/>
          </a:xfrm>
          <a:prstGeom prst="rect">
            <a:avLst/>
          </a:prstGeom>
          <a:solidFill>
            <a:schemeClr val="accent4">
              <a:lumMod val="20000"/>
              <a:lumOff val="80000"/>
            </a:schemeClr>
          </a:solidFill>
          <a:ln w="44450" cmpd="dbl">
            <a:solidFill>
              <a:schemeClr val="accent2"/>
            </a:solidFill>
          </a:ln>
        </p:spPr>
        <p:txBody>
          <a:bodyPr wrap="none" rtlCol="0">
            <a:spAutoFit/>
          </a:bodyPr>
          <a:lstStyle/>
          <a:p>
            <a:r>
              <a:rPr lang="en-US" sz="1600" dirty="0"/>
              <a:t>“Data is the lifeblood of economic development:</a:t>
            </a:r>
          </a:p>
          <a:p>
            <a:r>
              <a:rPr lang="en-US" sz="1600" dirty="0"/>
              <a:t>it is the basis for many new products and services,</a:t>
            </a:r>
          </a:p>
          <a:p>
            <a:r>
              <a:rPr lang="en-US" sz="1600" dirty="0"/>
              <a:t>driving productivity and resource efficiency gains</a:t>
            </a:r>
          </a:p>
          <a:p>
            <a:r>
              <a:rPr lang="en-US" sz="1600" dirty="0"/>
              <a:t>across all sectors of the economy, allowing for more</a:t>
            </a:r>
          </a:p>
          <a:p>
            <a:r>
              <a:rPr lang="en-US" sz="1600" dirty="0" err="1"/>
              <a:t>personalised</a:t>
            </a:r>
            <a:r>
              <a:rPr lang="en-US" sz="1600" dirty="0"/>
              <a:t> products and services and enabling</a:t>
            </a:r>
          </a:p>
          <a:p>
            <a:r>
              <a:rPr lang="en-US" sz="1600" dirty="0"/>
              <a:t>better policy making and upgrading government services.”</a:t>
            </a:r>
            <a:endParaRPr lang="nb-NO" sz="1600" dirty="0"/>
          </a:p>
        </p:txBody>
      </p:sp>
      <p:sp>
        <p:nvSpPr>
          <p:cNvPr id="5" name="TekstSylinder 4">
            <a:extLst>
              <a:ext uri="{FF2B5EF4-FFF2-40B4-BE49-F238E27FC236}">
                <a16:creationId xmlns:a16="http://schemas.microsoft.com/office/drawing/2014/main" id="{B5AA7ECE-382B-458F-AB94-DE6E96338752}"/>
              </a:ext>
            </a:extLst>
          </p:cNvPr>
          <p:cNvSpPr txBox="1"/>
          <p:nvPr/>
        </p:nvSpPr>
        <p:spPr>
          <a:xfrm>
            <a:off x="405616" y="3182154"/>
            <a:ext cx="5003742" cy="830997"/>
          </a:xfrm>
          <a:prstGeom prst="rect">
            <a:avLst/>
          </a:prstGeom>
          <a:solidFill>
            <a:schemeClr val="accent2">
              <a:lumMod val="20000"/>
              <a:lumOff val="80000"/>
            </a:schemeClr>
          </a:solidFill>
          <a:ln w="44450" cmpd="dbl">
            <a:solidFill>
              <a:schemeClr val="accent2"/>
            </a:solidFill>
          </a:ln>
        </p:spPr>
        <p:txBody>
          <a:bodyPr wrap="none" rtlCol="0">
            <a:spAutoFit/>
          </a:bodyPr>
          <a:lstStyle/>
          <a:p>
            <a:r>
              <a:rPr lang="en-US" sz="1600" dirty="0"/>
              <a:t>“The Commission is convinced that businesses and the      </a:t>
            </a:r>
          </a:p>
          <a:p>
            <a:r>
              <a:rPr lang="en-US" sz="1600" dirty="0"/>
              <a:t>public sector in the EU can be empowered through the</a:t>
            </a:r>
          </a:p>
          <a:p>
            <a:r>
              <a:rPr lang="en-US" sz="1600" dirty="0"/>
              <a:t>use of data to make better decisions.”</a:t>
            </a:r>
            <a:endParaRPr lang="nb-NO" sz="1600" dirty="0"/>
          </a:p>
        </p:txBody>
      </p:sp>
      <p:sp>
        <p:nvSpPr>
          <p:cNvPr id="7" name="TekstSylinder 6">
            <a:extLst>
              <a:ext uri="{FF2B5EF4-FFF2-40B4-BE49-F238E27FC236}">
                <a16:creationId xmlns:a16="http://schemas.microsoft.com/office/drawing/2014/main" id="{2F83F863-52D3-4ADB-A3E7-4190CCBF7D03}"/>
              </a:ext>
            </a:extLst>
          </p:cNvPr>
          <p:cNvSpPr txBox="1"/>
          <p:nvPr/>
        </p:nvSpPr>
        <p:spPr>
          <a:xfrm>
            <a:off x="376851" y="4116101"/>
            <a:ext cx="5836470" cy="2554545"/>
          </a:xfrm>
          <a:prstGeom prst="rect">
            <a:avLst/>
          </a:prstGeom>
          <a:solidFill>
            <a:schemeClr val="accent6">
              <a:lumMod val="20000"/>
              <a:lumOff val="80000"/>
            </a:schemeClr>
          </a:solidFill>
          <a:ln w="44450" cmpd="dbl">
            <a:solidFill>
              <a:schemeClr val="accent2"/>
            </a:solidFill>
          </a:ln>
        </p:spPr>
        <p:txBody>
          <a:bodyPr wrap="none" rtlCol="0">
            <a:spAutoFit/>
          </a:bodyPr>
          <a:lstStyle/>
          <a:p>
            <a:pPr algn="just" fontAlgn="base"/>
            <a:r>
              <a:rPr lang="en-US" sz="1600" b="0" i="0" dirty="0">
                <a:solidFill>
                  <a:srgbClr val="000000"/>
                </a:solidFill>
                <a:effectLst/>
                <a:latin typeface="Times New Roman" panose="02020603050405020304" pitchFamily="18" charset="0"/>
              </a:rPr>
              <a:t>“Common European rules and efficient enforcement mechanisms</a:t>
            </a:r>
          </a:p>
          <a:p>
            <a:pPr algn="just" fontAlgn="base"/>
            <a:r>
              <a:rPr lang="en-US" sz="1600" b="0" i="0" dirty="0">
                <a:solidFill>
                  <a:srgbClr val="000000"/>
                </a:solidFill>
                <a:effectLst/>
                <a:latin typeface="Times New Roman" panose="02020603050405020304" pitchFamily="18" charset="0"/>
              </a:rPr>
              <a:t>should ensure that:</a:t>
            </a:r>
          </a:p>
          <a:p>
            <a:pPr marL="285750" indent="-285750" algn="just" fontAlgn="base">
              <a:buFontTx/>
              <a:buChar char="-"/>
            </a:pPr>
            <a:r>
              <a:rPr lang="en-US" sz="1600" b="0" i="0" dirty="0">
                <a:solidFill>
                  <a:srgbClr val="000000"/>
                </a:solidFill>
                <a:effectLst/>
                <a:latin typeface="Times New Roman" panose="02020603050405020304" pitchFamily="18" charset="0"/>
              </a:rPr>
              <a:t>data can flow within the EU and across sectors;</a:t>
            </a:r>
          </a:p>
          <a:p>
            <a:pPr marL="285750" indent="-285750" algn="just" fontAlgn="base">
              <a:buFontTx/>
              <a:buChar char="-"/>
            </a:pPr>
            <a:r>
              <a:rPr lang="en-US" sz="1600" dirty="0">
                <a:solidFill>
                  <a:srgbClr val="000000"/>
                </a:solidFill>
                <a:latin typeface="Times New Roman" panose="02020603050405020304" pitchFamily="18" charset="0"/>
              </a:rPr>
              <a:t>E</a:t>
            </a:r>
            <a:r>
              <a:rPr lang="en-US" sz="1600" b="0" i="0" dirty="0">
                <a:solidFill>
                  <a:srgbClr val="000000"/>
                </a:solidFill>
                <a:effectLst/>
                <a:latin typeface="Times New Roman" panose="02020603050405020304" pitchFamily="18" charset="0"/>
              </a:rPr>
              <a:t>uropean rules and values, in particular personal data protection,</a:t>
            </a:r>
          </a:p>
          <a:p>
            <a:pPr algn="just" fontAlgn="base"/>
            <a:r>
              <a:rPr lang="en-US" sz="1600" dirty="0">
                <a:solidFill>
                  <a:srgbClr val="000000"/>
                </a:solidFill>
                <a:latin typeface="Times New Roman" panose="02020603050405020304" pitchFamily="18" charset="0"/>
              </a:rPr>
              <a:t>      </a:t>
            </a:r>
            <a:r>
              <a:rPr lang="en-US" sz="1600" b="0" i="0" dirty="0">
                <a:solidFill>
                  <a:srgbClr val="000000"/>
                </a:solidFill>
                <a:effectLst/>
                <a:latin typeface="Times New Roman" panose="02020603050405020304" pitchFamily="18" charset="0"/>
              </a:rPr>
              <a:t>consumer protection legislation and competition law, are fully</a:t>
            </a:r>
          </a:p>
          <a:p>
            <a:pPr algn="just" fontAlgn="base"/>
            <a:r>
              <a:rPr lang="en-US" sz="1600" dirty="0">
                <a:solidFill>
                  <a:srgbClr val="000000"/>
                </a:solidFill>
                <a:latin typeface="Times New Roman" panose="02020603050405020304" pitchFamily="18" charset="0"/>
              </a:rPr>
              <a:t>      </a:t>
            </a:r>
            <a:r>
              <a:rPr lang="en-US" sz="1600" b="0" i="0" dirty="0">
                <a:solidFill>
                  <a:srgbClr val="000000"/>
                </a:solidFill>
                <a:effectLst/>
                <a:latin typeface="Times New Roman" panose="02020603050405020304" pitchFamily="18" charset="0"/>
              </a:rPr>
              <a:t>respected;</a:t>
            </a:r>
          </a:p>
          <a:p>
            <a:pPr marL="285750" indent="-285750" algn="just" fontAlgn="base">
              <a:buFontTx/>
              <a:buChar char="-"/>
            </a:pPr>
            <a:r>
              <a:rPr lang="en-US" sz="1600" b="0" i="0" dirty="0">
                <a:solidFill>
                  <a:srgbClr val="000000"/>
                </a:solidFill>
                <a:effectLst/>
                <a:latin typeface="Times New Roman" panose="02020603050405020304" pitchFamily="18" charset="0"/>
              </a:rPr>
              <a:t>the rules for access to and use of data are fair, practical and clear,</a:t>
            </a:r>
          </a:p>
          <a:p>
            <a:pPr algn="just" fontAlgn="base"/>
            <a:r>
              <a:rPr lang="en-US" sz="1600" dirty="0">
                <a:solidFill>
                  <a:srgbClr val="000000"/>
                </a:solidFill>
                <a:latin typeface="Times New Roman" panose="02020603050405020304" pitchFamily="18" charset="0"/>
              </a:rPr>
              <a:t>     </a:t>
            </a:r>
            <a:r>
              <a:rPr lang="en-US" sz="1600" b="0" i="0" dirty="0">
                <a:solidFill>
                  <a:srgbClr val="000000"/>
                </a:solidFill>
                <a:effectLst/>
                <a:latin typeface="Times New Roman" panose="02020603050405020304" pitchFamily="18" charset="0"/>
              </a:rPr>
              <a:t>and there are clear and trustworthy data governance mechanisms</a:t>
            </a:r>
          </a:p>
          <a:p>
            <a:pPr algn="just" fontAlgn="base"/>
            <a:r>
              <a:rPr lang="en-US" sz="1600" dirty="0">
                <a:solidFill>
                  <a:srgbClr val="000000"/>
                </a:solidFill>
                <a:latin typeface="Times New Roman" panose="02020603050405020304" pitchFamily="18" charset="0"/>
              </a:rPr>
              <a:t>     </a:t>
            </a:r>
            <a:r>
              <a:rPr lang="en-US" sz="1600" b="0" i="0" dirty="0">
                <a:solidFill>
                  <a:srgbClr val="000000"/>
                </a:solidFill>
                <a:effectLst/>
                <a:latin typeface="Times New Roman" panose="02020603050405020304" pitchFamily="18" charset="0"/>
              </a:rPr>
              <a:t>in place; there is an open, but assertive approach to international</a:t>
            </a:r>
          </a:p>
          <a:p>
            <a:pPr algn="just" fontAlgn="base"/>
            <a:r>
              <a:rPr lang="en-US" sz="1600" dirty="0">
                <a:solidFill>
                  <a:srgbClr val="000000"/>
                </a:solidFill>
                <a:latin typeface="Times New Roman" panose="02020603050405020304" pitchFamily="18" charset="0"/>
              </a:rPr>
              <a:t>     </a:t>
            </a:r>
            <a:r>
              <a:rPr lang="en-US" sz="1600" b="0" i="0" dirty="0">
                <a:solidFill>
                  <a:srgbClr val="000000"/>
                </a:solidFill>
                <a:effectLst/>
                <a:latin typeface="Times New Roman" panose="02020603050405020304" pitchFamily="18" charset="0"/>
              </a:rPr>
              <a:t>data flows, based on European values.”</a:t>
            </a:r>
          </a:p>
        </p:txBody>
      </p:sp>
      <p:pic>
        <p:nvPicPr>
          <p:cNvPr id="8" name="Bilde 7">
            <a:extLst>
              <a:ext uri="{FF2B5EF4-FFF2-40B4-BE49-F238E27FC236}">
                <a16:creationId xmlns:a16="http://schemas.microsoft.com/office/drawing/2014/main" id="{E6CBF258-1090-4BB2-900E-63212D685A7D}"/>
              </a:ext>
            </a:extLst>
          </p:cNvPr>
          <p:cNvPicPr>
            <a:picLocks noChangeAspect="1"/>
          </p:cNvPicPr>
          <p:nvPr/>
        </p:nvPicPr>
        <p:blipFill>
          <a:blip r:embed="rId2"/>
          <a:stretch>
            <a:fillRect/>
          </a:stretch>
        </p:blipFill>
        <p:spPr>
          <a:xfrm>
            <a:off x="7039541" y="2183573"/>
            <a:ext cx="4462659" cy="2871465"/>
          </a:xfrm>
          <a:prstGeom prst="rect">
            <a:avLst/>
          </a:prstGeom>
        </p:spPr>
      </p:pic>
      <p:grpSp>
        <p:nvGrpSpPr>
          <p:cNvPr id="14" name="Gruppe 13">
            <a:extLst>
              <a:ext uri="{FF2B5EF4-FFF2-40B4-BE49-F238E27FC236}">
                <a16:creationId xmlns:a16="http://schemas.microsoft.com/office/drawing/2014/main" id="{CCE8DEEF-0600-461B-91E9-A97864A340DB}"/>
              </a:ext>
            </a:extLst>
          </p:cNvPr>
          <p:cNvGrpSpPr/>
          <p:nvPr/>
        </p:nvGrpSpPr>
        <p:grpSpPr>
          <a:xfrm>
            <a:off x="9270870" y="1977981"/>
            <a:ext cx="1780238" cy="3135070"/>
            <a:chOff x="9270870" y="1977981"/>
            <a:chExt cx="1780238" cy="3135070"/>
          </a:xfrm>
        </p:grpSpPr>
        <p:sp>
          <p:nvSpPr>
            <p:cNvPr id="9" name="TekstSylinder 8">
              <a:extLst>
                <a:ext uri="{FF2B5EF4-FFF2-40B4-BE49-F238E27FC236}">
                  <a16:creationId xmlns:a16="http://schemas.microsoft.com/office/drawing/2014/main" id="{B3C3646A-963C-4FBF-9EA9-3D95A9D6EED1}"/>
                </a:ext>
              </a:extLst>
            </p:cNvPr>
            <p:cNvSpPr txBox="1"/>
            <p:nvPr/>
          </p:nvSpPr>
          <p:spPr>
            <a:xfrm>
              <a:off x="10499354" y="4743719"/>
              <a:ext cx="551754" cy="369332"/>
            </a:xfrm>
            <a:prstGeom prst="rect">
              <a:avLst/>
            </a:prstGeom>
            <a:solidFill>
              <a:schemeClr val="accent3">
                <a:lumMod val="40000"/>
                <a:lumOff val="60000"/>
              </a:schemeClr>
            </a:solidFill>
          </p:spPr>
          <p:txBody>
            <a:bodyPr wrap="none" rtlCol="0">
              <a:spAutoFit/>
            </a:bodyPr>
            <a:lstStyle/>
            <a:p>
              <a:r>
                <a:rPr lang="nb-NO" dirty="0"/>
                <a:t>B2B</a:t>
              </a:r>
            </a:p>
          </p:txBody>
        </p:sp>
        <p:sp>
          <p:nvSpPr>
            <p:cNvPr id="10" name="TekstSylinder 9">
              <a:extLst>
                <a:ext uri="{FF2B5EF4-FFF2-40B4-BE49-F238E27FC236}">
                  <a16:creationId xmlns:a16="http://schemas.microsoft.com/office/drawing/2014/main" id="{54C8C7A5-E4BD-435C-B972-A92ED239A390}"/>
                </a:ext>
              </a:extLst>
            </p:cNvPr>
            <p:cNvSpPr txBox="1"/>
            <p:nvPr/>
          </p:nvSpPr>
          <p:spPr>
            <a:xfrm>
              <a:off x="10037575" y="3568296"/>
              <a:ext cx="572593" cy="369332"/>
            </a:xfrm>
            <a:prstGeom prst="rect">
              <a:avLst/>
            </a:prstGeom>
            <a:solidFill>
              <a:schemeClr val="accent3">
                <a:lumMod val="40000"/>
                <a:lumOff val="60000"/>
              </a:schemeClr>
            </a:solidFill>
          </p:spPr>
          <p:txBody>
            <a:bodyPr wrap="none" rtlCol="0">
              <a:spAutoFit/>
            </a:bodyPr>
            <a:lstStyle/>
            <a:p>
              <a:r>
                <a:rPr lang="nb-NO" dirty="0"/>
                <a:t>G2B</a:t>
              </a:r>
            </a:p>
          </p:txBody>
        </p:sp>
        <p:sp>
          <p:nvSpPr>
            <p:cNvPr id="11" name="TekstSylinder 10">
              <a:extLst>
                <a:ext uri="{FF2B5EF4-FFF2-40B4-BE49-F238E27FC236}">
                  <a16:creationId xmlns:a16="http://schemas.microsoft.com/office/drawing/2014/main" id="{070062A5-AA3B-43B3-92FA-A2FF88050982}"/>
                </a:ext>
              </a:extLst>
            </p:cNvPr>
            <p:cNvSpPr txBox="1"/>
            <p:nvPr/>
          </p:nvSpPr>
          <p:spPr>
            <a:xfrm>
              <a:off x="9783769" y="3069347"/>
              <a:ext cx="572593" cy="369332"/>
            </a:xfrm>
            <a:prstGeom prst="rect">
              <a:avLst/>
            </a:prstGeom>
            <a:solidFill>
              <a:schemeClr val="accent3">
                <a:lumMod val="40000"/>
                <a:lumOff val="60000"/>
              </a:schemeClr>
            </a:solidFill>
          </p:spPr>
          <p:txBody>
            <a:bodyPr wrap="none" rtlCol="0">
              <a:spAutoFit/>
            </a:bodyPr>
            <a:lstStyle/>
            <a:p>
              <a:r>
                <a:rPr lang="nb-NO" dirty="0"/>
                <a:t>B2G</a:t>
              </a:r>
            </a:p>
          </p:txBody>
        </p:sp>
        <p:sp>
          <p:nvSpPr>
            <p:cNvPr id="13" name="TekstSylinder 12">
              <a:extLst>
                <a:ext uri="{FF2B5EF4-FFF2-40B4-BE49-F238E27FC236}">
                  <a16:creationId xmlns:a16="http://schemas.microsoft.com/office/drawing/2014/main" id="{73498699-10B3-479A-95E2-7B991462994B}"/>
                </a:ext>
              </a:extLst>
            </p:cNvPr>
            <p:cNvSpPr txBox="1"/>
            <p:nvPr/>
          </p:nvSpPr>
          <p:spPr>
            <a:xfrm>
              <a:off x="9270870" y="1977981"/>
              <a:ext cx="593432" cy="369332"/>
            </a:xfrm>
            <a:prstGeom prst="rect">
              <a:avLst/>
            </a:prstGeom>
            <a:solidFill>
              <a:schemeClr val="accent3">
                <a:lumMod val="40000"/>
                <a:lumOff val="60000"/>
              </a:schemeClr>
            </a:solidFill>
          </p:spPr>
          <p:txBody>
            <a:bodyPr wrap="none" rtlCol="0">
              <a:spAutoFit/>
            </a:bodyPr>
            <a:lstStyle/>
            <a:p>
              <a:r>
                <a:rPr lang="nb-NO" dirty="0"/>
                <a:t>G2G</a:t>
              </a:r>
            </a:p>
          </p:txBody>
        </p:sp>
      </p:grpSp>
    </p:spTree>
    <p:extLst>
      <p:ext uri="{BB962C8B-B14F-4D97-AF65-F5344CB8AC3E}">
        <p14:creationId xmlns:p14="http://schemas.microsoft.com/office/powerpoint/2010/main" val="33057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35B35D6-60DD-4AC4-9E3E-339A29BAB02C}"/>
              </a:ext>
            </a:extLst>
          </p:cNvPr>
          <p:cNvSpPr>
            <a:spLocks noGrp="1"/>
          </p:cNvSpPr>
          <p:nvPr>
            <p:ph type="title"/>
          </p:nvPr>
        </p:nvSpPr>
        <p:spPr/>
        <p:txBody>
          <a:bodyPr>
            <a:normAutofit/>
          </a:bodyPr>
          <a:lstStyle/>
          <a:p>
            <a:r>
              <a:rPr lang="nb-NO" sz="3200" dirty="0">
                <a:solidFill>
                  <a:srgbClr val="C00000"/>
                </a:solidFill>
              </a:rPr>
              <a:t>Data </a:t>
            </a:r>
            <a:r>
              <a:rPr lang="nb-NO" sz="3200" dirty="0" err="1">
                <a:solidFill>
                  <a:srgbClr val="C00000"/>
                </a:solidFill>
              </a:rPr>
              <a:t>Governance</a:t>
            </a:r>
            <a:r>
              <a:rPr lang="nb-NO" sz="3200" dirty="0">
                <a:solidFill>
                  <a:srgbClr val="C00000"/>
                </a:solidFill>
              </a:rPr>
              <a:t> </a:t>
            </a:r>
            <a:r>
              <a:rPr lang="nb-NO" sz="3200" dirty="0" err="1">
                <a:solidFill>
                  <a:srgbClr val="C00000"/>
                </a:solidFill>
              </a:rPr>
              <a:t>Act</a:t>
            </a:r>
            <a:r>
              <a:rPr lang="nb-NO" sz="3200" dirty="0">
                <a:solidFill>
                  <a:srgbClr val="C00000"/>
                </a:solidFill>
              </a:rPr>
              <a:t> og Open </a:t>
            </a:r>
            <a:r>
              <a:rPr lang="nb-NO" sz="3200" dirty="0" err="1">
                <a:solidFill>
                  <a:srgbClr val="C00000"/>
                </a:solidFill>
              </a:rPr>
              <a:t>Government</a:t>
            </a:r>
            <a:r>
              <a:rPr lang="nb-NO" sz="3200" dirty="0">
                <a:solidFill>
                  <a:srgbClr val="C00000"/>
                </a:solidFill>
              </a:rPr>
              <a:t> Directive</a:t>
            </a:r>
          </a:p>
        </p:txBody>
      </p:sp>
      <p:sp>
        <p:nvSpPr>
          <p:cNvPr id="10" name="TekstSylinder 9">
            <a:extLst>
              <a:ext uri="{FF2B5EF4-FFF2-40B4-BE49-F238E27FC236}">
                <a16:creationId xmlns:a16="http://schemas.microsoft.com/office/drawing/2014/main" id="{7A7E7115-9307-4609-8FF8-01136FB47DB8}"/>
              </a:ext>
            </a:extLst>
          </p:cNvPr>
          <p:cNvSpPr txBox="1"/>
          <p:nvPr/>
        </p:nvSpPr>
        <p:spPr>
          <a:xfrm>
            <a:off x="4589514" y="2015216"/>
            <a:ext cx="540533" cy="769441"/>
          </a:xfrm>
          <a:prstGeom prst="rect">
            <a:avLst/>
          </a:prstGeom>
          <a:noFill/>
        </p:spPr>
        <p:txBody>
          <a:bodyPr wrap="none" rtlCol="0">
            <a:spAutoFit/>
          </a:bodyPr>
          <a:lstStyle/>
          <a:p>
            <a:r>
              <a:rPr lang="nb-NO" sz="4400" dirty="0">
                <a:solidFill>
                  <a:srgbClr val="7030A0"/>
                </a:solidFill>
              </a:rPr>
              <a:t>G</a:t>
            </a:r>
          </a:p>
        </p:txBody>
      </p:sp>
      <p:grpSp>
        <p:nvGrpSpPr>
          <p:cNvPr id="42" name="Gruppe 41">
            <a:extLst>
              <a:ext uri="{FF2B5EF4-FFF2-40B4-BE49-F238E27FC236}">
                <a16:creationId xmlns:a16="http://schemas.microsoft.com/office/drawing/2014/main" id="{CF286D4C-F148-4CB2-857D-994B0DD6838E}"/>
              </a:ext>
            </a:extLst>
          </p:cNvPr>
          <p:cNvGrpSpPr/>
          <p:nvPr/>
        </p:nvGrpSpPr>
        <p:grpSpPr>
          <a:xfrm>
            <a:off x="2048986" y="2015216"/>
            <a:ext cx="5844386" cy="3658260"/>
            <a:chOff x="2048986" y="2015216"/>
            <a:chExt cx="5844386" cy="3658260"/>
          </a:xfrm>
        </p:grpSpPr>
        <p:grpSp>
          <p:nvGrpSpPr>
            <p:cNvPr id="9" name="Gruppe 8">
              <a:extLst>
                <a:ext uri="{FF2B5EF4-FFF2-40B4-BE49-F238E27FC236}">
                  <a16:creationId xmlns:a16="http://schemas.microsoft.com/office/drawing/2014/main" id="{4B9CF702-8AA9-4F5C-ADBA-9BE464562D8D}"/>
                </a:ext>
              </a:extLst>
            </p:cNvPr>
            <p:cNvGrpSpPr/>
            <p:nvPr/>
          </p:nvGrpSpPr>
          <p:grpSpPr>
            <a:xfrm>
              <a:off x="6973267" y="4904035"/>
              <a:ext cx="920105" cy="769441"/>
              <a:chOff x="4828922" y="3086680"/>
              <a:chExt cx="920105" cy="769441"/>
            </a:xfrm>
          </p:grpSpPr>
          <p:cxnSp>
            <p:nvCxnSpPr>
              <p:cNvPr id="7" name="Rett linje 6">
                <a:extLst>
                  <a:ext uri="{FF2B5EF4-FFF2-40B4-BE49-F238E27FC236}">
                    <a16:creationId xmlns:a16="http://schemas.microsoft.com/office/drawing/2014/main" id="{CEB897AE-2C4A-40F1-9BBF-650CD99C5E64}"/>
                  </a:ext>
                </a:extLst>
              </p:cNvPr>
              <p:cNvCxnSpPr/>
              <p:nvPr/>
            </p:nvCxnSpPr>
            <p:spPr>
              <a:xfrm>
                <a:off x="4828922" y="3471400"/>
                <a:ext cx="16709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C91B4768-18F1-4C63-9F9A-2D95BC7C8048}"/>
                  </a:ext>
                </a:extLst>
              </p:cNvPr>
              <p:cNvSpPr txBox="1"/>
              <p:nvPr/>
            </p:nvSpPr>
            <p:spPr>
              <a:xfrm>
                <a:off x="5258187" y="3086680"/>
                <a:ext cx="490840" cy="769441"/>
              </a:xfrm>
              <a:prstGeom prst="rect">
                <a:avLst/>
              </a:prstGeom>
              <a:noFill/>
            </p:spPr>
            <p:txBody>
              <a:bodyPr wrap="none" rtlCol="0">
                <a:spAutoFit/>
              </a:bodyPr>
              <a:lstStyle/>
              <a:p>
                <a:r>
                  <a:rPr lang="nb-NO" sz="4400" dirty="0"/>
                  <a:t>B</a:t>
                </a:r>
              </a:p>
            </p:txBody>
          </p:sp>
        </p:grpSp>
        <p:grpSp>
          <p:nvGrpSpPr>
            <p:cNvPr id="11" name="Gruppe 10">
              <a:extLst>
                <a:ext uri="{FF2B5EF4-FFF2-40B4-BE49-F238E27FC236}">
                  <a16:creationId xmlns:a16="http://schemas.microsoft.com/office/drawing/2014/main" id="{E997340B-E84C-40CD-8343-C30E90E7DEDD}"/>
                </a:ext>
              </a:extLst>
            </p:cNvPr>
            <p:cNvGrpSpPr/>
            <p:nvPr/>
          </p:nvGrpSpPr>
          <p:grpSpPr>
            <a:xfrm>
              <a:off x="5311071" y="2015216"/>
              <a:ext cx="949148" cy="769441"/>
              <a:chOff x="5293085" y="3095352"/>
              <a:chExt cx="949148" cy="769441"/>
            </a:xfrm>
          </p:grpSpPr>
          <p:cxnSp>
            <p:nvCxnSpPr>
              <p:cNvPr id="12" name="Rett linje 11">
                <a:extLst>
                  <a:ext uri="{FF2B5EF4-FFF2-40B4-BE49-F238E27FC236}">
                    <a16:creationId xmlns:a16="http://schemas.microsoft.com/office/drawing/2014/main" id="{6CB58815-93C8-452E-B9CC-A76DCD38B8C1}"/>
                  </a:ext>
                </a:extLst>
              </p:cNvPr>
              <p:cNvCxnSpPr/>
              <p:nvPr/>
            </p:nvCxnSpPr>
            <p:spPr>
              <a:xfrm>
                <a:off x="5293085" y="3480072"/>
                <a:ext cx="16709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8E254165-8CBF-4B67-84BD-1551679417A8}"/>
                  </a:ext>
                </a:extLst>
              </p:cNvPr>
              <p:cNvSpPr txBox="1"/>
              <p:nvPr/>
            </p:nvSpPr>
            <p:spPr>
              <a:xfrm>
                <a:off x="5701700" y="3095352"/>
                <a:ext cx="540533" cy="769441"/>
              </a:xfrm>
              <a:prstGeom prst="rect">
                <a:avLst/>
              </a:prstGeom>
              <a:noFill/>
            </p:spPr>
            <p:txBody>
              <a:bodyPr wrap="none" rtlCol="0">
                <a:spAutoFit/>
              </a:bodyPr>
              <a:lstStyle/>
              <a:p>
                <a:r>
                  <a:rPr lang="nb-NO" sz="4400" dirty="0"/>
                  <a:t>G</a:t>
                </a:r>
              </a:p>
            </p:txBody>
          </p:sp>
        </p:grpSp>
        <p:grpSp>
          <p:nvGrpSpPr>
            <p:cNvPr id="41" name="Gruppe 40">
              <a:extLst>
                <a:ext uri="{FF2B5EF4-FFF2-40B4-BE49-F238E27FC236}">
                  <a16:creationId xmlns:a16="http://schemas.microsoft.com/office/drawing/2014/main" id="{9D2377F3-9814-475B-92CC-0E4F292369EE}"/>
                </a:ext>
              </a:extLst>
            </p:cNvPr>
            <p:cNvGrpSpPr/>
            <p:nvPr/>
          </p:nvGrpSpPr>
          <p:grpSpPr>
            <a:xfrm>
              <a:off x="2048986" y="4904035"/>
              <a:ext cx="784211" cy="769441"/>
              <a:chOff x="2048986" y="4904035"/>
              <a:chExt cx="784211" cy="769441"/>
            </a:xfrm>
          </p:grpSpPr>
          <p:cxnSp>
            <p:nvCxnSpPr>
              <p:cNvPr id="16" name="Rett linje 15">
                <a:extLst>
                  <a:ext uri="{FF2B5EF4-FFF2-40B4-BE49-F238E27FC236}">
                    <a16:creationId xmlns:a16="http://schemas.microsoft.com/office/drawing/2014/main" id="{552312C1-0684-4175-918E-F4713CE3026F}"/>
                  </a:ext>
                </a:extLst>
              </p:cNvPr>
              <p:cNvCxnSpPr>
                <a:cxnSpLocks/>
              </p:cNvCxnSpPr>
              <p:nvPr/>
            </p:nvCxnSpPr>
            <p:spPr>
              <a:xfrm>
                <a:off x="2666099" y="5288756"/>
                <a:ext cx="167098"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56045E5C-1C6F-48E1-A501-BB4CACD85F0E}"/>
                  </a:ext>
                </a:extLst>
              </p:cNvPr>
              <p:cNvSpPr txBox="1"/>
              <p:nvPr/>
            </p:nvSpPr>
            <p:spPr>
              <a:xfrm>
                <a:off x="2048986" y="4904035"/>
                <a:ext cx="486030" cy="769441"/>
              </a:xfrm>
              <a:prstGeom prst="rect">
                <a:avLst/>
              </a:prstGeom>
              <a:noFill/>
            </p:spPr>
            <p:txBody>
              <a:bodyPr wrap="none" rtlCol="0">
                <a:spAutoFit/>
              </a:bodyPr>
              <a:lstStyle/>
              <a:p>
                <a:r>
                  <a:rPr lang="nb-NO" sz="4400" dirty="0">
                    <a:solidFill>
                      <a:schemeClr val="bg1">
                        <a:lumMod val="65000"/>
                      </a:schemeClr>
                    </a:solidFill>
                  </a:rPr>
                  <a:t>C</a:t>
                </a:r>
              </a:p>
            </p:txBody>
          </p:sp>
        </p:grpSp>
      </p:grpSp>
      <p:cxnSp>
        <p:nvCxnSpPr>
          <p:cNvPr id="22" name="Rett linje 21">
            <a:extLst>
              <a:ext uri="{FF2B5EF4-FFF2-40B4-BE49-F238E27FC236}">
                <a16:creationId xmlns:a16="http://schemas.microsoft.com/office/drawing/2014/main" id="{40F91C66-DE8A-4BE2-82DA-9790D04F6E8F}"/>
              </a:ext>
            </a:extLst>
          </p:cNvPr>
          <p:cNvCxnSpPr/>
          <p:nvPr/>
        </p:nvCxnSpPr>
        <p:spPr>
          <a:xfrm>
            <a:off x="9431781" y="250183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a16="http://schemas.microsoft.com/office/drawing/2014/main" id="{B2D81B9A-41BC-4D28-919B-E48123598843}"/>
              </a:ext>
            </a:extLst>
          </p:cNvPr>
          <p:cNvCxnSpPr>
            <a:cxnSpLocks/>
          </p:cNvCxnSpPr>
          <p:nvPr/>
        </p:nvCxnSpPr>
        <p:spPr>
          <a:xfrm flipV="1">
            <a:off x="3488388" y="2717512"/>
            <a:ext cx="1191565" cy="2253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ACC10176-10DD-46F2-9360-993C9D301EC9}"/>
              </a:ext>
            </a:extLst>
          </p:cNvPr>
          <p:cNvCxnSpPr>
            <a:cxnSpLocks/>
          </p:cNvCxnSpPr>
          <p:nvPr/>
        </p:nvCxnSpPr>
        <p:spPr>
          <a:xfrm flipH="1" flipV="1">
            <a:off x="5068654" y="2717512"/>
            <a:ext cx="1191565" cy="225366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25C80EE2-35B8-4962-8C90-372A2CE3934B}"/>
              </a:ext>
            </a:extLst>
          </p:cNvPr>
          <p:cNvGrpSpPr/>
          <p:nvPr/>
        </p:nvGrpSpPr>
        <p:grpSpPr>
          <a:xfrm>
            <a:off x="3002358" y="2011738"/>
            <a:ext cx="3748701" cy="3663738"/>
            <a:chOff x="3002358" y="2011738"/>
            <a:chExt cx="3748701" cy="3663738"/>
          </a:xfrm>
        </p:grpSpPr>
        <p:sp>
          <p:nvSpPr>
            <p:cNvPr id="5" name="TekstSylinder 4">
              <a:extLst>
                <a:ext uri="{FF2B5EF4-FFF2-40B4-BE49-F238E27FC236}">
                  <a16:creationId xmlns:a16="http://schemas.microsoft.com/office/drawing/2014/main" id="{5CB26F67-C143-438B-9BB8-6CFC6510BFF5}"/>
                </a:ext>
              </a:extLst>
            </p:cNvPr>
            <p:cNvSpPr txBox="1"/>
            <p:nvPr/>
          </p:nvSpPr>
          <p:spPr>
            <a:xfrm>
              <a:off x="6260219" y="4904036"/>
              <a:ext cx="490840" cy="769441"/>
            </a:xfrm>
            <a:prstGeom prst="rect">
              <a:avLst/>
            </a:prstGeom>
            <a:noFill/>
          </p:spPr>
          <p:txBody>
            <a:bodyPr wrap="none" rtlCol="0">
              <a:spAutoFit/>
            </a:bodyPr>
            <a:lstStyle/>
            <a:p>
              <a:r>
                <a:rPr lang="nb-NO" sz="4400" dirty="0">
                  <a:solidFill>
                    <a:schemeClr val="accent5">
                      <a:lumMod val="75000"/>
                    </a:schemeClr>
                  </a:solidFill>
                </a:rPr>
                <a:t>B</a:t>
              </a:r>
            </a:p>
          </p:txBody>
        </p:sp>
        <p:sp>
          <p:nvSpPr>
            <p:cNvPr id="14" name="TekstSylinder 13">
              <a:extLst>
                <a:ext uri="{FF2B5EF4-FFF2-40B4-BE49-F238E27FC236}">
                  <a16:creationId xmlns:a16="http://schemas.microsoft.com/office/drawing/2014/main" id="{BE5E89BD-EE20-417B-B960-73D90DF99AFF}"/>
                </a:ext>
              </a:extLst>
            </p:cNvPr>
            <p:cNvSpPr txBox="1"/>
            <p:nvPr/>
          </p:nvSpPr>
          <p:spPr>
            <a:xfrm>
              <a:off x="3002358" y="4906035"/>
              <a:ext cx="486030" cy="769441"/>
            </a:xfrm>
            <a:prstGeom prst="rect">
              <a:avLst/>
            </a:prstGeom>
            <a:noFill/>
          </p:spPr>
          <p:txBody>
            <a:bodyPr wrap="none" rtlCol="0">
              <a:spAutoFit/>
            </a:bodyPr>
            <a:lstStyle/>
            <a:p>
              <a:r>
                <a:rPr lang="nb-NO" sz="4400" dirty="0">
                  <a:solidFill>
                    <a:schemeClr val="accent5">
                      <a:lumMod val="75000"/>
                    </a:schemeClr>
                  </a:solidFill>
                </a:rPr>
                <a:t>C</a:t>
              </a:r>
            </a:p>
          </p:txBody>
        </p:sp>
        <p:cxnSp>
          <p:nvCxnSpPr>
            <p:cNvPr id="32" name="Rett linje 31">
              <a:extLst>
                <a:ext uri="{FF2B5EF4-FFF2-40B4-BE49-F238E27FC236}">
                  <a16:creationId xmlns:a16="http://schemas.microsoft.com/office/drawing/2014/main" id="{FD1BB0FD-F392-4479-B97F-48EDB9A547B2}"/>
                </a:ext>
              </a:extLst>
            </p:cNvPr>
            <p:cNvCxnSpPr>
              <a:cxnSpLocks/>
              <a:stCxn id="14" idx="3"/>
              <a:endCxn id="5" idx="1"/>
            </p:cNvCxnSpPr>
            <p:nvPr/>
          </p:nvCxnSpPr>
          <p:spPr>
            <a:xfrm flipV="1">
              <a:off x="3488388" y="5288757"/>
              <a:ext cx="2771831" cy="199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kstSylinder 36">
              <a:extLst>
                <a:ext uri="{FF2B5EF4-FFF2-40B4-BE49-F238E27FC236}">
                  <a16:creationId xmlns:a16="http://schemas.microsoft.com/office/drawing/2014/main" id="{528AD394-1242-48C0-88D9-7482F1B0C1C8}"/>
                </a:ext>
              </a:extLst>
            </p:cNvPr>
            <p:cNvSpPr txBox="1"/>
            <p:nvPr/>
          </p:nvSpPr>
          <p:spPr>
            <a:xfrm>
              <a:off x="4589514" y="2011738"/>
              <a:ext cx="540533" cy="769441"/>
            </a:xfrm>
            <a:prstGeom prst="rect">
              <a:avLst/>
            </a:prstGeom>
            <a:noFill/>
          </p:spPr>
          <p:txBody>
            <a:bodyPr wrap="none" rtlCol="0">
              <a:spAutoFit/>
            </a:bodyPr>
            <a:lstStyle/>
            <a:p>
              <a:r>
                <a:rPr lang="nb-NO" sz="4400" dirty="0">
                  <a:solidFill>
                    <a:schemeClr val="accent5">
                      <a:lumMod val="75000"/>
                    </a:schemeClr>
                  </a:solidFill>
                </a:rPr>
                <a:t>G</a:t>
              </a:r>
            </a:p>
          </p:txBody>
        </p:sp>
        <p:cxnSp>
          <p:nvCxnSpPr>
            <p:cNvPr id="38" name="Rett linje 37">
              <a:extLst>
                <a:ext uri="{FF2B5EF4-FFF2-40B4-BE49-F238E27FC236}">
                  <a16:creationId xmlns:a16="http://schemas.microsoft.com/office/drawing/2014/main" id="{D11B04F6-F14D-46E3-B768-56B82567D381}"/>
                </a:ext>
              </a:extLst>
            </p:cNvPr>
            <p:cNvCxnSpPr>
              <a:cxnSpLocks/>
            </p:cNvCxnSpPr>
            <p:nvPr/>
          </p:nvCxnSpPr>
          <p:spPr>
            <a:xfrm flipV="1">
              <a:off x="3488388" y="2714034"/>
              <a:ext cx="1191565" cy="2253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7546169B-E4F8-4FF4-ADE9-A4A27BDA6CF0}"/>
                </a:ext>
              </a:extLst>
            </p:cNvPr>
            <p:cNvCxnSpPr>
              <a:cxnSpLocks/>
            </p:cNvCxnSpPr>
            <p:nvPr/>
          </p:nvCxnSpPr>
          <p:spPr>
            <a:xfrm flipH="1" flipV="1">
              <a:off x="5068654" y="2714034"/>
              <a:ext cx="1191565" cy="225366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uppe 91">
            <a:extLst>
              <a:ext uri="{FF2B5EF4-FFF2-40B4-BE49-F238E27FC236}">
                <a16:creationId xmlns:a16="http://schemas.microsoft.com/office/drawing/2014/main" id="{BBE69241-6490-4407-B62F-53648D1B3C58}"/>
              </a:ext>
            </a:extLst>
          </p:cNvPr>
          <p:cNvGrpSpPr/>
          <p:nvPr/>
        </p:nvGrpSpPr>
        <p:grpSpPr>
          <a:xfrm>
            <a:off x="5478169" y="1999120"/>
            <a:ext cx="6396455" cy="1381671"/>
            <a:chOff x="5621515" y="1999120"/>
            <a:chExt cx="6253108" cy="1267491"/>
          </a:xfrm>
        </p:grpSpPr>
        <p:sp>
          <p:nvSpPr>
            <p:cNvPr id="44" name="TekstSylinder 43">
              <a:extLst>
                <a:ext uri="{FF2B5EF4-FFF2-40B4-BE49-F238E27FC236}">
                  <a16:creationId xmlns:a16="http://schemas.microsoft.com/office/drawing/2014/main" id="{DFE157C9-2FF8-4AFF-8B89-65CD058D8A68}"/>
                </a:ext>
              </a:extLst>
            </p:cNvPr>
            <p:cNvSpPr txBox="1"/>
            <p:nvPr/>
          </p:nvSpPr>
          <p:spPr>
            <a:xfrm>
              <a:off x="6501736" y="1999120"/>
              <a:ext cx="5372887" cy="592919"/>
            </a:xfrm>
            <a:prstGeom prst="rect">
              <a:avLst/>
            </a:prstGeom>
            <a:noFill/>
          </p:spPr>
          <p:txBody>
            <a:bodyPr wrap="square">
              <a:spAutoFit/>
            </a:bodyPr>
            <a:lstStyle/>
            <a:p>
              <a:pPr marL="88900" indent="-88900">
                <a:buFont typeface="Arial" panose="020B0604020202020204" pitchFamily="34" charset="0"/>
                <a:buChar char="•"/>
              </a:pPr>
              <a:r>
                <a:rPr lang="nb-NO" sz="1800" u="sng"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2"/>
                </a:rPr>
                <a:t>Open Data Directive 2019/1024</a:t>
              </a:r>
              <a:r>
                <a:rPr lang="nb-NO" sz="1800" dirty="0">
                  <a:latin typeface="Calibri" panose="020F0502020204030204" pitchFamily="34" charset="0"/>
                  <a:ea typeface="DengXian" panose="02010600030101010101" pitchFamily="2" charset="-122"/>
                  <a:cs typeface="Times New Roman" panose="02020603050405020304" pitchFamily="18" charset="0"/>
                </a:rPr>
                <a:t>, (jf. Dir. 2003/98/EC)</a:t>
              </a:r>
            </a:p>
            <a:p>
              <a:r>
                <a:rPr lang="nb-NO" dirty="0">
                  <a:latin typeface="Calibri" panose="020F0502020204030204" pitchFamily="34" charset="0"/>
                  <a:ea typeface="DengXian" panose="02010600030101010101" pitchFamily="2" charset="-122"/>
                  <a:cs typeface="Times New Roman" panose="02020603050405020304" pitchFamily="18" charset="0"/>
                </a:rPr>
                <a:t>  og offentleglova § 7 (om bruk av </a:t>
              </a:r>
              <a:r>
                <a:rPr lang="nb-NO" dirty="0" err="1">
                  <a:latin typeface="Calibri" panose="020F0502020204030204" pitchFamily="34" charset="0"/>
                  <a:ea typeface="DengXian" panose="02010600030101010101" pitchFamily="2" charset="-122"/>
                  <a:cs typeface="Times New Roman" panose="02020603050405020304" pitchFamily="18" charset="0"/>
                </a:rPr>
                <a:t>offentleg</a:t>
              </a:r>
              <a:r>
                <a:rPr lang="nb-NO" dirty="0">
                  <a:latin typeface="Calibri" panose="020F0502020204030204" pitchFamily="34" charset="0"/>
                  <a:ea typeface="DengXian" panose="02010600030101010101" pitchFamily="2" charset="-122"/>
                  <a:cs typeface="Times New Roman" panose="02020603050405020304" pitchFamily="18" charset="0"/>
                </a:rPr>
                <a:t> informasjon)</a:t>
              </a:r>
              <a:endParaRPr lang="nb-NO" sz="1800" dirty="0">
                <a:latin typeface="Calibri" panose="020F0502020204030204" pitchFamily="34" charset="0"/>
                <a:ea typeface="DengXian" panose="02010600030101010101" pitchFamily="2" charset="-122"/>
                <a:cs typeface="Times New Roman" panose="02020603050405020304" pitchFamily="18" charset="0"/>
              </a:endParaRPr>
            </a:p>
          </p:txBody>
        </p:sp>
        <p:cxnSp>
          <p:nvCxnSpPr>
            <p:cNvPr id="46" name="Rett pilkobling 45">
              <a:extLst>
                <a:ext uri="{FF2B5EF4-FFF2-40B4-BE49-F238E27FC236}">
                  <a16:creationId xmlns:a16="http://schemas.microsoft.com/office/drawing/2014/main" id="{E4B688FF-102C-4DEF-BC86-9116ECAA6934}"/>
                </a:ext>
              </a:extLst>
            </p:cNvPr>
            <p:cNvCxnSpPr>
              <a:cxnSpLocks/>
            </p:cNvCxnSpPr>
            <p:nvPr/>
          </p:nvCxnSpPr>
          <p:spPr>
            <a:xfrm flipH="1">
              <a:off x="5621515" y="2620280"/>
              <a:ext cx="1027404" cy="64633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sp>
        <p:nvSpPr>
          <p:cNvPr id="51" name="TekstSylinder 50">
            <a:extLst>
              <a:ext uri="{FF2B5EF4-FFF2-40B4-BE49-F238E27FC236}">
                <a16:creationId xmlns:a16="http://schemas.microsoft.com/office/drawing/2014/main" id="{EAF23E59-617D-4DD7-9E18-6DC1EA56A4EE}"/>
              </a:ext>
            </a:extLst>
          </p:cNvPr>
          <p:cNvSpPr txBox="1"/>
          <p:nvPr/>
        </p:nvSpPr>
        <p:spPr>
          <a:xfrm>
            <a:off x="6521067" y="2766773"/>
            <a:ext cx="4073233" cy="369332"/>
          </a:xfrm>
          <a:prstGeom prst="rect">
            <a:avLst/>
          </a:prstGeom>
          <a:noFill/>
        </p:spPr>
        <p:txBody>
          <a:bodyPr wrap="square">
            <a:spAutoFit/>
          </a:bodyPr>
          <a:lstStyle/>
          <a:p>
            <a:pPr marL="88900" indent="-88900">
              <a:buFont typeface="Arial" panose="020B0604020202020204" pitchFamily="34" charset="0"/>
              <a:buChar char="•"/>
            </a:pPr>
            <a:r>
              <a:rPr lang="nb-NO" u="sng"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Data </a:t>
            </a:r>
            <a:r>
              <a:rPr lang="nb-NO" u="sng" dirty="0" err="1">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Governance</a:t>
            </a:r>
            <a:r>
              <a:rPr lang="nb-NO" u="sng"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 </a:t>
            </a:r>
            <a:r>
              <a:rPr lang="nb-NO" u="sng" dirty="0" err="1">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Act</a:t>
            </a:r>
            <a:r>
              <a:rPr lang="nb-NO" dirty="0">
                <a:solidFill>
                  <a:srgbClr val="0563C1"/>
                </a:solidFill>
                <a:latin typeface="Calibri" panose="020F0502020204030204" pitchFamily="34" charset="0"/>
                <a:ea typeface="DengXian" panose="02010600030101010101" pitchFamily="2" charset="-122"/>
                <a:cs typeface="Times New Roman" panose="02020603050405020304" pitchFamily="18" charset="0"/>
              </a:rPr>
              <a:t> </a:t>
            </a:r>
            <a:r>
              <a:rPr lang="nb-NO" dirty="0">
                <a:latin typeface="Calibri" panose="020F0502020204030204" pitchFamily="34" charset="0"/>
                <a:ea typeface="DengXian" panose="02010600030101010101" pitchFamily="2" charset="-122"/>
                <a:cs typeface="Times New Roman" panose="02020603050405020304" pitchFamily="18" charset="0"/>
              </a:rPr>
              <a:t>(2020)</a:t>
            </a:r>
            <a:endParaRPr lang="nb-NO" dirty="0"/>
          </a:p>
        </p:txBody>
      </p:sp>
      <p:sp>
        <p:nvSpPr>
          <p:cNvPr id="55" name="TekstSylinder 54">
            <a:extLst>
              <a:ext uri="{FF2B5EF4-FFF2-40B4-BE49-F238E27FC236}">
                <a16:creationId xmlns:a16="http://schemas.microsoft.com/office/drawing/2014/main" id="{EC25D915-FC19-4067-8209-AB464F8B3ECE}"/>
              </a:ext>
            </a:extLst>
          </p:cNvPr>
          <p:cNvSpPr txBox="1"/>
          <p:nvPr/>
        </p:nvSpPr>
        <p:spPr>
          <a:xfrm>
            <a:off x="4511659" y="3765098"/>
            <a:ext cx="579646" cy="369332"/>
          </a:xfrm>
          <a:prstGeom prst="rect">
            <a:avLst/>
          </a:prstGeom>
          <a:noFill/>
        </p:spPr>
        <p:txBody>
          <a:bodyPr wrap="none" rtlCol="0">
            <a:spAutoFit/>
          </a:bodyPr>
          <a:lstStyle/>
          <a:p>
            <a:r>
              <a:rPr lang="nb-NO" dirty="0"/>
              <a:t>DDT</a:t>
            </a:r>
          </a:p>
        </p:txBody>
      </p:sp>
      <p:grpSp>
        <p:nvGrpSpPr>
          <p:cNvPr id="93" name="Gruppe 92">
            <a:extLst>
              <a:ext uri="{FF2B5EF4-FFF2-40B4-BE49-F238E27FC236}">
                <a16:creationId xmlns:a16="http://schemas.microsoft.com/office/drawing/2014/main" id="{5BB7859A-CAD4-4BCF-BD10-D7588D2A3B67}"/>
              </a:ext>
            </a:extLst>
          </p:cNvPr>
          <p:cNvGrpSpPr/>
          <p:nvPr/>
        </p:nvGrpSpPr>
        <p:grpSpPr>
          <a:xfrm>
            <a:off x="5741567" y="3136105"/>
            <a:ext cx="5947579" cy="778879"/>
            <a:chOff x="5741567" y="3136105"/>
            <a:chExt cx="5947579" cy="778879"/>
          </a:xfrm>
        </p:grpSpPr>
        <p:sp>
          <p:nvSpPr>
            <p:cNvPr id="52" name="TekstSylinder 51">
              <a:extLst>
                <a:ext uri="{FF2B5EF4-FFF2-40B4-BE49-F238E27FC236}">
                  <a16:creationId xmlns:a16="http://schemas.microsoft.com/office/drawing/2014/main" id="{2C004859-98FC-43AD-B7C3-24B7D7676F5C}"/>
                </a:ext>
              </a:extLst>
            </p:cNvPr>
            <p:cNvSpPr txBox="1"/>
            <p:nvPr/>
          </p:nvSpPr>
          <p:spPr>
            <a:xfrm>
              <a:off x="6648920" y="3136105"/>
              <a:ext cx="5040226" cy="646331"/>
            </a:xfrm>
            <a:prstGeom prst="rect">
              <a:avLst/>
            </a:prstGeom>
            <a:noFill/>
          </p:spPr>
          <p:txBody>
            <a:bodyPr wrap="none" rtlCol="0">
              <a:spAutoFit/>
            </a:bodyPr>
            <a:lstStyle/>
            <a:p>
              <a:r>
                <a:rPr lang="da-DK" dirty="0">
                  <a:solidFill>
                    <a:schemeClr val="accent6">
                      <a:lumMod val="75000"/>
                    </a:schemeClr>
                  </a:solidFill>
                </a:rPr>
                <a:t>a) Videreanvendelse av bestemte kategorier av data</a:t>
              </a:r>
            </a:p>
            <a:p>
              <a:r>
                <a:rPr lang="da-DK" dirty="0">
                  <a:solidFill>
                    <a:schemeClr val="accent6">
                      <a:lumMod val="75000"/>
                    </a:schemeClr>
                  </a:solidFill>
                </a:rPr>
                <a:t>i offentlige </a:t>
              </a:r>
              <a:r>
                <a:rPr lang="da-DK" dirty="0" err="1">
                  <a:solidFill>
                    <a:schemeClr val="accent6">
                      <a:lumMod val="75000"/>
                    </a:schemeClr>
                  </a:solidFill>
                </a:rPr>
                <a:t>myndigheters</a:t>
              </a:r>
              <a:r>
                <a:rPr lang="da-DK" dirty="0">
                  <a:solidFill>
                    <a:schemeClr val="accent6">
                      <a:lumMod val="75000"/>
                    </a:schemeClr>
                  </a:solidFill>
                </a:rPr>
                <a:t> </a:t>
              </a:r>
              <a:r>
                <a:rPr lang="da-DK" sz="1600" dirty="0" err="1">
                  <a:solidFill>
                    <a:schemeClr val="accent6">
                      <a:lumMod val="75000"/>
                    </a:schemeClr>
                  </a:solidFill>
                </a:rPr>
                <a:t>besittelse</a:t>
              </a:r>
              <a:endParaRPr lang="nb-NO" sz="1600" dirty="0">
                <a:solidFill>
                  <a:schemeClr val="accent6">
                    <a:lumMod val="75000"/>
                  </a:schemeClr>
                </a:solidFill>
              </a:endParaRPr>
            </a:p>
          </p:txBody>
        </p:sp>
        <p:cxnSp>
          <p:nvCxnSpPr>
            <p:cNvPr id="58" name="Rett pilkobling 57">
              <a:extLst>
                <a:ext uri="{FF2B5EF4-FFF2-40B4-BE49-F238E27FC236}">
                  <a16:creationId xmlns:a16="http://schemas.microsoft.com/office/drawing/2014/main" id="{EEFFA17E-3AE2-4FAD-987B-0733467923D3}"/>
                </a:ext>
              </a:extLst>
            </p:cNvPr>
            <p:cNvCxnSpPr>
              <a:cxnSpLocks/>
            </p:cNvCxnSpPr>
            <p:nvPr/>
          </p:nvCxnSpPr>
          <p:spPr>
            <a:xfrm flipH="1">
              <a:off x="5741567" y="3355538"/>
              <a:ext cx="907353" cy="55944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537422BF-6068-48DF-9DCB-5CECE9ED041A}"/>
              </a:ext>
            </a:extLst>
          </p:cNvPr>
          <p:cNvGrpSpPr/>
          <p:nvPr/>
        </p:nvGrpSpPr>
        <p:grpSpPr>
          <a:xfrm>
            <a:off x="3657549" y="4150108"/>
            <a:ext cx="6889105" cy="964964"/>
            <a:chOff x="3657549" y="4150108"/>
            <a:chExt cx="6889105" cy="964964"/>
          </a:xfrm>
        </p:grpSpPr>
        <p:sp>
          <p:nvSpPr>
            <p:cNvPr id="56" name="TekstSylinder 55">
              <a:extLst>
                <a:ext uri="{FF2B5EF4-FFF2-40B4-BE49-F238E27FC236}">
                  <a16:creationId xmlns:a16="http://schemas.microsoft.com/office/drawing/2014/main" id="{39E0E5B6-D20F-4D0A-8076-8645F6128AF0}"/>
                </a:ext>
              </a:extLst>
            </p:cNvPr>
            <p:cNvSpPr txBox="1"/>
            <p:nvPr/>
          </p:nvSpPr>
          <p:spPr>
            <a:xfrm>
              <a:off x="6648920" y="4150108"/>
              <a:ext cx="3897734" cy="369332"/>
            </a:xfrm>
            <a:prstGeom prst="rect">
              <a:avLst/>
            </a:prstGeom>
            <a:noFill/>
          </p:spPr>
          <p:txBody>
            <a:bodyPr wrap="none" rtlCol="0">
              <a:spAutoFit/>
            </a:bodyPr>
            <a:lstStyle/>
            <a:p>
              <a:r>
                <a:rPr lang="nb-NO" dirty="0">
                  <a:solidFill>
                    <a:srgbClr val="7030A0"/>
                  </a:solidFill>
                </a:rPr>
                <a:t>c) Dataaltruistiske organisasjoner (DAO)</a:t>
              </a:r>
            </a:p>
          </p:txBody>
        </p:sp>
        <p:sp>
          <p:nvSpPr>
            <p:cNvPr id="57" name="TekstSylinder 56">
              <a:extLst>
                <a:ext uri="{FF2B5EF4-FFF2-40B4-BE49-F238E27FC236}">
                  <a16:creationId xmlns:a16="http://schemas.microsoft.com/office/drawing/2014/main" id="{6CBDA13D-C6D1-49D3-B029-C6A2F6FE89C3}"/>
                </a:ext>
              </a:extLst>
            </p:cNvPr>
            <p:cNvSpPr txBox="1"/>
            <p:nvPr/>
          </p:nvSpPr>
          <p:spPr>
            <a:xfrm>
              <a:off x="4507025" y="4150108"/>
              <a:ext cx="606705" cy="369332"/>
            </a:xfrm>
            <a:prstGeom prst="rect">
              <a:avLst/>
            </a:prstGeom>
            <a:noFill/>
          </p:spPr>
          <p:txBody>
            <a:bodyPr wrap="none" rtlCol="0">
              <a:spAutoFit/>
            </a:bodyPr>
            <a:lstStyle/>
            <a:p>
              <a:r>
                <a:rPr lang="nb-NO" dirty="0"/>
                <a:t>DAO</a:t>
              </a:r>
            </a:p>
          </p:txBody>
        </p:sp>
        <p:cxnSp>
          <p:nvCxnSpPr>
            <p:cNvPr id="61" name="Rett pilkobling 60">
              <a:extLst>
                <a:ext uri="{FF2B5EF4-FFF2-40B4-BE49-F238E27FC236}">
                  <a16:creationId xmlns:a16="http://schemas.microsoft.com/office/drawing/2014/main" id="{45EBCE07-D3CB-433B-929E-1844C12B9665}"/>
                </a:ext>
              </a:extLst>
            </p:cNvPr>
            <p:cNvCxnSpPr>
              <a:cxnSpLocks/>
            </p:cNvCxnSpPr>
            <p:nvPr/>
          </p:nvCxnSpPr>
          <p:spPr>
            <a:xfrm flipH="1" flipV="1">
              <a:off x="5023013" y="4483809"/>
              <a:ext cx="1191566" cy="631263"/>
            </a:xfrm>
            <a:prstGeom prst="straightConnector1">
              <a:avLst/>
            </a:prstGeom>
            <a:ln w="222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Rett pilkobling 62">
              <a:extLst>
                <a:ext uri="{FF2B5EF4-FFF2-40B4-BE49-F238E27FC236}">
                  <a16:creationId xmlns:a16="http://schemas.microsoft.com/office/drawing/2014/main" id="{D0FA7489-D0D2-4F72-9DF8-D833AE70B622}"/>
                </a:ext>
              </a:extLst>
            </p:cNvPr>
            <p:cNvCxnSpPr>
              <a:cxnSpLocks/>
            </p:cNvCxnSpPr>
            <p:nvPr/>
          </p:nvCxnSpPr>
          <p:spPr>
            <a:xfrm flipV="1">
              <a:off x="3657549" y="4483809"/>
              <a:ext cx="976763" cy="629263"/>
            </a:xfrm>
            <a:prstGeom prst="straightConnector1">
              <a:avLst/>
            </a:prstGeom>
            <a:ln w="222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Gruppe 90">
            <a:extLst>
              <a:ext uri="{FF2B5EF4-FFF2-40B4-BE49-F238E27FC236}">
                <a16:creationId xmlns:a16="http://schemas.microsoft.com/office/drawing/2014/main" id="{6249FFE1-7455-4324-8E0A-39D050BBA76B}"/>
              </a:ext>
            </a:extLst>
          </p:cNvPr>
          <p:cNvGrpSpPr/>
          <p:nvPr/>
        </p:nvGrpSpPr>
        <p:grpSpPr>
          <a:xfrm>
            <a:off x="3435287" y="3794547"/>
            <a:ext cx="6155628" cy="2381168"/>
            <a:chOff x="3450448" y="3778060"/>
            <a:chExt cx="6155628" cy="2381168"/>
          </a:xfrm>
        </p:grpSpPr>
        <p:sp>
          <p:nvSpPr>
            <p:cNvPr id="53" name="TekstSylinder 52">
              <a:extLst>
                <a:ext uri="{FF2B5EF4-FFF2-40B4-BE49-F238E27FC236}">
                  <a16:creationId xmlns:a16="http://schemas.microsoft.com/office/drawing/2014/main" id="{747B18AC-7BE4-4211-9A96-7CE468A47706}"/>
                </a:ext>
              </a:extLst>
            </p:cNvPr>
            <p:cNvSpPr txBox="1"/>
            <p:nvPr/>
          </p:nvSpPr>
          <p:spPr>
            <a:xfrm>
              <a:off x="6648920" y="3778060"/>
              <a:ext cx="2957156" cy="369332"/>
            </a:xfrm>
            <a:prstGeom prst="rect">
              <a:avLst/>
            </a:prstGeom>
            <a:noFill/>
          </p:spPr>
          <p:txBody>
            <a:bodyPr wrap="none" rtlCol="0">
              <a:spAutoFit/>
            </a:bodyPr>
            <a:lstStyle/>
            <a:p>
              <a:r>
                <a:rPr lang="nb-NO" dirty="0">
                  <a:solidFill>
                    <a:srgbClr val="C00000"/>
                  </a:solidFill>
                </a:rPr>
                <a:t>b) Datadelingstjenester (DDT)</a:t>
              </a:r>
            </a:p>
          </p:txBody>
        </p:sp>
        <p:sp>
          <p:nvSpPr>
            <p:cNvPr id="73" name="TekstSylinder 72">
              <a:extLst>
                <a:ext uri="{FF2B5EF4-FFF2-40B4-BE49-F238E27FC236}">
                  <a16:creationId xmlns:a16="http://schemas.microsoft.com/office/drawing/2014/main" id="{616EC138-FB27-4E77-A1C5-7790BA274A07}"/>
                </a:ext>
              </a:extLst>
            </p:cNvPr>
            <p:cNvSpPr txBox="1"/>
            <p:nvPr/>
          </p:nvSpPr>
          <p:spPr>
            <a:xfrm>
              <a:off x="3636612" y="4900222"/>
              <a:ext cx="447558" cy="369332"/>
            </a:xfrm>
            <a:prstGeom prst="rect">
              <a:avLst/>
            </a:prstGeom>
            <a:solidFill>
              <a:schemeClr val="accent4">
                <a:lumMod val="20000"/>
                <a:lumOff val="80000"/>
              </a:schemeClr>
            </a:solidFill>
          </p:spPr>
          <p:txBody>
            <a:bodyPr wrap="none" rtlCol="0">
              <a:spAutoFit/>
            </a:bodyPr>
            <a:lstStyle/>
            <a:p>
              <a:r>
                <a:rPr lang="nb-NO" dirty="0"/>
                <a:t>DK</a:t>
              </a:r>
            </a:p>
          </p:txBody>
        </p:sp>
        <p:cxnSp>
          <p:nvCxnSpPr>
            <p:cNvPr id="75" name="Rett pilkobling 74">
              <a:extLst>
                <a:ext uri="{FF2B5EF4-FFF2-40B4-BE49-F238E27FC236}">
                  <a16:creationId xmlns:a16="http://schemas.microsoft.com/office/drawing/2014/main" id="{B635EDE1-8417-42E5-9F22-1D02DDC59A65}"/>
                </a:ext>
              </a:extLst>
            </p:cNvPr>
            <p:cNvCxnSpPr>
              <a:cxnSpLocks/>
            </p:cNvCxnSpPr>
            <p:nvPr/>
          </p:nvCxnSpPr>
          <p:spPr>
            <a:xfrm flipV="1">
              <a:off x="3840122" y="4414185"/>
              <a:ext cx="749392" cy="50524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Rett pilkobling 77">
              <a:extLst>
                <a:ext uri="{FF2B5EF4-FFF2-40B4-BE49-F238E27FC236}">
                  <a16:creationId xmlns:a16="http://schemas.microsoft.com/office/drawing/2014/main" id="{A86BE54C-3152-4B7D-9483-92348DC3E989}"/>
                </a:ext>
              </a:extLst>
            </p:cNvPr>
            <p:cNvCxnSpPr>
              <a:cxnSpLocks/>
              <a:endCxn id="57" idx="1"/>
            </p:cNvCxnSpPr>
            <p:nvPr/>
          </p:nvCxnSpPr>
          <p:spPr>
            <a:xfrm flipV="1">
              <a:off x="3450448" y="4334774"/>
              <a:ext cx="1056577" cy="734436"/>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0" name="TekstSylinder 79">
              <a:extLst>
                <a:ext uri="{FF2B5EF4-FFF2-40B4-BE49-F238E27FC236}">
                  <a16:creationId xmlns:a16="http://schemas.microsoft.com/office/drawing/2014/main" id="{B40061DA-DE5A-483A-8813-2D606B2D7EA3}"/>
                </a:ext>
              </a:extLst>
            </p:cNvPr>
            <p:cNvSpPr txBox="1"/>
            <p:nvPr/>
          </p:nvSpPr>
          <p:spPr>
            <a:xfrm>
              <a:off x="5756728" y="4875016"/>
              <a:ext cx="447558" cy="369332"/>
            </a:xfrm>
            <a:prstGeom prst="rect">
              <a:avLst/>
            </a:prstGeom>
            <a:solidFill>
              <a:schemeClr val="accent4">
                <a:lumMod val="20000"/>
                <a:lumOff val="80000"/>
              </a:schemeClr>
            </a:solidFill>
          </p:spPr>
          <p:txBody>
            <a:bodyPr wrap="none" rtlCol="0">
              <a:spAutoFit/>
            </a:bodyPr>
            <a:lstStyle/>
            <a:p>
              <a:r>
                <a:rPr lang="nb-NO" dirty="0"/>
                <a:t>DK</a:t>
              </a:r>
            </a:p>
          </p:txBody>
        </p:sp>
        <p:cxnSp>
          <p:nvCxnSpPr>
            <p:cNvPr id="81" name="Rett pilkobling 80">
              <a:extLst>
                <a:ext uri="{FF2B5EF4-FFF2-40B4-BE49-F238E27FC236}">
                  <a16:creationId xmlns:a16="http://schemas.microsoft.com/office/drawing/2014/main" id="{8C4386DC-2446-4779-8E0B-F6F381A1031B}"/>
                </a:ext>
              </a:extLst>
            </p:cNvPr>
            <p:cNvCxnSpPr>
              <a:cxnSpLocks/>
              <a:endCxn id="57" idx="3"/>
            </p:cNvCxnSpPr>
            <p:nvPr/>
          </p:nvCxnSpPr>
          <p:spPr>
            <a:xfrm flipH="1" flipV="1">
              <a:off x="5113730" y="4334774"/>
              <a:ext cx="1273766" cy="77125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Rett pilkobling 81">
              <a:extLst>
                <a:ext uri="{FF2B5EF4-FFF2-40B4-BE49-F238E27FC236}">
                  <a16:creationId xmlns:a16="http://schemas.microsoft.com/office/drawing/2014/main" id="{D2EC5C31-1BBB-4CE7-B56F-3B01979AA66D}"/>
                </a:ext>
              </a:extLst>
            </p:cNvPr>
            <p:cNvCxnSpPr>
              <a:cxnSpLocks/>
            </p:cNvCxnSpPr>
            <p:nvPr/>
          </p:nvCxnSpPr>
          <p:spPr>
            <a:xfrm flipH="1" flipV="1">
              <a:off x="5068090" y="4439400"/>
              <a:ext cx="762331" cy="413412"/>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0" name="TekstSylinder 89">
              <a:extLst>
                <a:ext uri="{FF2B5EF4-FFF2-40B4-BE49-F238E27FC236}">
                  <a16:creationId xmlns:a16="http://schemas.microsoft.com/office/drawing/2014/main" id="{DED14458-7E4D-4361-B47B-86427434DB15}"/>
                </a:ext>
              </a:extLst>
            </p:cNvPr>
            <p:cNvSpPr txBox="1"/>
            <p:nvPr/>
          </p:nvSpPr>
          <p:spPr>
            <a:xfrm>
              <a:off x="3747533" y="5789896"/>
              <a:ext cx="2293256" cy="369332"/>
            </a:xfrm>
            <a:prstGeom prst="rect">
              <a:avLst/>
            </a:prstGeom>
            <a:solidFill>
              <a:schemeClr val="accent4">
                <a:lumMod val="20000"/>
                <a:lumOff val="80000"/>
              </a:schemeClr>
            </a:solidFill>
          </p:spPr>
          <p:txBody>
            <a:bodyPr wrap="none" rtlCol="0">
              <a:spAutoFit/>
            </a:bodyPr>
            <a:lstStyle/>
            <a:p>
              <a:r>
                <a:rPr lang="nb-NO" dirty="0"/>
                <a:t>DK = Datakooperativer</a:t>
              </a:r>
            </a:p>
          </p:txBody>
        </p:sp>
      </p:grpSp>
    </p:spTree>
    <p:extLst>
      <p:ext uri="{BB962C8B-B14F-4D97-AF65-F5344CB8AC3E}">
        <p14:creationId xmlns:p14="http://schemas.microsoft.com/office/powerpoint/2010/main" val="41930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EF6B23-5F81-4640-974E-ADC278F5D586}"/>
              </a:ext>
            </a:extLst>
          </p:cNvPr>
          <p:cNvSpPr>
            <a:spLocks noGrp="1"/>
          </p:cNvSpPr>
          <p:nvPr>
            <p:ph type="title"/>
          </p:nvPr>
        </p:nvSpPr>
        <p:spPr>
          <a:xfrm>
            <a:off x="805709" y="1"/>
            <a:ext cx="10515600" cy="1129154"/>
          </a:xfrm>
        </p:spPr>
        <p:txBody>
          <a:bodyPr anchor="ctr">
            <a:noAutofit/>
          </a:bodyPr>
          <a:lstStyle/>
          <a:p>
            <a:r>
              <a:rPr lang="nb-NO" sz="3200" dirty="0" err="1">
                <a:solidFill>
                  <a:srgbClr val="C00000"/>
                </a:solidFill>
              </a:rPr>
              <a:t>Artificial</a:t>
            </a:r>
            <a:r>
              <a:rPr lang="nb-NO" sz="3200" dirty="0">
                <a:solidFill>
                  <a:srgbClr val="C00000"/>
                </a:solidFill>
              </a:rPr>
              <a:t> </a:t>
            </a:r>
            <a:r>
              <a:rPr lang="nb-NO" sz="3200" dirty="0" err="1">
                <a:solidFill>
                  <a:srgbClr val="C00000"/>
                </a:solidFill>
              </a:rPr>
              <a:t>Intelligence</a:t>
            </a:r>
            <a:r>
              <a:rPr lang="nb-NO" sz="3200" dirty="0">
                <a:solidFill>
                  <a:srgbClr val="C00000"/>
                </a:solidFill>
              </a:rPr>
              <a:t> </a:t>
            </a:r>
            <a:r>
              <a:rPr lang="nb-NO" sz="3200" dirty="0" err="1">
                <a:solidFill>
                  <a:srgbClr val="C00000"/>
                </a:solidFill>
              </a:rPr>
              <a:t>Act</a:t>
            </a:r>
            <a:r>
              <a:rPr lang="nb-NO" sz="3200" dirty="0">
                <a:solidFill>
                  <a:srgbClr val="C00000"/>
                </a:solidFill>
              </a:rPr>
              <a:t> (AIA) – forslag til ny forordning</a:t>
            </a:r>
          </a:p>
        </p:txBody>
      </p:sp>
      <p:sp>
        <p:nvSpPr>
          <p:cNvPr id="9" name="Plassholder for innhold 8">
            <a:extLst>
              <a:ext uri="{FF2B5EF4-FFF2-40B4-BE49-F238E27FC236}">
                <a16:creationId xmlns:a16="http://schemas.microsoft.com/office/drawing/2014/main" id="{D11D8CFB-7AB4-4195-83B8-0DD0BF1AB5FD}"/>
              </a:ext>
            </a:extLst>
          </p:cNvPr>
          <p:cNvSpPr>
            <a:spLocks noGrp="1"/>
          </p:cNvSpPr>
          <p:nvPr>
            <p:ph idx="1"/>
          </p:nvPr>
        </p:nvSpPr>
        <p:spPr>
          <a:xfrm>
            <a:off x="462228" y="1392487"/>
            <a:ext cx="11035075" cy="2515761"/>
          </a:xfrm>
        </p:spPr>
        <p:txBody>
          <a:bodyPr anchor="ctr">
            <a:noAutofit/>
          </a:bodyPr>
          <a:lstStyle/>
          <a:p>
            <a:r>
              <a:rPr lang="nb-NO" sz="1800" dirty="0"/>
              <a:t>AIA bygger på en vid definisjon av kunstig intelligens (KI)</a:t>
            </a:r>
          </a:p>
          <a:p>
            <a:r>
              <a:rPr lang="nb-NO" sz="1800" dirty="0"/>
              <a:t>AIA er ment å regulere krav til KI-</a:t>
            </a:r>
            <a:r>
              <a:rPr lang="nb-NO" sz="1800" i="1" dirty="0"/>
              <a:t>produkter</a:t>
            </a:r>
            <a:r>
              <a:rPr lang="nb-NO" sz="1800" dirty="0"/>
              <a:t>, og er ikke formulert som nye rettigheter</a:t>
            </a:r>
          </a:p>
          <a:p>
            <a:pPr lvl="1"/>
            <a:r>
              <a:rPr lang="nb-NO" sz="1800" dirty="0"/>
              <a:t>Vil likevel ha beskyttelse av enkeltpersoner som </a:t>
            </a:r>
            <a:r>
              <a:rPr lang="nb-NO" sz="1800" i="1" dirty="0"/>
              <a:t>effekt</a:t>
            </a:r>
          </a:p>
          <a:p>
            <a:pPr lvl="1"/>
            <a:r>
              <a:rPr lang="nb-NO" sz="1800" i="1" dirty="0"/>
              <a:t>Omhandler ikke personvern direkte, men mange KI-systemer vil nettopp bruke personopplysninger, så det er intim sammenheng mellom AIA og personvernforordningen (GDPR)</a:t>
            </a:r>
          </a:p>
          <a:p>
            <a:r>
              <a:rPr lang="nb-NO" sz="1800" i="1" dirty="0"/>
              <a:t>Forbyr visse anvendelser av KI (art. 5)</a:t>
            </a:r>
          </a:p>
          <a:p>
            <a:r>
              <a:rPr lang="nb-NO" sz="1800" dirty="0"/>
              <a:t>Stiller krav til «</a:t>
            </a:r>
            <a:r>
              <a:rPr lang="nb-NO" sz="1800" dirty="0" err="1"/>
              <a:t>high</a:t>
            </a:r>
            <a:r>
              <a:rPr lang="nb-NO" sz="1800" dirty="0"/>
              <a:t>-risk systems»</a:t>
            </a:r>
          </a:p>
        </p:txBody>
      </p:sp>
      <p:pic>
        <p:nvPicPr>
          <p:cNvPr id="10" name="Bilde 9">
            <a:extLst>
              <a:ext uri="{FF2B5EF4-FFF2-40B4-BE49-F238E27FC236}">
                <a16:creationId xmlns:a16="http://schemas.microsoft.com/office/drawing/2014/main" id="{6085D6D5-00D2-4616-8C8A-E178A3A5A762}"/>
              </a:ext>
            </a:extLst>
          </p:cNvPr>
          <p:cNvPicPr>
            <a:picLocks noChangeAspect="1"/>
          </p:cNvPicPr>
          <p:nvPr/>
        </p:nvPicPr>
        <p:blipFill>
          <a:blip r:embed="rId2"/>
          <a:stretch>
            <a:fillRect/>
          </a:stretch>
        </p:blipFill>
        <p:spPr>
          <a:xfrm>
            <a:off x="1687617" y="3874516"/>
            <a:ext cx="7927896" cy="2636025"/>
          </a:xfrm>
          <a:prstGeom prst="rect">
            <a:avLst/>
          </a:prstGeom>
        </p:spPr>
      </p:pic>
    </p:spTree>
    <p:extLst>
      <p:ext uri="{BB962C8B-B14F-4D97-AF65-F5344CB8AC3E}">
        <p14:creationId xmlns:p14="http://schemas.microsoft.com/office/powerpoint/2010/main" val="414161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4401-1F91-8197-35F3-9E75AEB4FFC2}"/>
              </a:ext>
            </a:extLst>
          </p:cNvPr>
          <p:cNvSpPr>
            <a:spLocks noGrp="1"/>
          </p:cNvSpPr>
          <p:nvPr>
            <p:ph type="title"/>
          </p:nvPr>
        </p:nvSpPr>
        <p:spPr/>
        <p:txBody>
          <a:bodyPr/>
          <a:lstStyle/>
          <a:p>
            <a:r>
              <a:rPr lang="en-GB" dirty="0"/>
              <a:t>Artificial Intelligence Act (AIA) - </a:t>
            </a:r>
            <a:r>
              <a:rPr lang="en-GB" dirty="0" err="1"/>
              <a:t>forslag</a:t>
            </a:r>
            <a:endParaRPr lang="en-GB" dirty="0"/>
          </a:p>
        </p:txBody>
      </p:sp>
      <p:sp>
        <p:nvSpPr>
          <p:cNvPr id="4" name="Footer Placeholder 3">
            <a:extLst>
              <a:ext uri="{FF2B5EF4-FFF2-40B4-BE49-F238E27FC236}">
                <a16:creationId xmlns:a16="http://schemas.microsoft.com/office/drawing/2014/main" id="{A0391252-40C6-80F0-5A5F-91CD9C08D832}"/>
              </a:ext>
            </a:extLst>
          </p:cNvPr>
          <p:cNvSpPr>
            <a:spLocks noGrp="1"/>
          </p:cNvSpPr>
          <p:nvPr>
            <p:ph type="ftr" sz="quarter" idx="3"/>
          </p:nvPr>
        </p:nvSpPr>
        <p:spPr/>
        <p: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F93CAE49-B297-76C1-1C61-59716CA2DEBC}"/>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524B48"/>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750" b="0" i="0" u="none" strike="noStrike" kern="1200" cap="none" spc="0" normalizeH="0" baseline="0" noProof="0" dirty="0">
              <a:ln>
                <a:noFill/>
              </a:ln>
              <a:solidFill>
                <a:srgbClr val="524B48"/>
              </a:solidFill>
              <a:effectLst/>
              <a:uLnTx/>
              <a:uFillTx/>
              <a:latin typeface="Arial"/>
              <a:ea typeface="+mn-ea"/>
              <a:cs typeface="+mn-cs"/>
            </a:endParaRPr>
          </a:p>
        </p:txBody>
      </p:sp>
      <p:pic>
        <p:nvPicPr>
          <p:cNvPr id="6" name="Content Placeholder 5">
            <a:extLst>
              <a:ext uri="{FF2B5EF4-FFF2-40B4-BE49-F238E27FC236}">
                <a16:creationId xmlns:a16="http://schemas.microsoft.com/office/drawing/2014/main" id="{A3445162-DB4C-F9C4-B4F2-74BB11AAC1C7}"/>
              </a:ext>
            </a:extLst>
          </p:cNvPr>
          <p:cNvPicPr>
            <a:picLocks noGrp="1" noChangeAspect="1"/>
          </p:cNvPicPr>
          <p:nvPr>
            <p:ph sz="quarter" idx="28"/>
          </p:nvPr>
        </p:nvPicPr>
        <p:blipFill>
          <a:blip r:embed="rId2"/>
          <a:stretch>
            <a:fillRect/>
          </a:stretch>
        </p:blipFill>
        <p:spPr>
          <a:xfrm>
            <a:off x="4167067" y="1357742"/>
            <a:ext cx="7099300" cy="4305300"/>
          </a:xfrm>
          <a:prstGeom prst="rect">
            <a:avLst/>
          </a:prstGeom>
          <a:noFill/>
        </p:spPr>
      </p:pic>
      <p:sp>
        <p:nvSpPr>
          <p:cNvPr id="7" name="TextBox 6">
            <a:extLst>
              <a:ext uri="{FF2B5EF4-FFF2-40B4-BE49-F238E27FC236}">
                <a16:creationId xmlns:a16="http://schemas.microsoft.com/office/drawing/2014/main" id="{20767283-ACEF-5BF0-B477-5A2D23CD3002}"/>
              </a:ext>
            </a:extLst>
          </p:cNvPr>
          <p:cNvSpPr txBox="1"/>
          <p:nvPr/>
        </p:nvSpPr>
        <p:spPr>
          <a:xfrm>
            <a:off x="736961" y="1575903"/>
            <a:ext cx="3702755" cy="1200329"/>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Arial"/>
                <a:ea typeface="+mn-ea"/>
                <a:cs typeface="+mn-cs"/>
              </a:rPr>
              <a:t>Produktregulering</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Arial"/>
                <a:ea typeface="+mn-ea"/>
                <a:cs typeface="+mn-cs"/>
              </a:rPr>
              <a:t>Ikke</a:t>
            </a:r>
            <a:r>
              <a:rPr kumimoji="0" lang="en-GB" sz="2400" b="0" i="0" u="none" strike="noStrike" kern="1200" cap="none" spc="0" normalizeH="0" baseline="0" noProof="0" dirty="0">
                <a:ln>
                  <a:noFill/>
                </a:ln>
                <a:solidFill>
                  <a:prstClr val="black"/>
                </a:solidFill>
                <a:effectLst/>
                <a:uLnTx/>
                <a:uFillTx/>
                <a:latin typeface="Arial"/>
                <a:ea typeface="+mn-ea"/>
                <a:cs typeface="+mn-cs"/>
              </a:rPr>
              <a:t> </a:t>
            </a:r>
            <a:r>
              <a:rPr kumimoji="0" lang="en-GB" sz="2400" b="0" i="0" u="none" strike="noStrike" kern="1200" cap="none" spc="0" normalizeH="0" baseline="0" noProof="0" dirty="0" err="1">
                <a:ln>
                  <a:noFill/>
                </a:ln>
                <a:solidFill>
                  <a:prstClr val="black"/>
                </a:solidFill>
                <a:effectLst/>
                <a:uLnTx/>
                <a:uFillTx/>
                <a:latin typeface="Arial"/>
                <a:ea typeface="+mn-ea"/>
                <a:cs typeface="+mn-cs"/>
              </a:rPr>
              <a:t>rettighetslov</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015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a:extLst>
              <a:ext uri="{FF2B5EF4-FFF2-40B4-BE49-F238E27FC236}">
                <a16:creationId xmlns:a16="http://schemas.microsoft.com/office/drawing/2014/main" id="{365680CF-63DF-BB2F-04DE-697A59F8916B}"/>
              </a:ext>
            </a:extLst>
          </p:cNvPr>
          <p:cNvSpPr>
            <a:spLocks noGrp="1"/>
          </p:cNvSpPr>
          <p:nvPr>
            <p:ph type="title"/>
          </p:nvPr>
        </p:nvSpPr>
        <p:spPr>
          <a:xfrm>
            <a:off x="838200" y="365126"/>
            <a:ext cx="10515600" cy="762790"/>
          </a:xfrm>
        </p:spPr>
        <p:txBody>
          <a:bodyPr/>
          <a:lstStyle/>
          <a:p>
            <a:r>
              <a:rPr lang="nb-NO" dirty="0"/>
              <a:t>Eksempler på forbudte KI-systemer</a:t>
            </a:r>
          </a:p>
        </p:txBody>
      </p:sp>
      <p:sp>
        <p:nvSpPr>
          <p:cNvPr id="18" name="TekstSylinder 17">
            <a:extLst>
              <a:ext uri="{FF2B5EF4-FFF2-40B4-BE49-F238E27FC236}">
                <a16:creationId xmlns:a16="http://schemas.microsoft.com/office/drawing/2014/main" id="{256CB9CA-4376-72FD-46A0-2F161FF10C93}"/>
              </a:ext>
            </a:extLst>
          </p:cNvPr>
          <p:cNvSpPr txBox="1"/>
          <p:nvPr/>
        </p:nvSpPr>
        <p:spPr>
          <a:xfrm>
            <a:off x="359833" y="1250682"/>
            <a:ext cx="11459634" cy="5242192"/>
          </a:xfrm>
          <a:prstGeom prst="rect">
            <a:avLst/>
          </a:prstGeom>
          <a:noFill/>
        </p:spPr>
        <p:txBody>
          <a:bodyPr wrap="square" rtlCol="0">
            <a:noAutofit/>
          </a:bodyPr>
          <a:lstStyle/>
          <a:p>
            <a:pPr algn="just" fontAlgn="base"/>
            <a:r>
              <a:rPr lang="da-DK" sz="2000" b="0" i="0" dirty="0">
                <a:solidFill>
                  <a:srgbClr val="000000"/>
                </a:solidFill>
                <a:effectLst/>
                <a:latin typeface="Times New Roman" panose="02020603050405020304" pitchFamily="18" charset="0"/>
              </a:rPr>
              <a:t>omsætning, ibrugtagning eller anvendelse af et AI-system som</a:t>
            </a:r>
          </a:p>
          <a:p>
            <a:pPr marL="342900" indent="-342900" algn="just" fontAlgn="base">
              <a:buFont typeface="+mj-lt"/>
              <a:buAutoNum type="alphaLcParenR"/>
            </a:pPr>
            <a:r>
              <a:rPr lang="da-DK" sz="2000" b="0" i="0" dirty="0">
                <a:solidFill>
                  <a:srgbClr val="000000"/>
                </a:solidFill>
                <a:effectLst/>
                <a:latin typeface="Times New Roman" panose="02020603050405020304" pitchFamily="18" charset="0"/>
              </a:rPr>
              <a:t>anvender </a:t>
            </a:r>
            <a:r>
              <a:rPr lang="da-DK" sz="2000" b="0" i="0" dirty="0">
                <a:solidFill>
                  <a:srgbClr val="C00000"/>
                </a:solidFill>
                <a:effectLst/>
                <a:latin typeface="Times New Roman" panose="02020603050405020304" pitchFamily="18" charset="0"/>
              </a:rPr>
              <a:t>subliminale teknikker</a:t>
            </a:r>
            <a:r>
              <a:rPr lang="da-DK" sz="2000" b="0" i="0" dirty="0">
                <a:solidFill>
                  <a:srgbClr val="000000"/>
                </a:solidFill>
                <a:effectLst/>
                <a:latin typeface="Times New Roman" panose="02020603050405020304" pitchFamily="18" charset="0"/>
              </a:rPr>
              <a:t>, der rækker ud over den menneskelige bevidsthed, med henblik på i væsentlig grad at fordreje en persons adfærd på en måde, der påfører eller sandsynligvis vil påføre den pågældende person eller en anden person fysisk eller psykisk skade</a:t>
            </a:r>
          </a:p>
          <a:p>
            <a:pPr marL="342900" indent="-342900" algn="just" fontAlgn="base">
              <a:buFont typeface="+mj-lt"/>
              <a:buAutoNum type="alphaLcParenR"/>
            </a:pPr>
            <a:r>
              <a:rPr lang="da-DK" sz="2000" b="0" i="0" dirty="0">
                <a:solidFill>
                  <a:srgbClr val="C00000"/>
                </a:solidFill>
                <a:effectLst/>
                <a:latin typeface="Times New Roman" panose="02020603050405020304" pitchFamily="18" charset="0"/>
              </a:rPr>
              <a:t>udnytter enhver af en specifik gruppe af personers sårbarheder </a:t>
            </a:r>
            <a:r>
              <a:rPr lang="da-DK" sz="2000" b="0" i="0" dirty="0">
                <a:solidFill>
                  <a:srgbClr val="000000"/>
                </a:solidFill>
                <a:effectLst/>
                <a:latin typeface="Times New Roman" panose="02020603050405020304" pitchFamily="18" charset="0"/>
              </a:rPr>
              <a:t>på grundlag af alder eller fysisk eller psykisk handicap med henblik på i væsentlig grad at fordreje en til gruppen hørende persons adfærd på en måde, der påfører eller sandsynligvis vil påføre den pågældende person eller en anden person fysisk eller psykisk skade</a:t>
            </a:r>
          </a:p>
          <a:p>
            <a:pPr marL="342900" indent="-342900" algn="just" fontAlgn="base">
              <a:buFont typeface="+mj-lt"/>
              <a:buAutoNum type="alphaLcParenR"/>
            </a:pPr>
            <a:r>
              <a:rPr lang="da-DK" sz="2000" b="0" i="0" dirty="0">
                <a:solidFill>
                  <a:srgbClr val="000000"/>
                </a:solidFill>
                <a:effectLst/>
                <a:latin typeface="Times New Roman" panose="02020603050405020304" pitchFamily="18" charset="0"/>
              </a:rPr>
              <a:t>fra offentlige myndigheders side eller på deres vegne med henblik på </a:t>
            </a:r>
            <a:r>
              <a:rPr lang="da-DK" sz="2000" b="0" i="0" dirty="0">
                <a:solidFill>
                  <a:srgbClr val="C00000"/>
                </a:solidFill>
                <a:effectLst/>
                <a:latin typeface="Times New Roman" panose="02020603050405020304" pitchFamily="18" charset="0"/>
              </a:rPr>
              <a:t>evaluering eller klassificering af fysiske personers troværdighed </a:t>
            </a:r>
            <a:r>
              <a:rPr lang="da-DK" sz="2000" b="0" i="0" dirty="0">
                <a:solidFill>
                  <a:srgbClr val="000000"/>
                </a:solidFill>
                <a:effectLst/>
                <a:latin typeface="Times New Roman" panose="02020603050405020304" pitchFamily="18" charset="0"/>
              </a:rPr>
              <a:t>over en given periode på grundlag af deres sociale adfærd eller kendte eller forudsagte personlige egenskaber eller personlighedstræk, således at den sociale bedømmelse fører til et eller begge følgende udfald:</a:t>
            </a:r>
          </a:p>
          <a:p>
            <a:pPr lvl="1" algn="just" fontAlgn="base"/>
            <a:r>
              <a:rPr lang="da-DK" sz="2000" b="0" i="0" dirty="0">
                <a:solidFill>
                  <a:srgbClr val="000000"/>
                </a:solidFill>
                <a:effectLst/>
                <a:latin typeface="Times New Roman" panose="02020603050405020304" pitchFamily="18" charset="0"/>
              </a:rPr>
              <a:t>i) skadelig eller ugunstig behandling af visse fysiske personer eller hele grupper heraf i sociale sammenhænge, som ikke har noget at gøre med de sammenhænge, i hvilke dataene oprindeligt blev genereret eller indsamlet</a:t>
            </a:r>
          </a:p>
          <a:p>
            <a:pPr lvl="1" algn="just" fontAlgn="base"/>
            <a:r>
              <a:rPr lang="da-DK" sz="2000" b="0" i="0" dirty="0">
                <a:solidFill>
                  <a:srgbClr val="000000"/>
                </a:solidFill>
                <a:effectLst/>
                <a:latin typeface="Times New Roman" panose="02020603050405020304" pitchFamily="18" charset="0"/>
              </a:rPr>
              <a:t>ii) skadelig eller ugunstig behandling af visse fysiske personer eller hele grupper heraf, som er uberettiget eller uforholdsmæssig i forhold til deres sociale adfærd eller alvorligheden heraf</a:t>
            </a:r>
            <a:endParaRPr lang="nb-NO" sz="2000" dirty="0"/>
          </a:p>
        </p:txBody>
      </p:sp>
    </p:spTree>
    <p:extLst>
      <p:ext uri="{BB962C8B-B14F-4D97-AF65-F5344CB8AC3E}">
        <p14:creationId xmlns:p14="http://schemas.microsoft.com/office/powerpoint/2010/main" val="139573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457879-68B3-A32D-3FF3-677DF9FF2300}"/>
              </a:ext>
            </a:extLst>
          </p:cNvPr>
          <p:cNvSpPr>
            <a:spLocks noGrp="1"/>
          </p:cNvSpPr>
          <p:nvPr>
            <p:ph type="title"/>
          </p:nvPr>
        </p:nvSpPr>
        <p:spPr>
          <a:xfrm>
            <a:off x="829095" y="1"/>
            <a:ext cx="10515600" cy="1281088"/>
          </a:xfrm>
        </p:spPr>
        <p:txBody>
          <a:bodyPr>
            <a:normAutofit/>
          </a:bodyPr>
          <a:lstStyle/>
          <a:p>
            <a:r>
              <a:rPr lang="nb-NO" sz="3600" dirty="0">
                <a:solidFill>
                  <a:srgbClr val="C00000"/>
                </a:solidFill>
              </a:rPr>
              <a:t>Eksempler på høy risiko KI-system (utdrag fra </a:t>
            </a:r>
            <a:r>
              <a:rPr lang="nb-NO" sz="3600" dirty="0" err="1">
                <a:solidFill>
                  <a:srgbClr val="C00000"/>
                </a:solidFill>
              </a:rPr>
              <a:t>Annex</a:t>
            </a:r>
            <a:r>
              <a:rPr lang="nb-NO" sz="3600" dirty="0">
                <a:solidFill>
                  <a:srgbClr val="C00000"/>
                </a:solidFill>
              </a:rPr>
              <a:t> III)</a:t>
            </a:r>
          </a:p>
        </p:txBody>
      </p:sp>
      <p:sp>
        <p:nvSpPr>
          <p:cNvPr id="3" name="TekstSylinder 2">
            <a:extLst>
              <a:ext uri="{FF2B5EF4-FFF2-40B4-BE49-F238E27FC236}">
                <a16:creationId xmlns:a16="http://schemas.microsoft.com/office/drawing/2014/main" id="{2E347365-0437-0320-899D-A4F4837B0603}"/>
              </a:ext>
            </a:extLst>
          </p:cNvPr>
          <p:cNvSpPr txBox="1"/>
          <p:nvPr/>
        </p:nvSpPr>
        <p:spPr>
          <a:xfrm>
            <a:off x="515220" y="1132554"/>
            <a:ext cx="11376621" cy="5324535"/>
          </a:xfrm>
          <a:prstGeom prst="rect">
            <a:avLst/>
          </a:prstGeom>
          <a:noFill/>
        </p:spPr>
        <p:txBody>
          <a:bodyPr wrap="square" rtlCol="0">
            <a:spAutoFit/>
          </a:bodyPr>
          <a:lstStyle/>
          <a:p>
            <a:pPr algn="just" fontAlgn="base"/>
            <a:r>
              <a:rPr lang="da-DK" sz="2000" b="1" i="0" dirty="0">
                <a:solidFill>
                  <a:srgbClr val="000000"/>
                </a:solidFill>
                <a:effectLst/>
                <a:latin typeface="inherit"/>
              </a:rPr>
              <a:t>3.Uddannelse og erhvervsuddannelse:</a:t>
            </a:r>
          </a:p>
          <a:p>
            <a:pPr algn="just" fontAlgn="base"/>
            <a:r>
              <a:rPr lang="da-DK" sz="2000" b="0" i="0" dirty="0">
                <a:solidFill>
                  <a:srgbClr val="000000"/>
                </a:solidFill>
                <a:effectLst/>
                <a:latin typeface="inherit"/>
              </a:rPr>
              <a:t>(a)AI-systemer, der er beregnet til at fastslå, om fysiske personer skal optages, eller hvordan de skal fordeles, på uddannelsesinstitutioner</a:t>
            </a:r>
          </a:p>
          <a:p>
            <a:pPr algn="just" fontAlgn="base"/>
            <a:r>
              <a:rPr lang="da-DK" sz="2000" b="0" i="0" dirty="0">
                <a:solidFill>
                  <a:srgbClr val="000000"/>
                </a:solidFill>
                <a:effectLst/>
                <a:latin typeface="inherit"/>
              </a:rPr>
              <a:t>(b)AI-systemer, der er beregnet til evaluering af studerende på uddannelsesinstitutioner og til at vurdere personer i forbindelse med prøver, der normalt kræves for at få adgang til uddannelsesinstitutioner</a:t>
            </a:r>
          </a:p>
          <a:p>
            <a:pPr algn="just" fontAlgn="base"/>
            <a:r>
              <a:rPr lang="da-DK" sz="2000" b="1" i="0" dirty="0">
                <a:solidFill>
                  <a:srgbClr val="000000"/>
                </a:solidFill>
                <a:effectLst/>
                <a:latin typeface="inherit"/>
              </a:rPr>
              <a:t>4.beskæftigelse, forvaltning af arbejdstagere og adgang til selvstændig virksomhed:</a:t>
            </a:r>
          </a:p>
          <a:p>
            <a:pPr algn="just" fontAlgn="base"/>
            <a:r>
              <a:rPr lang="da-DK" sz="2000" b="0" i="0" dirty="0">
                <a:solidFill>
                  <a:srgbClr val="000000"/>
                </a:solidFill>
                <a:effectLst/>
                <a:latin typeface="inherit"/>
              </a:rPr>
              <a:t>(a)AI-systemer, der er beregnet til rekruttering eller udvælgelse af fysiske personer, navnlig til annoncering af ledige stillinger, screening eller filtrering af ansøgninger, evaluering af ansøgere under samtaler eller prøver</a:t>
            </a:r>
          </a:p>
          <a:p>
            <a:pPr algn="just" fontAlgn="base"/>
            <a:r>
              <a:rPr lang="da-DK" sz="2000" b="0" i="0" dirty="0">
                <a:solidFill>
                  <a:srgbClr val="000000"/>
                </a:solidFill>
                <a:effectLst/>
                <a:latin typeface="inherit"/>
              </a:rPr>
              <a:t>(b)AI-systemer, der er beregnet til beslutningstagning om forfremmelse og afskedigelse og til opgavefordeling, overvågning og evaluering af personers præstationer og adfærd i arbejdsrelaterede kontraktforhold</a:t>
            </a:r>
          </a:p>
          <a:p>
            <a:pPr algn="just" fontAlgn="base"/>
            <a:r>
              <a:rPr lang="da-DK" sz="2000" b="1" i="0" dirty="0">
                <a:solidFill>
                  <a:srgbClr val="000000"/>
                </a:solidFill>
                <a:effectLst/>
                <a:latin typeface="inherit"/>
              </a:rPr>
              <a:t>5.Adgang til og benyttelse af væsentlige private og offentlige tjenester og fordele:</a:t>
            </a:r>
          </a:p>
          <a:p>
            <a:pPr algn="just" fontAlgn="base"/>
            <a:r>
              <a:rPr lang="da-DK" sz="2000" b="0" i="0" dirty="0">
                <a:solidFill>
                  <a:srgbClr val="000000"/>
                </a:solidFill>
                <a:effectLst/>
                <a:latin typeface="inherit"/>
              </a:rPr>
              <a:t>(a)AI-systemer, der er beregnet til at blive anvendt af offentlige myndigheder eller på vegne af offentlige myndigheder til at vurdere fysiske personers berettigelse til offentlige sociale ydelser og tjenester samt til at tildele, reducere, annullere eller tilbagekalde sådanne ydelser og tjenester</a:t>
            </a:r>
          </a:p>
          <a:p>
            <a:pPr algn="just" fontAlgn="base"/>
            <a:r>
              <a:rPr lang="da-DK" sz="2000" b="0" i="0" dirty="0">
                <a:solidFill>
                  <a:srgbClr val="000000"/>
                </a:solidFill>
                <a:effectLst/>
                <a:latin typeface="inherit"/>
              </a:rPr>
              <a:t>(b)AI-systemer, der er beregnet til at foretage kreditvurderinger af fysiske personer eller fastslå deres kreditværdighed, med undtagelse af AI-systemer, der tages i brug af mindre udbydere til eget brug</a:t>
            </a:r>
          </a:p>
        </p:txBody>
      </p:sp>
    </p:spTree>
    <p:extLst>
      <p:ext uri="{BB962C8B-B14F-4D97-AF65-F5344CB8AC3E}">
        <p14:creationId xmlns:p14="http://schemas.microsoft.com/office/powerpoint/2010/main" val="205928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A127D1F-910A-719A-20E0-71B5C2963224}"/>
              </a:ext>
            </a:extLst>
          </p:cNvPr>
          <p:cNvPicPr>
            <a:picLocks noChangeAspect="1"/>
          </p:cNvPicPr>
          <p:nvPr/>
        </p:nvPicPr>
        <p:blipFill rotWithShape="1">
          <a:blip r:embed="rId2"/>
          <a:srcRect l="42753" t="10017" r="22297" b="74010"/>
          <a:stretch/>
        </p:blipFill>
        <p:spPr>
          <a:xfrm>
            <a:off x="892645" y="101172"/>
            <a:ext cx="10406710" cy="2675365"/>
          </a:xfrm>
          <a:prstGeom prst="rect">
            <a:avLst/>
          </a:prstGeom>
        </p:spPr>
      </p:pic>
      <p:sp>
        <p:nvSpPr>
          <p:cNvPr id="6" name="TekstSylinder 5">
            <a:extLst>
              <a:ext uri="{FF2B5EF4-FFF2-40B4-BE49-F238E27FC236}">
                <a16:creationId xmlns:a16="http://schemas.microsoft.com/office/drawing/2014/main" id="{5152C937-6623-FBFB-780A-3D313A88C5D9}"/>
              </a:ext>
            </a:extLst>
          </p:cNvPr>
          <p:cNvSpPr txBox="1"/>
          <p:nvPr/>
        </p:nvSpPr>
        <p:spPr>
          <a:xfrm>
            <a:off x="3513709" y="3374460"/>
            <a:ext cx="5382627" cy="2677656"/>
          </a:xfrm>
          <a:prstGeom prst="rect">
            <a:avLst/>
          </a:prstGeom>
          <a:solidFill>
            <a:schemeClr val="accent4">
              <a:lumMod val="20000"/>
              <a:lumOff val="80000"/>
            </a:schemeClr>
          </a:solidFill>
        </p:spPr>
        <p:txBody>
          <a:bodyPr wrap="none" rtlCol="0">
            <a:spAutoFit/>
          </a:bodyPr>
          <a:lstStyle/>
          <a:p>
            <a:pPr marL="342900" indent="-342900">
              <a:buFont typeface="Arial" panose="020B0604020202020204" pitchFamily="34" charset="0"/>
              <a:buChar char="•"/>
            </a:pPr>
            <a:r>
              <a:rPr lang="nb-NO" sz="2400" dirty="0"/>
              <a:t>Generelle målsettinger</a:t>
            </a:r>
          </a:p>
          <a:p>
            <a:pPr marL="342900" indent="-342900">
              <a:buFont typeface="Arial" panose="020B0604020202020204" pitchFamily="34" charset="0"/>
              <a:buChar char="•"/>
            </a:pPr>
            <a:r>
              <a:rPr lang="nb-NO" sz="2400" dirty="0"/>
              <a:t>Spesifikke kvantifiserbare mål</a:t>
            </a:r>
          </a:p>
          <a:p>
            <a:pPr marL="342900" indent="-342900">
              <a:buFont typeface="Arial" panose="020B0604020202020204" pitchFamily="34" charset="0"/>
              <a:buChar char="•"/>
            </a:pPr>
            <a:r>
              <a:rPr lang="nb-NO" sz="2400" dirty="0"/>
              <a:t>Oppsyn med prosessen («</a:t>
            </a:r>
            <a:r>
              <a:rPr lang="nb-NO" sz="2400" dirty="0" err="1"/>
              <a:t>monitoring</a:t>
            </a:r>
            <a:r>
              <a:rPr lang="nb-NO" sz="2400" dirty="0"/>
              <a:t>»)</a:t>
            </a:r>
          </a:p>
          <a:p>
            <a:pPr marL="342900" indent="-342900">
              <a:buFont typeface="Arial" panose="020B0604020202020204" pitchFamily="34" charset="0"/>
              <a:buChar char="•"/>
            </a:pPr>
            <a:r>
              <a:rPr lang="nb-NO" sz="2400" dirty="0"/>
              <a:t>Rapportering</a:t>
            </a:r>
          </a:p>
          <a:p>
            <a:pPr marL="342900" indent="-342900">
              <a:buFont typeface="Arial" panose="020B0604020202020204" pitchFamily="34" charset="0"/>
              <a:buChar char="•"/>
            </a:pPr>
            <a:r>
              <a:rPr lang="nb-NO" sz="2400" dirty="0"/>
              <a:t>Nasjonale veikart</a:t>
            </a:r>
          </a:p>
          <a:p>
            <a:pPr marL="342900" indent="-342900">
              <a:buFont typeface="Arial" panose="020B0604020202020204" pitchFamily="34" charset="0"/>
              <a:buChar char="•"/>
            </a:pPr>
            <a:r>
              <a:rPr lang="nb-NO" sz="2400" dirty="0"/>
              <a:t>Samarbeidsmekanismer</a:t>
            </a:r>
          </a:p>
          <a:p>
            <a:pPr marL="342900" indent="-342900">
              <a:buFont typeface="Arial" panose="020B0604020202020204" pitchFamily="34" charset="0"/>
              <a:buChar char="•"/>
            </a:pPr>
            <a:r>
              <a:rPr lang="nb-NO" sz="2400" dirty="0"/>
              <a:t>Flerlandsprosjekter</a:t>
            </a:r>
          </a:p>
        </p:txBody>
      </p:sp>
    </p:spTree>
    <p:extLst>
      <p:ext uri="{BB962C8B-B14F-4D97-AF65-F5344CB8AC3E}">
        <p14:creationId xmlns:p14="http://schemas.microsoft.com/office/powerpoint/2010/main" val="96113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76B63D-571B-F942-93E8-1F8829EC0064}"/>
              </a:ext>
            </a:extLst>
          </p:cNvPr>
          <p:cNvPicPr>
            <a:picLocks noChangeAspect="1"/>
          </p:cNvPicPr>
          <p:nvPr/>
        </p:nvPicPr>
        <p:blipFill rotWithShape="1">
          <a:blip r:embed="rId2">
            <a:alphaModFix amt="85000"/>
          </a:blip>
          <a:srcRect l="70" t="17303" r="70" b="34987"/>
          <a:stretch/>
        </p:blipFill>
        <p:spPr>
          <a:xfrm>
            <a:off x="79022" y="724657"/>
            <a:ext cx="12112978" cy="1296144"/>
          </a:xfrm>
          <a:prstGeom prst="rect">
            <a:avLst/>
          </a:prstGeom>
        </p:spPr>
      </p:pic>
      <p:sp>
        <p:nvSpPr>
          <p:cNvPr id="2" name="Title 1">
            <a:extLst>
              <a:ext uri="{FF2B5EF4-FFF2-40B4-BE49-F238E27FC236}">
                <a16:creationId xmlns:a16="http://schemas.microsoft.com/office/drawing/2014/main" id="{85908E10-3BA9-B54D-BBB7-D4A593207378}"/>
              </a:ext>
            </a:extLst>
          </p:cNvPr>
          <p:cNvSpPr>
            <a:spLocks noGrp="1"/>
          </p:cNvSpPr>
          <p:nvPr>
            <p:ph type="title"/>
          </p:nvPr>
        </p:nvSpPr>
        <p:spPr>
          <a:xfrm>
            <a:off x="1021080" y="695238"/>
            <a:ext cx="10515600" cy="1325563"/>
          </a:xfrm>
        </p:spPr>
        <p:txBody>
          <a:bodyPr/>
          <a:lstStyle/>
          <a:p>
            <a:r>
              <a:rPr lang="en-NO" dirty="0"/>
              <a:t>A Europe fit for the digital age</a:t>
            </a:r>
          </a:p>
        </p:txBody>
      </p:sp>
      <p:sp>
        <p:nvSpPr>
          <p:cNvPr id="3" name="Content Placeholder 2">
            <a:extLst>
              <a:ext uri="{FF2B5EF4-FFF2-40B4-BE49-F238E27FC236}">
                <a16:creationId xmlns:a16="http://schemas.microsoft.com/office/drawing/2014/main" id="{33325C60-B8A2-BA48-A06E-6C5A1275283F}"/>
              </a:ext>
            </a:extLst>
          </p:cNvPr>
          <p:cNvSpPr>
            <a:spLocks noGrp="1"/>
          </p:cNvSpPr>
          <p:nvPr>
            <p:ph idx="1"/>
          </p:nvPr>
        </p:nvSpPr>
        <p:spPr>
          <a:xfrm>
            <a:off x="1524000" y="2119509"/>
            <a:ext cx="9509760" cy="3970777"/>
          </a:xfrm>
        </p:spPr>
        <p:txBody>
          <a:bodyPr/>
          <a:lstStyle/>
          <a:p>
            <a:pPr marL="0" indent="0">
              <a:buNone/>
            </a:pPr>
            <a:r>
              <a:rPr lang="en-GB" sz="3000" dirty="0"/>
              <a:t>	Europe must now strengthen its digital sovereignty and set standards, rather than following those of others – with a clear focus on data, technology, and infrastructure.</a:t>
            </a:r>
          </a:p>
          <a:p>
            <a:pPr marL="0" indent="0">
              <a:buNone/>
            </a:pPr>
            <a:endParaRPr lang="en-GB" sz="3000" dirty="0"/>
          </a:p>
          <a:p>
            <a:pPr marL="0" indent="0">
              <a:buNone/>
            </a:pPr>
            <a:r>
              <a:rPr lang="en-GB" sz="3000" dirty="0"/>
              <a:t>	It will be a truly European project – a digital society based on </a:t>
            </a:r>
            <a:r>
              <a:rPr lang="en-GB" sz="3000" b="1" dirty="0"/>
              <a:t>European values </a:t>
            </a:r>
            <a:r>
              <a:rPr lang="en-GB" sz="3000" dirty="0"/>
              <a:t>and European rules - that can truly inspire the rest of the world.</a:t>
            </a:r>
            <a:endParaRPr lang="en-NO" sz="3000" dirty="0"/>
          </a:p>
        </p:txBody>
      </p:sp>
      <p:sp>
        <p:nvSpPr>
          <p:cNvPr id="5" name="Slide Number Placeholder 4">
            <a:extLst>
              <a:ext uri="{FF2B5EF4-FFF2-40B4-BE49-F238E27FC236}">
                <a16:creationId xmlns:a16="http://schemas.microsoft.com/office/drawing/2014/main" id="{FD0109C3-8562-5A46-80E2-F42398DDDBD9}"/>
              </a:ext>
            </a:extLst>
          </p:cNvPr>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1D3C00FF-A534-4479-B610-CC5EDCEFCFC3}" type="slidenum">
              <a:rPr kumimoji="0" lang="en-US" altLang="nb-NO"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altLang="nb-NO" sz="750" b="0" i="0" u="none" strike="noStrike" kern="1200" cap="none" spc="0" normalizeH="0" baseline="0" noProof="0">
              <a:ln>
                <a:noFill/>
              </a:ln>
              <a:solidFill>
                <a:srgbClr val="524B48"/>
              </a:solidFill>
              <a:effectLst/>
              <a:uLnTx/>
              <a:uFillTx/>
              <a:latin typeface="Arial"/>
              <a:ea typeface="+mn-ea"/>
              <a:cs typeface="+mn-cs"/>
            </a:endParaRPr>
          </a:p>
        </p:txBody>
      </p:sp>
      <p:sp>
        <p:nvSpPr>
          <p:cNvPr id="6" name="TextBox 5">
            <a:extLst>
              <a:ext uri="{FF2B5EF4-FFF2-40B4-BE49-F238E27FC236}">
                <a16:creationId xmlns:a16="http://schemas.microsoft.com/office/drawing/2014/main" id="{A5D8CC3F-B406-5801-FA03-C2E1FDDDE969}"/>
              </a:ext>
            </a:extLst>
          </p:cNvPr>
          <p:cNvSpPr txBox="1"/>
          <p:nvPr/>
        </p:nvSpPr>
        <p:spPr>
          <a:xfrm>
            <a:off x="7242456" y="6389511"/>
            <a:ext cx="4323645" cy="239142"/>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hlinkClick r:id="rId3"/>
              </a:rPr>
              <a:t>https://ec.europa.eu/info/strategy/priorities-2019-2024/europe-fit-digital-age_en</a:t>
            </a:r>
            <a:r>
              <a:rPr kumimoji="0" lang="en-GB" sz="9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387399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76B63D-571B-F942-93E8-1F8829EC0064}"/>
              </a:ext>
            </a:extLst>
          </p:cNvPr>
          <p:cNvPicPr>
            <a:picLocks noChangeAspect="1"/>
          </p:cNvPicPr>
          <p:nvPr/>
        </p:nvPicPr>
        <p:blipFill rotWithShape="1">
          <a:blip r:embed="rId2">
            <a:alphaModFix amt="85000"/>
          </a:blip>
          <a:srcRect l="70" t="17303" r="70" b="34987"/>
          <a:stretch/>
        </p:blipFill>
        <p:spPr>
          <a:xfrm>
            <a:off x="0" y="724657"/>
            <a:ext cx="12192000" cy="1296144"/>
          </a:xfrm>
          <a:prstGeom prst="rect">
            <a:avLst/>
          </a:prstGeom>
        </p:spPr>
      </p:pic>
      <p:sp>
        <p:nvSpPr>
          <p:cNvPr id="2" name="Title 1">
            <a:extLst>
              <a:ext uri="{FF2B5EF4-FFF2-40B4-BE49-F238E27FC236}">
                <a16:creationId xmlns:a16="http://schemas.microsoft.com/office/drawing/2014/main" id="{85908E10-3BA9-B54D-BBB7-D4A593207378}"/>
              </a:ext>
            </a:extLst>
          </p:cNvPr>
          <p:cNvSpPr>
            <a:spLocks noGrp="1"/>
          </p:cNvSpPr>
          <p:nvPr>
            <p:ph type="title"/>
          </p:nvPr>
        </p:nvSpPr>
        <p:spPr>
          <a:xfrm>
            <a:off x="1021080" y="724657"/>
            <a:ext cx="10515600" cy="1325563"/>
          </a:xfrm>
        </p:spPr>
        <p:txBody>
          <a:bodyPr/>
          <a:lstStyle/>
          <a:p>
            <a:r>
              <a:rPr lang="en-NO" dirty="0"/>
              <a:t>A single market for data</a:t>
            </a:r>
          </a:p>
        </p:txBody>
      </p:sp>
      <p:sp>
        <p:nvSpPr>
          <p:cNvPr id="3" name="Content Placeholder 2">
            <a:extLst>
              <a:ext uri="{FF2B5EF4-FFF2-40B4-BE49-F238E27FC236}">
                <a16:creationId xmlns:a16="http://schemas.microsoft.com/office/drawing/2014/main" id="{33325C60-B8A2-BA48-A06E-6C5A1275283F}"/>
              </a:ext>
            </a:extLst>
          </p:cNvPr>
          <p:cNvSpPr>
            <a:spLocks noGrp="1"/>
          </p:cNvSpPr>
          <p:nvPr>
            <p:ph idx="1"/>
          </p:nvPr>
        </p:nvSpPr>
        <p:spPr>
          <a:xfrm>
            <a:off x="1524000" y="2381956"/>
            <a:ext cx="9509760" cy="3708330"/>
          </a:xfrm>
        </p:spPr>
        <p:txBody>
          <a:bodyPr/>
          <a:lstStyle/>
          <a:p>
            <a:pPr marL="0" indent="0">
              <a:buNone/>
            </a:pPr>
            <a:r>
              <a:rPr lang="en-GB" sz="3000" dirty="0"/>
              <a:t>	Data can flow within the EU and across sectors, for the benefit of all.</a:t>
            </a:r>
          </a:p>
          <a:p>
            <a:pPr marL="0" indent="0">
              <a:buNone/>
            </a:pPr>
            <a:r>
              <a:rPr lang="en-GB" sz="3000" dirty="0"/>
              <a:t>	European rules, in particular privacy and data protection, as well as competition law, are fully respected.</a:t>
            </a:r>
          </a:p>
          <a:p>
            <a:pPr marL="0" indent="0">
              <a:buNone/>
            </a:pPr>
            <a:r>
              <a:rPr lang="en-GB" sz="3000"/>
              <a:t>	The </a:t>
            </a:r>
            <a:r>
              <a:rPr lang="en-GB" sz="3000" dirty="0"/>
              <a:t>rules for access and use of data are fair, practical and clear.</a:t>
            </a:r>
            <a:endParaRPr lang="en-NO" sz="3000" dirty="0"/>
          </a:p>
        </p:txBody>
      </p:sp>
      <p:sp>
        <p:nvSpPr>
          <p:cNvPr id="5" name="Slide Number Placeholder 4">
            <a:extLst>
              <a:ext uri="{FF2B5EF4-FFF2-40B4-BE49-F238E27FC236}">
                <a16:creationId xmlns:a16="http://schemas.microsoft.com/office/drawing/2014/main" id="{FD0109C3-8562-5A46-80E2-F42398DDDBD9}"/>
              </a:ext>
            </a:extLst>
          </p:cNvPr>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1D3C00FF-A534-4479-B610-CC5EDCEFCFC3}" type="slidenum">
              <a:rPr kumimoji="0" lang="en-US" altLang="nb-NO"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altLang="nb-NO" sz="750" b="0" i="0" u="none" strike="noStrike" kern="1200" cap="none" spc="0" normalizeH="0" baseline="0" noProof="0">
              <a:ln>
                <a:noFill/>
              </a:ln>
              <a:solidFill>
                <a:srgbClr val="524B48"/>
              </a:solidFill>
              <a:effectLst/>
              <a:uLnTx/>
              <a:uFillTx/>
              <a:latin typeface="Arial"/>
              <a:ea typeface="+mn-ea"/>
              <a:cs typeface="+mn-cs"/>
            </a:endParaRPr>
          </a:p>
        </p:txBody>
      </p:sp>
      <p:sp>
        <p:nvSpPr>
          <p:cNvPr id="6" name="TextBox 5">
            <a:extLst>
              <a:ext uri="{FF2B5EF4-FFF2-40B4-BE49-F238E27FC236}">
                <a16:creationId xmlns:a16="http://schemas.microsoft.com/office/drawing/2014/main" id="{F23E3F23-4A85-47AC-4239-380A1A0AB05A}"/>
              </a:ext>
            </a:extLst>
          </p:cNvPr>
          <p:cNvSpPr txBox="1"/>
          <p:nvPr/>
        </p:nvSpPr>
        <p:spPr>
          <a:xfrm>
            <a:off x="4925907" y="6306606"/>
            <a:ext cx="6683022" cy="230832"/>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hlinkClick r:id="rId3"/>
              </a:rPr>
              <a:t>https://ec.europa.eu/info/strategy/priorities-2019-2024/europe-fit-digital-age/european-data-strategy_en#a-single-market-for-data</a:t>
            </a:r>
            <a:r>
              <a:rPr kumimoji="0" lang="en-GB" sz="9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2314510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Diagram&#10;&#10;Description automatically generated">
            <a:extLst>
              <a:ext uri="{FF2B5EF4-FFF2-40B4-BE49-F238E27FC236}">
                <a16:creationId xmlns:a16="http://schemas.microsoft.com/office/drawing/2014/main" id="{E1AFD338-7094-AB86-529E-3AFF39BCA47B}"/>
              </a:ext>
            </a:extLst>
          </p:cNvPr>
          <p:cNvPicPr>
            <a:picLocks noGrp="1" noChangeAspect="1"/>
          </p:cNvPicPr>
          <p:nvPr>
            <p:ph sz="quarter" idx="28"/>
          </p:nvPr>
        </p:nvPicPr>
        <p:blipFill>
          <a:blip r:embed="rId2">
            <a:extLst>
              <a:ext uri="{28A0092B-C50C-407E-A947-70E740481C1C}">
                <a14:useLocalDpi xmlns:a14="http://schemas.microsoft.com/office/drawing/2010/main" val="0"/>
              </a:ext>
            </a:extLst>
          </a:blip>
          <a:stretch>
            <a:fillRect/>
          </a:stretch>
        </p:blipFill>
        <p:spPr>
          <a:xfrm>
            <a:off x="2235200" y="884655"/>
            <a:ext cx="6091768" cy="5743998"/>
          </a:xfrm>
        </p:spPr>
      </p:pic>
      <p:sp>
        <p:nvSpPr>
          <p:cNvPr id="2" name="Title 1">
            <a:extLst>
              <a:ext uri="{FF2B5EF4-FFF2-40B4-BE49-F238E27FC236}">
                <a16:creationId xmlns:a16="http://schemas.microsoft.com/office/drawing/2014/main" id="{8083EFD5-3C47-FEB0-8FE1-57E6449ED908}"/>
              </a:ext>
            </a:extLst>
          </p:cNvPr>
          <p:cNvSpPr>
            <a:spLocks noGrp="1"/>
          </p:cNvSpPr>
          <p:nvPr>
            <p:ph type="title"/>
          </p:nvPr>
        </p:nvSpPr>
        <p:spPr>
          <a:xfrm>
            <a:off x="380168" y="161944"/>
            <a:ext cx="11431664" cy="754068"/>
          </a:xfrm>
        </p:spPr>
        <p:txBody>
          <a:bodyPr vert="horz" lIns="0" tIns="0" rIns="0" bIns="0" rtlCol="0" anchor="ctr">
            <a:normAutofit/>
          </a:bodyPr>
          <a:lstStyle/>
          <a:p>
            <a:r>
              <a:rPr lang="en-GB" dirty="0"/>
              <a:t>‘Declaration on digital rights and principles’</a:t>
            </a:r>
          </a:p>
        </p:txBody>
      </p:sp>
      <p:sp>
        <p:nvSpPr>
          <p:cNvPr id="5" name="Slide Number Placeholder 4">
            <a:extLst>
              <a:ext uri="{FF2B5EF4-FFF2-40B4-BE49-F238E27FC236}">
                <a16:creationId xmlns:a16="http://schemas.microsoft.com/office/drawing/2014/main" id="{360CF84B-E5E5-362B-C62E-B3D7D3AD91B8}"/>
              </a:ext>
            </a:extLst>
          </p:cNvPr>
          <p:cNvSpPr>
            <a:spLocks noGrp="1"/>
          </p:cNvSpPr>
          <p:nvPr>
            <p:ph type="sldNum" sz="quarter" idx="12"/>
          </p:nvPr>
        </p:nvSpPr>
        <p:spPr>
          <a:xfrm>
            <a:off x="11266367" y="6263528"/>
            <a:ext cx="599469" cy="365125"/>
          </a:xfrm>
        </p:spPr>
        <p:txBody>
          <a:bodyPr vert="horz" lIns="91440" tIns="45720" rIns="91440" bIns="45720" rtlCol="0" anchor="ctr">
            <a:normAutofit/>
          </a:bodyPr>
          <a:lstStyle/>
          <a:p>
            <a:pPr marL="0" marR="0" lvl="0" indent="0" algn="r" defTabSz="228600" rtl="0" eaLnBrk="1" fontAlgn="auto" latinLnBrk="0" hangingPunct="1">
              <a:lnSpc>
                <a:spcPct val="100000"/>
              </a:lnSpc>
              <a:spcBef>
                <a:spcPts val="0"/>
              </a:spcBef>
              <a:spcAft>
                <a:spcPts val="600"/>
              </a:spcAft>
              <a:buClrTx/>
              <a:buSzTx/>
              <a:buFontTx/>
              <a:buNone/>
              <a:tabLst/>
              <a:defRPr/>
            </a:pPr>
            <a:r>
              <a:rPr kumimoji="0" lang="en-US" sz="750" b="0" i="0" u="none" strike="noStrike" kern="1200" cap="none" spc="0" normalizeH="0" baseline="0" noProof="0">
                <a:ln>
                  <a:noFill/>
                </a:ln>
                <a:solidFill>
                  <a:srgbClr val="524B48"/>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600"/>
                </a:spcAft>
                <a:buClrTx/>
                <a:buSzTx/>
                <a:buFontTx/>
                <a:buNone/>
                <a:tabLst/>
                <a:defRPr/>
              </a:pPr>
              <a:t>19</a:t>
            </a:fld>
            <a:endParaRPr kumimoji="0" lang="en-US" sz="750" b="0" i="0" u="none" strike="noStrike" kern="1200" cap="none" spc="0" normalizeH="0" baseline="0" noProof="0">
              <a:ln>
                <a:noFill/>
              </a:ln>
              <a:solidFill>
                <a:srgbClr val="524B48"/>
              </a:solidFill>
              <a:effectLst/>
              <a:uLnTx/>
              <a:uFillTx/>
              <a:latin typeface="Arial"/>
              <a:ea typeface="+mn-ea"/>
              <a:cs typeface="+mn-cs"/>
            </a:endParaRPr>
          </a:p>
        </p:txBody>
      </p:sp>
      <p:sp>
        <p:nvSpPr>
          <p:cNvPr id="18" name="TextBox 17">
            <a:extLst>
              <a:ext uri="{FF2B5EF4-FFF2-40B4-BE49-F238E27FC236}">
                <a16:creationId xmlns:a16="http://schemas.microsoft.com/office/drawing/2014/main" id="{BE7CEEBA-C6B7-9526-0EF8-5F7EF57CE02F}"/>
              </a:ext>
            </a:extLst>
          </p:cNvPr>
          <p:cNvSpPr txBox="1"/>
          <p:nvPr/>
        </p:nvSpPr>
        <p:spPr>
          <a:xfrm>
            <a:off x="6931378" y="6446090"/>
            <a:ext cx="4504266" cy="369332"/>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hlinkClick r:id="rId3"/>
              </a:rPr>
              <a:t>https://digital-strategy.ec.europa.eu/en/library/declaration-european-digital-rights-and-principles#Declaration</a:t>
            </a:r>
            <a:r>
              <a:rPr kumimoji="0" lang="en-GB" sz="9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256607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139E4F-5A86-92C9-3F6D-92316D113064}"/>
              </a:ext>
            </a:extLst>
          </p:cNvPr>
          <p:cNvSpPr>
            <a:spLocks noGrp="1"/>
          </p:cNvSpPr>
          <p:nvPr>
            <p:ph type="title"/>
          </p:nvPr>
        </p:nvSpPr>
        <p:spPr/>
        <p:txBody>
          <a:bodyPr>
            <a:normAutofit/>
          </a:bodyPr>
          <a:lstStyle/>
          <a:p>
            <a:r>
              <a:rPr lang="nb-NO" sz="3600" dirty="0">
                <a:solidFill>
                  <a:srgbClr val="7030A0"/>
                </a:solidFill>
              </a:rPr>
              <a:t>Utgangspunkt i to viktige  initiativ i 2020</a:t>
            </a:r>
          </a:p>
        </p:txBody>
      </p:sp>
      <p:sp>
        <p:nvSpPr>
          <p:cNvPr id="3" name="Plassholder for innhold 2">
            <a:extLst>
              <a:ext uri="{FF2B5EF4-FFF2-40B4-BE49-F238E27FC236}">
                <a16:creationId xmlns:a16="http://schemas.microsoft.com/office/drawing/2014/main" id="{497CBEA2-1B9F-7C02-6A1D-D7FC51A58002}"/>
              </a:ext>
            </a:extLst>
          </p:cNvPr>
          <p:cNvSpPr>
            <a:spLocks noGrp="1"/>
          </p:cNvSpPr>
          <p:nvPr>
            <p:ph idx="1"/>
          </p:nvPr>
        </p:nvSpPr>
        <p:spPr/>
        <p:txBody>
          <a:bodyPr>
            <a:normAutofit fontScale="92500" lnSpcReduction="20000"/>
          </a:bodyPr>
          <a:lstStyle/>
          <a:p>
            <a:r>
              <a:rPr lang="nb-NO" dirty="0">
                <a:hlinkClick r:id="rId2"/>
              </a:rPr>
              <a:t>European </a:t>
            </a:r>
            <a:r>
              <a:rPr lang="nb-NO" dirty="0" err="1">
                <a:hlinkClick r:id="rId2"/>
              </a:rPr>
              <a:t>Strategy</a:t>
            </a:r>
            <a:r>
              <a:rPr lang="nb-NO" dirty="0">
                <a:hlinkClick r:id="rId2"/>
              </a:rPr>
              <a:t> for Data</a:t>
            </a:r>
            <a:endParaRPr lang="nb-NO" dirty="0"/>
          </a:p>
          <a:p>
            <a:r>
              <a:rPr lang="nb-NO" dirty="0">
                <a:hlinkClick r:id="rId3"/>
              </a:rPr>
              <a:t>White </a:t>
            </a:r>
            <a:r>
              <a:rPr lang="nb-NO" dirty="0" err="1">
                <a:hlinkClick r:id="rId3"/>
              </a:rPr>
              <a:t>paper</a:t>
            </a:r>
            <a:r>
              <a:rPr lang="nb-NO" dirty="0">
                <a:hlinkClick r:id="rId3"/>
              </a:rPr>
              <a:t> </a:t>
            </a:r>
            <a:r>
              <a:rPr lang="nb-NO" dirty="0" err="1">
                <a:hlinkClick r:id="rId3"/>
              </a:rPr>
              <a:t>on</a:t>
            </a:r>
            <a:r>
              <a:rPr lang="nb-NO" dirty="0">
                <a:hlinkClick r:id="rId3"/>
              </a:rPr>
              <a:t> AI</a:t>
            </a:r>
            <a:endParaRPr lang="nb-NO" dirty="0"/>
          </a:p>
          <a:p>
            <a:pPr marL="0" indent="0" algn="ctr">
              <a:buNone/>
            </a:pPr>
            <a:endParaRPr lang="nb-NO" dirty="0"/>
          </a:p>
          <a:p>
            <a:pPr marL="0" indent="0" algn="ctr">
              <a:buNone/>
            </a:pPr>
            <a:r>
              <a:rPr lang="nb-NO" dirty="0"/>
              <a:t>Siden har det vært mer enn 30 EU-initiativ fra Kommisjonen vedrørende digitalisering mv, herunder lovgivning</a:t>
            </a:r>
          </a:p>
          <a:p>
            <a:pPr marL="0" indent="0">
              <a:buNone/>
            </a:pPr>
            <a:endParaRPr lang="nb-NO" dirty="0"/>
          </a:p>
          <a:p>
            <a:pPr marL="0" indent="0">
              <a:buNone/>
            </a:pPr>
            <a:r>
              <a:rPr lang="nb-NO" dirty="0" err="1"/>
              <a:t>EU’s</a:t>
            </a:r>
            <a:r>
              <a:rPr lang="nb-NO" dirty="0"/>
              <a:t> digital </a:t>
            </a:r>
            <a:r>
              <a:rPr lang="nb-NO" dirty="0" err="1"/>
              <a:t>strategy</a:t>
            </a:r>
            <a:endParaRPr lang="nb-NO" dirty="0"/>
          </a:p>
          <a:p>
            <a:pPr marL="457200" lvl="1" indent="0">
              <a:buNone/>
            </a:pPr>
            <a:r>
              <a:rPr lang="nb-NO" dirty="0" err="1"/>
              <a:t>Europe’s</a:t>
            </a:r>
            <a:r>
              <a:rPr lang="nb-NO" dirty="0"/>
              <a:t> Digital </a:t>
            </a:r>
            <a:r>
              <a:rPr lang="nb-NO" dirty="0" err="1"/>
              <a:t>Decade</a:t>
            </a:r>
            <a:r>
              <a:rPr lang="nb-NO" dirty="0"/>
              <a:t>: digital targets for 2030</a:t>
            </a:r>
          </a:p>
          <a:p>
            <a:pPr marL="457200" lvl="1" indent="0">
              <a:buNone/>
            </a:pPr>
            <a:endParaRPr lang="nb-NO" dirty="0"/>
          </a:p>
          <a:p>
            <a:pPr marL="457200" lvl="1" indent="0">
              <a:buNone/>
            </a:pPr>
            <a:r>
              <a:rPr lang="en-US" dirty="0"/>
              <a:t>The Digital Europe </a:t>
            </a:r>
            <a:r>
              <a:rPr lang="en-US" dirty="0" err="1"/>
              <a:t>Programme</a:t>
            </a:r>
            <a:endParaRPr lang="en-US" dirty="0"/>
          </a:p>
          <a:p>
            <a:pPr marL="914400" lvl="2" indent="0">
              <a:buNone/>
            </a:pPr>
            <a:r>
              <a:rPr lang="en-US" dirty="0"/>
              <a:t>“new EU funding </a:t>
            </a:r>
            <a:r>
              <a:rPr lang="en-US" dirty="0" err="1"/>
              <a:t>programme</a:t>
            </a:r>
            <a:r>
              <a:rPr lang="en-US" dirty="0"/>
              <a:t> focused on bringing digital technology to businesses, citizens and public administrations”</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68971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3C807870-E8BB-C541-662B-B87D8475FF5D}"/>
              </a:ext>
            </a:extLst>
          </p:cNvPr>
          <p:cNvPicPr>
            <a:picLocks noChangeAspect="1"/>
          </p:cNvPicPr>
          <p:nvPr/>
        </p:nvPicPr>
        <p:blipFill>
          <a:blip r:embed="rId2"/>
          <a:stretch>
            <a:fillRect/>
          </a:stretch>
        </p:blipFill>
        <p:spPr>
          <a:xfrm>
            <a:off x="1689076" y="782061"/>
            <a:ext cx="8619969" cy="5655873"/>
          </a:xfrm>
          <a:prstGeom prst="rect">
            <a:avLst/>
          </a:prstGeom>
        </p:spPr>
      </p:pic>
    </p:spTree>
    <p:extLst>
      <p:ext uri="{BB962C8B-B14F-4D97-AF65-F5344CB8AC3E}">
        <p14:creationId xmlns:p14="http://schemas.microsoft.com/office/powerpoint/2010/main" val="145914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A0AF1-9FC2-98F3-41F4-6A706D7E673E}"/>
              </a:ext>
            </a:extLst>
          </p:cNvPr>
          <p:cNvSpPr>
            <a:spLocks noGrp="1"/>
          </p:cNvSpPr>
          <p:nvPr>
            <p:ph sz="quarter" idx="28"/>
          </p:nvPr>
        </p:nvSpPr>
        <p:spPr>
          <a:xfrm>
            <a:off x="775151" y="1281088"/>
            <a:ext cx="11209523" cy="3755074"/>
          </a:xfrm>
        </p:spPr>
        <p:txBody>
          <a:bodyPr/>
          <a:lstStyle/>
          <a:p>
            <a:r>
              <a:rPr lang="en-GB" b="1" dirty="0"/>
              <a:t>GDPR</a:t>
            </a:r>
            <a:r>
              <a:rPr lang="en-GB" dirty="0"/>
              <a:t>		</a:t>
            </a:r>
            <a:r>
              <a:rPr lang="en-GB" dirty="0" err="1"/>
              <a:t>Personopplysninger</a:t>
            </a:r>
            <a:r>
              <a:rPr lang="en-GB" dirty="0"/>
              <a:t>, </a:t>
            </a:r>
            <a:r>
              <a:rPr lang="en-GB" dirty="0" err="1"/>
              <a:t>rettigheter</a:t>
            </a:r>
            <a:r>
              <a:rPr lang="en-GB" dirty="0"/>
              <a:t> </a:t>
            </a:r>
            <a:r>
              <a:rPr lang="en-GB" dirty="0" err="1"/>
              <a:t>og</a:t>
            </a:r>
            <a:r>
              <a:rPr lang="en-GB" dirty="0"/>
              <a:t> </a:t>
            </a:r>
            <a:r>
              <a:rPr lang="en-GB" dirty="0" err="1"/>
              <a:t>fri</a:t>
            </a:r>
            <a:r>
              <a:rPr lang="en-GB" dirty="0"/>
              <a:t> fly</a:t>
            </a:r>
          </a:p>
          <a:p>
            <a:r>
              <a:rPr lang="en-GB" b="1" dirty="0"/>
              <a:t>Open data directive</a:t>
            </a:r>
            <a:r>
              <a:rPr lang="en-GB" dirty="0"/>
              <a:t>	Andre data </a:t>
            </a:r>
            <a:r>
              <a:rPr lang="en-GB" dirty="0" err="1"/>
              <a:t>enn</a:t>
            </a:r>
            <a:r>
              <a:rPr lang="en-GB" dirty="0"/>
              <a:t> </a:t>
            </a:r>
            <a:r>
              <a:rPr lang="en-GB" dirty="0" err="1"/>
              <a:t>personopplysninger</a:t>
            </a:r>
            <a:r>
              <a:rPr lang="en-GB" dirty="0"/>
              <a:t> </a:t>
            </a:r>
            <a:r>
              <a:rPr lang="en-GB" dirty="0" err="1"/>
              <a:t>som</a:t>
            </a:r>
            <a:r>
              <a:rPr lang="en-GB" dirty="0"/>
              <a:t> </a:t>
            </a:r>
            <a:r>
              <a:rPr lang="en-GB" dirty="0" err="1"/>
              <a:t>ikke</a:t>
            </a:r>
            <a:r>
              <a:rPr lang="en-GB" dirty="0"/>
              <a:t> </a:t>
            </a:r>
            <a:r>
              <a:rPr lang="en-GB" dirty="0" err="1"/>
              <a:t>omfattet</a:t>
            </a:r>
            <a:r>
              <a:rPr lang="en-GB" dirty="0"/>
              <a:t> </a:t>
            </a:r>
            <a:r>
              <a:rPr lang="en-GB" dirty="0" err="1"/>
              <a:t>av</a:t>
            </a:r>
            <a:r>
              <a:rPr lang="en-GB" dirty="0"/>
              <a:t> </a:t>
            </a:r>
            <a:r>
              <a:rPr lang="en-GB" dirty="0" err="1"/>
              <a:t>taushetsplikt</a:t>
            </a:r>
            <a:r>
              <a:rPr lang="en-GB" dirty="0"/>
              <a:t>, </a:t>
            </a:r>
            <a:r>
              <a:rPr lang="en-GB" dirty="0" err="1"/>
              <a:t>tredjepartsrettigheter</a:t>
            </a:r>
            <a:r>
              <a:rPr lang="en-GB" dirty="0"/>
              <a:t>, etc.</a:t>
            </a:r>
          </a:p>
          <a:p>
            <a:r>
              <a:rPr lang="en-GB" b="1" dirty="0"/>
              <a:t>AI act</a:t>
            </a:r>
            <a:r>
              <a:rPr lang="en-GB" dirty="0"/>
              <a:t>		</a:t>
            </a:r>
            <a:r>
              <a:rPr lang="en-GB" dirty="0" err="1"/>
              <a:t>Produktregulering</a:t>
            </a:r>
            <a:r>
              <a:rPr lang="en-GB" dirty="0"/>
              <a:t> </a:t>
            </a:r>
            <a:r>
              <a:rPr lang="en-GB" dirty="0" err="1"/>
              <a:t>av</a:t>
            </a:r>
            <a:r>
              <a:rPr lang="en-GB" dirty="0"/>
              <a:t> AI, </a:t>
            </a:r>
            <a:r>
              <a:rPr lang="en-GB" dirty="0" err="1"/>
              <a:t>ikke</a:t>
            </a:r>
            <a:r>
              <a:rPr lang="en-GB" dirty="0"/>
              <a:t> </a:t>
            </a:r>
            <a:r>
              <a:rPr lang="en-GB" dirty="0" err="1"/>
              <a:t>rettigheter</a:t>
            </a:r>
            <a:endParaRPr lang="en-GB" dirty="0"/>
          </a:p>
          <a:p>
            <a:r>
              <a:rPr lang="en-GB" b="1" dirty="0" err="1"/>
              <a:t>ePrivacy</a:t>
            </a:r>
            <a:r>
              <a:rPr lang="en-GB" b="1" dirty="0"/>
              <a:t> regulation</a:t>
            </a:r>
            <a:r>
              <a:rPr lang="en-GB" dirty="0"/>
              <a:t>	</a:t>
            </a:r>
            <a:r>
              <a:rPr lang="en-GB" dirty="0" err="1"/>
              <a:t>Personvern</a:t>
            </a:r>
            <a:r>
              <a:rPr lang="en-GB" dirty="0"/>
              <a:t> </a:t>
            </a:r>
            <a:r>
              <a:rPr lang="en-GB" dirty="0" err="1"/>
              <a:t>i</a:t>
            </a:r>
            <a:r>
              <a:rPr lang="en-GB" dirty="0"/>
              <a:t> </a:t>
            </a:r>
            <a:r>
              <a:rPr lang="en-GB" dirty="0" err="1"/>
              <a:t>elektroniske</a:t>
            </a:r>
            <a:r>
              <a:rPr lang="en-GB" dirty="0"/>
              <a:t> </a:t>
            </a:r>
            <a:r>
              <a:rPr lang="nb-NO" dirty="0"/>
              <a:t>kommunikasjonstjenester</a:t>
            </a:r>
          </a:p>
          <a:p>
            <a:r>
              <a:rPr lang="nb-NO" b="1" dirty="0"/>
              <a:t>Data </a:t>
            </a:r>
            <a:r>
              <a:rPr lang="nb-NO" b="1" dirty="0" err="1"/>
              <a:t>act</a:t>
            </a:r>
            <a:r>
              <a:rPr lang="nb-NO" dirty="0"/>
              <a:t>		Tilgang til data generert av produkter og tjenester.</a:t>
            </a:r>
          </a:p>
          <a:p>
            <a:r>
              <a:rPr lang="nb-NO" b="1" dirty="0"/>
              <a:t>Data </a:t>
            </a:r>
            <a:r>
              <a:rPr lang="nb-NO" b="1" dirty="0" err="1"/>
              <a:t>govern</a:t>
            </a:r>
            <a:r>
              <a:rPr lang="nb-NO" b="1" dirty="0"/>
              <a:t>. </a:t>
            </a:r>
            <a:r>
              <a:rPr lang="nb-NO" b="1" dirty="0" err="1"/>
              <a:t>Act</a:t>
            </a:r>
            <a:r>
              <a:rPr lang="nb-NO" b="1" dirty="0"/>
              <a:t> </a:t>
            </a:r>
            <a:r>
              <a:rPr lang="nb-NO" dirty="0"/>
              <a:t>	Mekanismer for deling av data fra offentlig til privat, fra privat til privat, datadonasjon fra personer</a:t>
            </a:r>
          </a:p>
          <a:p>
            <a:r>
              <a:rPr lang="nb-NO" b="1" dirty="0"/>
              <a:t>Data services </a:t>
            </a:r>
            <a:r>
              <a:rPr lang="nb-NO" b="1" dirty="0" err="1"/>
              <a:t>act</a:t>
            </a:r>
            <a:r>
              <a:rPr lang="nb-NO" dirty="0"/>
              <a:t>	Ansvarsregler for formidlere av digitale tjenester (markedsplasser, sosiale medier)</a:t>
            </a:r>
          </a:p>
          <a:p>
            <a:r>
              <a:rPr lang="nb-NO" b="1" dirty="0"/>
              <a:t>Data </a:t>
            </a:r>
            <a:r>
              <a:rPr lang="nb-NO" b="1" dirty="0" err="1"/>
              <a:t>markets</a:t>
            </a:r>
            <a:r>
              <a:rPr lang="nb-NO" b="1" dirty="0"/>
              <a:t> </a:t>
            </a:r>
            <a:r>
              <a:rPr lang="nb-NO" b="1" dirty="0" err="1"/>
              <a:t>act</a:t>
            </a:r>
            <a:r>
              <a:rPr lang="nb-NO" dirty="0"/>
              <a:t>	Ansvarsregler for ‘gatekeepers’ (dominerende online plattformer)</a:t>
            </a:r>
          </a:p>
          <a:p>
            <a:r>
              <a:rPr lang="nb-NO" b="1" dirty="0" err="1"/>
              <a:t>eIDAS</a:t>
            </a:r>
            <a:r>
              <a:rPr lang="nb-NO" dirty="0"/>
              <a:t>		Gjensidig anerkjennelse av nasjonale </a:t>
            </a:r>
            <a:r>
              <a:rPr lang="nb-NO" dirty="0" err="1"/>
              <a:t>eIDer</a:t>
            </a:r>
            <a:endParaRPr lang="nb-NO" noProof="1"/>
          </a:p>
        </p:txBody>
      </p:sp>
    </p:spTree>
    <p:extLst>
      <p:ext uri="{BB962C8B-B14F-4D97-AF65-F5344CB8AC3E}">
        <p14:creationId xmlns:p14="http://schemas.microsoft.com/office/powerpoint/2010/main" val="354396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6A92EEA-6420-01E0-4334-042688106363}"/>
              </a:ext>
            </a:extLst>
          </p:cNvPr>
          <p:cNvPicPr>
            <a:picLocks noChangeAspect="1"/>
          </p:cNvPicPr>
          <p:nvPr/>
        </p:nvPicPr>
        <p:blipFill rotWithShape="1">
          <a:blip r:embed="rId2"/>
          <a:srcRect l="18473" t="34136" r="74479" b="25309"/>
          <a:stretch/>
        </p:blipFill>
        <p:spPr>
          <a:xfrm>
            <a:off x="5591193" y="67733"/>
            <a:ext cx="1808784" cy="5854038"/>
          </a:xfrm>
          <a:prstGeom prst="rect">
            <a:avLst/>
          </a:prstGeom>
        </p:spPr>
      </p:pic>
      <p:pic>
        <p:nvPicPr>
          <p:cNvPr id="7" name="Bilde 6">
            <a:extLst>
              <a:ext uri="{FF2B5EF4-FFF2-40B4-BE49-F238E27FC236}">
                <a16:creationId xmlns:a16="http://schemas.microsoft.com/office/drawing/2014/main" id="{F6822A64-1042-6581-9578-72778F7F408C}"/>
              </a:ext>
            </a:extLst>
          </p:cNvPr>
          <p:cNvPicPr>
            <a:picLocks noChangeAspect="1"/>
          </p:cNvPicPr>
          <p:nvPr/>
        </p:nvPicPr>
        <p:blipFill rotWithShape="1">
          <a:blip r:embed="rId3"/>
          <a:srcRect l="18542" t="36605" r="74618" b="22037"/>
          <a:stretch/>
        </p:blipFill>
        <p:spPr>
          <a:xfrm>
            <a:off x="7793676" y="642798"/>
            <a:ext cx="1808785" cy="6151702"/>
          </a:xfrm>
          <a:prstGeom prst="rect">
            <a:avLst/>
          </a:prstGeom>
        </p:spPr>
      </p:pic>
      <p:pic>
        <p:nvPicPr>
          <p:cNvPr id="9" name="Bilde 8">
            <a:extLst>
              <a:ext uri="{FF2B5EF4-FFF2-40B4-BE49-F238E27FC236}">
                <a16:creationId xmlns:a16="http://schemas.microsoft.com/office/drawing/2014/main" id="{3A14E915-3E79-312E-90E1-822801FFD568}"/>
              </a:ext>
            </a:extLst>
          </p:cNvPr>
          <p:cNvPicPr>
            <a:picLocks noChangeAspect="1"/>
          </p:cNvPicPr>
          <p:nvPr/>
        </p:nvPicPr>
        <p:blipFill rotWithShape="1">
          <a:blip r:embed="rId4"/>
          <a:srcRect l="18542" t="29814" r="74479" b="34198"/>
          <a:stretch/>
        </p:blipFill>
        <p:spPr>
          <a:xfrm>
            <a:off x="10199519" y="712676"/>
            <a:ext cx="1808786" cy="5246379"/>
          </a:xfrm>
          <a:prstGeom prst="rect">
            <a:avLst/>
          </a:prstGeom>
        </p:spPr>
      </p:pic>
      <p:pic>
        <p:nvPicPr>
          <p:cNvPr id="12" name="Bilde 11">
            <a:extLst>
              <a:ext uri="{FF2B5EF4-FFF2-40B4-BE49-F238E27FC236}">
                <a16:creationId xmlns:a16="http://schemas.microsoft.com/office/drawing/2014/main" id="{1583E7FC-377A-B065-4B8F-05979962AFB6}"/>
              </a:ext>
            </a:extLst>
          </p:cNvPr>
          <p:cNvPicPr>
            <a:picLocks noChangeAspect="1"/>
          </p:cNvPicPr>
          <p:nvPr/>
        </p:nvPicPr>
        <p:blipFill rotWithShape="1">
          <a:blip r:embed="rId4"/>
          <a:srcRect l="12153" t="66790" r="42014" b="27716"/>
          <a:stretch/>
        </p:blipFill>
        <p:spPr>
          <a:xfrm>
            <a:off x="258234" y="6062133"/>
            <a:ext cx="6906516" cy="465667"/>
          </a:xfrm>
          <a:prstGeom prst="rect">
            <a:avLst/>
          </a:prstGeom>
        </p:spPr>
      </p:pic>
      <p:sp>
        <p:nvSpPr>
          <p:cNvPr id="13" name="TekstSylinder 12">
            <a:extLst>
              <a:ext uri="{FF2B5EF4-FFF2-40B4-BE49-F238E27FC236}">
                <a16:creationId xmlns:a16="http://schemas.microsoft.com/office/drawing/2014/main" id="{09831482-6F70-135F-104D-FF8B38097DF5}"/>
              </a:ext>
            </a:extLst>
          </p:cNvPr>
          <p:cNvSpPr txBox="1"/>
          <p:nvPr/>
        </p:nvSpPr>
        <p:spPr>
          <a:xfrm>
            <a:off x="183695" y="336064"/>
            <a:ext cx="4943341" cy="2308324"/>
          </a:xfrm>
          <a:prstGeom prst="rect">
            <a:avLst/>
          </a:prstGeom>
          <a:noFill/>
        </p:spPr>
        <p:txBody>
          <a:bodyPr wrap="none" rtlCol="0">
            <a:spAutoFit/>
          </a:bodyPr>
          <a:lstStyle/>
          <a:p>
            <a:r>
              <a:rPr lang="nb-NO" sz="3600" dirty="0">
                <a:solidFill>
                  <a:srgbClr val="7030A0"/>
                </a:solidFill>
                <a:latin typeface="Calibri Light" panose="020F0302020204030204" pitchFamily="34" charset="0"/>
                <a:cs typeface="Calibri Light" panose="020F0302020204030204" pitchFamily="34" charset="0"/>
              </a:rPr>
              <a:t>Gjeldende rett, lovgivning</a:t>
            </a:r>
          </a:p>
          <a:p>
            <a:r>
              <a:rPr lang="nb-NO" sz="3600" dirty="0">
                <a:solidFill>
                  <a:srgbClr val="7030A0"/>
                </a:solidFill>
                <a:latin typeface="Calibri Light" panose="020F0302020204030204" pitchFamily="34" charset="0"/>
                <a:cs typeface="Calibri Light" panose="020F0302020204030204" pitchFamily="34" charset="0"/>
              </a:rPr>
              <a:t> under arbeid og </a:t>
            </a:r>
            <a:r>
              <a:rPr lang="nb-NO" sz="3600" dirty="0" err="1">
                <a:solidFill>
                  <a:srgbClr val="7030A0"/>
                </a:solidFill>
                <a:latin typeface="Calibri Light" panose="020F0302020204030204" pitchFamily="34" charset="0"/>
                <a:cs typeface="Calibri Light" panose="020F0302020204030204" pitchFamily="34" charset="0"/>
              </a:rPr>
              <a:t>lovgiv</a:t>
            </a:r>
            <a:r>
              <a:rPr lang="nb-NO" sz="3600" dirty="0">
                <a:solidFill>
                  <a:srgbClr val="7030A0"/>
                </a:solidFill>
                <a:latin typeface="Calibri Light" panose="020F0302020204030204" pitchFamily="34" charset="0"/>
                <a:cs typeface="Calibri Light" panose="020F0302020204030204" pitchFamily="34" charset="0"/>
              </a:rPr>
              <a:t>-</a:t>
            </a:r>
          </a:p>
          <a:p>
            <a:r>
              <a:rPr lang="nb-NO" sz="3600" dirty="0" err="1">
                <a:solidFill>
                  <a:srgbClr val="7030A0"/>
                </a:solidFill>
                <a:latin typeface="Calibri Light" panose="020F0302020204030204" pitchFamily="34" charset="0"/>
                <a:cs typeface="Calibri Light" panose="020F0302020204030204" pitchFamily="34" charset="0"/>
              </a:rPr>
              <a:t>ningsinitiativ</a:t>
            </a:r>
            <a:r>
              <a:rPr lang="nb-NO" sz="3600" dirty="0">
                <a:solidFill>
                  <a:srgbClr val="7030A0"/>
                </a:solidFill>
                <a:latin typeface="Calibri Light" panose="020F0302020204030204" pitchFamily="34" charset="0"/>
                <a:cs typeface="Calibri Light" panose="020F0302020204030204" pitchFamily="34" charset="0"/>
              </a:rPr>
              <a:t> i EU,</a:t>
            </a:r>
          </a:p>
          <a:p>
            <a:r>
              <a:rPr lang="nb-NO" sz="3600" dirty="0">
                <a:solidFill>
                  <a:srgbClr val="7030A0"/>
                </a:solidFill>
                <a:latin typeface="Calibri Light" panose="020F0302020204030204" pitchFamily="34" charset="0"/>
                <a:cs typeface="Calibri Light" panose="020F0302020204030204" pitchFamily="34" charset="0"/>
              </a:rPr>
              <a:t>vedrørende data</a:t>
            </a:r>
          </a:p>
        </p:txBody>
      </p:sp>
      <p:sp>
        <p:nvSpPr>
          <p:cNvPr id="14" name="TekstSylinder 13">
            <a:extLst>
              <a:ext uri="{FF2B5EF4-FFF2-40B4-BE49-F238E27FC236}">
                <a16:creationId xmlns:a16="http://schemas.microsoft.com/office/drawing/2014/main" id="{AEB41307-3B81-6971-CF06-1B8CE06BB452}"/>
              </a:ext>
            </a:extLst>
          </p:cNvPr>
          <p:cNvSpPr txBox="1"/>
          <p:nvPr/>
        </p:nvSpPr>
        <p:spPr>
          <a:xfrm>
            <a:off x="231200" y="5363633"/>
            <a:ext cx="3442096" cy="369332"/>
          </a:xfrm>
          <a:prstGeom prst="rect">
            <a:avLst/>
          </a:prstGeom>
          <a:noFill/>
        </p:spPr>
        <p:txBody>
          <a:bodyPr wrap="none" rtlCol="0">
            <a:spAutoFit/>
          </a:bodyPr>
          <a:lstStyle/>
          <a:p>
            <a:r>
              <a:rPr lang="nb-NO" dirty="0"/>
              <a:t>Kilde: </a:t>
            </a:r>
            <a:r>
              <a:rPr lang="nb-NO" dirty="0">
                <a:hlinkClick r:id="rId5"/>
              </a:rPr>
              <a:t>https://www.kaizenner.eu</a:t>
            </a:r>
            <a:r>
              <a:rPr lang="nb-NO" dirty="0"/>
              <a:t> </a:t>
            </a:r>
          </a:p>
        </p:txBody>
      </p:sp>
    </p:spTree>
    <p:extLst>
      <p:ext uri="{BB962C8B-B14F-4D97-AF65-F5344CB8AC3E}">
        <p14:creationId xmlns:p14="http://schemas.microsoft.com/office/powerpoint/2010/main" val="283660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9579F8D-3E09-6DE9-9459-23E82A4C5FF0}"/>
              </a:ext>
            </a:extLst>
          </p:cNvPr>
          <p:cNvPicPr>
            <a:picLocks noChangeAspect="1"/>
          </p:cNvPicPr>
          <p:nvPr/>
        </p:nvPicPr>
        <p:blipFill rotWithShape="1">
          <a:blip r:embed="rId2"/>
          <a:srcRect l="14826" t="39875" r="53958" b="15680"/>
          <a:stretch/>
        </p:blipFill>
        <p:spPr>
          <a:xfrm>
            <a:off x="5587999" y="727820"/>
            <a:ext cx="6057901" cy="4851713"/>
          </a:xfrm>
          <a:prstGeom prst="rect">
            <a:avLst/>
          </a:prstGeom>
        </p:spPr>
      </p:pic>
      <p:sp>
        <p:nvSpPr>
          <p:cNvPr id="4" name="Ellipse 3">
            <a:extLst>
              <a:ext uri="{FF2B5EF4-FFF2-40B4-BE49-F238E27FC236}">
                <a16:creationId xmlns:a16="http://schemas.microsoft.com/office/drawing/2014/main" id="{E96E9E6C-87FB-C604-C034-FF5E2F746556}"/>
              </a:ext>
            </a:extLst>
          </p:cNvPr>
          <p:cNvSpPr/>
          <p:nvPr/>
        </p:nvSpPr>
        <p:spPr>
          <a:xfrm>
            <a:off x="5756517" y="2227980"/>
            <a:ext cx="3276084" cy="3203866"/>
          </a:xfrm>
          <a:prstGeom prst="ellipse">
            <a:avLst/>
          </a:prstGeom>
          <a:solidFill>
            <a:schemeClr val="accent4">
              <a:lumMod val="60000"/>
              <a:lumOff val="4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22AFF14C-9328-B287-0BB9-8363184F1CA9}"/>
              </a:ext>
            </a:extLst>
          </p:cNvPr>
          <p:cNvSpPr txBox="1"/>
          <p:nvPr/>
        </p:nvSpPr>
        <p:spPr>
          <a:xfrm>
            <a:off x="6242986" y="3736507"/>
            <a:ext cx="910827" cy="461665"/>
          </a:xfrm>
          <a:prstGeom prst="rect">
            <a:avLst/>
          </a:prstGeom>
          <a:solidFill>
            <a:schemeClr val="accent4">
              <a:lumMod val="40000"/>
              <a:lumOff val="60000"/>
            </a:schemeClr>
          </a:solidFill>
        </p:spPr>
        <p:txBody>
          <a:bodyPr wrap="none" rtlCol="0">
            <a:spAutoFit/>
          </a:bodyPr>
          <a:lstStyle/>
          <a:p>
            <a:r>
              <a:rPr lang="nb-NO" sz="2400" b="1" dirty="0">
                <a:solidFill>
                  <a:srgbClr val="C00000"/>
                </a:solidFill>
              </a:rPr>
              <a:t>GDRP</a:t>
            </a:r>
          </a:p>
        </p:txBody>
      </p:sp>
      <p:sp>
        <p:nvSpPr>
          <p:cNvPr id="14" name="TekstSylinder 13">
            <a:extLst>
              <a:ext uri="{FF2B5EF4-FFF2-40B4-BE49-F238E27FC236}">
                <a16:creationId xmlns:a16="http://schemas.microsoft.com/office/drawing/2014/main" id="{804E3F39-DA8A-B635-4C5C-7118F93A8855}"/>
              </a:ext>
            </a:extLst>
          </p:cNvPr>
          <p:cNvSpPr txBox="1"/>
          <p:nvPr/>
        </p:nvSpPr>
        <p:spPr>
          <a:xfrm>
            <a:off x="5818086" y="5714681"/>
            <a:ext cx="5827814" cy="830997"/>
          </a:xfrm>
          <a:prstGeom prst="rect">
            <a:avLst/>
          </a:prstGeom>
          <a:solidFill>
            <a:schemeClr val="accent6">
              <a:lumMod val="40000"/>
              <a:lumOff val="60000"/>
            </a:schemeClr>
          </a:solidFill>
        </p:spPr>
        <p:txBody>
          <a:bodyPr wrap="none" rtlCol="0">
            <a:spAutoFit/>
          </a:bodyPr>
          <a:lstStyle/>
          <a:p>
            <a:r>
              <a:rPr lang="nb-NO" sz="2400" dirty="0"/>
              <a:t>Må altså forholde seg til minst to kompliserte</a:t>
            </a:r>
          </a:p>
          <a:p>
            <a:r>
              <a:rPr lang="nb-NO" sz="2400" dirty="0"/>
              <a:t>regelverk og finne ut av fortolkningen</a:t>
            </a:r>
          </a:p>
        </p:txBody>
      </p:sp>
      <p:sp>
        <p:nvSpPr>
          <p:cNvPr id="16" name="Plassholder for innhold 15">
            <a:extLst>
              <a:ext uri="{FF2B5EF4-FFF2-40B4-BE49-F238E27FC236}">
                <a16:creationId xmlns:a16="http://schemas.microsoft.com/office/drawing/2014/main" id="{3BC80808-88D2-3F99-988C-4447A32B100C}"/>
              </a:ext>
            </a:extLst>
          </p:cNvPr>
          <p:cNvSpPr>
            <a:spLocks noGrp="1"/>
          </p:cNvSpPr>
          <p:nvPr>
            <p:ph idx="1"/>
          </p:nvPr>
        </p:nvSpPr>
        <p:spPr>
          <a:xfrm>
            <a:off x="364758" y="816926"/>
            <a:ext cx="5138982" cy="5393567"/>
          </a:xfrm>
        </p:spPr>
        <p:txBody>
          <a:bodyPr>
            <a:normAutofit fontScale="92500"/>
          </a:bodyPr>
          <a:lstStyle/>
          <a:p>
            <a:r>
              <a:rPr lang="nb-NO" dirty="0"/>
              <a:t>De fire </a:t>
            </a:r>
            <a:r>
              <a:rPr lang="nb-NO" dirty="0">
                <a:solidFill>
                  <a:srgbClr val="003399"/>
                </a:solidFill>
              </a:rPr>
              <a:t>«blå» </a:t>
            </a:r>
            <a:r>
              <a:rPr lang="nb-NO" dirty="0"/>
              <a:t>EU-lovene </a:t>
            </a:r>
            <a:r>
              <a:rPr lang="nb-NO" sz="1900" dirty="0"/>
              <a:t>(jf. figuren)</a:t>
            </a:r>
          </a:p>
          <a:p>
            <a:pPr lvl="1"/>
            <a:r>
              <a:rPr lang="nb-NO" dirty="0"/>
              <a:t>berører ikke anvendelsen av GDPR;</a:t>
            </a:r>
          </a:p>
          <a:p>
            <a:pPr marL="742950" lvl="1" indent="-285750"/>
            <a:r>
              <a:rPr lang="nb-NO" dirty="0"/>
              <a:t>gjelder både personopplysninger og andre opplysninger;</a:t>
            </a:r>
          </a:p>
          <a:p>
            <a:r>
              <a:rPr lang="nb-NO" dirty="0"/>
              <a:t>Betydningen av </a:t>
            </a:r>
            <a:r>
              <a:rPr lang="nb-NO" dirty="0">
                <a:solidFill>
                  <a:srgbClr val="C00000"/>
                </a:solidFill>
              </a:rPr>
              <a:t>GDPR</a:t>
            </a:r>
            <a:r>
              <a:rPr lang="nb-NO" dirty="0"/>
              <a:t>:</a:t>
            </a:r>
          </a:p>
          <a:p>
            <a:pPr lvl="1"/>
            <a:r>
              <a:rPr lang="nb-NO" dirty="0"/>
              <a:t>Før bruk av personopplysninger må en avklare en rekke spørsmål, </a:t>
            </a:r>
            <a:r>
              <a:rPr lang="nb-NO" i="1" dirty="0"/>
              <a:t>bl.a.</a:t>
            </a:r>
            <a:r>
              <a:rPr lang="nb-NO" dirty="0"/>
              <a:t>:</a:t>
            </a:r>
          </a:p>
          <a:p>
            <a:pPr lvl="2"/>
            <a:r>
              <a:rPr lang="nb-NO" dirty="0"/>
              <a:t>Er det personopplysning? </a:t>
            </a:r>
            <a:r>
              <a:rPr lang="nb-NO" dirty="0">
                <a:solidFill>
                  <a:schemeClr val="accent6">
                    <a:lumMod val="50000"/>
                  </a:schemeClr>
                </a:solidFill>
              </a:rPr>
              <a:t>(jf. art. 4(1), særlig vedrørende Data </a:t>
            </a:r>
            <a:r>
              <a:rPr lang="nb-NO" dirty="0" err="1">
                <a:solidFill>
                  <a:schemeClr val="accent6">
                    <a:lumMod val="50000"/>
                  </a:schemeClr>
                </a:solidFill>
              </a:rPr>
              <a:t>Act</a:t>
            </a:r>
            <a:r>
              <a:rPr lang="nb-NO" dirty="0">
                <a:solidFill>
                  <a:schemeClr val="accent6">
                    <a:lumMod val="50000"/>
                  </a:schemeClr>
                </a:solidFill>
              </a:rPr>
              <a:t>)</a:t>
            </a:r>
          </a:p>
          <a:p>
            <a:pPr lvl="2"/>
            <a:r>
              <a:rPr lang="nb-NO" dirty="0"/>
              <a:t>Hvilken betydning får </a:t>
            </a:r>
            <a:r>
              <a:rPr lang="nb-NO" dirty="0" err="1"/>
              <a:t>lagringsbegrens-ningsprinsippet</a:t>
            </a:r>
            <a:r>
              <a:rPr lang="nb-NO" dirty="0"/>
              <a:t>? </a:t>
            </a:r>
            <a:r>
              <a:rPr lang="nb-NO" dirty="0">
                <a:solidFill>
                  <a:schemeClr val="accent6">
                    <a:lumMod val="50000"/>
                  </a:schemeClr>
                </a:solidFill>
              </a:rPr>
              <a:t>(jf. art. 5(1)(e))</a:t>
            </a:r>
          </a:p>
          <a:p>
            <a:pPr lvl="2"/>
            <a:r>
              <a:rPr lang="nb-NO" dirty="0"/>
              <a:t>Hva er rettslig grunnlag for bruk? </a:t>
            </a:r>
            <a:r>
              <a:rPr lang="nb-NO" dirty="0">
                <a:solidFill>
                  <a:schemeClr val="accent6">
                    <a:lumMod val="50000"/>
                  </a:schemeClr>
                </a:solidFill>
              </a:rPr>
              <a:t>(jf. art. 6(1))</a:t>
            </a:r>
          </a:p>
          <a:p>
            <a:pPr lvl="2"/>
            <a:r>
              <a:rPr lang="nb-NO" dirty="0"/>
              <a:t>Formålsbegrensning </a:t>
            </a:r>
            <a:r>
              <a:rPr lang="nb-NO" dirty="0">
                <a:solidFill>
                  <a:schemeClr val="accent6">
                    <a:lumMod val="50000"/>
                  </a:schemeClr>
                </a:solidFill>
              </a:rPr>
              <a:t>(jf. «videre formål» og art. 6(4))</a:t>
            </a:r>
          </a:p>
          <a:p>
            <a:pPr lvl="2"/>
            <a:r>
              <a:rPr lang="nb-NO" dirty="0">
                <a:solidFill>
                  <a:schemeClr val="accent6">
                    <a:lumMod val="50000"/>
                  </a:schemeClr>
                </a:solidFill>
              </a:rPr>
              <a:t>osv.</a:t>
            </a:r>
          </a:p>
          <a:p>
            <a:pPr marL="0" indent="0">
              <a:buNone/>
            </a:pPr>
            <a:endParaRPr lang="nb-NO" dirty="0"/>
          </a:p>
        </p:txBody>
      </p:sp>
    </p:spTree>
    <p:extLst>
      <p:ext uri="{BB962C8B-B14F-4D97-AF65-F5344CB8AC3E}">
        <p14:creationId xmlns:p14="http://schemas.microsoft.com/office/powerpoint/2010/main" val="11500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49176A8-5B03-4687-AB1C-99A8CE0F4D7A}"/>
              </a:ext>
            </a:extLst>
          </p:cNvPr>
          <p:cNvSpPr txBox="1"/>
          <p:nvPr/>
        </p:nvSpPr>
        <p:spPr>
          <a:xfrm>
            <a:off x="1130029" y="2766035"/>
            <a:ext cx="6096772" cy="646331"/>
          </a:xfrm>
          <a:prstGeom prst="rect">
            <a:avLst/>
          </a:prstGeom>
          <a:noFill/>
        </p:spPr>
        <p:txBody>
          <a:bodyPr wrap="square">
            <a:spAutoFit/>
          </a:bodyPr>
          <a:lstStyle/>
          <a:p>
            <a:pPr marL="88900" indent="-88900">
              <a:buFont typeface="Arial" panose="020B0604020202020204" pitchFamily="34" charset="0"/>
              <a:buChar char="•"/>
            </a:pPr>
            <a:r>
              <a:rPr lang="nb-NO" dirty="0">
                <a:hlinkClick r:id="rId2"/>
              </a:rPr>
              <a:t>A European </a:t>
            </a:r>
            <a:r>
              <a:rPr lang="nb-NO" dirty="0" err="1">
                <a:hlinkClick r:id="rId2"/>
              </a:rPr>
              <a:t>strategy</a:t>
            </a:r>
            <a:r>
              <a:rPr lang="nb-NO" dirty="0">
                <a:hlinkClick r:id="rId2"/>
              </a:rPr>
              <a:t> for data</a:t>
            </a:r>
            <a:r>
              <a:rPr lang="nb-NO" dirty="0"/>
              <a:t> (2020)</a:t>
            </a:r>
          </a:p>
          <a:p>
            <a:pPr marL="88900" indent="-88900">
              <a:buFont typeface="Arial" panose="020B0604020202020204" pitchFamily="34" charset="0"/>
              <a:buChar char="•"/>
            </a:pPr>
            <a:r>
              <a:rPr lang="nb-NO" u="sng"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Data </a:t>
            </a:r>
            <a:r>
              <a:rPr lang="nb-NO" u="sng" dirty="0" err="1">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Governance</a:t>
            </a:r>
            <a:r>
              <a:rPr lang="nb-NO" u="sng"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 </a:t>
            </a:r>
            <a:r>
              <a:rPr lang="nb-NO" u="sng" dirty="0" err="1">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Act</a:t>
            </a:r>
            <a:r>
              <a:rPr lang="nb-NO"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 </a:t>
            </a:r>
            <a:r>
              <a:rPr lang="nb-NO" dirty="0">
                <a:latin typeface="Calibri" panose="020F0502020204030204" pitchFamily="34" charset="0"/>
                <a:ea typeface="DengXian" panose="02010600030101010101" pitchFamily="2" charset="-122"/>
                <a:cs typeface="Times New Roman" panose="02020603050405020304" pitchFamily="18" charset="0"/>
              </a:rPr>
              <a:t>(2020)</a:t>
            </a:r>
            <a:endParaRPr lang="nb-NO" dirty="0"/>
          </a:p>
        </p:txBody>
      </p:sp>
      <p:sp>
        <p:nvSpPr>
          <p:cNvPr id="4" name="TekstSylinder 3">
            <a:extLst>
              <a:ext uri="{FF2B5EF4-FFF2-40B4-BE49-F238E27FC236}">
                <a16:creationId xmlns:a16="http://schemas.microsoft.com/office/drawing/2014/main" id="{5620B26A-1ECF-4832-AF98-9D05DEF0648A}"/>
              </a:ext>
            </a:extLst>
          </p:cNvPr>
          <p:cNvSpPr txBox="1"/>
          <p:nvPr/>
        </p:nvSpPr>
        <p:spPr>
          <a:xfrm>
            <a:off x="1130029" y="2396703"/>
            <a:ext cx="6351162" cy="369332"/>
          </a:xfrm>
          <a:prstGeom prst="rect">
            <a:avLst/>
          </a:prstGeom>
          <a:noFill/>
        </p:spPr>
        <p:txBody>
          <a:bodyPr wrap="none" rtlCol="0">
            <a:spAutoFit/>
          </a:bodyPr>
          <a:lstStyle/>
          <a:p>
            <a:r>
              <a:rPr lang="nb-NO" u="sng" dirty="0"/>
              <a:t>Dokumenter som i stor grad gjelder </a:t>
            </a:r>
            <a:r>
              <a:rPr lang="nb-NO" i="1" u="sng" dirty="0"/>
              <a:t>tilgang til </a:t>
            </a:r>
            <a:r>
              <a:rPr lang="nb-NO" u="sng" dirty="0"/>
              <a:t>og </a:t>
            </a:r>
            <a:r>
              <a:rPr lang="nb-NO" i="1" u="sng" dirty="0"/>
              <a:t>gjenbruk</a:t>
            </a:r>
            <a:r>
              <a:rPr lang="nb-NO" u="sng" dirty="0"/>
              <a:t> av data:</a:t>
            </a:r>
          </a:p>
        </p:txBody>
      </p:sp>
      <p:sp>
        <p:nvSpPr>
          <p:cNvPr id="5" name="TekstSylinder 4">
            <a:extLst>
              <a:ext uri="{FF2B5EF4-FFF2-40B4-BE49-F238E27FC236}">
                <a16:creationId xmlns:a16="http://schemas.microsoft.com/office/drawing/2014/main" id="{3C5107C4-DD11-419E-9F16-0B2CDE83171F}"/>
              </a:ext>
            </a:extLst>
          </p:cNvPr>
          <p:cNvSpPr txBox="1"/>
          <p:nvPr/>
        </p:nvSpPr>
        <p:spPr>
          <a:xfrm>
            <a:off x="1130029" y="4343153"/>
            <a:ext cx="8004820" cy="1354217"/>
          </a:xfrm>
          <a:prstGeom prst="rect">
            <a:avLst/>
          </a:prstGeom>
          <a:noFill/>
        </p:spPr>
        <p:txBody>
          <a:bodyPr wrap="none" rtlCol="0">
            <a:spAutoFit/>
          </a:bodyPr>
          <a:lstStyle/>
          <a:p>
            <a:r>
              <a:rPr lang="nb-NO" u="sng" dirty="0"/>
              <a:t>Dokumenter som gjelder krav til KI-systemer (systemer som utnytter data)</a:t>
            </a:r>
          </a:p>
          <a:p>
            <a:pPr marL="90488" indent="-90488">
              <a:buFont typeface="Arial" panose="020B0604020202020204" pitchFamily="34" charset="0"/>
              <a:buChar char="•"/>
            </a:pPr>
            <a:r>
              <a:rPr lang="en-US" dirty="0">
                <a:hlinkClick r:id="rId4"/>
              </a:rPr>
              <a:t>White Paper on Artificial Intelligence</a:t>
            </a:r>
            <a:r>
              <a:rPr lang="en-US" dirty="0"/>
              <a:t>: a European approach to excellence and trust</a:t>
            </a:r>
          </a:p>
          <a:p>
            <a:pPr marL="90488" indent="-90488">
              <a:buFont typeface="Arial" panose="020B0604020202020204" pitchFamily="34" charset="0"/>
              <a:buChar char="•"/>
            </a:pPr>
            <a:r>
              <a:rPr lang="en-US" dirty="0">
                <a:hlinkClick r:id="rId5"/>
              </a:rPr>
              <a:t>Proposal for a </a:t>
            </a:r>
            <a:r>
              <a:rPr lang="en-US" sz="1400" dirty="0">
                <a:hlinkClick r:id="rId5"/>
              </a:rPr>
              <a:t>REGULATION OF THE EUROPEAN PARLIAMENT AND OF THE COUNCIL</a:t>
            </a:r>
          </a:p>
          <a:p>
            <a:pPr marL="90488" indent="-90488"/>
            <a:r>
              <a:rPr lang="en-US" sz="1400" dirty="0">
                <a:hlinkClick r:id="rId5"/>
              </a:rPr>
              <a:t>     LAYING DOWN HARMONISED RULES ON ARTIFICIAL INTELLIGENCE (ARTIFICIAL</a:t>
            </a:r>
          </a:p>
          <a:p>
            <a:pPr marL="90488" indent="-90488"/>
            <a:r>
              <a:rPr lang="en-US" sz="1400" dirty="0">
                <a:hlinkClick r:id="rId5"/>
              </a:rPr>
              <a:t>     INTELLIGENCE ACT)</a:t>
            </a:r>
            <a:r>
              <a:rPr lang="en-US" sz="1400" dirty="0"/>
              <a:t> AND AMENDING CERTAIN UNION LEGISLATIVE ACTS</a:t>
            </a:r>
            <a:endParaRPr lang="nb-NO" sz="1400" dirty="0"/>
          </a:p>
        </p:txBody>
      </p:sp>
      <p:sp>
        <p:nvSpPr>
          <p:cNvPr id="6" name="TekstSylinder 5">
            <a:extLst>
              <a:ext uri="{FF2B5EF4-FFF2-40B4-BE49-F238E27FC236}">
                <a16:creationId xmlns:a16="http://schemas.microsoft.com/office/drawing/2014/main" id="{DE1A237A-BDF6-4D0B-A7BB-AD45D2F0BB00}"/>
              </a:ext>
            </a:extLst>
          </p:cNvPr>
          <p:cNvSpPr txBox="1"/>
          <p:nvPr/>
        </p:nvSpPr>
        <p:spPr>
          <a:xfrm>
            <a:off x="1130029" y="1286594"/>
            <a:ext cx="5561651" cy="369332"/>
          </a:xfrm>
          <a:prstGeom prst="rect">
            <a:avLst/>
          </a:prstGeom>
          <a:noFill/>
        </p:spPr>
        <p:txBody>
          <a:bodyPr wrap="none" rtlCol="0">
            <a:spAutoFit/>
          </a:bodyPr>
          <a:lstStyle/>
          <a:p>
            <a:pPr marL="88900" indent="-88900">
              <a:buFont typeface="Arial" panose="020B0604020202020204" pitchFamily="34" charset="0"/>
              <a:buChar char="•"/>
            </a:pPr>
            <a:r>
              <a:rPr kumimoji="0" lang="en-GB" sz="1800" b="0" i="0" u="sng" strike="noStrike" kern="1200" cap="none" spc="0" normalizeH="0" baseline="0" noProof="0" dirty="0">
                <a:ln>
                  <a:noFill/>
                </a:ln>
                <a:solidFill>
                  <a:srgbClr val="0563C1"/>
                </a:solidFill>
                <a:effectLst/>
                <a:uLnTx/>
                <a:uFillTx/>
                <a:latin typeface="Calibri" panose="020F0502020204030204" pitchFamily="34" charset="0"/>
                <a:ea typeface="DengXian" panose="02010600030101010101" pitchFamily="2" charset="-122"/>
                <a:cs typeface="Times New Roman" panose="02020603050405020304" pitchFamily="18" charset="0"/>
                <a:hlinkClick r:id="rId6"/>
              </a:rPr>
              <a:t>European eGovernment Action Plan 2016-2020</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(2016)</a:t>
            </a:r>
            <a:endParaRPr lang="nb-NO" dirty="0"/>
          </a:p>
        </p:txBody>
      </p:sp>
      <p:sp>
        <p:nvSpPr>
          <p:cNvPr id="7" name="Tittel 6">
            <a:extLst>
              <a:ext uri="{FF2B5EF4-FFF2-40B4-BE49-F238E27FC236}">
                <a16:creationId xmlns:a16="http://schemas.microsoft.com/office/drawing/2014/main" id="{A5D24437-7D4C-4BE4-8151-31F23D055D83}"/>
              </a:ext>
            </a:extLst>
          </p:cNvPr>
          <p:cNvSpPr>
            <a:spLocks noGrp="1"/>
          </p:cNvSpPr>
          <p:nvPr>
            <p:ph type="title"/>
          </p:nvPr>
        </p:nvSpPr>
        <p:spPr>
          <a:xfrm>
            <a:off x="838200" y="365125"/>
            <a:ext cx="10515600" cy="888113"/>
          </a:xfrm>
        </p:spPr>
        <p:txBody>
          <a:bodyPr>
            <a:normAutofit/>
          </a:bodyPr>
          <a:lstStyle/>
          <a:p>
            <a:r>
              <a:rPr lang="nb-NO" sz="3200" dirty="0">
                <a:solidFill>
                  <a:srgbClr val="C00000"/>
                </a:solidFill>
              </a:rPr>
              <a:t>Oversikt over initiativ dere skal ha kjennskap til</a:t>
            </a:r>
          </a:p>
        </p:txBody>
      </p:sp>
      <p:sp>
        <p:nvSpPr>
          <p:cNvPr id="2" name="TekstSylinder 1">
            <a:extLst>
              <a:ext uri="{FF2B5EF4-FFF2-40B4-BE49-F238E27FC236}">
                <a16:creationId xmlns:a16="http://schemas.microsoft.com/office/drawing/2014/main" id="{093EAF85-628A-45DD-A8B0-CBD2FF802726}"/>
              </a:ext>
            </a:extLst>
          </p:cNvPr>
          <p:cNvSpPr txBox="1"/>
          <p:nvPr/>
        </p:nvSpPr>
        <p:spPr>
          <a:xfrm>
            <a:off x="763513" y="1840592"/>
            <a:ext cx="5824158" cy="461665"/>
          </a:xfrm>
          <a:prstGeom prst="rect">
            <a:avLst/>
          </a:prstGeom>
          <a:solidFill>
            <a:schemeClr val="accent4">
              <a:lumMod val="20000"/>
              <a:lumOff val="80000"/>
            </a:schemeClr>
          </a:solidFill>
        </p:spPr>
        <p:txBody>
          <a:bodyPr wrap="none" rtlCol="0">
            <a:spAutoFit/>
          </a:bodyPr>
          <a:lstStyle/>
          <a:p>
            <a:r>
              <a:rPr lang="nb-NO" sz="2400" dirty="0"/>
              <a:t>Informasjonsforvaltning og tilgang til data mv.</a:t>
            </a:r>
          </a:p>
        </p:txBody>
      </p:sp>
      <p:sp>
        <p:nvSpPr>
          <p:cNvPr id="8" name="TekstSylinder 7">
            <a:extLst>
              <a:ext uri="{FF2B5EF4-FFF2-40B4-BE49-F238E27FC236}">
                <a16:creationId xmlns:a16="http://schemas.microsoft.com/office/drawing/2014/main" id="{7D485E56-5CBD-4C3A-B2AA-EC2F0A49530D}"/>
              </a:ext>
            </a:extLst>
          </p:cNvPr>
          <p:cNvSpPr txBox="1"/>
          <p:nvPr/>
        </p:nvSpPr>
        <p:spPr>
          <a:xfrm>
            <a:off x="838200" y="3781698"/>
            <a:ext cx="2516010" cy="461665"/>
          </a:xfrm>
          <a:prstGeom prst="rect">
            <a:avLst/>
          </a:prstGeom>
          <a:solidFill>
            <a:schemeClr val="accent4">
              <a:lumMod val="20000"/>
              <a:lumOff val="80000"/>
            </a:schemeClr>
          </a:solidFill>
        </p:spPr>
        <p:txBody>
          <a:bodyPr wrap="none" rtlCol="0">
            <a:spAutoFit/>
          </a:bodyPr>
          <a:lstStyle/>
          <a:p>
            <a:r>
              <a:rPr lang="nb-NO" sz="2400" dirty="0"/>
              <a:t>Kunstig intelligens</a:t>
            </a:r>
          </a:p>
        </p:txBody>
      </p:sp>
    </p:spTree>
    <p:extLst>
      <p:ext uri="{BB962C8B-B14F-4D97-AF65-F5344CB8AC3E}">
        <p14:creationId xmlns:p14="http://schemas.microsoft.com/office/powerpoint/2010/main" val="79301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84A4AA3C-AA43-49AD-9C2C-4F3AFE094E79}"/>
              </a:ext>
            </a:extLst>
          </p:cNvPr>
          <p:cNvSpPr txBox="1"/>
          <p:nvPr/>
        </p:nvSpPr>
        <p:spPr>
          <a:xfrm>
            <a:off x="664633" y="1493069"/>
            <a:ext cx="10638367" cy="464627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DengXian" panose="02010600030101010101" pitchFamily="2" charset="-122"/>
                <a:cs typeface="Calibri" panose="020F0502020204030204" pitchFamily="34" charset="0"/>
              </a:rPr>
              <a:t>Based on 7 principles:</a:t>
            </a:r>
            <a:endParaRPr lang="nb-NO" sz="16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GB" sz="1800" dirty="0">
                <a:solidFill>
                  <a:schemeClr val="bg2">
                    <a:lumMod val="75000"/>
                  </a:schemeClr>
                </a:solidFill>
                <a:effectLst/>
                <a:latin typeface="Calibri" panose="020F0502020204030204" pitchFamily="34" charset="0"/>
                <a:ea typeface="Times New Roman" panose="02020603050405020304" pitchFamily="18" charset="0"/>
              </a:rPr>
              <a:t>Digital by Default</a:t>
            </a:r>
            <a:endParaRPr lang="nb-NO" sz="1800" dirty="0">
              <a:solidFill>
                <a:schemeClr val="bg2">
                  <a:lumMod val="75000"/>
                </a:schemeClr>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b="1" dirty="0">
                <a:effectLst/>
                <a:latin typeface="Calibri" panose="020F0502020204030204" pitchFamily="34" charset="0"/>
                <a:ea typeface="Times New Roman" panose="02020603050405020304" pitchFamily="18" charset="0"/>
              </a:rPr>
              <a:t>Once only principle</a:t>
            </a:r>
            <a:r>
              <a:rPr lang="en-GB" sz="1800" dirty="0">
                <a:effectLst/>
                <a:latin typeface="Calibri" panose="020F0502020204030204" pitchFamily="34" charset="0"/>
                <a:ea typeface="Times New Roman" panose="02020603050405020304" pitchFamily="18" charset="0"/>
              </a:rPr>
              <a:t>: public administrations should ensure that </a:t>
            </a:r>
            <a:r>
              <a:rPr lang="en-GB" sz="1800" dirty="0">
                <a:solidFill>
                  <a:srgbClr val="7030A0"/>
                </a:solidFill>
                <a:effectLst/>
                <a:latin typeface="Calibri" panose="020F0502020204030204" pitchFamily="34" charset="0"/>
                <a:ea typeface="Times New Roman" panose="02020603050405020304" pitchFamily="18" charset="0"/>
              </a:rPr>
              <a:t>citizens</a:t>
            </a:r>
            <a:r>
              <a:rPr lang="en-GB" sz="1800" dirty="0">
                <a:effectLst/>
                <a:latin typeface="Calibri" panose="020F0502020204030204" pitchFamily="34" charset="0"/>
                <a:ea typeface="Times New Roman" panose="02020603050405020304" pitchFamily="18" charset="0"/>
              </a:rPr>
              <a:t> and </a:t>
            </a:r>
            <a:r>
              <a:rPr lang="en-GB" sz="1800" dirty="0">
                <a:solidFill>
                  <a:srgbClr val="7030A0"/>
                </a:solidFill>
                <a:effectLst/>
                <a:latin typeface="Calibri" panose="020F0502020204030204" pitchFamily="34" charset="0"/>
                <a:ea typeface="Times New Roman" panose="02020603050405020304" pitchFamily="18" charset="0"/>
              </a:rPr>
              <a:t>businesses</a:t>
            </a:r>
            <a:r>
              <a:rPr lang="en-GB" sz="1800" dirty="0">
                <a:effectLst/>
                <a:latin typeface="Calibri" panose="020F0502020204030204" pitchFamily="34" charset="0"/>
                <a:ea typeface="Times New Roman" panose="02020603050405020304" pitchFamily="18" charset="0"/>
              </a:rPr>
              <a:t> supply the same information only once to a public administration. Public administration offices take action if permitted to </a:t>
            </a:r>
            <a:r>
              <a:rPr lang="en-GB" sz="1800" dirty="0">
                <a:solidFill>
                  <a:srgbClr val="7030A0"/>
                </a:solidFill>
                <a:effectLst/>
                <a:latin typeface="Calibri" panose="020F0502020204030204" pitchFamily="34" charset="0"/>
                <a:ea typeface="Times New Roman" panose="02020603050405020304" pitchFamily="18" charset="0"/>
              </a:rPr>
              <a:t>internally</a:t>
            </a:r>
            <a:r>
              <a:rPr lang="en-GB" sz="1800" dirty="0">
                <a:effectLst/>
                <a:latin typeface="Calibri" panose="020F0502020204030204" pitchFamily="34" charset="0"/>
                <a:ea typeface="Times New Roman" panose="02020603050405020304" pitchFamily="18" charset="0"/>
              </a:rPr>
              <a:t> re-use this data, in due respect of data protection rules, so that no additional burden falls on citizens and businesses</a:t>
            </a:r>
            <a:endParaRPr lang="nb-NO"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b="1" dirty="0">
                <a:effectLst/>
                <a:latin typeface="Calibri" panose="020F0502020204030204" pitchFamily="34" charset="0"/>
                <a:ea typeface="Times New Roman" panose="02020603050405020304" pitchFamily="18" charset="0"/>
              </a:rPr>
              <a:t>Openness &amp; transparency</a:t>
            </a:r>
            <a:r>
              <a:rPr lang="en-GB" sz="1800" dirty="0">
                <a:effectLst/>
                <a:latin typeface="Calibri" panose="020F0502020204030204" pitchFamily="34" charset="0"/>
                <a:ea typeface="Times New Roman" panose="02020603050405020304" pitchFamily="18" charset="0"/>
              </a:rPr>
              <a:t>: </a:t>
            </a:r>
            <a:r>
              <a:rPr lang="en-GB" sz="1800" dirty="0">
                <a:solidFill>
                  <a:srgbClr val="C00000"/>
                </a:solidFill>
                <a:effectLst/>
                <a:latin typeface="Calibri" panose="020F0502020204030204" pitchFamily="34" charset="0"/>
                <a:ea typeface="Times New Roman" panose="02020603050405020304" pitchFamily="18" charset="0"/>
              </a:rPr>
              <a:t>(1)</a:t>
            </a:r>
            <a:r>
              <a:rPr lang="en-GB" sz="1800" dirty="0">
                <a:effectLst/>
                <a:latin typeface="Calibri" panose="020F0502020204030204" pitchFamily="34" charset="0"/>
                <a:ea typeface="Times New Roman" panose="02020603050405020304" pitchFamily="18" charset="0"/>
              </a:rPr>
              <a:t> public administrations should </a:t>
            </a:r>
            <a:r>
              <a:rPr lang="en-GB" sz="1800" dirty="0">
                <a:solidFill>
                  <a:srgbClr val="7030A0"/>
                </a:solidFill>
                <a:effectLst/>
                <a:latin typeface="Calibri" panose="020F0502020204030204" pitchFamily="34" charset="0"/>
                <a:ea typeface="Times New Roman" panose="02020603050405020304" pitchFamily="18" charset="0"/>
              </a:rPr>
              <a:t>share information and data between themselves </a:t>
            </a:r>
            <a:r>
              <a:rPr lang="en-GB" sz="1800" dirty="0">
                <a:effectLst/>
                <a:latin typeface="Calibri" panose="020F0502020204030204" pitchFamily="34" charset="0"/>
                <a:ea typeface="Times New Roman" panose="02020603050405020304" pitchFamily="18" charset="0"/>
              </a:rPr>
              <a:t>and </a:t>
            </a:r>
            <a:r>
              <a:rPr lang="en-GB" sz="1800" dirty="0">
                <a:solidFill>
                  <a:srgbClr val="C00000"/>
                </a:solidFill>
                <a:effectLst/>
                <a:latin typeface="Calibri" panose="020F0502020204030204" pitchFamily="34" charset="0"/>
                <a:ea typeface="Times New Roman" panose="02020603050405020304" pitchFamily="18" charset="0"/>
              </a:rPr>
              <a:t>(2)</a:t>
            </a:r>
            <a:r>
              <a:rPr lang="en-GB" sz="1800" dirty="0">
                <a:effectLst/>
                <a:latin typeface="Calibri" panose="020F0502020204030204" pitchFamily="34" charset="0"/>
                <a:ea typeface="Times New Roman" panose="02020603050405020304" pitchFamily="18" charset="0"/>
              </a:rPr>
              <a:t> </a:t>
            </a:r>
            <a:r>
              <a:rPr lang="en-GB" sz="1800" dirty="0">
                <a:solidFill>
                  <a:srgbClr val="7030A0"/>
                </a:solidFill>
                <a:effectLst/>
                <a:latin typeface="Calibri" panose="020F0502020204030204" pitchFamily="34" charset="0"/>
                <a:ea typeface="Times New Roman" panose="02020603050405020304" pitchFamily="18" charset="0"/>
              </a:rPr>
              <a:t>enable citizens and businesses to access control and correct their own data</a:t>
            </a:r>
            <a:r>
              <a:rPr lang="en-GB" sz="1800" dirty="0">
                <a:effectLst/>
                <a:latin typeface="Calibri" panose="020F0502020204030204" pitchFamily="34" charset="0"/>
                <a:ea typeface="Times New Roman" panose="02020603050405020304" pitchFamily="18" charset="0"/>
              </a:rPr>
              <a:t>; </a:t>
            </a:r>
            <a:r>
              <a:rPr lang="en-GB" dirty="0">
                <a:solidFill>
                  <a:srgbClr val="C00000"/>
                </a:solidFill>
                <a:latin typeface="Calibri" panose="020F0502020204030204" pitchFamily="34" charset="0"/>
                <a:ea typeface="Times New Roman" panose="02020603050405020304" pitchFamily="18" charset="0"/>
              </a:rPr>
              <a:t>(3)</a:t>
            </a:r>
            <a:r>
              <a:rPr lang="en-GB" dirty="0">
                <a:solidFill>
                  <a:srgbClr val="7030A0"/>
                </a:solidFill>
                <a:latin typeface="Calibri" panose="020F0502020204030204" pitchFamily="34" charset="0"/>
                <a:ea typeface="Times New Roman" panose="02020603050405020304" pitchFamily="18" charset="0"/>
              </a:rPr>
              <a:t> enable </a:t>
            </a:r>
            <a:r>
              <a:rPr lang="en-GB" sz="1800" dirty="0">
                <a:solidFill>
                  <a:srgbClr val="7030A0"/>
                </a:solidFill>
                <a:effectLst/>
                <a:latin typeface="Calibri" panose="020F0502020204030204" pitchFamily="34" charset="0"/>
                <a:ea typeface="Times New Roman" panose="02020603050405020304" pitchFamily="18" charset="0"/>
              </a:rPr>
              <a:t>users to monitor administrative processes that involve them</a:t>
            </a:r>
            <a:r>
              <a:rPr lang="en-GB" sz="1800" dirty="0">
                <a:effectLst/>
                <a:latin typeface="Calibri" panose="020F0502020204030204" pitchFamily="34" charset="0"/>
                <a:ea typeface="Times New Roman" panose="02020603050405020304" pitchFamily="18" charset="0"/>
              </a:rPr>
              <a:t>; </a:t>
            </a:r>
            <a:r>
              <a:rPr lang="en-GB" sz="1800" dirty="0">
                <a:solidFill>
                  <a:srgbClr val="C00000"/>
                </a:solidFill>
                <a:effectLst/>
                <a:latin typeface="Calibri" panose="020F0502020204030204" pitchFamily="34" charset="0"/>
                <a:ea typeface="Times New Roman" panose="02020603050405020304" pitchFamily="18" charset="0"/>
              </a:rPr>
              <a:t>(4) </a:t>
            </a:r>
            <a:r>
              <a:rPr lang="en-GB" sz="1800" dirty="0">
                <a:effectLst/>
                <a:latin typeface="Calibri" panose="020F0502020204030204" pitchFamily="34" charset="0"/>
                <a:ea typeface="Times New Roman" panose="02020603050405020304" pitchFamily="18" charset="0"/>
              </a:rPr>
              <a:t>engage with and open up to stakeholders (such as businesses, researchers and non-profit organisations) in the </a:t>
            </a:r>
            <a:r>
              <a:rPr lang="en-GB" sz="1800" dirty="0">
                <a:solidFill>
                  <a:srgbClr val="7030A0"/>
                </a:solidFill>
                <a:effectLst/>
                <a:latin typeface="Calibri" panose="020F0502020204030204" pitchFamily="34" charset="0"/>
                <a:ea typeface="Times New Roman" panose="02020603050405020304" pitchFamily="18" charset="0"/>
              </a:rPr>
              <a:t>design and delivery of services</a:t>
            </a:r>
            <a:r>
              <a:rPr lang="en-GB" sz="1800" dirty="0">
                <a:effectLst/>
                <a:latin typeface="Calibri" panose="020F0502020204030204" pitchFamily="34" charset="0"/>
                <a:ea typeface="Times New Roman" panose="02020603050405020304" pitchFamily="18" charset="0"/>
              </a:rPr>
              <a:t>.</a:t>
            </a:r>
            <a:endParaRPr lang="nb-NO"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tx1">
                    <a:lumMod val="50000"/>
                    <a:lumOff val="50000"/>
                  </a:schemeClr>
                </a:solidFill>
                <a:effectLst/>
                <a:latin typeface="Calibri" panose="020F0502020204030204" pitchFamily="34" charset="0"/>
                <a:ea typeface="Times New Roman" panose="02020603050405020304" pitchFamily="18" charset="0"/>
              </a:rPr>
              <a:t>Inclusiveness and accessibility</a:t>
            </a:r>
            <a:endParaRPr lang="nb-NO"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tx1">
                    <a:lumMod val="50000"/>
                    <a:lumOff val="50000"/>
                  </a:schemeClr>
                </a:solidFill>
                <a:effectLst/>
                <a:latin typeface="Calibri" panose="020F0502020204030204" pitchFamily="34" charset="0"/>
                <a:ea typeface="Times New Roman" panose="02020603050405020304" pitchFamily="18" charset="0"/>
              </a:rPr>
              <a:t>Cross-border by default </a:t>
            </a:r>
            <a:endParaRPr lang="nb-NO"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tx1">
                    <a:lumMod val="50000"/>
                    <a:lumOff val="50000"/>
                  </a:schemeClr>
                </a:solidFill>
                <a:effectLst/>
                <a:latin typeface="Calibri" panose="020F0502020204030204" pitchFamily="34" charset="0"/>
                <a:ea typeface="Times New Roman" panose="02020603050405020304" pitchFamily="18" charset="0"/>
              </a:rPr>
              <a:t>Interoperability by default: Public services should be designed to work seamlessly across the Single Market and across organisational silos, relying on the free movement of data and digital services in the European Union.</a:t>
            </a:r>
            <a:endParaRPr lang="nb-NO"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tx1">
                    <a:lumMod val="50000"/>
                    <a:lumOff val="50000"/>
                  </a:schemeClr>
                </a:solidFill>
                <a:effectLst/>
                <a:latin typeface="Calibri" panose="020F0502020204030204" pitchFamily="34" charset="0"/>
                <a:ea typeface="Times New Roman" panose="02020603050405020304" pitchFamily="18" charset="0"/>
              </a:rPr>
              <a:t>Trustworthiness &amp; Security</a:t>
            </a:r>
            <a:endParaRPr lang="nb-NO" sz="1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p:txBody>
      </p:sp>
      <p:sp>
        <p:nvSpPr>
          <p:cNvPr id="5" name="Tittel 4">
            <a:extLst>
              <a:ext uri="{FF2B5EF4-FFF2-40B4-BE49-F238E27FC236}">
                <a16:creationId xmlns:a16="http://schemas.microsoft.com/office/drawing/2014/main" id="{861ED190-D371-41BB-A0E9-701B85375670}"/>
              </a:ext>
            </a:extLst>
          </p:cNvPr>
          <p:cNvSpPr>
            <a:spLocks noGrp="1"/>
          </p:cNvSpPr>
          <p:nvPr>
            <p:ph type="title"/>
          </p:nvPr>
        </p:nvSpPr>
        <p:spPr>
          <a:xfrm>
            <a:off x="889000" y="59267"/>
            <a:ext cx="10515600" cy="1137469"/>
          </a:xfrm>
        </p:spPr>
        <p:txBody>
          <a:bodyPr>
            <a:normAutofit/>
          </a:bodyPr>
          <a:lstStyle/>
          <a:p>
            <a:pPr marL="0" marR="0" lvl="0" indent="0" defTabSz="914400" rtl="0" eaLnBrk="1" fontAlgn="auto" latinLnBrk="0" hangingPunct="1">
              <a:lnSpc>
                <a:spcPct val="107000"/>
              </a:lnSpc>
              <a:spcBef>
                <a:spcPts val="0"/>
              </a:spcBef>
              <a:spcAft>
                <a:spcPts val="800"/>
              </a:spcAft>
              <a:tabLst/>
              <a:defRPr/>
            </a:pPr>
            <a:r>
              <a:rPr kumimoji="0" lang="en-GB" sz="3200" b="0" i="0" u="sng" strike="noStrike" kern="1200" cap="none" spc="0" normalizeH="0" baseline="0" noProof="0" dirty="0">
                <a:ln>
                  <a:noFill/>
                </a:ln>
                <a:solidFill>
                  <a:srgbClr val="C00000"/>
                </a:solidFill>
                <a:effectLst/>
                <a:uLnTx/>
                <a:uFillTx/>
                <a:latin typeface="Calibri Light" panose="020F0302020204030204" pitchFamily="34" charset="0"/>
                <a:ea typeface="DengXian" panose="02010600030101010101" pitchFamily="2" charset="-122"/>
                <a:cs typeface="Calibri Light" panose="020F0302020204030204" pitchFamily="34" charset="0"/>
                <a:hlinkClick r:id="rId2">
                  <a:extLst>
                    <a:ext uri="{A12FA001-AC4F-418D-AE19-62706E023703}">
                      <ahyp:hlinkClr xmlns:ahyp="http://schemas.microsoft.com/office/drawing/2018/hyperlinkcolor" val="tx"/>
                    </a:ext>
                  </a:extLst>
                </a:hlinkClick>
              </a:rPr>
              <a:t>European eGovernment Action Plan 2016-2020</a:t>
            </a:r>
            <a:r>
              <a:rPr kumimoji="0" lang="en-GB" sz="3200" b="0" i="0" u="none" strike="noStrike" kern="1200" cap="none" spc="0" normalizeH="0" baseline="0" noProof="0" dirty="0">
                <a:ln>
                  <a:noFill/>
                </a:ln>
                <a:solidFill>
                  <a:srgbClr val="C00000"/>
                </a:solidFill>
                <a:effectLst/>
                <a:uLnTx/>
                <a:uFillTx/>
                <a:latin typeface="Calibri Light" panose="020F0302020204030204" pitchFamily="34" charset="0"/>
                <a:ea typeface="DengXian" panose="02010600030101010101" pitchFamily="2" charset="-122"/>
                <a:cs typeface="Calibri Light" panose="020F0302020204030204" pitchFamily="34" charset="0"/>
              </a:rPr>
              <a:t> </a:t>
            </a:r>
            <a:r>
              <a:rPr kumimoji="0" lang="en-GB" sz="3200" b="0" i="0" u="none" strike="noStrike" kern="1200" cap="none" spc="0" normalizeH="0" baseline="0" noProof="0" dirty="0">
                <a:ln>
                  <a:noFill/>
                </a:ln>
                <a:solidFill>
                  <a:prstClr val="black"/>
                </a:solidFill>
                <a:effectLst/>
                <a:uLnTx/>
                <a:uFillTx/>
                <a:latin typeface="Calibri Light" panose="020F0302020204030204" pitchFamily="34" charset="0"/>
                <a:ea typeface="DengXian" panose="02010600030101010101" pitchFamily="2" charset="-122"/>
                <a:cs typeface="Calibri Light" panose="020F0302020204030204" pitchFamily="34" charset="0"/>
              </a:rPr>
              <a:t>(2016)</a:t>
            </a:r>
            <a:endParaRPr lang="nb-NO" dirty="0">
              <a:latin typeface="Calibri Light" panose="020F0302020204030204" pitchFamily="34" charset="0"/>
              <a:cs typeface="Calibri Light" panose="020F0302020204030204" pitchFamily="34" charset="0"/>
            </a:endParaRPr>
          </a:p>
        </p:txBody>
      </p:sp>
      <p:grpSp>
        <p:nvGrpSpPr>
          <p:cNvPr id="17" name="Gruppe 16">
            <a:extLst>
              <a:ext uri="{FF2B5EF4-FFF2-40B4-BE49-F238E27FC236}">
                <a16:creationId xmlns:a16="http://schemas.microsoft.com/office/drawing/2014/main" id="{B05B61BD-386D-42BE-AC6C-C75840C695AB}"/>
              </a:ext>
            </a:extLst>
          </p:cNvPr>
          <p:cNvGrpSpPr/>
          <p:nvPr/>
        </p:nvGrpSpPr>
        <p:grpSpPr>
          <a:xfrm>
            <a:off x="5943600" y="1255605"/>
            <a:ext cx="3052233" cy="2044332"/>
            <a:chOff x="5943600" y="1255605"/>
            <a:chExt cx="3052233" cy="2044332"/>
          </a:xfrm>
        </p:grpSpPr>
        <p:sp>
          <p:nvSpPr>
            <p:cNvPr id="7" name="TekstSylinder 6">
              <a:extLst>
                <a:ext uri="{FF2B5EF4-FFF2-40B4-BE49-F238E27FC236}">
                  <a16:creationId xmlns:a16="http://schemas.microsoft.com/office/drawing/2014/main" id="{DDE2C4B5-6285-4B81-9F14-4752411EDF87}"/>
                </a:ext>
              </a:extLst>
            </p:cNvPr>
            <p:cNvSpPr txBox="1"/>
            <p:nvPr/>
          </p:nvSpPr>
          <p:spPr>
            <a:xfrm>
              <a:off x="5943600" y="1255605"/>
              <a:ext cx="3052233" cy="861774"/>
            </a:xfrm>
            <a:prstGeom prst="rect">
              <a:avLst/>
            </a:prstGeom>
            <a:noFill/>
          </p:spPr>
          <p:txBody>
            <a:bodyPr wrap="square">
              <a:spAutoFit/>
            </a:bodyPr>
            <a:lstStyle/>
            <a:p>
              <a:r>
                <a:rPr lang="nb-NO" dirty="0">
                  <a:hlinkClick r:id="rId3"/>
                </a:rPr>
                <a:t>Jf.  lov om Oppgaveregisteret</a:t>
              </a:r>
              <a:r>
                <a:rPr lang="nb-NO" dirty="0"/>
                <a:t> </a:t>
              </a:r>
              <a:r>
                <a:rPr lang="nb-NO" sz="1600" i="1" dirty="0"/>
                <a:t>(plikt til å samordne nye oppgaveplikter)</a:t>
              </a:r>
            </a:p>
          </p:txBody>
        </p:sp>
        <p:cxnSp>
          <p:nvCxnSpPr>
            <p:cNvPr id="9" name="Rett linje 8">
              <a:extLst>
                <a:ext uri="{FF2B5EF4-FFF2-40B4-BE49-F238E27FC236}">
                  <a16:creationId xmlns:a16="http://schemas.microsoft.com/office/drawing/2014/main" id="{C7A8A2A0-08A9-4E2E-9742-B19F90213742}"/>
                </a:ext>
              </a:extLst>
            </p:cNvPr>
            <p:cNvCxnSpPr>
              <a:cxnSpLocks/>
            </p:cNvCxnSpPr>
            <p:nvPr/>
          </p:nvCxnSpPr>
          <p:spPr>
            <a:xfrm>
              <a:off x="8410623" y="1652418"/>
              <a:ext cx="185665" cy="59877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70591679-5829-422D-AC7A-A627F09116EE}"/>
                </a:ext>
              </a:extLst>
            </p:cNvPr>
            <p:cNvCxnSpPr>
              <a:cxnSpLocks/>
            </p:cNvCxnSpPr>
            <p:nvPr/>
          </p:nvCxnSpPr>
          <p:spPr>
            <a:xfrm flipH="1">
              <a:off x="7547283" y="1652418"/>
              <a:ext cx="710167" cy="1647519"/>
            </a:xfrm>
            <a:prstGeom prst="line">
              <a:avLst/>
            </a:prstGeom>
            <a:ln w="222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610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76B63D-571B-F942-93E8-1F8829EC0064}"/>
              </a:ext>
            </a:extLst>
          </p:cNvPr>
          <p:cNvPicPr>
            <a:picLocks noChangeAspect="1"/>
          </p:cNvPicPr>
          <p:nvPr/>
        </p:nvPicPr>
        <p:blipFill rotWithShape="1">
          <a:blip r:embed="rId2">
            <a:alphaModFix amt="85000"/>
          </a:blip>
          <a:srcRect l="70" t="17303" r="70" b="34987"/>
          <a:stretch/>
        </p:blipFill>
        <p:spPr>
          <a:xfrm>
            <a:off x="0" y="724657"/>
            <a:ext cx="12192000" cy="1296144"/>
          </a:xfrm>
          <a:prstGeom prst="rect">
            <a:avLst/>
          </a:prstGeom>
        </p:spPr>
      </p:pic>
      <p:sp>
        <p:nvSpPr>
          <p:cNvPr id="2" name="Title 1">
            <a:extLst>
              <a:ext uri="{FF2B5EF4-FFF2-40B4-BE49-F238E27FC236}">
                <a16:creationId xmlns:a16="http://schemas.microsoft.com/office/drawing/2014/main" id="{85908E10-3BA9-B54D-BBB7-D4A593207378}"/>
              </a:ext>
            </a:extLst>
          </p:cNvPr>
          <p:cNvSpPr>
            <a:spLocks noGrp="1"/>
          </p:cNvSpPr>
          <p:nvPr>
            <p:ph type="title"/>
          </p:nvPr>
        </p:nvSpPr>
        <p:spPr>
          <a:xfrm>
            <a:off x="1021080" y="707325"/>
            <a:ext cx="10515600" cy="1325563"/>
          </a:xfrm>
        </p:spPr>
        <p:txBody>
          <a:bodyPr/>
          <a:lstStyle/>
          <a:p>
            <a:r>
              <a:rPr lang="en-NO" dirty="0"/>
              <a:t>European Data Strategy</a:t>
            </a:r>
          </a:p>
        </p:txBody>
      </p:sp>
      <p:sp>
        <p:nvSpPr>
          <p:cNvPr id="3" name="Content Placeholder 2">
            <a:extLst>
              <a:ext uri="{FF2B5EF4-FFF2-40B4-BE49-F238E27FC236}">
                <a16:creationId xmlns:a16="http://schemas.microsoft.com/office/drawing/2014/main" id="{33325C60-B8A2-BA48-A06E-6C5A1275283F}"/>
              </a:ext>
            </a:extLst>
          </p:cNvPr>
          <p:cNvSpPr>
            <a:spLocks noGrp="1"/>
          </p:cNvSpPr>
          <p:nvPr>
            <p:ph idx="1"/>
          </p:nvPr>
        </p:nvSpPr>
        <p:spPr>
          <a:xfrm>
            <a:off x="1524000" y="2415822"/>
            <a:ext cx="9509760" cy="3674464"/>
          </a:xfrm>
        </p:spPr>
        <p:txBody>
          <a:bodyPr/>
          <a:lstStyle/>
          <a:p>
            <a:pPr marL="0" indent="0">
              <a:buNone/>
            </a:pPr>
            <a:r>
              <a:rPr lang="en-GB" sz="3000" dirty="0"/>
              <a:t>	The European data strategy aims to make the EU a leader in a data-driven society.</a:t>
            </a:r>
          </a:p>
          <a:p>
            <a:pPr marL="0" indent="0">
              <a:buNone/>
            </a:pPr>
            <a:r>
              <a:rPr lang="en-GB" sz="3000" dirty="0"/>
              <a:t>	</a:t>
            </a:r>
          </a:p>
          <a:p>
            <a:pPr marL="0" indent="0">
              <a:buNone/>
            </a:pPr>
            <a:r>
              <a:rPr lang="en-GB" sz="3000" dirty="0"/>
              <a:t>	Creating a single market for data will allow it to flow freely within the EU and across sectors for the benefit of businesses, researchers and public administrations.</a:t>
            </a:r>
            <a:endParaRPr lang="en-NO" sz="3000" dirty="0"/>
          </a:p>
        </p:txBody>
      </p:sp>
      <p:sp>
        <p:nvSpPr>
          <p:cNvPr id="5" name="Slide Number Placeholder 4">
            <a:extLst>
              <a:ext uri="{FF2B5EF4-FFF2-40B4-BE49-F238E27FC236}">
                <a16:creationId xmlns:a16="http://schemas.microsoft.com/office/drawing/2014/main" id="{FD0109C3-8562-5A46-80E2-F42398DDDBD9}"/>
              </a:ext>
            </a:extLst>
          </p:cNvPr>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1D3C00FF-A534-4479-B610-CC5EDCEFCFC3}" type="slidenum">
              <a:rPr kumimoji="0" lang="en-US" altLang="nb-NO"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a:t>
            </a:fld>
            <a:endParaRPr kumimoji="0" lang="en-US" altLang="nb-NO" sz="750" b="0" i="0" u="none" strike="noStrike" kern="1200" cap="none" spc="0" normalizeH="0" baseline="0" noProof="0">
              <a:ln>
                <a:noFill/>
              </a:ln>
              <a:solidFill>
                <a:srgbClr val="524B48"/>
              </a:solidFill>
              <a:effectLst/>
              <a:uLnTx/>
              <a:uFillTx/>
              <a:latin typeface="Arial"/>
              <a:ea typeface="+mn-ea"/>
              <a:cs typeface="+mn-cs"/>
            </a:endParaRPr>
          </a:p>
        </p:txBody>
      </p:sp>
      <p:sp>
        <p:nvSpPr>
          <p:cNvPr id="6" name="TextBox 5">
            <a:extLst>
              <a:ext uri="{FF2B5EF4-FFF2-40B4-BE49-F238E27FC236}">
                <a16:creationId xmlns:a16="http://schemas.microsoft.com/office/drawing/2014/main" id="{B288B955-0D0D-7AA5-EE86-2DCAD0554392}"/>
              </a:ext>
            </a:extLst>
          </p:cNvPr>
          <p:cNvSpPr txBox="1"/>
          <p:nvPr/>
        </p:nvSpPr>
        <p:spPr>
          <a:xfrm>
            <a:off x="6106740" y="6275615"/>
            <a:ext cx="5430010" cy="230832"/>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hlinkClick r:id="rId3"/>
              </a:rPr>
              <a:t>https://ec.europa.eu/info/strategy/priorities-2019-2024/europe-fit-digital-age/european-data-strategy_en</a:t>
            </a:r>
            <a:r>
              <a:rPr kumimoji="0" lang="en-GB" sz="9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3890018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Senter_NO" id="{A0F3668D-05D2-483B-A82B-30ABF34B1D3A}" vid="{D6B5249F-BDD2-4045-948A-FB18E1638B6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1779</Words>
  <Application>Microsoft Office PowerPoint</Application>
  <PresentationFormat>Widescreen</PresentationFormat>
  <Paragraphs>165</Paragraphs>
  <Slides>19</Slides>
  <Notes>0</Notes>
  <HiddenSlides>1</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19</vt:i4>
      </vt:variant>
    </vt:vector>
  </HeadingPairs>
  <TitlesOfParts>
    <vt:vector size="26" baseType="lpstr">
      <vt:lpstr>inherit</vt:lpstr>
      <vt:lpstr>Arial</vt:lpstr>
      <vt:lpstr>Calibri</vt:lpstr>
      <vt:lpstr>Calibri Light</vt:lpstr>
      <vt:lpstr>Times New Roman</vt:lpstr>
      <vt:lpstr>Office-tema</vt:lpstr>
      <vt:lpstr>Office Theme</vt:lpstr>
      <vt:lpstr>Noen viktige EØS-relevante initiativ med direkte betydning for digitaliseringen av norsk offentlig forvaltning</vt:lpstr>
      <vt:lpstr>Utgangspunkt i to viktige  initiativ i 2020</vt:lpstr>
      <vt:lpstr>PowerPoint-presentasjon</vt:lpstr>
      <vt:lpstr>PowerPoint-presentasjon</vt:lpstr>
      <vt:lpstr>PowerPoint-presentasjon</vt:lpstr>
      <vt:lpstr>PowerPoint-presentasjon</vt:lpstr>
      <vt:lpstr>Oversikt over initiativ dere skal ha kjennskap til</vt:lpstr>
      <vt:lpstr>European eGovernment Action Plan 2016-2020 (2016)</vt:lpstr>
      <vt:lpstr>European Data Strategy</vt:lpstr>
      <vt:lpstr> A European strategy for data (2020) - noen hovedpunkter </vt:lpstr>
      <vt:lpstr>Data Governance Act og Open Government Directive</vt:lpstr>
      <vt:lpstr>Artificial Intelligence Act (AIA) – forslag til ny forordning</vt:lpstr>
      <vt:lpstr>Artificial Intelligence Act (AIA) - forslag</vt:lpstr>
      <vt:lpstr>Eksempler på forbudte KI-systemer</vt:lpstr>
      <vt:lpstr>Eksempler på høy risiko KI-system (utdrag fra Annex III)</vt:lpstr>
      <vt:lpstr>PowerPoint-presentasjon</vt:lpstr>
      <vt:lpstr>A Europe fit for the digital age</vt:lpstr>
      <vt:lpstr>A single market for data</vt:lpstr>
      <vt:lpstr>‘Declaration on digital rights and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Viktige EØS-relevante initiativ med direkte betydning for digitaliseringen av norsk offentlig forvaltning</dc:title>
  <dc:creator>dag wiese schartum</dc:creator>
  <cp:lastModifiedBy>dag wiese schartum</cp:lastModifiedBy>
  <cp:revision>14</cp:revision>
  <cp:lastPrinted>2023-09-18T20:22:11Z</cp:lastPrinted>
  <dcterms:created xsi:type="dcterms:W3CDTF">2021-09-03T12:24:04Z</dcterms:created>
  <dcterms:modified xsi:type="dcterms:W3CDTF">2023-09-18T21:52:09Z</dcterms:modified>
</cp:coreProperties>
</file>