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3" r:id="rId4"/>
    <p:sldId id="277" r:id="rId5"/>
    <p:sldId id="259" r:id="rId6"/>
    <p:sldId id="260" r:id="rId7"/>
    <p:sldId id="271" r:id="rId8"/>
    <p:sldId id="261" r:id="rId9"/>
    <p:sldId id="263" r:id="rId10"/>
    <p:sldId id="275" r:id="rId11"/>
    <p:sldId id="258" r:id="rId12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20F102-3E09-7AF7-E2F6-C159E8F17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30CD1A0-7B0D-9C27-246C-6212306BA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A841E22-4DBC-A77D-229E-E1FFFD9FE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5144-611F-4CC8-905B-FB5C87C2334D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B02CE0F-9CFC-A3FC-4A08-938ABAC25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3F9A82-2C5C-C632-5E79-6CE78A97E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4ECC-1728-4D14-A92D-ADD936527F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682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4D71E1-5223-8E0B-E0C7-7C4D46DEA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78E02F5-BA47-9E18-C84E-F2F94E0DD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E258F6-32BA-72C0-79A1-61922680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5144-611F-4CC8-905B-FB5C87C2334D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2AEA4F1-A561-23FF-781F-98B1A34AD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AE1AF0-0B50-8AB2-1043-50EE15BCF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4ECC-1728-4D14-A92D-ADD936527F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35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91A7A4F-4535-9533-2E3D-3FF8EF5B2C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1E5788C-197A-6283-4E27-A21F962C7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6224E5E-7A95-CE49-A5F0-291CBD30B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5144-611F-4CC8-905B-FB5C87C2334D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B9FA05-5571-2C71-427F-0565D502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9A5C2CE-886B-B6EA-2414-3203C8FE6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4ECC-1728-4D14-A92D-ADD936527F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856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5247-07C7-4AB6-A98A-1F587DC16CD2}" type="datetimeFigureOut">
              <a:rPr lang="nb-NO" smtClean="0"/>
              <a:pPr/>
              <a:t>28.08.2023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EA30-3FA8-4FFE-AA6C-9D7D80536AA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5891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5247-07C7-4AB6-A98A-1F587DC16CD2}" type="datetimeFigureOut">
              <a:rPr lang="nb-NO" smtClean="0"/>
              <a:pPr/>
              <a:t>28.08.2023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EA30-3FA8-4FFE-AA6C-9D7D80536AA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0587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5247-07C7-4AB6-A98A-1F587DC16CD2}" type="datetimeFigureOut">
              <a:rPr lang="nb-NO" smtClean="0"/>
              <a:pPr/>
              <a:t>28.08.2023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EA30-3FA8-4FFE-AA6C-9D7D80536AA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6052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5247-07C7-4AB6-A98A-1F587DC16CD2}" type="datetimeFigureOut">
              <a:rPr lang="nb-NO" smtClean="0"/>
              <a:pPr/>
              <a:t>28.08.2023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EA30-3FA8-4FFE-AA6C-9D7D80536AA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6576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5247-07C7-4AB6-A98A-1F587DC16CD2}" type="datetimeFigureOut">
              <a:rPr lang="nb-NO" smtClean="0"/>
              <a:pPr/>
              <a:t>28.08.2023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EA30-3FA8-4FFE-AA6C-9D7D80536AA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9835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5247-07C7-4AB6-A98A-1F587DC16CD2}" type="datetimeFigureOut">
              <a:rPr lang="nb-NO" smtClean="0"/>
              <a:pPr/>
              <a:t>28.08.2023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EA30-3FA8-4FFE-AA6C-9D7D80536AA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8916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5247-07C7-4AB6-A98A-1F587DC16CD2}" type="datetimeFigureOut">
              <a:rPr lang="nb-NO" smtClean="0"/>
              <a:pPr/>
              <a:t>28.08.2023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EA30-3FA8-4FFE-AA6C-9D7D80536AA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4503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5247-07C7-4AB6-A98A-1F587DC16CD2}" type="datetimeFigureOut">
              <a:rPr lang="nb-NO" smtClean="0"/>
              <a:pPr/>
              <a:t>28.08.2023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EA30-3FA8-4FFE-AA6C-9D7D80536AA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096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DE1CFD-4097-CB26-EE05-ADCA0F243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4FFEAE-340B-C32A-5037-ECD25BCDC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9610AC6-3BB3-1387-D4C7-D70537E56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5144-611F-4CC8-905B-FB5C87C2334D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92211B-620A-2D9A-FC10-F46DB4401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F6D5CE5-E8CA-581C-7B8E-A8E05B473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4ECC-1728-4D14-A92D-ADD936527F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7494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5247-07C7-4AB6-A98A-1F587DC16CD2}" type="datetimeFigureOut">
              <a:rPr lang="nb-NO" smtClean="0"/>
              <a:pPr/>
              <a:t>28.08.2023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EA30-3FA8-4FFE-AA6C-9D7D80536AA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386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5247-07C7-4AB6-A98A-1F587DC16CD2}" type="datetimeFigureOut">
              <a:rPr lang="nb-NO" smtClean="0"/>
              <a:pPr/>
              <a:t>28.08.2023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EA30-3FA8-4FFE-AA6C-9D7D80536AA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7579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5247-07C7-4AB6-A98A-1F587DC16CD2}" type="datetimeFigureOut">
              <a:rPr lang="nb-NO" smtClean="0"/>
              <a:pPr/>
              <a:t>28.08.2023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EA30-3FA8-4FFE-AA6C-9D7D80536AA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115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51C377-6C17-F7C2-1091-0722AC189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266EEF0-A1B1-BCB5-F462-F4C797616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59492FC-C29E-8D85-626D-7C22D0A7A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5144-611F-4CC8-905B-FB5C87C2334D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CB2A1F-2C9D-9FE0-AD57-B24D6CBB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E001351-86E5-D220-D8ED-9AA104477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4ECC-1728-4D14-A92D-ADD936527F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069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991786-2AC3-572B-163A-2D35BB0A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9104F9-CF93-CFE7-97AC-E29BAB6E1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8EE135-2F1B-1893-B94D-BD007B6F1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DA8BDBA-ED6E-C413-5BCE-B52AE2226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5144-611F-4CC8-905B-FB5C87C2334D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66421B8-50C7-BE99-0B60-1808802B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7CB6817-0799-4E44-3503-6C1F13C64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4ECC-1728-4D14-A92D-ADD936527F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056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847676-A1BE-D231-2A98-1A6655FE0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DAE17D7-7637-7FB3-26E6-8A55DDD5F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B981529-D379-8934-C117-3602A73A2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0D8EF23-AF84-F043-C3D9-5C44FD2E9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9CC6E0D-9166-559B-9F81-8751AB75A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42936E4-4A0E-0682-E657-A58BF5647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5144-611F-4CC8-905B-FB5C87C2334D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F0975B3-BF09-F1EE-E716-395C411C1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04B342E-3CB4-8C58-1673-76B0F3C87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4ECC-1728-4D14-A92D-ADD936527F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4415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9A15BB-5AF1-7FEF-6A60-5956C135B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A6E24F2-17A4-C1AA-2E04-5089E0BC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5144-611F-4CC8-905B-FB5C87C2334D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643001F-555C-7DA5-73A2-A4F94B265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5C7092D-1C29-A18A-04DC-21F4A5AE3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4ECC-1728-4D14-A92D-ADD936527F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121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A94B160-1550-D768-B890-32212616A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5144-611F-4CC8-905B-FB5C87C2334D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66B9CBB-7BBD-C54D-9F20-C54952B49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4C0C53F-FF82-FF3A-E3CE-F68ACC47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4ECC-1728-4D14-A92D-ADD936527F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725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BA8FAA-7B3D-2156-22A0-51EFC25C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359C88C-08D4-C7E7-A4AF-4EFB22ED8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D16B180-53A3-C620-C88E-B1D7A07E2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0F3E53F-5A3E-61EA-19EF-9D81024E8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5144-611F-4CC8-905B-FB5C87C2334D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E2F2F59-0BC0-0F47-8144-F83ACE7E3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38728E6-EBF1-33FE-D255-51C5582C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4ECC-1728-4D14-A92D-ADD936527F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229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3F4BAC-9E57-14BF-7D02-8C2035F2C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9C5BF3A-537F-0C3B-2663-D06D1A1DA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94B6B77-3E6D-0BE8-CBC0-6121CB557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10998D5-5A6F-600C-EE31-B8FC421B7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5144-611F-4CC8-905B-FB5C87C2334D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5883265-7ADD-469B-1EF8-222C4E2CC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FE3522-E456-9890-0537-3D245CBA4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4ECC-1728-4D14-A92D-ADD936527F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569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3F358C7-7014-85A3-0FC7-DAFF47913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43CD951-613A-874A-5386-890FEF7A5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6AC27E3-5D6A-29F2-0598-2E1F953DB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85144-611F-4CC8-905B-FB5C87C2334D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F4347B-ED69-D141-BCD7-1BC202E411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1C2DE5-87A6-D625-DA33-E1D9013A7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54ECC-1728-4D14-A92D-ADD936527F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663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05247-07C7-4AB6-A98A-1F587DC16CD2}" type="datetimeFigureOut">
              <a:rPr lang="nb-NO" smtClean="0"/>
              <a:pPr/>
              <a:t>28.08.2023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9EA30-3FA8-4FFE-AA6C-9D7D80536AA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2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5A1957-6297-418B-FB74-65D426235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3833" y="914929"/>
            <a:ext cx="8538633" cy="1730904"/>
          </a:xfrm>
        </p:spPr>
        <p:txBody>
          <a:bodyPr>
            <a:normAutofit/>
          </a:bodyPr>
          <a:lstStyle/>
          <a:p>
            <a:r>
              <a:rPr lang="nb-NO" sz="4400" dirty="0">
                <a:solidFill>
                  <a:srgbClr val="7030A0"/>
                </a:solidFill>
              </a:rPr>
              <a:t>Hva er digital forvaltning?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ADF6C2B-F1E0-91A0-32B7-52E23A99BC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Dag Wiese Schartum</a:t>
            </a:r>
          </a:p>
        </p:txBody>
      </p:sp>
    </p:spTree>
    <p:extLst>
      <p:ext uri="{BB962C8B-B14F-4D97-AF65-F5344CB8AC3E}">
        <p14:creationId xmlns:p14="http://schemas.microsoft.com/office/powerpoint/2010/main" val="2282590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2A3AFAA0-4EA5-4A64-B84F-791050A57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057" y="1699037"/>
            <a:ext cx="5053129" cy="2928138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38514759-760A-4EF8-9D90-CAE935F4FCA7}"/>
              </a:ext>
            </a:extLst>
          </p:cNvPr>
          <p:cNvGrpSpPr/>
          <p:nvPr/>
        </p:nvGrpSpPr>
        <p:grpSpPr>
          <a:xfrm>
            <a:off x="348510" y="332464"/>
            <a:ext cx="3417732" cy="6402981"/>
            <a:chOff x="348510" y="332464"/>
            <a:chExt cx="3417732" cy="6402981"/>
          </a:xfrm>
        </p:grpSpPr>
        <p:grpSp>
          <p:nvGrpSpPr>
            <p:cNvPr id="7189" name="Gruppe 7188">
              <a:extLst>
                <a:ext uri="{FF2B5EF4-FFF2-40B4-BE49-F238E27FC236}">
                  <a16:creationId xmlns:a16="http://schemas.microsoft.com/office/drawing/2014/main" id="{4324A148-71BA-4A82-836C-99012BD1015B}"/>
                </a:ext>
              </a:extLst>
            </p:cNvPr>
            <p:cNvGrpSpPr/>
            <p:nvPr/>
          </p:nvGrpSpPr>
          <p:grpSpPr>
            <a:xfrm>
              <a:off x="424073" y="2378028"/>
              <a:ext cx="3136160" cy="1050773"/>
              <a:chOff x="424073" y="2378028"/>
              <a:chExt cx="3136160" cy="1050773"/>
            </a:xfrm>
          </p:grpSpPr>
          <p:pic>
            <p:nvPicPr>
              <p:cNvPr id="10" name="Bilde 9">
                <a:extLst>
                  <a:ext uri="{FF2B5EF4-FFF2-40B4-BE49-F238E27FC236}">
                    <a16:creationId xmlns:a16="http://schemas.microsoft.com/office/drawing/2014/main" id="{E1A006C0-B239-42D6-B764-D25317B6AF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0737" y="2378028"/>
                <a:ext cx="1358396" cy="787150"/>
              </a:xfrm>
              <a:prstGeom prst="rect">
                <a:avLst/>
              </a:prstGeom>
            </p:spPr>
          </p:pic>
          <p:cxnSp>
            <p:nvCxnSpPr>
              <p:cNvPr id="38" name="Rett pilkobling 37">
                <a:extLst>
                  <a:ext uri="{FF2B5EF4-FFF2-40B4-BE49-F238E27FC236}">
                    <a16:creationId xmlns:a16="http://schemas.microsoft.com/office/drawing/2014/main" id="{5C29DC1E-819D-44A1-AAD5-2052199708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3177" y="2835029"/>
                <a:ext cx="1577056" cy="5206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kstSylinder 26">
                <a:extLst>
                  <a:ext uri="{FF2B5EF4-FFF2-40B4-BE49-F238E27FC236}">
                    <a16:creationId xmlns:a16="http://schemas.microsoft.com/office/drawing/2014/main" id="{418F9CA3-FC30-4A39-963E-95D9958C0B7D}"/>
                  </a:ext>
                </a:extLst>
              </p:cNvPr>
              <p:cNvSpPr txBox="1"/>
              <p:nvPr/>
            </p:nvSpPr>
            <p:spPr>
              <a:xfrm>
                <a:off x="424073" y="3121024"/>
                <a:ext cx="17810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Forvaltningsorganer</a:t>
                </a:r>
              </a:p>
            </p:txBody>
          </p:sp>
        </p:grpSp>
        <p:grpSp>
          <p:nvGrpSpPr>
            <p:cNvPr id="7190" name="Gruppe 7189">
              <a:extLst>
                <a:ext uri="{FF2B5EF4-FFF2-40B4-BE49-F238E27FC236}">
                  <a16:creationId xmlns:a16="http://schemas.microsoft.com/office/drawing/2014/main" id="{D37C5837-68B6-4C91-BCB9-6D530605A31E}"/>
                </a:ext>
              </a:extLst>
            </p:cNvPr>
            <p:cNvGrpSpPr/>
            <p:nvPr/>
          </p:nvGrpSpPr>
          <p:grpSpPr>
            <a:xfrm>
              <a:off x="426097" y="3393027"/>
              <a:ext cx="3134136" cy="1173460"/>
              <a:chOff x="426097" y="3393027"/>
              <a:chExt cx="3134136" cy="1173460"/>
            </a:xfrm>
          </p:grpSpPr>
          <p:pic>
            <p:nvPicPr>
              <p:cNvPr id="12" name="Bilde 11">
                <a:extLst>
                  <a:ext uri="{FF2B5EF4-FFF2-40B4-BE49-F238E27FC236}">
                    <a16:creationId xmlns:a16="http://schemas.microsoft.com/office/drawing/2014/main" id="{26BAC3F8-60F4-4122-BD0E-6FB90B9341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6818" y="3486390"/>
                <a:ext cx="1359526" cy="786452"/>
              </a:xfrm>
              <a:prstGeom prst="rect">
                <a:avLst/>
              </a:prstGeom>
            </p:spPr>
          </p:pic>
          <p:cxnSp>
            <p:nvCxnSpPr>
              <p:cNvPr id="40" name="Rett pilkobling 39">
                <a:extLst>
                  <a:ext uri="{FF2B5EF4-FFF2-40B4-BE49-F238E27FC236}">
                    <a16:creationId xmlns:a16="http://schemas.microsoft.com/office/drawing/2014/main" id="{C31484AF-0D88-4160-911E-CF09DBF4A4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83177" y="3393027"/>
                <a:ext cx="1577056" cy="579004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kstSylinder 27">
                <a:extLst>
                  <a:ext uri="{FF2B5EF4-FFF2-40B4-BE49-F238E27FC236}">
                    <a16:creationId xmlns:a16="http://schemas.microsoft.com/office/drawing/2014/main" id="{6941F963-CEE8-4ABE-8274-682F01CDD2D7}"/>
                  </a:ext>
                </a:extLst>
              </p:cNvPr>
              <p:cNvSpPr txBox="1"/>
              <p:nvPr/>
            </p:nvSpPr>
            <p:spPr>
              <a:xfrm>
                <a:off x="426097" y="4258710"/>
                <a:ext cx="17810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Private virksomheter</a:t>
                </a:r>
              </a:p>
            </p:txBody>
          </p:sp>
        </p:grpSp>
        <p:grpSp>
          <p:nvGrpSpPr>
            <p:cNvPr id="7181" name="Gruppe 7180">
              <a:extLst>
                <a:ext uri="{FF2B5EF4-FFF2-40B4-BE49-F238E27FC236}">
                  <a16:creationId xmlns:a16="http://schemas.microsoft.com/office/drawing/2014/main" id="{8B2758C9-B210-4875-ABF5-6D37F8D7ABBF}"/>
                </a:ext>
              </a:extLst>
            </p:cNvPr>
            <p:cNvGrpSpPr/>
            <p:nvPr/>
          </p:nvGrpSpPr>
          <p:grpSpPr>
            <a:xfrm>
              <a:off x="348510" y="1280058"/>
              <a:ext cx="3211723" cy="1386942"/>
              <a:chOff x="348510" y="1280058"/>
              <a:chExt cx="3211723" cy="1386942"/>
            </a:xfrm>
          </p:grpSpPr>
          <p:pic>
            <p:nvPicPr>
              <p:cNvPr id="13" name="Bilde 12">
                <a:extLst>
                  <a:ext uri="{FF2B5EF4-FFF2-40B4-BE49-F238E27FC236}">
                    <a16:creationId xmlns:a16="http://schemas.microsoft.com/office/drawing/2014/main" id="{CB55D803-E1F7-4008-ADA2-448206E63C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510" y="1280058"/>
                <a:ext cx="837958" cy="837958"/>
              </a:xfrm>
              <a:prstGeom prst="rect">
                <a:avLst/>
              </a:prstGeom>
            </p:spPr>
          </p:pic>
          <p:cxnSp>
            <p:nvCxnSpPr>
              <p:cNvPr id="19" name="Rett pilkobling 18">
                <a:extLst>
                  <a:ext uri="{FF2B5EF4-FFF2-40B4-BE49-F238E27FC236}">
                    <a16:creationId xmlns:a16="http://schemas.microsoft.com/office/drawing/2014/main" id="{3A5CEE5D-866B-4D89-A739-D9FF82B76505}"/>
                  </a:ext>
                </a:extLst>
              </p:cNvPr>
              <p:cNvCxnSpPr/>
              <p:nvPr/>
            </p:nvCxnSpPr>
            <p:spPr>
              <a:xfrm>
                <a:off x="1134533" y="1811867"/>
                <a:ext cx="2425700" cy="855133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kstSylinder 28">
                <a:extLst>
                  <a:ext uri="{FF2B5EF4-FFF2-40B4-BE49-F238E27FC236}">
                    <a16:creationId xmlns:a16="http://schemas.microsoft.com/office/drawing/2014/main" id="{95ED2A64-549C-4620-9B34-F2D90EABFE71}"/>
                  </a:ext>
                </a:extLst>
              </p:cNvPr>
              <p:cNvSpPr txBox="1"/>
              <p:nvPr/>
            </p:nvSpPr>
            <p:spPr>
              <a:xfrm>
                <a:off x="482265" y="2043429"/>
                <a:ext cx="15461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Innbyggere/parter</a:t>
                </a:r>
              </a:p>
            </p:txBody>
          </p:sp>
        </p:grpSp>
        <p:grpSp>
          <p:nvGrpSpPr>
            <p:cNvPr id="7192" name="Gruppe 7191">
              <a:extLst>
                <a:ext uri="{FF2B5EF4-FFF2-40B4-BE49-F238E27FC236}">
                  <a16:creationId xmlns:a16="http://schemas.microsoft.com/office/drawing/2014/main" id="{6B5B724E-D067-4311-BACD-E66A832D2255}"/>
                </a:ext>
              </a:extLst>
            </p:cNvPr>
            <p:cNvGrpSpPr/>
            <p:nvPr/>
          </p:nvGrpSpPr>
          <p:grpSpPr>
            <a:xfrm>
              <a:off x="424073" y="332464"/>
              <a:ext cx="3342169" cy="6402981"/>
              <a:chOff x="424073" y="332464"/>
              <a:chExt cx="3342169" cy="6402981"/>
            </a:xfrm>
          </p:grpSpPr>
          <p:pic>
            <p:nvPicPr>
              <p:cNvPr id="14" name="Bilde 13">
                <a:extLst>
                  <a:ext uri="{FF2B5EF4-FFF2-40B4-BE49-F238E27FC236}">
                    <a16:creationId xmlns:a16="http://schemas.microsoft.com/office/drawing/2014/main" id="{FCBE296A-E4FF-4996-AAFF-A78DC0C9C3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0357" t="50000" r="1327" b="2200"/>
              <a:stretch/>
            </p:blipFill>
            <p:spPr>
              <a:xfrm>
                <a:off x="424073" y="5399941"/>
                <a:ext cx="1664658" cy="1133717"/>
              </a:xfrm>
              <a:prstGeom prst="rect">
                <a:avLst/>
              </a:prstGeom>
            </p:spPr>
          </p:pic>
          <p:pic>
            <p:nvPicPr>
              <p:cNvPr id="16" name="Bilde 15">
                <a:extLst>
                  <a:ext uri="{FF2B5EF4-FFF2-40B4-BE49-F238E27FC236}">
                    <a16:creationId xmlns:a16="http://schemas.microsoft.com/office/drawing/2014/main" id="{96E474EC-C947-408C-B303-A507BAAB80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6468" y="332464"/>
                <a:ext cx="1120419" cy="984831"/>
              </a:xfrm>
              <a:prstGeom prst="rect">
                <a:avLst/>
              </a:prstGeom>
            </p:spPr>
          </p:pic>
          <p:cxnSp>
            <p:nvCxnSpPr>
              <p:cNvPr id="42" name="Rett pilkobling 41">
                <a:extLst>
                  <a:ext uri="{FF2B5EF4-FFF2-40B4-BE49-F238E27FC236}">
                    <a16:creationId xmlns:a16="http://schemas.microsoft.com/office/drawing/2014/main" id="{3ED33B99-6628-4EAE-81A5-1D948FC48DDB}"/>
                  </a:ext>
                </a:extLst>
              </p:cNvPr>
              <p:cNvCxnSpPr>
                <a:cxnSpLocks/>
                <a:stCxn id="14" idx="3"/>
              </p:cNvCxnSpPr>
              <p:nvPr/>
            </p:nvCxnSpPr>
            <p:spPr>
              <a:xfrm flipV="1">
                <a:off x="2088731" y="3970912"/>
                <a:ext cx="1677511" cy="1995888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tt pilkobling 44">
                <a:extLst>
                  <a:ext uri="{FF2B5EF4-FFF2-40B4-BE49-F238E27FC236}">
                    <a16:creationId xmlns:a16="http://schemas.microsoft.com/office/drawing/2014/main" id="{96861DF3-0C88-423B-9307-C09F31E180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6104" y="1141039"/>
                <a:ext cx="1214129" cy="1236989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kstSylinder 29">
                <a:extLst>
                  <a:ext uri="{FF2B5EF4-FFF2-40B4-BE49-F238E27FC236}">
                    <a16:creationId xmlns:a16="http://schemas.microsoft.com/office/drawing/2014/main" id="{9FB6361C-43C9-4340-91F4-A478BF309E64}"/>
                  </a:ext>
                </a:extLst>
              </p:cNvPr>
              <p:cNvSpPr txBox="1"/>
              <p:nvPr/>
            </p:nvSpPr>
            <p:spPr>
              <a:xfrm>
                <a:off x="1134533" y="1310655"/>
                <a:ext cx="10676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Sensorer</a:t>
                </a:r>
              </a:p>
            </p:txBody>
          </p:sp>
          <p:sp>
            <p:nvSpPr>
              <p:cNvPr id="31" name="TekstSylinder 30">
                <a:extLst>
                  <a:ext uri="{FF2B5EF4-FFF2-40B4-BE49-F238E27FC236}">
                    <a16:creationId xmlns:a16="http://schemas.microsoft.com/office/drawing/2014/main" id="{D8F87168-6BE2-4FB6-91E3-08CA7186F3B3}"/>
                  </a:ext>
                </a:extLst>
              </p:cNvPr>
              <p:cNvSpPr txBox="1"/>
              <p:nvPr/>
            </p:nvSpPr>
            <p:spPr>
              <a:xfrm>
                <a:off x="424073" y="6427668"/>
                <a:ext cx="10676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Sensorer</a:t>
                </a:r>
              </a:p>
            </p:txBody>
          </p:sp>
        </p:grpSp>
        <p:grpSp>
          <p:nvGrpSpPr>
            <p:cNvPr id="7191" name="Gruppe 7190">
              <a:extLst>
                <a:ext uri="{FF2B5EF4-FFF2-40B4-BE49-F238E27FC236}">
                  <a16:creationId xmlns:a16="http://schemas.microsoft.com/office/drawing/2014/main" id="{427241C4-939E-4E06-9EC7-879F0DB8256B}"/>
                </a:ext>
              </a:extLst>
            </p:cNvPr>
            <p:cNvGrpSpPr/>
            <p:nvPr/>
          </p:nvGrpSpPr>
          <p:grpSpPr>
            <a:xfrm>
              <a:off x="426097" y="3662735"/>
              <a:ext cx="3169222" cy="1770824"/>
              <a:chOff x="424073" y="3698153"/>
              <a:chExt cx="3169222" cy="1770824"/>
            </a:xfrm>
          </p:grpSpPr>
          <p:pic>
            <p:nvPicPr>
              <p:cNvPr id="7172" name="Bilde 7171">
                <a:extLst>
                  <a:ext uri="{FF2B5EF4-FFF2-40B4-BE49-F238E27FC236}">
                    <a16:creationId xmlns:a16="http://schemas.microsoft.com/office/drawing/2014/main" id="{4B9B3181-0B6D-4086-9CF2-5AD821693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6993" y="4583825"/>
                <a:ext cx="1212477" cy="647708"/>
              </a:xfrm>
              <a:prstGeom prst="rect">
                <a:avLst/>
              </a:prstGeom>
            </p:spPr>
          </p:pic>
          <p:sp>
            <p:nvSpPr>
              <p:cNvPr id="7174" name="TekstSylinder 7173">
                <a:extLst>
                  <a:ext uri="{FF2B5EF4-FFF2-40B4-BE49-F238E27FC236}">
                    <a16:creationId xmlns:a16="http://schemas.microsoft.com/office/drawing/2014/main" id="{676E9AE9-B312-4E3B-9A41-CCD558E388E3}"/>
                  </a:ext>
                </a:extLst>
              </p:cNvPr>
              <p:cNvSpPr txBox="1"/>
              <p:nvPr/>
            </p:nvSpPr>
            <p:spPr>
              <a:xfrm>
                <a:off x="424073" y="5161200"/>
                <a:ext cx="1169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Fellesregistre</a:t>
                </a:r>
              </a:p>
            </p:txBody>
          </p:sp>
          <p:cxnSp>
            <p:nvCxnSpPr>
              <p:cNvPr id="74" name="Rett pilkobling 73">
                <a:extLst>
                  <a:ext uri="{FF2B5EF4-FFF2-40B4-BE49-F238E27FC236}">
                    <a16:creationId xmlns:a16="http://schemas.microsoft.com/office/drawing/2014/main" id="{D6EC118A-B2CC-42F5-9C72-F441A4B5C3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87871" y="3698153"/>
                <a:ext cx="1805424" cy="1218524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uppe 8">
            <a:extLst>
              <a:ext uri="{FF2B5EF4-FFF2-40B4-BE49-F238E27FC236}">
                <a16:creationId xmlns:a16="http://schemas.microsoft.com/office/drawing/2014/main" id="{3CBE3928-966D-4655-9D49-C709032EAF43}"/>
              </a:ext>
            </a:extLst>
          </p:cNvPr>
          <p:cNvGrpSpPr/>
          <p:nvPr/>
        </p:nvGrpSpPr>
        <p:grpSpPr>
          <a:xfrm>
            <a:off x="8817657" y="815267"/>
            <a:ext cx="2948246" cy="4416266"/>
            <a:chOff x="8817657" y="815267"/>
            <a:chExt cx="2948246" cy="4416266"/>
          </a:xfrm>
        </p:grpSpPr>
        <p:grpSp>
          <p:nvGrpSpPr>
            <p:cNvPr id="4" name="Gruppe 3">
              <a:extLst>
                <a:ext uri="{FF2B5EF4-FFF2-40B4-BE49-F238E27FC236}">
                  <a16:creationId xmlns:a16="http://schemas.microsoft.com/office/drawing/2014/main" id="{068D2546-091B-4888-97CB-10FF7DBCB888}"/>
                </a:ext>
              </a:extLst>
            </p:cNvPr>
            <p:cNvGrpSpPr/>
            <p:nvPr/>
          </p:nvGrpSpPr>
          <p:grpSpPr>
            <a:xfrm>
              <a:off x="8820319" y="1913237"/>
              <a:ext cx="2945584" cy="1050773"/>
              <a:chOff x="8820319" y="1913237"/>
              <a:chExt cx="2945584" cy="1050773"/>
            </a:xfrm>
          </p:grpSpPr>
          <p:pic>
            <p:nvPicPr>
              <p:cNvPr id="56" name="Bilde 55">
                <a:extLst>
                  <a:ext uri="{FF2B5EF4-FFF2-40B4-BE49-F238E27FC236}">
                    <a16:creationId xmlns:a16="http://schemas.microsoft.com/office/drawing/2014/main" id="{A1D6E184-28CA-4E69-90DE-BAAA2ED02E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111526" y="1913237"/>
                <a:ext cx="1358396" cy="787150"/>
              </a:xfrm>
              <a:prstGeom prst="rect">
                <a:avLst/>
              </a:prstGeom>
            </p:spPr>
          </p:pic>
          <p:cxnSp>
            <p:nvCxnSpPr>
              <p:cNvPr id="60" name="Rett pilkobling 59">
                <a:extLst>
                  <a:ext uri="{FF2B5EF4-FFF2-40B4-BE49-F238E27FC236}">
                    <a16:creationId xmlns:a16="http://schemas.microsoft.com/office/drawing/2014/main" id="{FCF16124-0910-48FE-B5DE-4047259C43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20319" y="2578665"/>
                <a:ext cx="1158494" cy="52752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A9CDD9B0-207A-47E4-B3F4-64E7AF08C6C7}"/>
                  </a:ext>
                </a:extLst>
              </p:cNvPr>
              <p:cNvSpPr txBox="1"/>
              <p:nvPr/>
            </p:nvSpPr>
            <p:spPr>
              <a:xfrm>
                <a:off x="9984862" y="2656233"/>
                <a:ext cx="17810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Forvaltningsorganer</a:t>
                </a:r>
              </a:p>
            </p:txBody>
          </p:sp>
        </p:grpSp>
        <p:grpSp>
          <p:nvGrpSpPr>
            <p:cNvPr id="3" name="Gruppe 2">
              <a:extLst>
                <a:ext uri="{FF2B5EF4-FFF2-40B4-BE49-F238E27FC236}">
                  <a16:creationId xmlns:a16="http://schemas.microsoft.com/office/drawing/2014/main" id="{6FA0F1F8-94A5-480A-9198-EF393C5767AB}"/>
                </a:ext>
              </a:extLst>
            </p:cNvPr>
            <p:cNvGrpSpPr/>
            <p:nvPr/>
          </p:nvGrpSpPr>
          <p:grpSpPr>
            <a:xfrm>
              <a:off x="8817657" y="815267"/>
              <a:ext cx="2771522" cy="1622032"/>
              <a:chOff x="8817657" y="815267"/>
              <a:chExt cx="2771522" cy="1622032"/>
            </a:xfrm>
          </p:grpSpPr>
          <p:pic>
            <p:nvPicPr>
              <p:cNvPr id="58" name="Bilde 57">
                <a:extLst>
                  <a:ext uri="{FF2B5EF4-FFF2-40B4-BE49-F238E27FC236}">
                    <a16:creationId xmlns:a16="http://schemas.microsoft.com/office/drawing/2014/main" id="{6F0410DF-5068-4B1B-AAC4-009737ADD1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09299" y="815267"/>
                <a:ext cx="837958" cy="837958"/>
              </a:xfrm>
              <a:prstGeom prst="rect">
                <a:avLst/>
              </a:prstGeom>
            </p:spPr>
          </p:pic>
          <p:cxnSp>
            <p:nvCxnSpPr>
              <p:cNvPr id="59" name="Rett pilkobling 58">
                <a:extLst>
                  <a:ext uri="{FF2B5EF4-FFF2-40B4-BE49-F238E27FC236}">
                    <a16:creationId xmlns:a16="http://schemas.microsoft.com/office/drawing/2014/main" id="{BA5C5BC1-84C2-46DB-AA3A-CE24E54AEA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17657" y="1560209"/>
                <a:ext cx="1225397" cy="87709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kstSylinder 64">
                <a:extLst>
                  <a:ext uri="{FF2B5EF4-FFF2-40B4-BE49-F238E27FC236}">
                    <a16:creationId xmlns:a16="http://schemas.microsoft.com/office/drawing/2014/main" id="{0910040E-748A-414D-B290-36E431FC1151}"/>
                  </a:ext>
                </a:extLst>
              </p:cNvPr>
              <p:cNvSpPr txBox="1"/>
              <p:nvPr/>
            </p:nvSpPr>
            <p:spPr>
              <a:xfrm>
                <a:off x="10043054" y="1578638"/>
                <a:ext cx="15461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Innbyggere/parter</a:t>
                </a:r>
              </a:p>
            </p:txBody>
          </p:sp>
        </p:grpSp>
        <p:grpSp>
          <p:nvGrpSpPr>
            <p:cNvPr id="6" name="Gruppe 5">
              <a:extLst>
                <a:ext uri="{FF2B5EF4-FFF2-40B4-BE49-F238E27FC236}">
                  <a16:creationId xmlns:a16="http://schemas.microsoft.com/office/drawing/2014/main" id="{8308AFD2-0434-4FFC-8F5D-ADCF30418BDF}"/>
                </a:ext>
              </a:extLst>
            </p:cNvPr>
            <p:cNvGrpSpPr/>
            <p:nvPr/>
          </p:nvGrpSpPr>
          <p:grpSpPr>
            <a:xfrm>
              <a:off x="8820319" y="3515547"/>
              <a:ext cx="2501476" cy="1715986"/>
              <a:chOff x="8820319" y="3515547"/>
              <a:chExt cx="2501476" cy="1715986"/>
            </a:xfrm>
          </p:grpSpPr>
          <p:cxnSp>
            <p:nvCxnSpPr>
              <p:cNvPr id="61" name="Rett pilkobling 60">
                <a:extLst>
                  <a:ext uri="{FF2B5EF4-FFF2-40B4-BE49-F238E27FC236}">
                    <a16:creationId xmlns:a16="http://schemas.microsoft.com/office/drawing/2014/main" id="{12E9AA72-2432-4CBB-9EFB-F2569A4033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20319" y="3515547"/>
                <a:ext cx="1222735" cy="996542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176" name="Bilde 7175">
                <a:extLst>
                  <a:ext uri="{FF2B5EF4-FFF2-40B4-BE49-F238E27FC236}">
                    <a16:creationId xmlns:a16="http://schemas.microsoft.com/office/drawing/2014/main" id="{D3893BFB-14E8-4839-85EA-9CCE608A4A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09318" y="4346381"/>
                <a:ext cx="1212477" cy="647708"/>
              </a:xfrm>
              <a:prstGeom prst="rect">
                <a:avLst/>
              </a:prstGeom>
            </p:spPr>
          </p:pic>
          <p:sp>
            <p:nvSpPr>
              <p:cNvPr id="7177" name="TekstSylinder 7176">
                <a:extLst>
                  <a:ext uri="{FF2B5EF4-FFF2-40B4-BE49-F238E27FC236}">
                    <a16:creationId xmlns:a16="http://schemas.microsoft.com/office/drawing/2014/main" id="{C8B4B475-0F55-4529-8A52-282DD2058EFC}"/>
                  </a:ext>
                </a:extLst>
              </p:cNvPr>
              <p:cNvSpPr txBox="1"/>
              <p:nvPr/>
            </p:nvSpPr>
            <p:spPr>
              <a:xfrm>
                <a:off x="10026398" y="4923756"/>
                <a:ext cx="1169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Fellesregistre</a:t>
                </a:r>
              </a:p>
            </p:txBody>
          </p:sp>
        </p:grpSp>
        <p:grpSp>
          <p:nvGrpSpPr>
            <p:cNvPr id="5" name="Gruppe 4">
              <a:extLst>
                <a:ext uri="{FF2B5EF4-FFF2-40B4-BE49-F238E27FC236}">
                  <a16:creationId xmlns:a16="http://schemas.microsoft.com/office/drawing/2014/main" id="{56C39C3A-80BF-42EC-AD44-7ED73D80B256}"/>
                </a:ext>
              </a:extLst>
            </p:cNvPr>
            <p:cNvGrpSpPr/>
            <p:nvPr/>
          </p:nvGrpSpPr>
          <p:grpSpPr>
            <a:xfrm>
              <a:off x="8817657" y="3112723"/>
              <a:ext cx="2948246" cy="1094830"/>
              <a:chOff x="8817657" y="3112723"/>
              <a:chExt cx="2948246" cy="1094830"/>
            </a:xfrm>
          </p:grpSpPr>
          <p:pic>
            <p:nvPicPr>
              <p:cNvPr id="57" name="Bilde 56">
                <a:extLst>
                  <a:ext uri="{FF2B5EF4-FFF2-40B4-BE49-F238E27FC236}">
                    <a16:creationId xmlns:a16="http://schemas.microsoft.com/office/drawing/2014/main" id="{F5BB04DA-DD73-45D5-98BD-0AFB0F0DD0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10396" y="3140045"/>
                <a:ext cx="1359526" cy="786452"/>
              </a:xfrm>
              <a:prstGeom prst="rect">
                <a:avLst/>
              </a:prstGeom>
            </p:spPr>
          </p:pic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5EA7B4E9-38E7-4CB7-903C-80A767AE8D5F}"/>
                  </a:ext>
                </a:extLst>
              </p:cNvPr>
              <p:cNvSpPr txBox="1"/>
              <p:nvPr/>
            </p:nvSpPr>
            <p:spPr>
              <a:xfrm>
                <a:off x="9984862" y="3899776"/>
                <a:ext cx="17810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Private virksomheter</a:t>
                </a:r>
              </a:p>
            </p:txBody>
          </p:sp>
          <p:cxnSp>
            <p:nvCxnSpPr>
              <p:cNvPr id="81" name="Rett pilkobling 80">
                <a:extLst>
                  <a:ext uri="{FF2B5EF4-FFF2-40B4-BE49-F238E27FC236}">
                    <a16:creationId xmlns:a16="http://schemas.microsoft.com/office/drawing/2014/main" id="{7DD220AF-4B15-40E1-84D3-5A96E5E408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17657" y="3112723"/>
                <a:ext cx="1161156" cy="307034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kstSylinder 1">
            <a:extLst>
              <a:ext uri="{FF2B5EF4-FFF2-40B4-BE49-F238E27FC236}">
                <a16:creationId xmlns:a16="http://schemas.microsoft.com/office/drawing/2014/main" id="{34F60EA6-9EFD-4DE0-9CBE-940F2416557C}"/>
              </a:ext>
            </a:extLst>
          </p:cNvPr>
          <p:cNvSpPr txBox="1"/>
          <p:nvPr/>
        </p:nvSpPr>
        <p:spPr>
          <a:xfrm>
            <a:off x="2522787" y="220709"/>
            <a:ext cx="6494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b="1" dirty="0">
                <a:solidFill>
                  <a:srgbClr val="7030A0"/>
                </a:solidFill>
                <a:latin typeface="+mj-lt"/>
              </a:rPr>
              <a:t>Modell av et helt automatisert RBS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32C678B1-5C54-4FBE-96E2-440D0FEF8C28}"/>
              </a:ext>
            </a:extLst>
          </p:cNvPr>
          <p:cNvSpPr txBox="1">
            <a:spLocks/>
          </p:cNvSpPr>
          <p:nvPr/>
        </p:nvSpPr>
        <p:spPr>
          <a:xfrm>
            <a:off x="639234" y="3170568"/>
            <a:ext cx="9368367" cy="16379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87413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E-Government” refers to the use by government agencies of information technologies (…) that have the ability to transform relations with citizens, businesses, and other arms of government. These technologies can serve a variety of different ends: better delivery of government services to citizens, improved interactions with business and industry, citizen empowerment through access to information, or more efficient government management …</a:t>
            </a:r>
            <a:r>
              <a:rPr lang="en-US" sz="1800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n-US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Verdensbanken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2015)</a:t>
            </a:r>
            <a:endParaRPr lang="nb-NO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3B597E0-75B8-4622-98A0-B49C76AA1F05}"/>
              </a:ext>
            </a:extLst>
          </p:cNvPr>
          <p:cNvSpPr/>
          <p:nvPr/>
        </p:nvSpPr>
        <p:spPr>
          <a:xfrm>
            <a:off x="639233" y="4950404"/>
            <a:ext cx="9368365" cy="70788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Digital </a:t>
            </a:r>
            <a:r>
              <a:rPr lang="nb-NO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government</a:t>
            </a: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(«digitalt styresett») synes med andre ord å forutsette forbedring og grunnleggende/omfattende endring, jf. «modernisering» og «</a:t>
            </a:r>
            <a:r>
              <a:rPr lang="nb-NO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transform</a:t>
            </a: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relations</a:t>
            </a: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»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F156CE2-E3BA-452A-A6D0-8123295BDDF0}"/>
              </a:ext>
            </a:extLst>
          </p:cNvPr>
          <p:cNvSpPr txBox="1"/>
          <p:nvPr/>
        </p:nvSpPr>
        <p:spPr>
          <a:xfrm>
            <a:off x="639233" y="423333"/>
            <a:ext cx="85805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latin typeface="+mj-lt"/>
              </a:rPr>
              <a:t>Utgangspunkt i definisjoner av «E-</a:t>
            </a:r>
            <a:r>
              <a:rPr lang="nb-NO" sz="3200" dirty="0" err="1">
                <a:latin typeface="+mj-lt"/>
              </a:rPr>
              <a:t>Government</a:t>
            </a:r>
            <a:r>
              <a:rPr lang="nb-NO" sz="3200" dirty="0">
                <a:latin typeface="+mj-lt"/>
              </a:rPr>
              <a:t>» og</a:t>
            </a:r>
          </a:p>
          <a:p>
            <a:r>
              <a:rPr lang="nb-NO" sz="3200" dirty="0">
                <a:latin typeface="+mj-lt"/>
              </a:rPr>
              <a:t>«digital </a:t>
            </a:r>
            <a:r>
              <a:rPr lang="nb-NO" sz="3200" dirty="0" err="1">
                <a:latin typeface="+mj-lt"/>
              </a:rPr>
              <a:t>government</a:t>
            </a:r>
            <a:r>
              <a:rPr lang="nb-NO" sz="3200" dirty="0">
                <a:latin typeface="+mj-lt"/>
              </a:rPr>
              <a:t>»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F7898AB-32E0-3065-BE3A-8669F18B7E27}"/>
              </a:ext>
            </a:extLst>
          </p:cNvPr>
          <p:cNvSpPr txBox="1"/>
          <p:nvPr/>
        </p:nvSpPr>
        <p:spPr>
          <a:xfrm>
            <a:off x="639235" y="2105368"/>
            <a:ext cx="9368366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>
                <a:latin typeface="+mj-lt"/>
              </a:rPr>
              <a:t>«bruken av digital teknologi som en integrert del av forvaltningens moderniseringsstrategier, for </a:t>
            </a:r>
          </a:p>
          <a:p>
            <a:r>
              <a:rPr lang="nb-NO" dirty="0">
                <a:latin typeface="+mj-lt"/>
              </a:rPr>
              <a:t>verdiskapning i det offentlige (OECD 2014)</a:t>
            </a:r>
          </a:p>
          <a:p>
            <a:endParaRPr lang="nb-NO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988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75567" y="1642533"/>
            <a:ext cx="5880100" cy="3856038"/>
            <a:chOff x="1248" y="480"/>
            <a:chExt cx="3704" cy="242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72" y="1200"/>
              <a:ext cx="1824" cy="1392"/>
              <a:chOff x="1872" y="1200"/>
              <a:chExt cx="1824" cy="1392"/>
            </a:xfrm>
          </p:grpSpPr>
          <p:sp>
            <p:nvSpPr>
              <p:cNvPr id="4140" name="Line 4"/>
              <p:cNvSpPr>
                <a:spLocks noChangeShapeType="1"/>
              </p:cNvSpPr>
              <p:nvPr/>
            </p:nvSpPr>
            <p:spPr bwMode="auto">
              <a:xfrm flipV="1">
                <a:off x="1872" y="1200"/>
                <a:ext cx="960" cy="139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41" name="Line 5"/>
              <p:cNvSpPr>
                <a:spLocks noChangeShapeType="1"/>
              </p:cNvSpPr>
              <p:nvPr/>
            </p:nvSpPr>
            <p:spPr bwMode="auto">
              <a:xfrm>
                <a:off x="2832" y="1200"/>
                <a:ext cx="864" cy="139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42" name="Line 6"/>
              <p:cNvSpPr>
                <a:spLocks noChangeShapeType="1"/>
              </p:cNvSpPr>
              <p:nvPr/>
            </p:nvSpPr>
            <p:spPr bwMode="auto">
              <a:xfrm>
                <a:off x="1872" y="2592"/>
                <a:ext cx="182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137" name="Text Box 7"/>
            <p:cNvSpPr txBox="1">
              <a:spLocks noChangeArrowheads="1"/>
            </p:cNvSpPr>
            <p:nvPr/>
          </p:nvSpPr>
          <p:spPr bwMode="auto">
            <a:xfrm>
              <a:off x="2352" y="480"/>
              <a:ext cx="102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2000" dirty="0">
                  <a:solidFill>
                    <a:srgbClr val="CC3300"/>
                  </a:solidFill>
                  <a:latin typeface="Calibri"/>
                </a:rPr>
                <a:t>Innbyggere,</a:t>
              </a:r>
            </a:p>
            <a:p>
              <a:r>
                <a:rPr lang="nb-NO" sz="2000" dirty="0">
                  <a:solidFill>
                    <a:srgbClr val="CC3300"/>
                  </a:solidFill>
                  <a:latin typeface="Calibri"/>
                </a:rPr>
                <a:t>næringsliv,</a:t>
              </a:r>
            </a:p>
            <a:p>
              <a:r>
                <a:rPr lang="nb-NO" sz="2000" dirty="0">
                  <a:solidFill>
                    <a:srgbClr val="CC3300"/>
                  </a:solidFill>
                  <a:latin typeface="Calibri"/>
                </a:rPr>
                <a:t>sivilt samfunn</a:t>
              </a:r>
            </a:p>
          </p:txBody>
        </p:sp>
        <p:sp>
          <p:nvSpPr>
            <p:cNvPr id="4138" name="Text Box 8"/>
            <p:cNvSpPr txBox="1">
              <a:spLocks noChangeArrowheads="1"/>
            </p:cNvSpPr>
            <p:nvPr/>
          </p:nvSpPr>
          <p:spPr bwMode="auto">
            <a:xfrm>
              <a:off x="1248" y="2640"/>
              <a:ext cx="80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2200">
                  <a:solidFill>
                    <a:srgbClr val="CC3300"/>
                  </a:solidFill>
                  <a:latin typeface="Calibri"/>
                </a:rPr>
                <a:t>Politikere</a:t>
              </a:r>
            </a:p>
          </p:txBody>
        </p:sp>
        <p:sp>
          <p:nvSpPr>
            <p:cNvPr id="4139" name="Text Box 9"/>
            <p:cNvSpPr txBox="1">
              <a:spLocks noChangeArrowheads="1"/>
            </p:cNvSpPr>
            <p:nvPr/>
          </p:nvSpPr>
          <p:spPr bwMode="auto">
            <a:xfrm>
              <a:off x="3408" y="2640"/>
              <a:ext cx="154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2200">
                  <a:solidFill>
                    <a:srgbClr val="CC3300"/>
                  </a:solidFill>
                  <a:latin typeface="Calibri"/>
                </a:rPr>
                <a:t>Forvaltningsorganer</a:t>
              </a:r>
            </a:p>
          </p:txBody>
        </p:sp>
      </p:grp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6943249" y="3490323"/>
            <a:ext cx="20907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20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Digital forvaltning</a:t>
            </a: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2750911" y="3453360"/>
            <a:ext cx="21121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20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Digitalt demokrati</a:t>
            </a:r>
          </a:p>
        </p:txBody>
      </p:sp>
      <p:sp>
        <p:nvSpPr>
          <p:cNvPr id="56" name="TekstSylinder 55"/>
          <p:cNvSpPr txBox="1"/>
          <p:nvPr/>
        </p:nvSpPr>
        <p:spPr>
          <a:xfrm>
            <a:off x="5158121" y="5049561"/>
            <a:ext cx="169564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Digital ledelse</a:t>
            </a:r>
          </a:p>
          <a:p>
            <a:r>
              <a:rPr lang="nb-NO" sz="1700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(egenforvaltning)</a:t>
            </a:r>
            <a:endParaRPr lang="nb-N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9E04A909-065B-FE83-F816-C28D822CA00A}"/>
              </a:ext>
            </a:extLst>
          </p:cNvPr>
          <p:cNvSpPr txBox="1"/>
          <p:nvPr/>
        </p:nvSpPr>
        <p:spPr>
          <a:xfrm>
            <a:off x="2159122" y="130079"/>
            <a:ext cx="7506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«Digitalt styresett», jf. «digital </a:t>
            </a:r>
            <a:r>
              <a:rPr lang="nb-NO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government</a:t>
            </a:r>
            <a:r>
              <a:rPr lang="nb-NO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»</a:t>
            </a:r>
          </a:p>
        </p:txBody>
      </p:sp>
    </p:spTree>
  </p:cSld>
  <p:clrMapOvr>
    <a:masterClrMapping/>
  </p:clrMapOvr>
  <p:transition>
    <p:sndAc>
      <p:endSnd/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8976A9-A18C-38AC-DCDA-0624BA97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026"/>
            <a:ext cx="8087644" cy="1325563"/>
          </a:xfrm>
        </p:spPr>
        <p:txBody>
          <a:bodyPr>
            <a:normAutofit/>
          </a:bodyPr>
          <a:lstStyle/>
          <a:p>
            <a:r>
              <a:rPr lang="nb-NO" sz="3600" b="1" dirty="0">
                <a:solidFill>
                  <a:srgbClr val="7030A0"/>
                </a:solidFill>
              </a:rPr>
              <a:t>Hva er digital forvaltning? (overordnet sett)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C407A71-605F-397E-7DBF-2EA887E1A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56" y="2025642"/>
            <a:ext cx="5075229" cy="377410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b-NO" sz="2000" dirty="0"/>
              <a:t>«Digital forvaltning» kan språklig sett</a:t>
            </a:r>
            <a:br>
              <a:rPr lang="nb-NO" sz="2000" dirty="0"/>
            </a:br>
            <a:r>
              <a:rPr lang="nb-NO" sz="2000" dirty="0"/>
              <a:t>omfatte all forvaltning som gjør bruk</a:t>
            </a:r>
            <a:br>
              <a:rPr lang="nb-NO" sz="2000" dirty="0"/>
            </a:br>
            <a:r>
              <a:rPr lang="nb-NO" sz="2000" dirty="0"/>
              <a:t>av digitale hjelpemidler (men både OECDs og Verdensbankens definisjoner synes  å forutsette mer kvalifiserte former for bruk)</a:t>
            </a:r>
          </a:p>
          <a:p>
            <a:pPr>
              <a:lnSpc>
                <a:spcPct val="100000"/>
              </a:lnSpc>
            </a:pPr>
            <a:r>
              <a:rPr lang="nb-NO" sz="2000" dirty="0"/>
              <a:t>Her fokuserer jeg på bruk av digitale</a:t>
            </a:r>
            <a:br>
              <a:rPr lang="nb-NO" sz="2000" dirty="0"/>
            </a:br>
            <a:r>
              <a:rPr lang="nb-NO" sz="2000" dirty="0"/>
              <a:t>hjelpemidler som gjør det ønskelig</a:t>
            </a:r>
            <a:br>
              <a:rPr lang="nb-NO" sz="2000" dirty="0"/>
            </a:br>
            <a:r>
              <a:rPr lang="nb-NO" sz="2000" dirty="0"/>
              <a:t>eller nødvendig å </a:t>
            </a:r>
            <a:r>
              <a:rPr lang="nb-NO" sz="2000" i="1" dirty="0">
                <a:solidFill>
                  <a:srgbClr val="0070C0"/>
                </a:solidFill>
              </a:rPr>
              <a:t>endre</a:t>
            </a:r>
            <a:r>
              <a:rPr lang="nb-NO" sz="2000" dirty="0">
                <a:solidFill>
                  <a:srgbClr val="0070C0"/>
                </a:solidFill>
              </a:rPr>
              <a:t> på arbeids-</a:t>
            </a:r>
            <a:br>
              <a:rPr lang="nb-NO" sz="2000" dirty="0">
                <a:solidFill>
                  <a:srgbClr val="0070C0"/>
                </a:solidFill>
              </a:rPr>
            </a:br>
            <a:r>
              <a:rPr lang="nb-NO" sz="2000" dirty="0">
                <a:solidFill>
                  <a:srgbClr val="0070C0"/>
                </a:solidFill>
              </a:rPr>
              <a:t>måtene </a:t>
            </a:r>
            <a:r>
              <a:rPr lang="nb-NO" sz="2000" dirty="0"/>
              <a:t>i forvaltningen, jf. modellen til høyre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694BABA-F026-874D-CF0B-98B4F5145237}"/>
              </a:ext>
            </a:extLst>
          </p:cNvPr>
          <p:cNvGrpSpPr/>
          <p:nvPr/>
        </p:nvGrpSpPr>
        <p:grpSpPr>
          <a:xfrm>
            <a:off x="6280117" y="1904941"/>
            <a:ext cx="5532412" cy="4151621"/>
            <a:chOff x="6280117" y="1904941"/>
            <a:chExt cx="5532412" cy="4151621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F3B76FE4-AE1C-7669-2F97-6260C16AA5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63732" y="2960660"/>
              <a:ext cx="3964530" cy="3095902"/>
              <a:chOff x="4408" y="12445"/>
              <a:chExt cx="3593" cy="2917"/>
            </a:xfrm>
            <a:noFill/>
          </p:grpSpPr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5335DC4E-A22B-1379-DC62-369FE3A3DD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37" y="13274"/>
                <a:ext cx="1523" cy="73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nb-NO" sz="24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Digital forvaltning</a:t>
                </a:r>
                <a:endParaRPr lang="nb-NO" sz="24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grpSp>
            <p:nvGrpSpPr>
              <p:cNvPr id="6" name="Group 4">
                <a:extLst>
                  <a:ext uri="{FF2B5EF4-FFF2-40B4-BE49-F238E27FC236}">
                    <a16:creationId xmlns:a16="http://schemas.microsoft.com/office/drawing/2014/main" id="{2C01D476-60CE-2A9E-2E98-3158A500C2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08" y="12445"/>
                <a:ext cx="3593" cy="2917"/>
                <a:chOff x="4408" y="11186"/>
                <a:chExt cx="3593" cy="2917"/>
              </a:xfrm>
              <a:grpFill/>
            </p:grpSpPr>
            <p:sp>
              <p:nvSpPr>
                <p:cNvPr id="7" name="Text Box 5">
                  <a:extLst>
                    <a:ext uri="{FF2B5EF4-FFF2-40B4-BE49-F238E27FC236}">
                      <a16:creationId xmlns:a16="http://schemas.microsoft.com/office/drawing/2014/main" id="{FA38930D-9472-380B-C336-7E45523C3C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10" y="12902"/>
                  <a:ext cx="1491" cy="63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ts val="500"/>
                    </a:spcAft>
                  </a:pPr>
                  <a:r>
                    <a:rPr lang="en-GB" dirty="0">
                      <a:solidFill>
                        <a:srgbClr val="7030A0"/>
                      </a:solidFill>
                      <a:latin typeface="Calibri" pitchFamily="34" charset="0"/>
                      <a:cs typeface="Arial" pitchFamily="34" charset="0"/>
                    </a:rPr>
                    <a:t>Organisasjons-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ts val="500"/>
                    </a:spcAft>
                  </a:pPr>
                  <a:r>
                    <a:rPr lang="en-GB" dirty="0">
                      <a:solidFill>
                        <a:srgbClr val="7030A0"/>
                      </a:solidFill>
                      <a:latin typeface="Calibri" pitchFamily="34" charset="0"/>
                      <a:cs typeface="Arial" pitchFamily="34" charset="0"/>
                    </a:rPr>
                    <a:t>utvikling</a:t>
                  </a:r>
                  <a:endParaRPr lang="nb-NO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" name="Text Box 7">
                  <a:extLst>
                    <a:ext uri="{FF2B5EF4-FFF2-40B4-BE49-F238E27FC236}">
                      <a16:creationId xmlns:a16="http://schemas.microsoft.com/office/drawing/2014/main" id="{860356BC-CFD6-4EF7-1F13-B69A53A90C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47" y="11186"/>
                  <a:ext cx="2046" cy="94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nb-NO" dirty="0">
                      <a:solidFill>
                        <a:schemeClr val="accent1">
                          <a:lumMod val="50000"/>
                        </a:schemeClr>
                      </a:solidFill>
                      <a:latin typeface="Calibri" pitchFamily="34" charset="0"/>
                      <a:cs typeface="Arial" pitchFamily="34" charset="0"/>
                    </a:rPr>
                    <a:t>IKT-</a:t>
                  </a:r>
                  <a:br>
                    <a:rPr lang="nb-NO" dirty="0">
                      <a:solidFill>
                        <a:schemeClr val="accent1">
                          <a:lumMod val="50000"/>
                        </a:schemeClr>
                      </a:solidFill>
                      <a:latin typeface="Calibri" pitchFamily="34" charset="0"/>
                      <a:cs typeface="Arial" pitchFamily="34" charset="0"/>
                    </a:rPr>
                  </a:br>
                  <a:r>
                    <a:rPr lang="en-GB" dirty="0">
                      <a:solidFill>
                        <a:schemeClr val="accent1">
                          <a:lumMod val="50000"/>
                        </a:schemeClr>
                      </a:solidFill>
                      <a:latin typeface="Calibri" pitchFamily="34" charset="0"/>
                      <a:cs typeface="Arial" pitchFamily="34" charset="0"/>
                    </a:rPr>
                    <a:t>utvikling</a:t>
                  </a:r>
                  <a:endParaRPr lang="nb-NO" dirty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" name="Text Box 8">
                  <a:extLst>
                    <a:ext uri="{FF2B5EF4-FFF2-40B4-BE49-F238E27FC236}">
                      <a16:creationId xmlns:a16="http://schemas.microsoft.com/office/drawing/2014/main" id="{C7E07D56-C878-00F7-35A8-7967D18A00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08" y="12828"/>
                  <a:ext cx="1135" cy="6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GB" dirty="0">
                      <a:solidFill>
                        <a:srgbClr val="990033"/>
                      </a:solidFill>
                      <a:latin typeface="Calibri" pitchFamily="34" charset="0"/>
                      <a:cs typeface="Arial" pitchFamily="34" charset="0"/>
                    </a:rPr>
                    <a:t>Regel-</a:t>
                  </a:r>
                  <a:br>
                    <a:rPr lang="nb-NO" dirty="0">
                      <a:solidFill>
                        <a:srgbClr val="990033"/>
                      </a:solidFill>
                      <a:latin typeface="Times New Roman" pitchFamily="18" charset="0"/>
                      <a:cs typeface="Arial" pitchFamily="34" charset="0"/>
                    </a:rPr>
                  </a:br>
                  <a:r>
                    <a:rPr lang="en-GB" dirty="0">
                      <a:solidFill>
                        <a:srgbClr val="990033"/>
                      </a:solidFill>
                      <a:latin typeface="Calibri" pitchFamily="34" charset="0"/>
                      <a:cs typeface="Arial" pitchFamily="34" charset="0"/>
                    </a:rPr>
                    <a:t>utvikling</a:t>
                  </a:r>
                  <a:endParaRPr lang="nb-NO" dirty="0">
                    <a:solidFill>
                      <a:srgbClr val="990033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" name="Arc 9">
                  <a:extLst>
                    <a:ext uri="{FF2B5EF4-FFF2-40B4-BE49-F238E27FC236}">
                      <a16:creationId xmlns:a16="http://schemas.microsoft.com/office/drawing/2014/main" id="{3527B4C2-07FD-AC0E-FF39-D6ED2AB0AF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7181264" flipH="1">
                  <a:off x="6323" y="11608"/>
                  <a:ext cx="1098" cy="1187"/>
                </a:xfrm>
                <a:custGeom>
                  <a:avLst/>
                  <a:gdLst>
                    <a:gd name="G0" fmla="+- 5270 0 0"/>
                    <a:gd name="G1" fmla="+- 21600 0 0"/>
                    <a:gd name="G2" fmla="+- 21600 0 0"/>
                    <a:gd name="T0" fmla="*/ 0 w 26870"/>
                    <a:gd name="T1" fmla="*/ 653 h 30371"/>
                    <a:gd name="T2" fmla="*/ 25009 w 26870"/>
                    <a:gd name="T3" fmla="*/ 30371 h 30371"/>
                    <a:gd name="T4" fmla="*/ 5270 w 26870"/>
                    <a:gd name="T5" fmla="*/ 21600 h 30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870" h="30371" fill="none" extrusionOk="0">
                      <a:moveTo>
                        <a:pt x="-1" y="652"/>
                      </a:moveTo>
                      <a:cubicBezTo>
                        <a:pt x="1723" y="219"/>
                        <a:pt x="3493" y="-1"/>
                        <a:pt x="5270" y="0"/>
                      </a:cubicBezTo>
                      <a:cubicBezTo>
                        <a:pt x="17199" y="0"/>
                        <a:pt x="26870" y="9670"/>
                        <a:pt x="26870" y="21600"/>
                      </a:cubicBezTo>
                      <a:cubicBezTo>
                        <a:pt x="26870" y="24621"/>
                        <a:pt x="26236" y="27609"/>
                        <a:pt x="25009" y="30371"/>
                      </a:cubicBezTo>
                    </a:path>
                    <a:path w="26870" h="30371" stroke="0" extrusionOk="0">
                      <a:moveTo>
                        <a:pt x="-1" y="652"/>
                      </a:moveTo>
                      <a:cubicBezTo>
                        <a:pt x="1723" y="219"/>
                        <a:pt x="3493" y="-1"/>
                        <a:pt x="5270" y="0"/>
                      </a:cubicBezTo>
                      <a:cubicBezTo>
                        <a:pt x="17199" y="0"/>
                        <a:pt x="26870" y="9670"/>
                        <a:pt x="26870" y="21600"/>
                      </a:cubicBezTo>
                      <a:cubicBezTo>
                        <a:pt x="26870" y="24621"/>
                        <a:pt x="26236" y="27609"/>
                        <a:pt x="25009" y="30371"/>
                      </a:cubicBezTo>
                      <a:lnTo>
                        <a:pt x="5270" y="21600"/>
                      </a:lnTo>
                      <a:close/>
                    </a:path>
                  </a:pathLst>
                </a:custGeom>
                <a:grpFill/>
                <a:ln w="25400">
                  <a:solidFill>
                    <a:srgbClr val="C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/>
                </a:p>
              </p:txBody>
            </p:sp>
            <p:sp>
              <p:nvSpPr>
                <p:cNvPr id="11" name="Arc 10">
                  <a:extLst>
                    <a:ext uri="{FF2B5EF4-FFF2-40B4-BE49-F238E27FC236}">
                      <a16:creationId xmlns:a16="http://schemas.microsoft.com/office/drawing/2014/main" id="{7401ABD2-7359-F33D-CF35-5E93CDDCCA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094188" flipH="1">
                  <a:off x="4488" y="11564"/>
                  <a:ext cx="734" cy="1187"/>
                </a:xfrm>
                <a:custGeom>
                  <a:avLst/>
                  <a:gdLst>
                    <a:gd name="G0" fmla="+- 5270 0 0"/>
                    <a:gd name="G1" fmla="+- 21600 0 0"/>
                    <a:gd name="G2" fmla="+- 21600 0 0"/>
                    <a:gd name="T0" fmla="*/ 0 w 26870"/>
                    <a:gd name="T1" fmla="*/ 653 h 30371"/>
                    <a:gd name="T2" fmla="*/ 25009 w 26870"/>
                    <a:gd name="T3" fmla="*/ 30371 h 30371"/>
                    <a:gd name="T4" fmla="*/ 5270 w 26870"/>
                    <a:gd name="T5" fmla="*/ 21600 h 30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870" h="30371" fill="none" extrusionOk="0">
                      <a:moveTo>
                        <a:pt x="-1" y="652"/>
                      </a:moveTo>
                      <a:cubicBezTo>
                        <a:pt x="1723" y="219"/>
                        <a:pt x="3493" y="-1"/>
                        <a:pt x="5270" y="0"/>
                      </a:cubicBezTo>
                      <a:cubicBezTo>
                        <a:pt x="17199" y="0"/>
                        <a:pt x="26870" y="9670"/>
                        <a:pt x="26870" y="21600"/>
                      </a:cubicBezTo>
                      <a:cubicBezTo>
                        <a:pt x="26870" y="24621"/>
                        <a:pt x="26236" y="27609"/>
                        <a:pt x="25009" y="30371"/>
                      </a:cubicBezTo>
                    </a:path>
                    <a:path w="26870" h="30371" stroke="0" extrusionOk="0">
                      <a:moveTo>
                        <a:pt x="-1" y="652"/>
                      </a:moveTo>
                      <a:cubicBezTo>
                        <a:pt x="1723" y="219"/>
                        <a:pt x="3493" y="-1"/>
                        <a:pt x="5270" y="0"/>
                      </a:cubicBezTo>
                      <a:cubicBezTo>
                        <a:pt x="17199" y="0"/>
                        <a:pt x="26870" y="9670"/>
                        <a:pt x="26870" y="21600"/>
                      </a:cubicBezTo>
                      <a:cubicBezTo>
                        <a:pt x="26870" y="24621"/>
                        <a:pt x="26236" y="27609"/>
                        <a:pt x="25009" y="30371"/>
                      </a:cubicBezTo>
                      <a:lnTo>
                        <a:pt x="5270" y="21600"/>
                      </a:lnTo>
                      <a:close/>
                    </a:path>
                  </a:pathLst>
                </a:custGeom>
                <a:grpFill/>
                <a:ln w="25400">
                  <a:solidFill>
                    <a:srgbClr val="C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/>
                </a:p>
              </p:txBody>
            </p:sp>
            <p:sp>
              <p:nvSpPr>
                <p:cNvPr id="12" name="Arc 11">
                  <a:extLst>
                    <a:ext uri="{FF2B5EF4-FFF2-40B4-BE49-F238E27FC236}">
                      <a16:creationId xmlns:a16="http://schemas.microsoft.com/office/drawing/2014/main" id="{D549B679-2C85-8096-B6CB-AF61A992CA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3920600" flipH="1">
                  <a:off x="5349" y="12960"/>
                  <a:ext cx="1098" cy="1187"/>
                </a:xfrm>
                <a:custGeom>
                  <a:avLst/>
                  <a:gdLst>
                    <a:gd name="G0" fmla="+- 5270 0 0"/>
                    <a:gd name="G1" fmla="+- 21600 0 0"/>
                    <a:gd name="G2" fmla="+- 21600 0 0"/>
                    <a:gd name="T0" fmla="*/ 0 w 26870"/>
                    <a:gd name="T1" fmla="*/ 653 h 30371"/>
                    <a:gd name="T2" fmla="*/ 25009 w 26870"/>
                    <a:gd name="T3" fmla="*/ 30371 h 30371"/>
                    <a:gd name="T4" fmla="*/ 5270 w 26870"/>
                    <a:gd name="T5" fmla="*/ 21600 h 30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870" h="30371" fill="none" extrusionOk="0">
                      <a:moveTo>
                        <a:pt x="-1" y="652"/>
                      </a:moveTo>
                      <a:cubicBezTo>
                        <a:pt x="1723" y="219"/>
                        <a:pt x="3493" y="-1"/>
                        <a:pt x="5270" y="0"/>
                      </a:cubicBezTo>
                      <a:cubicBezTo>
                        <a:pt x="17199" y="0"/>
                        <a:pt x="26870" y="9670"/>
                        <a:pt x="26870" y="21600"/>
                      </a:cubicBezTo>
                      <a:cubicBezTo>
                        <a:pt x="26870" y="24621"/>
                        <a:pt x="26236" y="27609"/>
                        <a:pt x="25009" y="30371"/>
                      </a:cubicBezTo>
                    </a:path>
                    <a:path w="26870" h="30371" stroke="0" extrusionOk="0">
                      <a:moveTo>
                        <a:pt x="-1" y="652"/>
                      </a:moveTo>
                      <a:cubicBezTo>
                        <a:pt x="1723" y="219"/>
                        <a:pt x="3493" y="-1"/>
                        <a:pt x="5270" y="0"/>
                      </a:cubicBezTo>
                      <a:cubicBezTo>
                        <a:pt x="17199" y="0"/>
                        <a:pt x="26870" y="9670"/>
                        <a:pt x="26870" y="21600"/>
                      </a:cubicBezTo>
                      <a:cubicBezTo>
                        <a:pt x="26870" y="24621"/>
                        <a:pt x="26236" y="27609"/>
                        <a:pt x="25009" y="30371"/>
                      </a:cubicBezTo>
                      <a:lnTo>
                        <a:pt x="5270" y="21600"/>
                      </a:lnTo>
                      <a:close/>
                    </a:path>
                  </a:pathLst>
                </a:custGeom>
                <a:grpFill/>
                <a:ln w="25400">
                  <a:solidFill>
                    <a:srgbClr val="C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/>
                </a:p>
              </p:txBody>
            </p:sp>
          </p:grp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CCB9202A-A522-D414-DFB0-032AACAE65C1}"/>
                </a:ext>
              </a:extLst>
            </p:cNvPr>
            <p:cNvSpPr txBox="1"/>
            <p:nvPr/>
          </p:nvSpPr>
          <p:spPr>
            <a:xfrm>
              <a:off x="6280117" y="1904941"/>
              <a:ext cx="55324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400" dirty="0"/>
                <a:t>Tre parallelle utviklings-/endringsprosesser</a:t>
              </a:r>
            </a:p>
            <a:p>
              <a:r>
                <a:rPr lang="nb-NO" sz="2400" dirty="0"/>
                <a:t>i digital forvaltning</a:t>
              </a:r>
            </a:p>
          </p:txBody>
        </p:sp>
      </p:grp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BE68BD3B-4F83-C1E2-A4B9-FCC01FB9E08D}"/>
              </a:ext>
            </a:extLst>
          </p:cNvPr>
          <p:cNvSpPr txBox="1"/>
          <p:nvPr/>
        </p:nvSpPr>
        <p:spPr>
          <a:xfrm>
            <a:off x="8257511" y="6166940"/>
            <a:ext cx="213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C00000"/>
                </a:solidFill>
              </a:rPr>
              <a:t>= digitalisering</a:t>
            </a:r>
          </a:p>
        </p:txBody>
      </p:sp>
    </p:spTree>
    <p:extLst>
      <p:ext uri="{BB962C8B-B14F-4D97-AF65-F5344CB8AC3E}">
        <p14:creationId xmlns:p14="http://schemas.microsoft.com/office/powerpoint/2010/main" val="58488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ilde 33">
            <a:extLst>
              <a:ext uri="{FF2B5EF4-FFF2-40B4-BE49-F238E27FC236}">
                <a16:creationId xmlns:a16="http://schemas.microsoft.com/office/drawing/2014/main" id="{E42F209C-51B1-3D0C-D10B-676C34831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334" y="784095"/>
            <a:ext cx="7936347" cy="4344899"/>
          </a:xfrm>
          <a:prstGeom prst="rect">
            <a:avLst/>
          </a:prstGeom>
        </p:spPr>
      </p:pic>
      <p:sp>
        <p:nvSpPr>
          <p:cNvPr id="35" name="Ellipse 34">
            <a:extLst>
              <a:ext uri="{FF2B5EF4-FFF2-40B4-BE49-F238E27FC236}">
                <a16:creationId xmlns:a16="http://schemas.microsoft.com/office/drawing/2014/main" id="{8D79F0B0-C53E-3631-4E8E-8B5116E8E291}"/>
              </a:ext>
            </a:extLst>
          </p:cNvPr>
          <p:cNvSpPr/>
          <p:nvPr/>
        </p:nvSpPr>
        <p:spPr>
          <a:xfrm>
            <a:off x="4280531" y="564295"/>
            <a:ext cx="1602543" cy="1107177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64B580C9-BA3B-1A56-8220-FAB44318034E}"/>
              </a:ext>
            </a:extLst>
          </p:cNvPr>
          <p:cNvSpPr txBox="1"/>
          <p:nvPr/>
        </p:nvSpPr>
        <p:spPr>
          <a:xfrm>
            <a:off x="7347693" y="454575"/>
            <a:ext cx="1977331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2200" dirty="0"/>
              <a:t>Rettssikkerhet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2200" dirty="0"/>
              <a:t>Personvern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2200" dirty="0"/>
              <a:t>Offentlighet</a:t>
            </a:r>
          </a:p>
        </p:txBody>
      </p:sp>
    </p:spTree>
    <p:extLst>
      <p:ext uri="{BB962C8B-B14F-4D97-AF65-F5344CB8AC3E}">
        <p14:creationId xmlns:p14="http://schemas.microsoft.com/office/powerpoint/2010/main" val="204540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0092BC-6510-8C4A-E33C-47CBF90C3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34" y="331258"/>
            <a:ext cx="11794065" cy="1325563"/>
          </a:xfrm>
        </p:spPr>
        <p:txBody>
          <a:bodyPr>
            <a:normAutofit/>
          </a:bodyPr>
          <a:lstStyle/>
          <a:p>
            <a:r>
              <a:rPr lang="nb-NO" sz="3600" b="1" dirty="0">
                <a:solidFill>
                  <a:srgbClr val="7030A0"/>
                </a:solidFill>
              </a:rPr>
              <a:t>To hovedtyper metoder/teknologier innen myndighetsutøvelse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2A3735-36AB-3E6D-E826-9B3A87499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nb-NO" sz="2600" dirty="0">
                <a:solidFill>
                  <a:srgbClr val="C00000"/>
                </a:solidFill>
              </a:rPr>
              <a:t>Regelbaserte, deklarative metoder (HVIS – SÅ </a:t>
            </a:r>
            <a:r>
              <a:rPr lang="nb-NO" sz="2600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nb-NO" sz="2600" dirty="0">
                <a:solidFill>
                  <a:srgbClr val="C00000"/>
                </a:solidFill>
              </a:rPr>
              <a:t>automatisert rettsanvendelse)</a:t>
            </a:r>
          </a:p>
          <a:p>
            <a:pPr marL="0" indent="0">
              <a:buNone/>
            </a:pPr>
            <a:r>
              <a:rPr lang="nb-NO" sz="2400" dirty="0"/>
              <a:t>… der en transformerer rettsregler, som er utledet fra rettskildene, fra naturlig språk til programmeringsspråk, slik at rettsreglene kan kjøres automatisk i digitale systemer</a:t>
            </a:r>
          </a:p>
          <a:p>
            <a:pPr marL="0" indent="0">
              <a:buNone/>
            </a:pPr>
            <a:r>
              <a:rPr lang="nb-NO" sz="2400" i="1" dirty="0">
                <a:solidFill>
                  <a:schemeClr val="accent1">
                    <a:lumMod val="75000"/>
                  </a:schemeClr>
                </a:solidFill>
              </a:rPr>
              <a:t>Dette er den helt dominerende metoden i digital forvaltning</a:t>
            </a:r>
          </a:p>
          <a:p>
            <a:r>
              <a:rPr lang="nb-NO" sz="2600">
                <a:solidFill>
                  <a:srgbClr val="C00000"/>
                </a:solidFill>
              </a:rPr>
              <a:t>Statistisk </a:t>
            </a:r>
            <a:r>
              <a:rPr lang="nb-NO" sz="2600" dirty="0">
                <a:solidFill>
                  <a:srgbClr val="C00000"/>
                </a:solidFill>
              </a:rPr>
              <a:t>baserte metoder («Kunstig intelligens», herunder bl.a. maskinlæring)</a:t>
            </a:r>
          </a:p>
          <a:p>
            <a:pPr marL="0" indent="0">
              <a:buNone/>
            </a:pPr>
            <a:r>
              <a:rPr lang="nb-NO" sz="2400" dirty="0"/>
              <a:t>… der en gjør statistiske analyser av store datamengder (jf. «Big Data») for å finne mønstre i datamaterialet. Metoden kan bl.a. brukes til å predikere sannsynlige resultater, herunder ved utøvelse av forvaltningsskjønn</a:t>
            </a:r>
          </a:p>
          <a:p>
            <a:pPr marL="0" indent="0">
              <a:buNone/>
            </a:pPr>
            <a:r>
              <a:rPr lang="nb-NO" sz="2400" i="1" dirty="0">
                <a:solidFill>
                  <a:schemeClr val="accent1">
                    <a:lumMod val="75000"/>
                  </a:schemeClr>
                </a:solidFill>
              </a:rPr>
              <a:t>Metoden er lite brukt ved avgjørelse av enkeltsaker, men praktisk viktig som beslutningsstøtte for å gjenkjenne saker som bør undergis kontroll mv</a:t>
            </a:r>
          </a:p>
          <a:p>
            <a:pPr marL="0" indent="0">
              <a:buNone/>
            </a:pPr>
            <a:r>
              <a:rPr lang="nb-NO" sz="2400" i="1" dirty="0">
                <a:solidFill>
                  <a:schemeClr val="accent1">
                    <a:lumMod val="75000"/>
                  </a:schemeClr>
                </a:solidFill>
              </a:rPr>
              <a:t>Har mange viktige anvendelser «rundt» selve vedtaksprosessen</a:t>
            </a:r>
          </a:p>
        </p:txBody>
      </p:sp>
    </p:spTree>
    <p:extLst>
      <p:ext uri="{BB962C8B-B14F-4D97-AF65-F5344CB8AC3E}">
        <p14:creationId xmlns:p14="http://schemas.microsoft.com/office/powerpoint/2010/main" val="29266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A55568-7480-932B-7B96-B9278879D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>
                <a:solidFill>
                  <a:srgbClr val="7030A0"/>
                </a:solidFill>
              </a:rPr>
              <a:t>Digitalisering av offentlig myndighetsutøvelse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B0CF6A-47F1-1CBA-79F4-2D435477A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3645"/>
            <a:ext cx="10515600" cy="3852547"/>
          </a:xfrm>
        </p:spPr>
        <p:txBody>
          <a:bodyPr>
            <a:normAutofit fontScale="92500" lnSpcReduction="10000"/>
          </a:bodyPr>
          <a:lstStyle/>
          <a:p>
            <a:r>
              <a:rPr lang="nb-NO" sz="2600" dirty="0">
                <a:solidFill>
                  <a:srgbClr val="C00000"/>
                </a:solidFill>
              </a:rPr>
              <a:t>Rettslig beslutningssystem (RBS):</a:t>
            </a:r>
            <a:r>
              <a:rPr lang="nb-NO" sz="2600" dirty="0"/>
              <a:t> </a:t>
            </a:r>
          </a:p>
          <a:p>
            <a:pPr marL="0" indent="0">
              <a:buNone/>
            </a:pPr>
            <a:r>
              <a:rPr lang="nb-NO" sz="2600" dirty="0"/>
              <a:t>Høyt automatiserte systemer der resultatet fra maskinen legges til grunn som enkeltvedtak eller annen enkeltavgjørelse </a:t>
            </a:r>
            <a:r>
              <a:rPr lang="nb-NO" sz="2600" i="1" dirty="0">
                <a:solidFill>
                  <a:schemeClr val="bg2">
                    <a:lumMod val="50000"/>
                  </a:schemeClr>
                </a:solidFill>
              </a:rPr>
              <a:t>(teknologien gjør saksbehandler «overflødig»)</a:t>
            </a:r>
          </a:p>
          <a:p>
            <a:pPr marL="457200" lvl="1" indent="0">
              <a:buNone/>
            </a:pPr>
            <a:r>
              <a:rPr lang="nb-NO" i="1" dirty="0">
                <a:solidFill>
                  <a:schemeClr val="accent1">
                    <a:lumMod val="75000"/>
                  </a:schemeClr>
                </a:solidFill>
              </a:rPr>
              <a:t>Kan ikke være et KI-system</a:t>
            </a:r>
          </a:p>
          <a:p>
            <a:pPr marL="457200" lvl="1" indent="0">
              <a:buNone/>
            </a:pPr>
            <a:endParaRPr lang="nb-NO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b-NO" sz="2600" dirty="0">
                <a:solidFill>
                  <a:srgbClr val="C00000"/>
                </a:solidFill>
              </a:rPr>
              <a:t>Rettslig beslutnings</a:t>
            </a:r>
            <a:r>
              <a:rPr lang="nb-NO" sz="2600" i="1" dirty="0">
                <a:solidFill>
                  <a:srgbClr val="C00000"/>
                </a:solidFill>
              </a:rPr>
              <a:t>støtte</a:t>
            </a:r>
            <a:r>
              <a:rPr lang="nb-NO" sz="2600" dirty="0">
                <a:solidFill>
                  <a:srgbClr val="C00000"/>
                </a:solidFill>
              </a:rPr>
              <a:t>system (RBSS):</a:t>
            </a:r>
          </a:p>
          <a:p>
            <a:pPr marL="0" indent="0">
              <a:buNone/>
            </a:pPr>
            <a:r>
              <a:rPr lang="nb-NO" sz="2600" dirty="0"/>
              <a:t>Delvis automatiserte systemer der resultatet fra maskinen blir vurdert av et menneske før enkeltvedtak eller annen enkeltavgjørelse treffes </a:t>
            </a:r>
            <a:r>
              <a:rPr lang="nb-NO" sz="2600" i="1" dirty="0">
                <a:solidFill>
                  <a:schemeClr val="bg2">
                    <a:lumMod val="50000"/>
                  </a:schemeClr>
                </a:solidFill>
              </a:rPr>
              <a:t>(teknologien gjør saksbehandler bedre)</a:t>
            </a:r>
          </a:p>
          <a:p>
            <a:pPr marL="457200" lvl="1" indent="0">
              <a:buNone/>
            </a:pPr>
            <a:r>
              <a:rPr lang="nb-NO" i="1" dirty="0">
                <a:solidFill>
                  <a:schemeClr val="accent1">
                    <a:lumMod val="75000"/>
                  </a:schemeClr>
                </a:solidFill>
              </a:rPr>
              <a:t>Kan for eksempel være et KI-system</a:t>
            </a:r>
          </a:p>
          <a:p>
            <a:pPr lvl="1"/>
            <a:endParaRPr lang="nb-NO" dirty="0"/>
          </a:p>
          <a:p>
            <a:endParaRPr lang="nb-NO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E60D6ED-5E8F-3AFA-DE74-143C6BC290CA}"/>
              </a:ext>
            </a:extLst>
          </p:cNvPr>
          <p:cNvSpPr/>
          <p:nvPr/>
        </p:nvSpPr>
        <p:spPr>
          <a:xfrm>
            <a:off x="838200" y="2303383"/>
            <a:ext cx="4635500" cy="612681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77C47DAD-5631-05A5-E213-87397F9473C3}"/>
              </a:ext>
            </a:extLst>
          </p:cNvPr>
          <p:cNvGrpSpPr/>
          <p:nvPr/>
        </p:nvGrpSpPr>
        <p:grpSpPr>
          <a:xfrm>
            <a:off x="3155950" y="1590501"/>
            <a:ext cx="4715504" cy="712882"/>
            <a:chOff x="3155950" y="1590501"/>
            <a:chExt cx="4715504" cy="712882"/>
          </a:xfrm>
        </p:grpSpPr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29D55E98-38DF-5DA6-4382-CED3B8713931}"/>
                </a:ext>
              </a:extLst>
            </p:cNvPr>
            <p:cNvSpPr txBox="1"/>
            <p:nvPr/>
          </p:nvSpPr>
          <p:spPr>
            <a:xfrm>
              <a:off x="4006357" y="1590501"/>
              <a:ext cx="3865097" cy="461665"/>
            </a:xfrm>
            <a:prstGeom prst="rect">
              <a:avLst/>
            </a:prstGeom>
            <a:noFill/>
            <a:ln w="25400"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nb-NO" sz="2400" dirty="0"/>
                <a:t>automatisert rettsanvendelse</a:t>
              </a:r>
            </a:p>
          </p:txBody>
        </p:sp>
        <p:cxnSp>
          <p:nvCxnSpPr>
            <p:cNvPr id="7" name="Rett linje 6">
              <a:extLst>
                <a:ext uri="{FF2B5EF4-FFF2-40B4-BE49-F238E27FC236}">
                  <a16:creationId xmlns:a16="http://schemas.microsoft.com/office/drawing/2014/main" id="{0E3E17C8-79B2-A883-C470-60E3D4B28A04}"/>
                </a:ext>
              </a:extLst>
            </p:cNvPr>
            <p:cNvCxnSpPr>
              <a:cxnSpLocks/>
              <a:stCxn id="4" idx="0"/>
              <a:endCxn id="5" idx="1"/>
            </p:cNvCxnSpPr>
            <p:nvPr/>
          </p:nvCxnSpPr>
          <p:spPr>
            <a:xfrm flipV="1">
              <a:off x="3155950" y="1821334"/>
              <a:ext cx="850407" cy="482049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409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8083D0-021C-4519-A8EC-12FBE267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054" y="41774"/>
            <a:ext cx="8656630" cy="1113071"/>
          </a:xfrm>
        </p:spPr>
        <p:txBody>
          <a:bodyPr>
            <a:normAutofit/>
          </a:bodyPr>
          <a:lstStyle/>
          <a:p>
            <a:r>
              <a:rPr lang="nb-NO" sz="3600" b="1" dirty="0">
                <a:solidFill>
                  <a:srgbClr val="7030A0"/>
                </a:solidFill>
              </a:rPr>
              <a:t>Transformering: Fra rettskilder til programkode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51F48CDD-F8BC-A3D3-1E1B-048C95F3B227}"/>
              </a:ext>
            </a:extLst>
          </p:cNvPr>
          <p:cNvGrpSpPr/>
          <p:nvPr/>
        </p:nvGrpSpPr>
        <p:grpSpPr>
          <a:xfrm>
            <a:off x="960984" y="1070803"/>
            <a:ext cx="5042695" cy="2226055"/>
            <a:chOff x="2910297" y="997030"/>
            <a:chExt cx="5042695" cy="2226055"/>
          </a:xfrm>
        </p:grpSpPr>
        <p:pic>
          <p:nvPicPr>
            <p:cNvPr id="23" name="Bilde 22">
              <a:extLst>
                <a:ext uri="{FF2B5EF4-FFF2-40B4-BE49-F238E27FC236}">
                  <a16:creationId xmlns:a16="http://schemas.microsoft.com/office/drawing/2014/main" id="{EC5F96ED-467A-4FEE-9910-43F78D8CC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0297" y="997030"/>
              <a:ext cx="5042695" cy="2226055"/>
            </a:xfrm>
            <a:prstGeom prst="rect">
              <a:avLst/>
            </a:prstGeom>
          </p:spPr>
        </p:pic>
        <p:sp>
          <p:nvSpPr>
            <p:cNvPr id="3" name="Pil: høyre 2">
              <a:extLst>
                <a:ext uri="{FF2B5EF4-FFF2-40B4-BE49-F238E27FC236}">
                  <a16:creationId xmlns:a16="http://schemas.microsoft.com/office/drawing/2014/main" id="{F05D837D-9A5A-486F-9D85-3CC25F20D8E6}"/>
                </a:ext>
              </a:extLst>
            </p:cNvPr>
            <p:cNvSpPr/>
            <p:nvPr/>
          </p:nvSpPr>
          <p:spPr>
            <a:xfrm>
              <a:off x="5054084" y="2875414"/>
              <a:ext cx="755120" cy="197908"/>
            </a:xfrm>
            <a:prstGeom prst="rightArrow">
              <a:avLst>
                <a:gd name="adj1" fmla="val 50000"/>
                <a:gd name="adj2" fmla="val 83690"/>
              </a:avLst>
            </a:prstGeom>
            <a:solidFill>
              <a:srgbClr val="C00000"/>
            </a:solidFill>
            <a:ln cap="sq" cmpd="sng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13E5470-082D-6B10-B895-4417EF2F4CFA}"/>
              </a:ext>
            </a:extLst>
          </p:cNvPr>
          <p:cNvSpPr txBox="1"/>
          <p:nvPr/>
        </p:nvSpPr>
        <p:spPr>
          <a:xfrm>
            <a:off x="728736" y="3501239"/>
            <a:ext cx="107175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2000" dirty="0"/>
              <a:t>Transformering innebærer omforming fra rettskilder i naturlig tekst til rettskilder uttrykt som programmerte </a:t>
            </a:r>
            <a:r>
              <a:rPr lang="nb-NO" sz="2000" dirty="0">
                <a:solidFill>
                  <a:srgbClr val="7030A0"/>
                </a:solidFill>
              </a:rPr>
              <a:t>algoritmer</a:t>
            </a:r>
            <a:br>
              <a:rPr lang="nb-NO" sz="2000" dirty="0">
                <a:solidFill>
                  <a:srgbClr val="7030A0"/>
                </a:solidFill>
              </a:rPr>
            </a:br>
            <a:endParaRPr lang="nb-NO" sz="2000" dirty="0">
              <a:solidFill>
                <a:srgbClr val="7030A0"/>
              </a:solidFill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2000" dirty="0"/>
              <a:t>Transformingen innebærer å </a:t>
            </a:r>
            <a:r>
              <a:rPr lang="nb-NO" sz="2000" dirty="0">
                <a:solidFill>
                  <a:srgbClr val="7030A0"/>
                </a:solidFill>
              </a:rPr>
              <a:t>fortolke</a:t>
            </a:r>
            <a:r>
              <a:rPr lang="nb-NO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nb-NO" sz="2000" dirty="0"/>
              <a:t>ved å</a:t>
            </a:r>
            <a:r>
              <a:rPr lang="nb-NO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nb-NO" sz="2000" dirty="0">
                <a:solidFill>
                  <a:srgbClr val="7030A0"/>
                </a:solidFill>
              </a:rPr>
              <a:t>formalisere</a:t>
            </a:r>
            <a:r>
              <a:rPr lang="nb-NO" sz="2000" dirty="0"/>
              <a:t>, dvs. utlede rettsregler og bringe dem over i «fast form» </a:t>
            </a:r>
            <a:r>
              <a:rPr lang="nb-NO" sz="2000" b="1" dirty="0">
                <a:solidFill>
                  <a:srgbClr val="7030A0"/>
                </a:solidFill>
                <a:sym typeface="Wingdings" panose="05000000000000000000" pitchFamily="2" charset="2"/>
              </a:rPr>
              <a:t></a:t>
            </a:r>
            <a:r>
              <a:rPr lang="nb-NO" sz="2000" dirty="0">
                <a:sym typeface="Wingdings" panose="05000000000000000000" pitchFamily="2" charset="2"/>
              </a:rPr>
              <a:t> angi på </a:t>
            </a:r>
            <a:r>
              <a:rPr lang="nb-NO" sz="2000" dirty="0">
                <a:solidFill>
                  <a:srgbClr val="7030A0"/>
                </a:solidFill>
                <a:sym typeface="Wingdings" panose="05000000000000000000" pitchFamily="2" charset="2"/>
              </a:rPr>
              <a:t>entydig</a:t>
            </a:r>
            <a:r>
              <a:rPr lang="nb-NO" sz="20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b-NO" sz="2000" dirty="0">
                <a:sym typeface="Wingdings" panose="05000000000000000000" pitchFamily="2" charset="2"/>
              </a:rPr>
              <a:t>og</a:t>
            </a:r>
            <a:r>
              <a:rPr lang="nb-NO" sz="2000" i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b-NO" sz="2000" dirty="0">
                <a:solidFill>
                  <a:srgbClr val="7030A0"/>
                </a:solidFill>
                <a:sym typeface="Wingdings" panose="05000000000000000000" pitchFamily="2" charset="2"/>
              </a:rPr>
              <a:t>fullstendig</a:t>
            </a:r>
            <a:r>
              <a:rPr lang="nb-NO" sz="20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b-NO" sz="2000" dirty="0">
                <a:sym typeface="Wingdings" panose="05000000000000000000" pitchFamily="2" charset="2"/>
              </a:rPr>
              <a:t>måte </a:t>
            </a:r>
            <a:r>
              <a:rPr lang="nb-NO" sz="2000" b="1" i="1" dirty="0">
                <a:sym typeface="Wingdings" panose="05000000000000000000" pitchFamily="2" charset="2"/>
              </a:rPr>
              <a:t>i)</a:t>
            </a:r>
            <a:r>
              <a:rPr lang="nb-NO" sz="2000" dirty="0">
                <a:sym typeface="Wingdings" panose="05000000000000000000" pitchFamily="2" charset="2"/>
              </a:rPr>
              <a:t> hvilke </a:t>
            </a:r>
            <a:r>
              <a:rPr lang="nb-NO" sz="2000" dirty="0">
                <a:solidFill>
                  <a:srgbClr val="7030A0"/>
                </a:solidFill>
                <a:sym typeface="Wingdings" panose="05000000000000000000" pitchFamily="2" charset="2"/>
              </a:rPr>
              <a:t>data</a:t>
            </a:r>
            <a:r>
              <a:rPr lang="nb-NO" sz="2000" dirty="0">
                <a:sym typeface="Wingdings" panose="05000000000000000000" pitchFamily="2" charset="2"/>
              </a:rPr>
              <a:t> som skal være gjenstand for behandling, og </a:t>
            </a:r>
            <a:r>
              <a:rPr lang="nb-NO" sz="2000" b="1" i="1" dirty="0">
                <a:sym typeface="Wingdings" panose="05000000000000000000" pitchFamily="2" charset="2"/>
              </a:rPr>
              <a:t>ii)</a:t>
            </a:r>
            <a:r>
              <a:rPr lang="nb-NO" sz="2000" dirty="0">
                <a:sym typeface="Wingdings" panose="05000000000000000000" pitchFamily="2" charset="2"/>
              </a:rPr>
              <a:t> hvilke </a:t>
            </a:r>
            <a:r>
              <a:rPr lang="nb-NO" sz="2000" dirty="0">
                <a:solidFill>
                  <a:srgbClr val="7030A0"/>
                </a:solidFill>
                <a:sym typeface="Wingdings" panose="05000000000000000000" pitchFamily="2" charset="2"/>
              </a:rPr>
              <a:t>behandlingsregler</a:t>
            </a:r>
            <a:r>
              <a:rPr lang="nb-NO" sz="2000" dirty="0">
                <a:sym typeface="Wingdings" panose="05000000000000000000" pitchFamily="2" charset="2"/>
              </a:rPr>
              <a:t> som skal anvendes på disse dataene</a:t>
            </a:r>
            <a:br>
              <a:rPr lang="nb-NO" sz="2000" dirty="0">
                <a:sym typeface="Wingdings" panose="05000000000000000000" pitchFamily="2" charset="2"/>
              </a:rPr>
            </a:br>
            <a:endParaRPr lang="nb-NO" sz="2000" dirty="0">
              <a:sym typeface="Wingdings" panose="05000000000000000000" pitchFamily="2" charset="2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2000" dirty="0">
                <a:sym typeface="Wingdings" panose="05000000000000000000" pitchFamily="2" charset="2"/>
              </a:rPr>
              <a:t>Transformeringen skjer som ledd i systemutviklingen og innebærer derfor </a:t>
            </a:r>
            <a:r>
              <a:rPr lang="nb-NO" sz="2000" dirty="0">
                <a:solidFill>
                  <a:srgbClr val="7030A0"/>
                </a:solidFill>
                <a:sym typeface="Wingdings" panose="05000000000000000000" pitchFamily="2" charset="2"/>
              </a:rPr>
              <a:t>massiv forhåndsavgjørelse av rettsspørsmål  </a:t>
            </a:r>
            <a:r>
              <a:rPr lang="nb-NO" sz="2000" b="1" dirty="0">
                <a:solidFill>
                  <a:srgbClr val="7030A0"/>
                </a:solidFill>
                <a:sym typeface="Wingdings" panose="05000000000000000000" pitchFamily="2" charset="2"/>
              </a:rPr>
              <a:t></a:t>
            </a:r>
            <a:r>
              <a:rPr lang="nb-NO" sz="2000" dirty="0">
                <a:solidFill>
                  <a:srgbClr val="7030A0"/>
                </a:solidFill>
                <a:sym typeface="Wingdings" panose="05000000000000000000" pitchFamily="2" charset="2"/>
              </a:rPr>
              <a:t> en egen type rettslig beslutningsprosess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4E1ED8DB-EA75-3BAD-7FA8-A0F8A04A51BB}"/>
              </a:ext>
            </a:extLst>
          </p:cNvPr>
          <p:cNvGrpSpPr/>
          <p:nvPr/>
        </p:nvGrpSpPr>
        <p:grpSpPr>
          <a:xfrm>
            <a:off x="6375400" y="1118073"/>
            <a:ext cx="4728633" cy="2310927"/>
            <a:chOff x="6375400" y="1118073"/>
            <a:chExt cx="4728633" cy="2310927"/>
          </a:xfrm>
        </p:grpSpPr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52E69778-4F95-E3CE-E722-FD4BB6042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3534" y="1118073"/>
              <a:ext cx="4000499" cy="2310927"/>
            </a:xfrm>
            <a:prstGeom prst="rect">
              <a:avLst/>
            </a:prstGeom>
          </p:spPr>
        </p:pic>
        <p:sp>
          <p:nvSpPr>
            <p:cNvPr id="8" name="Pil: høyre 7">
              <a:extLst>
                <a:ext uri="{FF2B5EF4-FFF2-40B4-BE49-F238E27FC236}">
                  <a16:creationId xmlns:a16="http://schemas.microsoft.com/office/drawing/2014/main" id="{9F70BFE5-1ADF-7617-66C5-382813250538}"/>
                </a:ext>
              </a:extLst>
            </p:cNvPr>
            <p:cNvSpPr/>
            <p:nvPr/>
          </p:nvSpPr>
          <p:spPr>
            <a:xfrm>
              <a:off x="6375400" y="2235201"/>
              <a:ext cx="563033" cy="3767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7843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e 28">
            <a:extLst>
              <a:ext uri="{FF2B5EF4-FFF2-40B4-BE49-F238E27FC236}">
                <a16:creationId xmlns:a16="http://schemas.microsoft.com/office/drawing/2014/main" id="{F8AB7CD2-23FA-4BA7-8D02-93FB59A0FB84}"/>
              </a:ext>
            </a:extLst>
          </p:cNvPr>
          <p:cNvGrpSpPr/>
          <p:nvPr/>
        </p:nvGrpSpPr>
        <p:grpSpPr>
          <a:xfrm>
            <a:off x="241998" y="499096"/>
            <a:ext cx="7981287" cy="1895982"/>
            <a:chOff x="241998" y="499096"/>
            <a:chExt cx="7981287" cy="1895982"/>
          </a:xfrm>
        </p:grpSpPr>
        <p:sp>
          <p:nvSpPr>
            <p:cNvPr id="25" name="TekstSylinder 24">
              <a:extLst>
                <a:ext uri="{FF2B5EF4-FFF2-40B4-BE49-F238E27FC236}">
                  <a16:creationId xmlns:a16="http://schemas.microsoft.com/office/drawing/2014/main" id="{19651956-91A9-4EBB-8342-E0E582A99A5A}"/>
                </a:ext>
              </a:extLst>
            </p:cNvPr>
            <p:cNvSpPr txBox="1"/>
            <p:nvPr/>
          </p:nvSpPr>
          <p:spPr>
            <a:xfrm>
              <a:off x="241998" y="499096"/>
              <a:ext cx="7981287" cy="923330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u="sng" dirty="0"/>
                <a:t>RBS</a:t>
              </a:r>
              <a:r>
                <a:rPr lang="nb-NO" dirty="0"/>
                <a:t>: </a:t>
              </a:r>
              <a:r>
                <a:rPr lang="nb-NO" dirty="0" err="1">
                  <a:solidFill>
                    <a:srgbClr val="C00000"/>
                  </a:solidFill>
                </a:rPr>
                <a:t>Forhåndsdefinere</a:t>
              </a:r>
              <a:r>
                <a:rPr lang="nb-NO" dirty="0">
                  <a:solidFill>
                    <a:srgbClr val="C00000"/>
                  </a:solidFill>
                </a:rPr>
                <a:t> data </a:t>
              </a:r>
              <a:r>
                <a:rPr lang="nb-NO" dirty="0"/>
                <a:t>som skal anvendes automatisk i alle fremtidige saker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u="sng" dirty="0"/>
                <a:t>RBSS</a:t>
              </a:r>
              <a:r>
                <a:rPr lang="nb-NO" dirty="0"/>
                <a:t>: Støtte saksbehandler i å </a:t>
              </a:r>
              <a:r>
                <a:rPr lang="nb-NO" dirty="0">
                  <a:solidFill>
                    <a:srgbClr val="C00000"/>
                  </a:solidFill>
                </a:rPr>
                <a:t>finne og forstå individuelt relevante data</a:t>
              </a:r>
            </a:p>
            <a:p>
              <a:r>
                <a:rPr lang="nb-NO" dirty="0"/>
                <a:t>  	i fremtidige enkeltsaker</a:t>
              </a:r>
            </a:p>
          </p:txBody>
        </p: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8080C90F-5EBA-4039-84E8-CD9D690E8999}"/>
                </a:ext>
              </a:extLst>
            </p:cNvPr>
            <p:cNvCxnSpPr>
              <a:cxnSpLocks/>
            </p:cNvCxnSpPr>
            <p:nvPr/>
          </p:nvCxnSpPr>
          <p:spPr>
            <a:xfrm>
              <a:off x="2111939" y="1422426"/>
              <a:ext cx="0" cy="972652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Bilde 31">
            <a:extLst>
              <a:ext uri="{FF2B5EF4-FFF2-40B4-BE49-F238E27FC236}">
                <a16:creationId xmlns:a16="http://schemas.microsoft.com/office/drawing/2014/main" id="{4EFEACD5-60C1-43B6-BE8E-C44F3FCE9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443" y="1774564"/>
            <a:ext cx="5729075" cy="3308872"/>
          </a:xfrm>
          <a:prstGeom prst="rect">
            <a:avLst/>
          </a:prstGeom>
        </p:spPr>
      </p:pic>
      <p:grpSp>
        <p:nvGrpSpPr>
          <p:cNvPr id="39" name="Gruppe 38">
            <a:extLst>
              <a:ext uri="{FF2B5EF4-FFF2-40B4-BE49-F238E27FC236}">
                <a16:creationId xmlns:a16="http://schemas.microsoft.com/office/drawing/2014/main" id="{35469A4E-0263-4FD3-8044-D0A4040617D2}"/>
              </a:ext>
            </a:extLst>
          </p:cNvPr>
          <p:cNvGrpSpPr/>
          <p:nvPr/>
        </p:nvGrpSpPr>
        <p:grpSpPr>
          <a:xfrm>
            <a:off x="1493443" y="4493092"/>
            <a:ext cx="7139978" cy="1923442"/>
            <a:chOff x="1493443" y="4493092"/>
            <a:chExt cx="7139978" cy="1923442"/>
          </a:xfrm>
        </p:grpSpPr>
        <p:sp>
          <p:nvSpPr>
            <p:cNvPr id="31" name="TekstSylinder 30">
              <a:extLst>
                <a:ext uri="{FF2B5EF4-FFF2-40B4-BE49-F238E27FC236}">
                  <a16:creationId xmlns:a16="http://schemas.microsoft.com/office/drawing/2014/main" id="{7D4FDC60-2161-4053-9077-2CBAF764B01C}"/>
                </a:ext>
              </a:extLst>
            </p:cNvPr>
            <p:cNvSpPr txBox="1"/>
            <p:nvPr/>
          </p:nvSpPr>
          <p:spPr>
            <a:xfrm>
              <a:off x="1493443" y="5216205"/>
              <a:ext cx="7139978" cy="1200329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u="sng" dirty="0"/>
                <a:t>RBS</a:t>
              </a:r>
              <a:r>
                <a:rPr lang="nb-NO" dirty="0"/>
                <a:t>: Fastlegge </a:t>
              </a:r>
              <a:r>
                <a:rPr lang="nb-NO" dirty="0">
                  <a:solidFill>
                    <a:srgbClr val="C00000"/>
                  </a:solidFill>
                </a:rPr>
                <a:t>forhåndsdefinerte behandlingsmåter </a:t>
              </a:r>
              <a:r>
                <a:rPr lang="nb-NO" dirty="0"/>
                <a:t>som skal anvendes automatisk i </a:t>
              </a:r>
              <a:r>
                <a:rPr lang="nb-NO" dirty="0">
                  <a:solidFill>
                    <a:srgbClr val="C00000"/>
                  </a:solidFill>
                </a:rPr>
                <a:t>alle fremtidige saker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u="sng" dirty="0"/>
                <a:t>RBSS</a:t>
              </a:r>
              <a:r>
                <a:rPr lang="nb-NO" dirty="0"/>
                <a:t>: Hjelpe saksbehandler å finne ut hvordan </a:t>
              </a:r>
              <a:r>
                <a:rPr lang="nb-NO" dirty="0">
                  <a:solidFill>
                    <a:srgbClr val="C00000"/>
                  </a:solidFill>
                </a:rPr>
                <a:t>vilkår og beregninger </a:t>
              </a:r>
              <a:r>
                <a:rPr lang="nb-NO" dirty="0"/>
                <a:t>skal skje i </a:t>
              </a:r>
              <a:r>
                <a:rPr lang="nb-NO" dirty="0">
                  <a:solidFill>
                    <a:srgbClr val="C00000"/>
                  </a:solidFill>
                </a:rPr>
                <a:t>hver individuelle sak</a:t>
              </a:r>
            </a:p>
          </p:txBody>
        </p:sp>
        <p:cxnSp>
          <p:nvCxnSpPr>
            <p:cNvPr id="37" name="Rett linje 36">
              <a:extLst>
                <a:ext uri="{FF2B5EF4-FFF2-40B4-BE49-F238E27FC236}">
                  <a16:creationId xmlns:a16="http://schemas.microsoft.com/office/drawing/2014/main" id="{BC331688-C9C8-4248-AAA7-7049D06E2354}"/>
                </a:ext>
              </a:extLst>
            </p:cNvPr>
            <p:cNvCxnSpPr>
              <a:cxnSpLocks/>
            </p:cNvCxnSpPr>
            <p:nvPr/>
          </p:nvCxnSpPr>
          <p:spPr>
            <a:xfrm>
              <a:off x="4028930" y="4493092"/>
              <a:ext cx="0" cy="723113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624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655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Office-tema</vt:lpstr>
      <vt:lpstr>1_Office-tema</vt:lpstr>
      <vt:lpstr>Hva er digital forvaltning?</vt:lpstr>
      <vt:lpstr>PowerPoint-presentasjon</vt:lpstr>
      <vt:lpstr>PowerPoint-presentasjon</vt:lpstr>
      <vt:lpstr>Hva er digital forvaltning? (overordnet sett)</vt:lpstr>
      <vt:lpstr>PowerPoint-presentasjon</vt:lpstr>
      <vt:lpstr>To hovedtyper metoder/teknologier innen myndighetsutøvelse</vt:lpstr>
      <vt:lpstr>Digitalisering av offentlig myndighetsutøvelse</vt:lpstr>
      <vt:lpstr>Transformering: Fra rettskilder til programkode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 er digital forvaltning?</dc:title>
  <dc:creator>dag wiese schartum</dc:creator>
  <cp:lastModifiedBy>dag wiese schartum</cp:lastModifiedBy>
  <cp:revision>8</cp:revision>
  <cp:lastPrinted>2023-08-28T20:48:55Z</cp:lastPrinted>
  <dcterms:created xsi:type="dcterms:W3CDTF">2022-08-29T20:09:44Z</dcterms:created>
  <dcterms:modified xsi:type="dcterms:W3CDTF">2023-08-28T20:51:04Z</dcterms:modified>
</cp:coreProperties>
</file>