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9" r:id="rId4"/>
    <p:sldId id="268" r:id="rId5"/>
    <p:sldId id="270" r:id="rId6"/>
    <p:sldId id="271" r:id="rId7"/>
    <p:sldId id="260" r:id="rId8"/>
    <p:sldId id="257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FA4BAD-3D7E-48B8-B502-C6C2994417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F2D57BF-50A3-4DE5-8992-04DD11911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EF5571A-2221-4FE6-9B9C-9E54577C4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8BCF-34CB-401B-89C9-41CDD754FE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DA5355E-9B4C-4529-BC96-BE907B4CC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974A9C0-354B-4F2A-A63E-DBE8C30E5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440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4D5029-F073-46C1-9E16-7E2E3FE06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52B2942-541B-49DB-BCB9-D3923DC37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F0649F-D79F-4958-ADE9-DC3417537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8BCF-34CB-401B-89C9-41CDD754FE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27788E-2FFE-4AD5-8AE3-C313D991F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8DFE0F-ED29-4E0E-9130-444A5C5F9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013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CA7AE12-BC8E-48DC-842B-29C8476173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1D0934C-DF4F-4710-ADA6-3E40BC7D8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E0FE875-FC55-4279-9CF6-D8768DB49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8BCF-34CB-401B-89C9-41CDD754FE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19B732D-D798-44DC-9972-4EBADC010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D2A1C98-D73B-4FC9-8512-35EF893E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426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527621-E8B0-4738-AA90-E89784748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B7FB330-C4BD-4C67-A01A-3F482F5E1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1C2710-D501-4EF6-A7C7-A95986DEB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8BCF-34CB-401B-89C9-41CDD754FE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7C9333C-4B3A-4843-A6B6-861E580F2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B8662E0-5A1B-430F-91E7-DD39EA706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80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2C332A-38D6-4328-97AC-8366D14C2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9619898-8BBA-4857-9485-AE8CA739B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5209F28-7586-439A-B7CA-1F7775B41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8BCF-34CB-401B-89C9-41CDD754FE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6038BF-B323-45B9-A4AA-627822F61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A181AA5-64CD-42B3-AC8E-D49737B29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465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88184D-B34F-47E0-884E-D5DD5472F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48DD8DD-DC66-4254-AF5A-0A70CE6676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61A6C1A-5E91-4AF8-B31A-75A025A21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1461B7E-6467-4550-8EF7-0594ECAB7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8BCF-34CB-401B-89C9-41CDD754FE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2AEC6EF-3597-4A08-83CD-B55C99C2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3E041C6-3E28-4FF8-A137-8153AC2F1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506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310CAD-CC69-4233-894C-D3F77CE19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7D2233C-3429-40F7-B061-A4CC38372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31573EC-EF55-4F7C-9F9A-AED53EF67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7F207BB-CEAE-4035-89A4-E89CC5141F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00CD3C8-FF76-4638-9FF2-18CE73A4AF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DB6C42B-6559-42B4-8E44-5AB1988A9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8BCF-34CB-401B-89C9-41CDD754FE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41AFCE0-C970-442C-8E32-954D57C6B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875530D-3F5E-4032-B16A-5EDC04EE3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290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39DDDB-C297-4470-8883-B32466A07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FAA32F1-D6A2-4DE6-A359-3FB8584E1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8BCF-34CB-401B-89C9-41CDD754FE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CF5D899-8B20-4F44-92D9-B5A844DB5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FB94106-BE58-4BCF-8C31-A7E492CE7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459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8D1BC39-756F-442B-A22C-078C8DB8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8BCF-34CB-401B-89C9-41CDD754FE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CB4B079-131F-44CB-AF6B-1F9D0ACC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7A0994F-5296-4FB6-8DDA-0EEB2D2A2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076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FE3F02-4F43-4C13-AE9B-AED7D5105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C946F2-BE09-436A-A017-9182EB685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1E6420E-9AA9-48B4-B472-B32147803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93A8AB9-51C0-4A9C-A363-7F563B4A9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8BCF-34CB-401B-89C9-41CDD754FE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90F4DCB-3FFE-4DD4-A206-DF953DC05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909B985-1749-4EFC-8E77-998CE261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444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E8F436-22FC-4CAD-9A1E-C8CAEA53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EEFF811-89E1-4B0E-8D7B-E18A7375D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9F593AD-750B-4362-9071-B80A40C87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90156F8-C95D-4FE3-B086-798BAD11C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8BCF-34CB-401B-89C9-41CDD754FE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432E523-8349-40CC-B251-46DAC067E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9A26238-6E7B-4E76-BFAE-8C45A6890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227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FF29843-0E4F-4EDB-AA28-1495BDB1D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AF564DD-AB6C-418E-897E-7E477FFB9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5379620-E4D4-44DA-9E39-7CF04EC560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58BCF-34CB-401B-89C9-41CDD754FE63}" type="datetimeFigureOut">
              <a:rPr lang="nb-NO" smtClean="0"/>
              <a:t>20.08.2023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B6296E-ACDD-4E23-8F10-9F43C0B1BC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9F696B-5D7D-4D3B-88FB-730B74946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AF9AF-E190-4F5C-A5C1-89E852DBF6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168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ABAF2583-1881-4D28-BEBD-923394AE4471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196761" y="3595828"/>
            <a:ext cx="3030980" cy="1099927"/>
          </a:xfrm>
        </p:spPr>
        <p:txBody>
          <a:bodyPr>
            <a:normAutofit/>
          </a:bodyPr>
          <a:lstStyle/>
          <a:p>
            <a:endParaRPr lang="nb-NO" sz="1800" dirty="0"/>
          </a:p>
          <a:p>
            <a:pPr marL="0" indent="0">
              <a:buNone/>
            </a:pPr>
            <a:r>
              <a:rPr lang="nb-NO" sz="1800" dirty="0"/>
              <a:t>Dag Wiese Schartum, AFIN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AAFFD4CC-8DEA-4434-8D23-3AD31C5033A3}"/>
              </a:ext>
            </a:extLst>
          </p:cNvPr>
          <p:cNvSpPr txBox="1"/>
          <p:nvPr/>
        </p:nvSpPr>
        <p:spPr>
          <a:xfrm>
            <a:off x="1085985" y="1533104"/>
            <a:ext cx="10286149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srgbClr val="FFC000"/>
                </a:solidFill>
                <a:latin typeface="+mj-lt"/>
              </a:rPr>
              <a:t> </a:t>
            </a:r>
            <a:r>
              <a:rPr lang="nb-NO" sz="3200" dirty="0">
                <a:latin typeface="+mj-lt"/>
              </a:rPr>
              <a:t>Om det forvaltningsinformatiske studiet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srgbClr val="FFC000"/>
                </a:solidFill>
                <a:latin typeface="+mj-lt"/>
              </a:rPr>
              <a:t> </a:t>
            </a:r>
            <a:r>
              <a:rPr lang="nb-NO" sz="3200" dirty="0">
                <a:latin typeface="+mj-lt"/>
              </a:rPr>
              <a:t>Forvaltningsinformatiske perspektiver på digital forvaltning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srgbClr val="FFC000"/>
                </a:solidFill>
                <a:latin typeface="+mj-lt"/>
              </a:rPr>
              <a:t> </a:t>
            </a:r>
            <a:r>
              <a:rPr lang="nb-NO" sz="3200" dirty="0">
                <a:latin typeface="+mj-lt"/>
              </a:rPr>
              <a:t>En forvaltningsinformatikers møte med arbeidslivet</a:t>
            </a:r>
          </a:p>
        </p:txBody>
      </p:sp>
    </p:spTree>
    <p:extLst>
      <p:ext uri="{BB962C8B-B14F-4D97-AF65-F5344CB8AC3E}">
        <p14:creationId xmlns:p14="http://schemas.microsoft.com/office/powerpoint/2010/main" val="8526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FE2256B8-05F3-4746-74D7-E3094BE93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0070C0"/>
                </a:solidFill>
              </a:rPr>
              <a:t>Hva er forvaltningsinformatikk?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6ADAEC2-D621-DAF3-FDBE-C682DCF47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70944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Et tverrfaglig studium om digitaliseringen av samfunnet</a:t>
            </a:r>
          </a:p>
          <a:p>
            <a:pPr lvl="1"/>
            <a:r>
              <a:rPr lang="nb-NO" dirty="0"/>
              <a:t>«Tverrfaglig» er en høyere ambisjon enn flerfaglig</a:t>
            </a:r>
          </a:p>
          <a:p>
            <a:r>
              <a:rPr lang="nb-NO" dirty="0"/>
              <a:t>Bygger på erkjennelsen at digitalisering handler om mer enn teknologisk endring, og søker å se parallelle endringsprosesser i sammenheng (jf. nedenfor)</a:t>
            </a:r>
          </a:p>
          <a:p>
            <a:pPr lvl="1"/>
            <a:r>
              <a:rPr lang="nb-NO" dirty="0"/>
              <a:t>Vekt på sammenhenger mellom teknologisk, juridisk og organisatorisk endring</a:t>
            </a:r>
          </a:p>
          <a:p>
            <a:r>
              <a:rPr lang="nb-NO" dirty="0"/>
              <a:t>Forvaltningsinformatikk spesialiserer seg på </a:t>
            </a:r>
            <a:r>
              <a:rPr lang="nb-NO" i="1" dirty="0"/>
              <a:t>sammenhenger</a:t>
            </a:r>
            <a:r>
              <a:rPr lang="nb-NO" dirty="0"/>
              <a:t> mellom slike endringsprosesser</a:t>
            </a:r>
          </a:p>
          <a:p>
            <a:pPr lvl="1"/>
            <a:r>
              <a:rPr lang="nb-NO" dirty="0"/>
              <a:t>Kan også gå i dybden, men unngår å isolere fagspørsmål</a:t>
            </a:r>
          </a:p>
          <a:p>
            <a:pPr lvl="1"/>
            <a:r>
              <a:rPr lang="nb-NO" dirty="0"/>
              <a:t>Jus – uten justisterier; teknologi – uten teknikaliteter</a:t>
            </a:r>
          </a:p>
          <a:p>
            <a:r>
              <a:rPr lang="nb-NO" dirty="0"/>
              <a:t>«Ståstedet» vi ser verden fra, er offentlig forvaltning</a:t>
            </a:r>
          </a:p>
          <a:p>
            <a:pPr lvl="1"/>
            <a:r>
              <a:rPr lang="nb-NO" dirty="0"/>
              <a:t>Begrenser ikke hvilke spørsmål vi kan ta opp</a:t>
            </a:r>
          </a:p>
          <a:p>
            <a:pPr lvl="1"/>
            <a:r>
              <a:rPr lang="nb-NO" dirty="0"/>
              <a:t>Vekt på utøvelse av offentlig myndighet (i mindre grad på ren tjenesteyting)</a:t>
            </a:r>
          </a:p>
          <a:p>
            <a:pPr lvl="1"/>
            <a:r>
              <a:rPr lang="nb-NO" dirty="0"/>
              <a:t>Vekt på enkeltmenneskers situasjon (jf. grunnleggende friheter og rettigheter)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0807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049296" y="2216179"/>
            <a:ext cx="4589880" cy="3737046"/>
            <a:chOff x="4408" y="12445"/>
            <a:chExt cx="3593" cy="2917"/>
          </a:xfrm>
          <a:noFill/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5382" y="13413"/>
              <a:ext cx="1100" cy="7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nb-NO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Digitalisering</a:t>
              </a:r>
              <a:endParaRPr lang="nb-NO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408" y="12445"/>
              <a:ext cx="3593" cy="2917"/>
              <a:chOff x="4408" y="11186"/>
              <a:chExt cx="3593" cy="2917"/>
            </a:xfrm>
            <a:grpFill/>
          </p:grpSpPr>
          <p:sp>
            <p:nvSpPr>
              <p:cNvPr id="7" name="Text Box 5"/>
              <p:cNvSpPr txBox="1">
                <a:spLocks noChangeArrowheads="1"/>
              </p:cNvSpPr>
              <p:nvPr/>
            </p:nvSpPr>
            <p:spPr bwMode="auto">
              <a:xfrm>
                <a:off x="6510" y="12902"/>
                <a:ext cx="1491" cy="63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500"/>
                  </a:spcAft>
                </a:pPr>
                <a:r>
                  <a:rPr lang="en-GB" sz="1600" dirty="0" err="1">
                    <a:solidFill>
                      <a:srgbClr val="7030A0"/>
                    </a:solidFill>
                    <a:latin typeface="Calibri" pitchFamily="34" charset="0"/>
                    <a:cs typeface="Arial" pitchFamily="34" charset="0"/>
                  </a:rPr>
                  <a:t>Organisasjons</a:t>
                </a:r>
                <a:r>
                  <a:rPr lang="en-GB" sz="1600" dirty="0">
                    <a:solidFill>
                      <a:srgbClr val="7030A0"/>
                    </a:solidFill>
                    <a:latin typeface="Calibri" pitchFamily="34" charset="0"/>
                    <a:cs typeface="Arial" pitchFamily="34" charset="0"/>
                  </a:rPr>
                  <a:t>-</a:t>
                </a:r>
              </a:p>
              <a:p>
                <a:pPr fontAlgn="base">
                  <a:spcBef>
                    <a:spcPct val="0"/>
                  </a:spcBef>
                  <a:spcAft>
                    <a:spcPts val="500"/>
                  </a:spcAft>
                </a:pPr>
                <a:r>
                  <a:rPr lang="en-GB" sz="1600" dirty="0" err="1">
                    <a:solidFill>
                      <a:srgbClr val="7030A0"/>
                    </a:solidFill>
                    <a:latin typeface="Calibri" pitchFamily="34" charset="0"/>
                    <a:cs typeface="Arial" pitchFamily="34" charset="0"/>
                  </a:rPr>
                  <a:t>utvikling</a:t>
                </a:r>
                <a:endParaRPr lang="nb-NO" sz="16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4747" y="11186"/>
                <a:ext cx="2046" cy="94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nb-NO" sz="1600" dirty="0">
                    <a:solidFill>
                      <a:schemeClr val="accent1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IKT-</a:t>
                </a:r>
                <a:br>
                  <a:rPr lang="nb-NO" sz="1600" dirty="0">
                    <a:solidFill>
                      <a:schemeClr val="accent1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</a:br>
                <a:r>
                  <a:rPr lang="en-GB" sz="1600" dirty="0" err="1">
                    <a:solidFill>
                      <a:schemeClr val="accent1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utvikling</a:t>
                </a:r>
                <a:endParaRPr lang="nb-NO" sz="1600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4408" y="12828"/>
                <a:ext cx="1135" cy="6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GB" sz="1600" dirty="0">
                    <a:solidFill>
                      <a:srgbClr val="990033"/>
                    </a:solidFill>
                    <a:latin typeface="Calibri" pitchFamily="34" charset="0"/>
                    <a:cs typeface="Arial" pitchFamily="34" charset="0"/>
                  </a:rPr>
                  <a:t>Regel-</a:t>
                </a:r>
                <a:br>
                  <a:rPr lang="nb-NO" sz="1600" dirty="0">
                    <a:solidFill>
                      <a:srgbClr val="990033"/>
                    </a:solidFill>
                    <a:latin typeface="Times New Roman" pitchFamily="18" charset="0"/>
                    <a:cs typeface="Arial" pitchFamily="34" charset="0"/>
                  </a:rPr>
                </a:br>
                <a:r>
                  <a:rPr lang="en-GB" sz="1600" dirty="0" err="1">
                    <a:solidFill>
                      <a:srgbClr val="990033"/>
                    </a:solidFill>
                    <a:latin typeface="Calibri" pitchFamily="34" charset="0"/>
                    <a:cs typeface="Arial" pitchFamily="34" charset="0"/>
                  </a:rPr>
                  <a:t>utvikling</a:t>
                </a:r>
                <a:endParaRPr lang="nb-NO" sz="1600" dirty="0">
                  <a:solidFill>
                    <a:srgbClr val="990033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Arc 9"/>
              <p:cNvSpPr>
                <a:spLocks/>
              </p:cNvSpPr>
              <p:nvPr/>
            </p:nvSpPr>
            <p:spPr bwMode="auto">
              <a:xfrm rot="7181264" flipH="1">
                <a:off x="6323" y="11608"/>
                <a:ext cx="1098" cy="1187"/>
              </a:xfrm>
              <a:custGeom>
                <a:avLst/>
                <a:gdLst>
                  <a:gd name="G0" fmla="+- 5270 0 0"/>
                  <a:gd name="G1" fmla="+- 21600 0 0"/>
                  <a:gd name="G2" fmla="+- 21600 0 0"/>
                  <a:gd name="T0" fmla="*/ 0 w 26870"/>
                  <a:gd name="T1" fmla="*/ 653 h 30371"/>
                  <a:gd name="T2" fmla="*/ 25009 w 26870"/>
                  <a:gd name="T3" fmla="*/ 30371 h 30371"/>
                  <a:gd name="T4" fmla="*/ 5270 w 26870"/>
                  <a:gd name="T5" fmla="*/ 21600 h 30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870" h="30371" fill="none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</a:path>
                  <a:path w="26870" h="30371" stroke="0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  <a:lnTo>
                      <a:pt x="5270" y="21600"/>
                    </a:lnTo>
                    <a:close/>
                  </a:path>
                </a:pathLst>
              </a:custGeom>
              <a:grpFill/>
              <a:ln w="25400">
                <a:solidFill>
                  <a:srgbClr val="C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11" name="Arc 10"/>
              <p:cNvSpPr>
                <a:spLocks/>
              </p:cNvSpPr>
              <p:nvPr/>
            </p:nvSpPr>
            <p:spPr bwMode="auto">
              <a:xfrm rot="21094188" flipH="1">
                <a:off x="4488" y="11564"/>
                <a:ext cx="734" cy="1187"/>
              </a:xfrm>
              <a:custGeom>
                <a:avLst/>
                <a:gdLst>
                  <a:gd name="G0" fmla="+- 5270 0 0"/>
                  <a:gd name="G1" fmla="+- 21600 0 0"/>
                  <a:gd name="G2" fmla="+- 21600 0 0"/>
                  <a:gd name="T0" fmla="*/ 0 w 26870"/>
                  <a:gd name="T1" fmla="*/ 653 h 30371"/>
                  <a:gd name="T2" fmla="*/ 25009 w 26870"/>
                  <a:gd name="T3" fmla="*/ 30371 h 30371"/>
                  <a:gd name="T4" fmla="*/ 5270 w 26870"/>
                  <a:gd name="T5" fmla="*/ 21600 h 30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870" h="30371" fill="none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</a:path>
                  <a:path w="26870" h="30371" stroke="0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  <a:lnTo>
                      <a:pt x="5270" y="21600"/>
                    </a:lnTo>
                    <a:close/>
                  </a:path>
                </a:pathLst>
              </a:custGeom>
              <a:grpFill/>
              <a:ln w="25400">
                <a:solidFill>
                  <a:srgbClr val="C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12" name="Arc 11"/>
              <p:cNvSpPr>
                <a:spLocks/>
              </p:cNvSpPr>
              <p:nvPr/>
            </p:nvSpPr>
            <p:spPr bwMode="auto">
              <a:xfrm rot="13920600" flipH="1">
                <a:off x="5349" y="12960"/>
                <a:ext cx="1098" cy="1187"/>
              </a:xfrm>
              <a:custGeom>
                <a:avLst/>
                <a:gdLst>
                  <a:gd name="G0" fmla="+- 5270 0 0"/>
                  <a:gd name="G1" fmla="+- 21600 0 0"/>
                  <a:gd name="G2" fmla="+- 21600 0 0"/>
                  <a:gd name="T0" fmla="*/ 0 w 26870"/>
                  <a:gd name="T1" fmla="*/ 653 h 30371"/>
                  <a:gd name="T2" fmla="*/ 25009 w 26870"/>
                  <a:gd name="T3" fmla="*/ 30371 h 30371"/>
                  <a:gd name="T4" fmla="*/ 5270 w 26870"/>
                  <a:gd name="T5" fmla="*/ 21600 h 30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870" h="30371" fill="none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</a:path>
                  <a:path w="26870" h="30371" stroke="0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  <a:lnTo>
                      <a:pt x="5270" y="21600"/>
                    </a:lnTo>
                    <a:close/>
                  </a:path>
                </a:pathLst>
              </a:custGeom>
              <a:grpFill/>
              <a:ln w="25400">
                <a:solidFill>
                  <a:srgbClr val="C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</p:grpSp>
      </p:grpSp>
      <p:sp>
        <p:nvSpPr>
          <p:cNvPr id="4" name="TekstSylinder 3"/>
          <p:cNvSpPr txBox="1"/>
          <p:nvPr/>
        </p:nvSpPr>
        <p:spPr>
          <a:xfrm>
            <a:off x="931334" y="272898"/>
            <a:ext cx="10147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rgbClr val="0066FF"/>
                </a:solidFill>
                <a:latin typeface="+mj-lt"/>
              </a:rPr>
              <a:t>Om tre parallelle utviklings-/endringsprosesser i digital forvaltning</a:t>
            </a:r>
          </a:p>
        </p:txBody>
      </p:sp>
    </p:spTree>
    <p:extLst>
      <p:ext uri="{BB962C8B-B14F-4D97-AF65-F5344CB8AC3E}">
        <p14:creationId xmlns:p14="http://schemas.microsoft.com/office/powerpoint/2010/main" val="3362994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>
            <a:extLst>
              <a:ext uri="{FF2B5EF4-FFF2-40B4-BE49-F238E27FC236}">
                <a16:creationId xmlns:a16="http://schemas.microsoft.com/office/drawing/2014/main" id="{897339C0-58BB-4574-B894-3FE080B58959}"/>
              </a:ext>
            </a:extLst>
          </p:cNvPr>
          <p:cNvGrpSpPr/>
          <p:nvPr/>
        </p:nvGrpSpPr>
        <p:grpSpPr>
          <a:xfrm>
            <a:off x="5262093" y="1719907"/>
            <a:ext cx="2866481" cy="2920066"/>
            <a:chOff x="3114328" y="1799285"/>
            <a:chExt cx="2866481" cy="2920066"/>
          </a:xfrm>
        </p:grpSpPr>
        <p:sp>
          <p:nvSpPr>
            <p:cNvPr id="2" name="Text Box 7">
              <a:extLst>
                <a:ext uri="{FF2B5EF4-FFF2-40B4-BE49-F238E27FC236}">
                  <a16:creationId xmlns:a16="http://schemas.microsoft.com/office/drawing/2014/main" id="{1DD16E6A-C7D0-4445-A6F2-5074899A14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7143" y="1799285"/>
              <a:ext cx="2613666" cy="1210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nb-NO" sz="1600" b="1" dirty="0">
                  <a:solidFill>
                    <a:schemeClr val="accent1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IKT-</a:t>
              </a:r>
              <a:br>
                <a:rPr lang="nb-NO" sz="1600" b="1" dirty="0">
                  <a:solidFill>
                    <a:schemeClr val="accent1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</a:br>
              <a:r>
                <a:rPr lang="en-GB" sz="1600" b="1" dirty="0" err="1">
                  <a:solidFill>
                    <a:schemeClr val="accent1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utvikling</a:t>
              </a:r>
              <a:endParaRPr lang="nb-NO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Text Box 8">
              <a:extLst>
                <a:ext uri="{FF2B5EF4-FFF2-40B4-BE49-F238E27FC236}">
                  <a16:creationId xmlns:a16="http://schemas.microsoft.com/office/drawing/2014/main" id="{532AE042-033B-490C-832E-BE09E5F07C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6148" y="3940426"/>
              <a:ext cx="1449907" cy="77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GB" sz="1600" b="1" dirty="0">
                  <a:solidFill>
                    <a:srgbClr val="990033"/>
                  </a:solidFill>
                  <a:latin typeface="Calibri" pitchFamily="34" charset="0"/>
                  <a:cs typeface="Arial" pitchFamily="34" charset="0"/>
                </a:rPr>
                <a:t>Regel-</a:t>
              </a:r>
              <a:br>
                <a:rPr lang="nb-NO" sz="1600" b="1" dirty="0">
                  <a:solidFill>
                    <a:srgbClr val="990033"/>
                  </a:solidFill>
                  <a:latin typeface="Times New Roman" pitchFamily="18" charset="0"/>
                  <a:cs typeface="Arial" pitchFamily="34" charset="0"/>
                </a:rPr>
              </a:br>
              <a:r>
                <a:rPr lang="en-GB" sz="1600" b="1" dirty="0" err="1">
                  <a:solidFill>
                    <a:srgbClr val="990033"/>
                  </a:solidFill>
                  <a:latin typeface="Calibri" pitchFamily="34" charset="0"/>
                  <a:cs typeface="Arial" pitchFamily="34" charset="0"/>
                </a:rPr>
                <a:t>utvikling</a:t>
              </a:r>
              <a:endParaRPr lang="nb-NO" sz="1600" b="1" dirty="0">
                <a:solidFill>
                  <a:srgbClr val="99003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Arc 10">
              <a:extLst>
                <a:ext uri="{FF2B5EF4-FFF2-40B4-BE49-F238E27FC236}">
                  <a16:creationId xmlns:a16="http://schemas.microsoft.com/office/drawing/2014/main" id="{37DE9851-030D-49E2-9EDF-6844B31D4316}"/>
                </a:ext>
              </a:extLst>
            </p:cNvPr>
            <p:cNvSpPr>
              <a:spLocks/>
            </p:cNvSpPr>
            <p:nvPr/>
          </p:nvSpPr>
          <p:spPr bwMode="auto">
            <a:xfrm rot="21094188" flipH="1">
              <a:off x="3114328" y="2192444"/>
              <a:ext cx="937649" cy="1520697"/>
            </a:xfrm>
            <a:custGeom>
              <a:avLst/>
              <a:gdLst>
                <a:gd name="G0" fmla="+- 5270 0 0"/>
                <a:gd name="G1" fmla="+- 21600 0 0"/>
                <a:gd name="G2" fmla="+- 21600 0 0"/>
                <a:gd name="T0" fmla="*/ 0 w 26870"/>
                <a:gd name="T1" fmla="*/ 653 h 30371"/>
                <a:gd name="T2" fmla="*/ 25009 w 26870"/>
                <a:gd name="T3" fmla="*/ 30371 h 30371"/>
                <a:gd name="T4" fmla="*/ 5270 w 26870"/>
                <a:gd name="T5" fmla="*/ 21600 h 30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870" h="30371" fill="none" extrusionOk="0">
                  <a:moveTo>
                    <a:pt x="-1" y="652"/>
                  </a:moveTo>
                  <a:cubicBezTo>
                    <a:pt x="1723" y="219"/>
                    <a:pt x="3493" y="-1"/>
                    <a:pt x="5270" y="0"/>
                  </a:cubicBezTo>
                  <a:cubicBezTo>
                    <a:pt x="17199" y="0"/>
                    <a:pt x="26870" y="9670"/>
                    <a:pt x="26870" y="21600"/>
                  </a:cubicBezTo>
                  <a:cubicBezTo>
                    <a:pt x="26870" y="24621"/>
                    <a:pt x="26236" y="27609"/>
                    <a:pt x="25009" y="30371"/>
                  </a:cubicBezTo>
                </a:path>
                <a:path w="26870" h="30371" stroke="0" extrusionOk="0">
                  <a:moveTo>
                    <a:pt x="-1" y="652"/>
                  </a:moveTo>
                  <a:cubicBezTo>
                    <a:pt x="1723" y="219"/>
                    <a:pt x="3493" y="-1"/>
                    <a:pt x="5270" y="0"/>
                  </a:cubicBezTo>
                  <a:cubicBezTo>
                    <a:pt x="17199" y="0"/>
                    <a:pt x="26870" y="9670"/>
                    <a:pt x="26870" y="21600"/>
                  </a:cubicBezTo>
                  <a:cubicBezTo>
                    <a:pt x="26870" y="24621"/>
                    <a:pt x="26236" y="27609"/>
                    <a:pt x="25009" y="30371"/>
                  </a:cubicBezTo>
                  <a:lnTo>
                    <a:pt x="5270" y="21600"/>
                  </a:lnTo>
                  <a:close/>
                </a:path>
              </a:pathLst>
            </a:custGeom>
            <a:noFill/>
            <a:ln w="254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6" name="Text Box 34">
            <a:extLst>
              <a:ext uri="{FF2B5EF4-FFF2-40B4-BE49-F238E27FC236}">
                <a16:creationId xmlns:a16="http://schemas.microsoft.com/office/drawing/2014/main" id="{6C162078-AD20-4F07-A0B7-37510897E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672" y="552997"/>
            <a:ext cx="309571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 dirty="0">
                <a:solidFill>
                  <a:srgbClr val="990033"/>
                </a:solidFill>
              </a:rPr>
              <a:t>Regler virker inn på teknologien</a:t>
            </a:r>
          </a:p>
          <a:p>
            <a:pPr>
              <a:buFontTx/>
              <a:buChar char="•"/>
            </a:pPr>
            <a:r>
              <a:rPr lang="nb-NO" sz="1400" dirty="0">
                <a:solidFill>
                  <a:srgbClr val="990033"/>
                </a:solidFill>
              </a:rPr>
              <a:t> Jus setter rammer/krav til teknologien</a:t>
            </a:r>
          </a:p>
          <a:p>
            <a:pPr>
              <a:buFontTx/>
              <a:buChar char="•"/>
            </a:pPr>
            <a:r>
              <a:rPr lang="nb-NO" sz="1400" dirty="0">
                <a:solidFill>
                  <a:srgbClr val="990033"/>
                </a:solidFill>
              </a:rPr>
              <a:t> Jus transformeres til systeminnhold</a:t>
            </a:r>
          </a:p>
        </p:txBody>
      </p:sp>
      <p:sp>
        <p:nvSpPr>
          <p:cNvPr id="7" name="Text Box 16">
            <a:extLst>
              <a:ext uri="{FF2B5EF4-FFF2-40B4-BE49-F238E27FC236}">
                <a16:creationId xmlns:a16="http://schemas.microsoft.com/office/drawing/2014/main" id="{ED1900C7-A807-4B9E-9DDF-945036117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592" y="4511336"/>
            <a:ext cx="61707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 dirty="0">
                <a:solidFill>
                  <a:schemeClr val="accent1">
                    <a:lumMod val="50000"/>
                  </a:schemeClr>
                </a:solidFill>
              </a:rPr>
              <a:t> IKT begrunner rettslig endring</a:t>
            </a:r>
          </a:p>
          <a:p>
            <a:pPr marL="90488">
              <a:buFont typeface="Wingdings" pitchFamily="2" charset="2"/>
              <a:buChar char="ü"/>
            </a:pPr>
            <a:r>
              <a:rPr lang="nb-NO" sz="1400" dirty="0">
                <a:solidFill>
                  <a:schemeClr val="accent1">
                    <a:lumMod val="50000"/>
                  </a:schemeClr>
                </a:solidFill>
              </a:rPr>
              <a:t>Skaper nye behov for rettslig regulering (fremme og hemme teknologi)</a:t>
            </a:r>
          </a:p>
          <a:p>
            <a:pPr marL="90488">
              <a:buFont typeface="Wingdings" pitchFamily="2" charset="2"/>
              <a:buChar char="ü"/>
            </a:pPr>
            <a:r>
              <a:rPr lang="nb-NO" sz="1400" dirty="0">
                <a:solidFill>
                  <a:schemeClr val="accent1">
                    <a:lumMod val="50000"/>
                  </a:schemeClr>
                </a:solidFill>
              </a:rPr>
              <a:t>Skaper behov for å gi lover på nye måter («automatiseringsvennlig lovgivning»)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82AB08E0-4709-D2D7-F860-88DAF65A7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17" y="76200"/>
            <a:ext cx="3009068" cy="236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26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4CD45EB5-B37B-4169-858E-0E5B3D411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056" y="3995680"/>
            <a:ext cx="1904680" cy="810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500"/>
              </a:spcAft>
            </a:pPr>
            <a:r>
              <a:rPr lang="en-GB" sz="1600" b="1" dirty="0" err="1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Organisasjons</a:t>
            </a:r>
            <a:r>
              <a:rPr lang="en-GB" sz="1600" b="1" dirty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-</a:t>
            </a:r>
          </a:p>
          <a:p>
            <a:pPr fontAlgn="base">
              <a:spcBef>
                <a:spcPct val="0"/>
              </a:spcBef>
              <a:spcAft>
                <a:spcPts val="500"/>
              </a:spcAft>
            </a:pPr>
            <a:r>
              <a:rPr lang="en-GB" sz="1600" b="1" dirty="0" err="1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utvikling</a:t>
            </a:r>
            <a:endParaRPr lang="nb-NO" sz="1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18EE00FC-2708-4F36-97C8-25C564074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7133" y="1798498"/>
            <a:ext cx="2613666" cy="1210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nb-NO" sz="16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IKT-</a:t>
            </a:r>
            <a:br>
              <a:rPr lang="nb-NO" sz="16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</a:br>
            <a:r>
              <a:rPr lang="en-GB" sz="1600" b="1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utvikling</a:t>
            </a:r>
            <a:endParaRPr lang="nb-NO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rc 9">
            <a:extLst>
              <a:ext uri="{FF2B5EF4-FFF2-40B4-BE49-F238E27FC236}">
                <a16:creationId xmlns:a16="http://schemas.microsoft.com/office/drawing/2014/main" id="{F796462B-4B8D-4BAE-AA19-0B4029E3675C}"/>
              </a:ext>
            </a:extLst>
          </p:cNvPr>
          <p:cNvSpPr>
            <a:spLocks/>
          </p:cNvSpPr>
          <p:nvPr/>
        </p:nvSpPr>
        <p:spPr bwMode="auto">
          <a:xfrm rot="7181264" flipH="1">
            <a:off x="6980435" y="2250996"/>
            <a:ext cx="1406677" cy="1516335"/>
          </a:xfrm>
          <a:custGeom>
            <a:avLst/>
            <a:gdLst>
              <a:gd name="G0" fmla="+- 5270 0 0"/>
              <a:gd name="G1" fmla="+- 21600 0 0"/>
              <a:gd name="G2" fmla="+- 21600 0 0"/>
              <a:gd name="T0" fmla="*/ 0 w 26870"/>
              <a:gd name="T1" fmla="*/ 653 h 30371"/>
              <a:gd name="T2" fmla="*/ 25009 w 26870"/>
              <a:gd name="T3" fmla="*/ 30371 h 30371"/>
              <a:gd name="T4" fmla="*/ 5270 w 26870"/>
              <a:gd name="T5" fmla="*/ 21600 h 30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70" h="30371" fill="none" extrusionOk="0">
                <a:moveTo>
                  <a:pt x="-1" y="652"/>
                </a:moveTo>
                <a:cubicBezTo>
                  <a:pt x="1723" y="219"/>
                  <a:pt x="3493" y="-1"/>
                  <a:pt x="5270" y="0"/>
                </a:cubicBezTo>
                <a:cubicBezTo>
                  <a:pt x="17199" y="0"/>
                  <a:pt x="26870" y="9670"/>
                  <a:pt x="26870" y="21600"/>
                </a:cubicBezTo>
                <a:cubicBezTo>
                  <a:pt x="26870" y="24621"/>
                  <a:pt x="26236" y="27609"/>
                  <a:pt x="25009" y="30371"/>
                </a:cubicBezTo>
              </a:path>
              <a:path w="26870" h="30371" stroke="0" extrusionOk="0">
                <a:moveTo>
                  <a:pt x="-1" y="652"/>
                </a:moveTo>
                <a:cubicBezTo>
                  <a:pt x="1723" y="219"/>
                  <a:pt x="3493" y="-1"/>
                  <a:pt x="5270" y="0"/>
                </a:cubicBezTo>
                <a:cubicBezTo>
                  <a:pt x="17199" y="0"/>
                  <a:pt x="26870" y="9670"/>
                  <a:pt x="26870" y="21600"/>
                </a:cubicBezTo>
                <a:cubicBezTo>
                  <a:pt x="26870" y="24621"/>
                  <a:pt x="26236" y="27609"/>
                  <a:pt x="25009" y="30371"/>
                </a:cubicBezTo>
                <a:lnTo>
                  <a:pt x="5270" y="21600"/>
                </a:lnTo>
                <a:close/>
              </a:path>
            </a:pathLst>
          </a:custGeom>
          <a:noFill/>
          <a:ln w="254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5" name="Text Box 28">
            <a:extLst>
              <a:ext uri="{FF2B5EF4-FFF2-40B4-BE49-F238E27FC236}">
                <a16:creationId xmlns:a16="http://schemas.microsoft.com/office/drawing/2014/main" id="{2BF94D4A-6117-4D7F-9107-28F74C85E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1380" y="908599"/>
            <a:ext cx="485697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 dirty="0">
                <a:solidFill>
                  <a:srgbClr val="7030A0"/>
                </a:solidFill>
              </a:rPr>
              <a:t>Organisatorisk endring virker inn på teknologien</a:t>
            </a:r>
          </a:p>
          <a:p>
            <a:pPr>
              <a:buFont typeface="Wingdings" pitchFamily="2" charset="2"/>
              <a:buChar char="ü"/>
            </a:pPr>
            <a:r>
              <a:rPr lang="nb-NO" sz="1400" dirty="0">
                <a:solidFill>
                  <a:srgbClr val="7030A0"/>
                </a:solidFill>
              </a:rPr>
              <a:t>Nye IKT-løsninger kan være forutsetninger for å oppnå målene</a:t>
            </a:r>
          </a:p>
          <a:p>
            <a:r>
              <a:rPr lang="nb-NO" sz="1400" dirty="0">
                <a:solidFill>
                  <a:srgbClr val="7030A0"/>
                </a:solidFill>
              </a:rPr>
              <a:t>   for organisatorisk endring</a:t>
            </a:r>
          </a:p>
        </p:txBody>
      </p:sp>
      <p:sp>
        <p:nvSpPr>
          <p:cNvPr id="6" name="Text Box 24">
            <a:extLst>
              <a:ext uri="{FF2B5EF4-FFF2-40B4-BE49-F238E27FC236}">
                <a16:creationId xmlns:a16="http://schemas.microsoft.com/office/drawing/2014/main" id="{A6219644-1E45-48DA-A7FC-A17C71EFE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396" y="4797153"/>
            <a:ext cx="680462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 dirty="0">
                <a:solidFill>
                  <a:schemeClr val="accent1">
                    <a:lumMod val="50000"/>
                  </a:schemeClr>
                </a:solidFill>
              </a:rPr>
              <a:t>Teknologisk endring virker inn på organisering</a:t>
            </a:r>
          </a:p>
          <a:p>
            <a:pPr marL="358775" lvl="1" indent="-285750"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chemeClr val="accent1">
                    <a:lumMod val="50000"/>
                  </a:schemeClr>
                </a:solidFill>
              </a:rPr>
              <a:t>Endret ekstern organisering (opprette, nedlegge, slå sammen)</a:t>
            </a:r>
          </a:p>
          <a:p>
            <a:pPr marL="358775" lvl="1" indent="-285750"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chemeClr val="accent1">
                    <a:lumMod val="50000"/>
                  </a:schemeClr>
                </a:solidFill>
              </a:rPr>
              <a:t>Endret ekstern arbeidsdeling (selvbetjent/diffus forvaltning)</a:t>
            </a:r>
          </a:p>
          <a:p>
            <a:pPr marL="358775" lvl="1" indent="-285750"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chemeClr val="accent1">
                    <a:lumMod val="50000"/>
                  </a:schemeClr>
                </a:solidFill>
              </a:rPr>
              <a:t>Endret intern organisering og arbeidsdeling (nye stillinger, avdelinger, </a:t>
            </a:r>
            <a:r>
              <a:rPr lang="nb-NO" sz="1400" dirty="0" err="1">
                <a:solidFill>
                  <a:schemeClr val="accent1">
                    <a:lumMod val="50000"/>
                  </a:schemeClr>
                </a:solidFill>
              </a:rPr>
              <a:t>outsourcing</a:t>
            </a:r>
            <a:r>
              <a:rPr lang="nb-NO" sz="1400" dirty="0">
                <a:solidFill>
                  <a:schemeClr val="accent1">
                    <a:lumMod val="50000"/>
                  </a:schemeClr>
                </a:solidFill>
              </a:rPr>
              <a:t> mv.)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907E322F-3A9A-10A7-EA45-91F28FA69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06" y="213089"/>
            <a:ext cx="3005588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29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>
            <a:extLst>
              <a:ext uri="{FF2B5EF4-FFF2-40B4-BE49-F238E27FC236}">
                <a16:creationId xmlns:a16="http://schemas.microsoft.com/office/drawing/2014/main" id="{D67EAF79-9AFD-428F-B51E-6E09D6680953}"/>
              </a:ext>
            </a:extLst>
          </p:cNvPr>
          <p:cNvGrpSpPr/>
          <p:nvPr/>
        </p:nvGrpSpPr>
        <p:grpSpPr>
          <a:xfrm>
            <a:off x="3935761" y="2876324"/>
            <a:ext cx="4589883" cy="1632796"/>
            <a:chOff x="3012132" y="3811788"/>
            <a:chExt cx="4589883" cy="1632796"/>
          </a:xfrm>
        </p:grpSpPr>
        <p:sp>
          <p:nvSpPr>
            <p:cNvPr id="2" name="Text Box 5">
              <a:extLst>
                <a:ext uri="{FF2B5EF4-FFF2-40B4-BE49-F238E27FC236}">
                  <a16:creationId xmlns:a16="http://schemas.microsoft.com/office/drawing/2014/main" id="{A93A9EC8-2314-477F-830B-A852BC23D8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7335" y="3906591"/>
              <a:ext cx="1904680" cy="810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500"/>
                </a:spcAft>
              </a:pPr>
              <a:r>
                <a:rPr lang="en-GB" sz="1600" b="1" dirty="0" err="1">
                  <a:solidFill>
                    <a:srgbClr val="7030A0"/>
                  </a:solidFill>
                  <a:latin typeface="Calibri" pitchFamily="34" charset="0"/>
                  <a:cs typeface="Arial" pitchFamily="34" charset="0"/>
                </a:rPr>
                <a:t>Organisasjons</a:t>
              </a:r>
              <a:r>
                <a:rPr lang="en-GB" sz="1600" b="1" dirty="0">
                  <a:solidFill>
                    <a:srgbClr val="7030A0"/>
                  </a:solidFill>
                  <a:latin typeface="Calibri" pitchFamily="34" charset="0"/>
                  <a:cs typeface="Arial" pitchFamily="34" charset="0"/>
                </a:rPr>
                <a:t>-</a:t>
              </a:r>
            </a:p>
            <a:p>
              <a:pPr fontAlgn="base">
                <a:spcBef>
                  <a:spcPct val="0"/>
                </a:spcBef>
                <a:spcAft>
                  <a:spcPts val="500"/>
                </a:spcAft>
              </a:pPr>
              <a:r>
                <a:rPr lang="en-GB" sz="1600" b="1" dirty="0" err="1">
                  <a:solidFill>
                    <a:srgbClr val="7030A0"/>
                  </a:solidFill>
                  <a:latin typeface="Calibri" pitchFamily="34" charset="0"/>
                  <a:cs typeface="Arial" pitchFamily="34" charset="0"/>
                </a:rPr>
                <a:t>utvikling</a:t>
              </a:r>
              <a:endParaRPr lang="nb-NO" sz="1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Text Box 8">
              <a:extLst>
                <a:ext uri="{FF2B5EF4-FFF2-40B4-BE49-F238E27FC236}">
                  <a16:creationId xmlns:a16="http://schemas.microsoft.com/office/drawing/2014/main" id="{2B9C3A2A-8B48-4D22-9095-61F0927EF3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132" y="3811788"/>
              <a:ext cx="1449907" cy="77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GB" sz="1600" b="1" dirty="0">
                  <a:solidFill>
                    <a:srgbClr val="990033"/>
                  </a:solidFill>
                  <a:latin typeface="Calibri" pitchFamily="34" charset="0"/>
                  <a:cs typeface="Arial" pitchFamily="34" charset="0"/>
                </a:rPr>
                <a:t>Regel-</a:t>
              </a:r>
              <a:br>
                <a:rPr lang="nb-NO" sz="1600" b="1" dirty="0">
                  <a:solidFill>
                    <a:srgbClr val="990033"/>
                  </a:solidFill>
                  <a:latin typeface="Times New Roman" pitchFamily="18" charset="0"/>
                  <a:cs typeface="Arial" pitchFamily="34" charset="0"/>
                </a:rPr>
              </a:br>
              <a:r>
                <a:rPr lang="en-GB" sz="1600" b="1" dirty="0" err="1">
                  <a:solidFill>
                    <a:srgbClr val="990033"/>
                  </a:solidFill>
                  <a:latin typeface="Calibri" pitchFamily="34" charset="0"/>
                  <a:cs typeface="Arial" pitchFamily="34" charset="0"/>
                </a:rPr>
                <a:t>utvikling</a:t>
              </a:r>
              <a:endParaRPr lang="nb-NO" sz="1600" b="1" dirty="0">
                <a:solidFill>
                  <a:srgbClr val="99003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Arc 11">
              <a:extLst>
                <a:ext uri="{FF2B5EF4-FFF2-40B4-BE49-F238E27FC236}">
                  <a16:creationId xmlns:a16="http://schemas.microsoft.com/office/drawing/2014/main" id="{111D1B91-95DC-4BE4-ADF0-964958904033}"/>
                </a:ext>
              </a:extLst>
            </p:cNvPr>
            <p:cNvSpPr>
              <a:spLocks/>
            </p:cNvSpPr>
            <p:nvPr/>
          </p:nvSpPr>
          <p:spPr bwMode="auto">
            <a:xfrm rot="13920600" flipH="1">
              <a:off x="4212196" y="3983078"/>
              <a:ext cx="1406677" cy="1516335"/>
            </a:xfrm>
            <a:custGeom>
              <a:avLst/>
              <a:gdLst>
                <a:gd name="G0" fmla="+- 5270 0 0"/>
                <a:gd name="G1" fmla="+- 21600 0 0"/>
                <a:gd name="G2" fmla="+- 21600 0 0"/>
                <a:gd name="T0" fmla="*/ 0 w 26870"/>
                <a:gd name="T1" fmla="*/ 653 h 30371"/>
                <a:gd name="T2" fmla="*/ 25009 w 26870"/>
                <a:gd name="T3" fmla="*/ 30371 h 30371"/>
                <a:gd name="T4" fmla="*/ 5270 w 26870"/>
                <a:gd name="T5" fmla="*/ 21600 h 30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870" h="30371" fill="none" extrusionOk="0">
                  <a:moveTo>
                    <a:pt x="-1" y="652"/>
                  </a:moveTo>
                  <a:cubicBezTo>
                    <a:pt x="1723" y="219"/>
                    <a:pt x="3493" y="-1"/>
                    <a:pt x="5270" y="0"/>
                  </a:cubicBezTo>
                  <a:cubicBezTo>
                    <a:pt x="17199" y="0"/>
                    <a:pt x="26870" y="9670"/>
                    <a:pt x="26870" y="21600"/>
                  </a:cubicBezTo>
                  <a:cubicBezTo>
                    <a:pt x="26870" y="24621"/>
                    <a:pt x="26236" y="27609"/>
                    <a:pt x="25009" y="30371"/>
                  </a:cubicBezTo>
                </a:path>
                <a:path w="26870" h="30371" stroke="0" extrusionOk="0">
                  <a:moveTo>
                    <a:pt x="-1" y="652"/>
                  </a:moveTo>
                  <a:cubicBezTo>
                    <a:pt x="1723" y="219"/>
                    <a:pt x="3493" y="-1"/>
                    <a:pt x="5270" y="0"/>
                  </a:cubicBezTo>
                  <a:cubicBezTo>
                    <a:pt x="17199" y="0"/>
                    <a:pt x="26870" y="9670"/>
                    <a:pt x="26870" y="21600"/>
                  </a:cubicBezTo>
                  <a:cubicBezTo>
                    <a:pt x="26870" y="24621"/>
                    <a:pt x="26236" y="27609"/>
                    <a:pt x="25009" y="30371"/>
                  </a:cubicBezTo>
                  <a:lnTo>
                    <a:pt x="5270" y="21600"/>
                  </a:lnTo>
                  <a:close/>
                </a:path>
              </a:pathLst>
            </a:custGeom>
            <a:noFill/>
            <a:ln w="254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6" name="Text Box 22">
            <a:extLst>
              <a:ext uri="{FF2B5EF4-FFF2-40B4-BE49-F238E27FC236}">
                <a16:creationId xmlns:a16="http://schemas.microsoft.com/office/drawing/2014/main" id="{F8AA955C-2A58-4969-AA8D-7ACD12AA8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1715" y="4360788"/>
            <a:ext cx="469165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600" b="1" dirty="0">
                <a:solidFill>
                  <a:srgbClr val="7030A0"/>
                </a:solidFill>
              </a:rPr>
              <a:t>Organisasjonsutvikling begrunner rettslig endring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rgbClr val="7030A0"/>
                </a:solidFill>
              </a:rPr>
              <a:t>Nye regler om samarbeidsformer (portalløsninger, felles behandlingsansvar mv)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rgbClr val="7030A0"/>
                </a:solidFill>
              </a:rPr>
              <a:t>Nye regler om samhandling (formålsbegrensninger, taushetsplikter, informasjons-/rapporteringsplikter mv)</a:t>
            </a:r>
          </a:p>
        </p:txBody>
      </p:sp>
      <p:sp>
        <p:nvSpPr>
          <p:cNvPr id="7" name="Text Box 19">
            <a:extLst>
              <a:ext uri="{FF2B5EF4-FFF2-40B4-BE49-F238E27FC236}">
                <a16:creationId xmlns:a16="http://schemas.microsoft.com/office/drawing/2014/main" id="{200F5F41-8E13-4C7D-8A87-ACAB07B4E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244" y="1986243"/>
            <a:ext cx="4165756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600" b="1" dirty="0">
                <a:solidFill>
                  <a:srgbClr val="990033"/>
                </a:solidFill>
              </a:rPr>
              <a:t>Regler krever organisatorisk endring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rgbClr val="990033"/>
                </a:solidFill>
              </a:rPr>
              <a:t>Oppretter, nedlegger forvaltningsorgan mv.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b-NO" sz="1400" dirty="0">
                <a:solidFill>
                  <a:srgbClr val="990033"/>
                </a:solidFill>
              </a:rPr>
              <a:t>Krav til stillinger, ansvarsforhold mv (behandlings-</a:t>
            </a:r>
            <a:br>
              <a:rPr lang="nb-NO" sz="1400" dirty="0">
                <a:solidFill>
                  <a:srgbClr val="990033"/>
                </a:solidFill>
              </a:rPr>
            </a:br>
            <a:r>
              <a:rPr lang="nb-NO" sz="1400" dirty="0">
                <a:solidFill>
                  <a:srgbClr val="990033"/>
                </a:solidFill>
              </a:rPr>
              <a:t>ansvarlig, personvernombud)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4D4DC229-CE16-7185-C4D3-9E2067AA2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07" y="191922"/>
            <a:ext cx="3005588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82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60501" y="647809"/>
            <a:ext cx="9400718" cy="98582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nb-NO" sz="3600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Om forholdet mellom teknologi og styringsidealer</a:t>
            </a:r>
          </a:p>
        </p:txBody>
      </p:sp>
      <p:grpSp>
        <p:nvGrpSpPr>
          <p:cNvPr id="3" name="Gruppe 33"/>
          <p:cNvGrpSpPr/>
          <p:nvPr/>
        </p:nvGrpSpPr>
        <p:grpSpPr>
          <a:xfrm>
            <a:off x="4046378" y="2321595"/>
            <a:ext cx="4034568" cy="2950966"/>
            <a:chOff x="1905000" y="2133600"/>
            <a:chExt cx="4991100" cy="3276600"/>
          </a:xfrm>
        </p:grpSpPr>
        <p:sp>
          <p:nvSpPr>
            <p:cNvPr id="3110" name="Line 6"/>
            <p:cNvSpPr>
              <a:spLocks noChangeShapeType="1"/>
            </p:cNvSpPr>
            <p:nvPr/>
          </p:nvSpPr>
          <p:spPr bwMode="auto">
            <a:xfrm>
              <a:off x="1905000" y="4800600"/>
              <a:ext cx="4953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108" name="Line 4"/>
            <p:cNvSpPr>
              <a:spLocks noChangeShapeType="1"/>
            </p:cNvSpPr>
            <p:nvPr/>
          </p:nvSpPr>
          <p:spPr bwMode="auto">
            <a:xfrm>
              <a:off x="1943100" y="3733800"/>
              <a:ext cx="4953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106" name="Line 3"/>
            <p:cNvSpPr>
              <a:spLocks noChangeShapeType="1"/>
            </p:cNvSpPr>
            <p:nvPr/>
          </p:nvSpPr>
          <p:spPr bwMode="auto">
            <a:xfrm>
              <a:off x="1905000" y="2743200"/>
              <a:ext cx="4953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102" name="Line 18"/>
            <p:cNvSpPr>
              <a:spLocks noChangeShapeType="1"/>
            </p:cNvSpPr>
            <p:nvPr/>
          </p:nvSpPr>
          <p:spPr bwMode="auto">
            <a:xfrm flipV="1">
              <a:off x="4343400" y="2133600"/>
              <a:ext cx="0" cy="3276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103" name="Oval 19"/>
            <p:cNvSpPr>
              <a:spLocks noChangeArrowheads="1"/>
            </p:cNvSpPr>
            <p:nvPr/>
          </p:nvSpPr>
          <p:spPr bwMode="auto">
            <a:xfrm>
              <a:off x="4267200" y="3581400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" name="Oval 20"/>
            <p:cNvSpPr>
              <a:spLocks noChangeArrowheads="1"/>
            </p:cNvSpPr>
            <p:nvPr/>
          </p:nvSpPr>
          <p:spPr bwMode="auto">
            <a:xfrm>
              <a:off x="4267200" y="4724400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" name="Oval 23"/>
            <p:cNvSpPr>
              <a:spLocks noChangeArrowheads="1"/>
            </p:cNvSpPr>
            <p:nvPr/>
          </p:nvSpPr>
          <p:spPr bwMode="auto">
            <a:xfrm>
              <a:off x="4267200" y="2590800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6"/>
            <p:cNvSpPr>
              <a:spLocks noChangeShapeType="1"/>
            </p:cNvSpPr>
            <p:nvPr/>
          </p:nvSpPr>
          <p:spPr bwMode="auto">
            <a:xfrm flipV="1">
              <a:off x="2590800" y="2133600"/>
              <a:ext cx="0" cy="3276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98" name="Oval 27"/>
            <p:cNvSpPr>
              <a:spLocks noChangeArrowheads="1"/>
            </p:cNvSpPr>
            <p:nvPr/>
          </p:nvSpPr>
          <p:spPr bwMode="auto">
            <a:xfrm>
              <a:off x="2514600" y="3581400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9" name="Oval 28"/>
            <p:cNvSpPr>
              <a:spLocks noChangeArrowheads="1"/>
            </p:cNvSpPr>
            <p:nvPr/>
          </p:nvSpPr>
          <p:spPr bwMode="auto">
            <a:xfrm>
              <a:off x="2514600" y="4724400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0" name="Oval 29"/>
            <p:cNvSpPr>
              <a:spLocks noChangeArrowheads="1"/>
            </p:cNvSpPr>
            <p:nvPr/>
          </p:nvSpPr>
          <p:spPr bwMode="auto">
            <a:xfrm>
              <a:off x="2514600" y="2590800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31"/>
            <p:cNvSpPr>
              <a:spLocks noChangeShapeType="1"/>
            </p:cNvSpPr>
            <p:nvPr/>
          </p:nvSpPr>
          <p:spPr bwMode="auto">
            <a:xfrm flipV="1">
              <a:off x="6248400" y="2133600"/>
              <a:ext cx="0" cy="3276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93" name="Oval 32"/>
            <p:cNvSpPr>
              <a:spLocks noChangeArrowheads="1"/>
            </p:cNvSpPr>
            <p:nvPr/>
          </p:nvSpPr>
          <p:spPr bwMode="auto">
            <a:xfrm>
              <a:off x="6137221" y="3609983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Oval 33"/>
            <p:cNvSpPr>
              <a:spLocks noChangeArrowheads="1"/>
            </p:cNvSpPr>
            <p:nvPr/>
          </p:nvSpPr>
          <p:spPr bwMode="auto">
            <a:xfrm>
              <a:off x="6172200" y="4724400"/>
              <a:ext cx="228600" cy="228600"/>
            </a:xfrm>
            <a:prstGeom prst="ellips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Oval 34"/>
            <p:cNvSpPr>
              <a:spLocks noChangeArrowheads="1"/>
            </p:cNvSpPr>
            <p:nvPr/>
          </p:nvSpPr>
          <p:spPr bwMode="auto">
            <a:xfrm>
              <a:off x="6172200" y="2590800"/>
              <a:ext cx="228600" cy="228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1" name="Line 42"/>
            <p:cNvSpPr>
              <a:spLocks noChangeShapeType="1"/>
            </p:cNvSpPr>
            <p:nvPr/>
          </p:nvSpPr>
          <p:spPr bwMode="auto">
            <a:xfrm flipH="1">
              <a:off x="2057400" y="4724400"/>
              <a:ext cx="2133600" cy="0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4" name="Gruppe 31"/>
          <p:cNvGrpSpPr/>
          <p:nvPr/>
        </p:nvGrpSpPr>
        <p:grpSpPr>
          <a:xfrm>
            <a:off x="2657840" y="1614837"/>
            <a:ext cx="2220091" cy="3657724"/>
            <a:chOff x="187262" y="1348853"/>
            <a:chExt cx="2746439" cy="4061347"/>
          </a:xfrm>
        </p:grpSpPr>
        <p:sp>
          <p:nvSpPr>
            <p:cNvPr id="3090" name="Line 53"/>
            <p:cNvSpPr>
              <a:spLocks noChangeShapeType="1"/>
            </p:cNvSpPr>
            <p:nvPr/>
          </p:nvSpPr>
          <p:spPr bwMode="auto">
            <a:xfrm flipV="1">
              <a:off x="1905000" y="2057400"/>
              <a:ext cx="0" cy="3352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5" name="Gruppe 30"/>
            <p:cNvGrpSpPr/>
            <p:nvPr/>
          </p:nvGrpSpPr>
          <p:grpSpPr>
            <a:xfrm>
              <a:off x="187262" y="1348853"/>
              <a:ext cx="2746439" cy="3562139"/>
              <a:chOff x="187262" y="1348853"/>
              <a:chExt cx="2746439" cy="3562139"/>
            </a:xfrm>
          </p:grpSpPr>
          <p:sp>
            <p:nvSpPr>
              <p:cNvPr id="3111" name="Text Box 9"/>
              <p:cNvSpPr txBox="1">
                <a:spLocks noChangeArrowheads="1"/>
              </p:cNvSpPr>
              <p:nvPr/>
            </p:nvSpPr>
            <p:spPr bwMode="auto">
              <a:xfrm>
                <a:off x="381001" y="4535079"/>
                <a:ext cx="1390278" cy="37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nb-NO" sz="1600" dirty="0"/>
                  <a:t>Personvern</a:t>
                </a:r>
              </a:p>
            </p:txBody>
          </p:sp>
          <p:sp>
            <p:nvSpPr>
              <p:cNvPr id="3109" name="Text Box 11"/>
              <p:cNvSpPr txBox="1">
                <a:spLocks noChangeArrowheads="1"/>
              </p:cNvSpPr>
              <p:nvPr/>
            </p:nvSpPr>
            <p:spPr bwMode="auto">
              <a:xfrm>
                <a:off x="187262" y="3505200"/>
                <a:ext cx="1685990" cy="37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r"/>
                <a:r>
                  <a:rPr lang="nb-NO" sz="1600" dirty="0"/>
                  <a:t>Rettssikkerhet</a:t>
                </a:r>
              </a:p>
            </p:txBody>
          </p:sp>
          <p:sp>
            <p:nvSpPr>
              <p:cNvPr id="3107" name="Text Box 13"/>
              <p:cNvSpPr txBox="1">
                <a:spLocks noChangeArrowheads="1"/>
              </p:cNvSpPr>
              <p:nvPr/>
            </p:nvSpPr>
            <p:spPr bwMode="auto">
              <a:xfrm>
                <a:off x="441746" y="2576442"/>
                <a:ext cx="1463252" cy="37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nb-NO" sz="1600" dirty="0"/>
                  <a:t>Offentlighet</a:t>
                </a:r>
              </a:p>
            </p:txBody>
          </p:sp>
          <p:sp>
            <p:nvSpPr>
              <p:cNvPr id="3087" name="Text Box 54"/>
              <p:cNvSpPr txBox="1">
                <a:spLocks noChangeArrowheads="1"/>
              </p:cNvSpPr>
              <p:nvPr/>
            </p:nvSpPr>
            <p:spPr bwMode="auto">
              <a:xfrm>
                <a:off x="420543" y="1348853"/>
                <a:ext cx="2513158" cy="7176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nb-NO" dirty="0">
                    <a:solidFill>
                      <a:srgbClr val="CC3300"/>
                    </a:solidFill>
                  </a:rPr>
                  <a:t>Idealer</a:t>
                </a:r>
              </a:p>
              <a:p>
                <a:r>
                  <a:rPr lang="nb-NO" dirty="0">
                    <a:solidFill>
                      <a:srgbClr val="CC3300"/>
                    </a:solidFill>
                  </a:rPr>
                  <a:t>/prinsipper </a:t>
                </a:r>
                <a:r>
                  <a:rPr lang="nb-NO" sz="1200" dirty="0">
                    <a:solidFill>
                      <a:srgbClr val="CC3300"/>
                    </a:solidFill>
                  </a:rPr>
                  <a:t>(eksempler)</a:t>
                </a:r>
              </a:p>
            </p:txBody>
          </p:sp>
        </p:grpSp>
      </p:grpSp>
      <p:grpSp>
        <p:nvGrpSpPr>
          <p:cNvPr id="6" name="Gruppe 32"/>
          <p:cNvGrpSpPr/>
          <p:nvPr/>
        </p:nvGrpSpPr>
        <p:grpSpPr>
          <a:xfrm>
            <a:off x="4046378" y="5216802"/>
            <a:ext cx="6074080" cy="810657"/>
            <a:chOff x="1905000" y="5348288"/>
            <a:chExt cx="7514149" cy="900112"/>
          </a:xfrm>
        </p:grpSpPr>
        <p:sp>
          <p:nvSpPr>
            <p:cNvPr id="3101" name="Text Box 16"/>
            <p:cNvSpPr txBox="1">
              <a:spLocks noChangeArrowheads="1"/>
            </p:cNvSpPr>
            <p:nvPr/>
          </p:nvSpPr>
          <p:spPr bwMode="auto">
            <a:xfrm>
              <a:off x="3771900" y="5486400"/>
              <a:ext cx="1275973" cy="37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nb-NO" sz="1600" dirty="0"/>
                <a:t>Databaser</a:t>
              </a:r>
            </a:p>
          </p:txBody>
        </p:sp>
        <p:sp>
          <p:nvSpPr>
            <p:cNvPr id="3096" name="Text Box 15"/>
            <p:cNvSpPr txBox="1">
              <a:spLocks noChangeArrowheads="1"/>
            </p:cNvSpPr>
            <p:nvPr/>
          </p:nvSpPr>
          <p:spPr bwMode="auto">
            <a:xfrm>
              <a:off x="1905000" y="5486400"/>
              <a:ext cx="1570893" cy="37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nb-NO" sz="1600" dirty="0"/>
                <a:t>Søkemotorer</a:t>
              </a:r>
            </a:p>
          </p:txBody>
        </p:sp>
        <p:sp>
          <p:nvSpPr>
            <p:cNvPr id="3091" name="Text Box 17"/>
            <p:cNvSpPr txBox="1">
              <a:spLocks noChangeArrowheads="1"/>
            </p:cNvSpPr>
            <p:nvPr/>
          </p:nvSpPr>
          <p:spPr bwMode="auto">
            <a:xfrm>
              <a:off x="5632450" y="5348288"/>
              <a:ext cx="1515447" cy="649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nb-NO" sz="1600" dirty="0"/>
                <a:t>Beslutnings-</a:t>
              </a:r>
            </a:p>
            <a:p>
              <a:r>
                <a:rPr lang="nb-NO" sz="1600" dirty="0"/>
                <a:t>systemer</a:t>
              </a:r>
            </a:p>
          </p:txBody>
        </p:sp>
        <p:sp>
          <p:nvSpPr>
            <p:cNvPr id="3082" name="Line 44"/>
            <p:cNvSpPr>
              <a:spLocks noChangeShapeType="1"/>
            </p:cNvSpPr>
            <p:nvPr/>
          </p:nvSpPr>
          <p:spPr bwMode="auto">
            <a:xfrm flipH="1">
              <a:off x="2057400" y="6248400"/>
              <a:ext cx="1752600" cy="0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89" name="Line 52"/>
            <p:cNvSpPr>
              <a:spLocks noChangeShapeType="1"/>
            </p:cNvSpPr>
            <p:nvPr/>
          </p:nvSpPr>
          <p:spPr bwMode="auto">
            <a:xfrm>
              <a:off x="1905000" y="5410200"/>
              <a:ext cx="4953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88" name="Text Box 55"/>
            <p:cNvSpPr txBox="1">
              <a:spLocks noChangeArrowheads="1"/>
            </p:cNvSpPr>
            <p:nvPr/>
          </p:nvSpPr>
          <p:spPr bwMode="auto">
            <a:xfrm>
              <a:off x="6858001" y="5555993"/>
              <a:ext cx="2561148" cy="410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nb-NO" dirty="0">
                  <a:solidFill>
                    <a:srgbClr val="CC3300"/>
                  </a:solidFill>
                </a:rPr>
                <a:t>Teknologier </a:t>
              </a:r>
              <a:r>
                <a:rPr lang="nb-NO" sz="1200" dirty="0">
                  <a:solidFill>
                    <a:srgbClr val="CC3300"/>
                  </a:solidFill>
                </a:rPr>
                <a:t>(eksempler)</a:t>
              </a:r>
            </a:p>
          </p:txBody>
        </p:sp>
      </p:grpSp>
      <p:cxnSp>
        <p:nvCxnSpPr>
          <p:cNvPr id="36" name="Vinkel 35"/>
          <p:cNvCxnSpPr/>
          <p:nvPr/>
        </p:nvCxnSpPr>
        <p:spPr bwMode="auto">
          <a:xfrm rot="10800000">
            <a:off x="4065612" y="4710685"/>
            <a:ext cx="3522572" cy="579045"/>
          </a:xfrm>
          <a:prstGeom prst="bentConnector3">
            <a:avLst>
              <a:gd name="adj1" fmla="val 356"/>
            </a:avLst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" name="Gruppe 62"/>
          <p:cNvGrpSpPr/>
          <p:nvPr/>
        </p:nvGrpSpPr>
        <p:grpSpPr>
          <a:xfrm>
            <a:off x="4065611" y="4646346"/>
            <a:ext cx="3571319" cy="643384"/>
            <a:chOff x="1928794" y="4714884"/>
            <a:chExt cx="4357718" cy="714380"/>
          </a:xfrm>
        </p:grpSpPr>
        <p:cxnSp>
          <p:nvCxnSpPr>
            <p:cNvPr id="59" name="Rett linje 58"/>
            <p:cNvCxnSpPr>
              <a:endCxn id="3094" idx="0"/>
            </p:cNvCxnSpPr>
            <p:nvPr/>
          </p:nvCxnSpPr>
          <p:spPr bwMode="auto">
            <a:xfrm>
              <a:off x="1928794" y="4714884"/>
              <a:ext cx="4357706" cy="951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Rett pil 60"/>
            <p:cNvCxnSpPr>
              <a:stCxn id="3094" idx="0"/>
            </p:cNvCxnSpPr>
            <p:nvPr/>
          </p:nvCxnSpPr>
          <p:spPr bwMode="auto">
            <a:xfrm rot="16200000" flipH="1">
              <a:off x="5934074" y="5076826"/>
              <a:ext cx="704864" cy="1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9972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Bilde 21">
            <a:extLst>
              <a:ext uri="{FF2B5EF4-FFF2-40B4-BE49-F238E27FC236}">
                <a16:creationId xmlns:a16="http://schemas.microsoft.com/office/drawing/2014/main" id="{44109495-383D-59B1-0474-3AD8AD77D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900" y="387606"/>
            <a:ext cx="5121084" cy="3938357"/>
          </a:xfrm>
          <a:prstGeom prst="rect">
            <a:avLst/>
          </a:prstGeom>
        </p:spPr>
      </p:pic>
      <p:pic>
        <p:nvPicPr>
          <p:cNvPr id="23" name="Bilde 22">
            <a:extLst>
              <a:ext uri="{FF2B5EF4-FFF2-40B4-BE49-F238E27FC236}">
                <a16:creationId xmlns:a16="http://schemas.microsoft.com/office/drawing/2014/main" id="{66BAEA54-AC24-B3D9-5CB1-88E9563F5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7984" y="345672"/>
            <a:ext cx="5364945" cy="4022224"/>
          </a:xfrm>
          <a:prstGeom prst="rect">
            <a:avLst/>
          </a:prstGeom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3661B956-AA7B-397A-024A-A38E9684D2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9718" y="4421705"/>
            <a:ext cx="6540047" cy="216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59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Office-tema</vt:lpstr>
      <vt:lpstr>PowerPoint-presentasjon</vt:lpstr>
      <vt:lpstr>Hva er forvaltningsinformatikk?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det forvaltningsinformatiske studiet Forvaltningsinformatiske perspektiver på digital forvaltning En forvaltningsinformatikers møte med arbeidslivet</dc:title>
  <dc:creator>dag wiese schartum</dc:creator>
  <cp:lastModifiedBy>dag wiese schartum</cp:lastModifiedBy>
  <cp:revision>8</cp:revision>
  <dcterms:created xsi:type="dcterms:W3CDTF">2021-08-24T18:46:40Z</dcterms:created>
  <dcterms:modified xsi:type="dcterms:W3CDTF">2023-08-20T13:37:33Z</dcterms:modified>
</cp:coreProperties>
</file>