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9" r:id="rId4"/>
    <p:sldId id="260" r:id="rId5"/>
    <p:sldId id="261" r:id="rId6"/>
    <p:sldId id="258" r:id="rId7"/>
    <p:sldId id="263" r:id="rId8"/>
    <p:sldId id="265" r:id="rId9"/>
    <p:sldId id="269" r:id="rId10"/>
    <p:sldId id="268" r:id="rId11"/>
    <p:sldId id="266" r:id="rId12"/>
    <p:sldId id="267" r:id="rId13"/>
    <p:sldId id="281" r:id="rId14"/>
  </p:sldIdLst>
  <p:sldSz cx="12192000" cy="6858000"/>
  <p:notesSz cx="6858000" cy="9144000"/>
  <p:defaultTextStyle>
    <a:defPPr>
      <a:defRPr lang="nb-NO"/>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08" d="100"/>
          <a:sy n="108" d="100"/>
        </p:scale>
        <p:origin x="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628D156C-9A06-43E6-8891-66E97975F88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nb-NO"/>
          </a:p>
        </p:txBody>
      </p:sp>
      <p:sp>
        <p:nvSpPr>
          <p:cNvPr id="3" name="Plassholder for dato 2">
            <a:extLst>
              <a:ext uri="{FF2B5EF4-FFF2-40B4-BE49-F238E27FC236}">
                <a16:creationId xmlns:a16="http://schemas.microsoft.com/office/drawing/2014/main" id="{9485CFCA-7440-4B6E-BCC1-7E05B7042413}"/>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77412174-77B9-4134-AFF0-95E7B8BADE48}" type="datetimeFigureOut">
              <a:rPr lang="nb-NO"/>
              <a:pPr>
                <a:defRPr/>
              </a:pPr>
              <a:t>31.08.2023</a:t>
            </a:fld>
            <a:endParaRPr lang="nb-NO"/>
          </a:p>
        </p:txBody>
      </p:sp>
      <p:sp>
        <p:nvSpPr>
          <p:cNvPr id="4" name="Plassholder for lysbilde 3">
            <a:extLst>
              <a:ext uri="{FF2B5EF4-FFF2-40B4-BE49-F238E27FC236}">
                <a16:creationId xmlns:a16="http://schemas.microsoft.com/office/drawing/2014/main" id="{77B42A52-94A3-4915-B7C3-655969CD276E}"/>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Plassholder for notater 4">
            <a:extLst>
              <a:ext uri="{FF2B5EF4-FFF2-40B4-BE49-F238E27FC236}">
                <a16:creationId xmlns:a16="http://schemas.microsoft.com/office/drawing/2014/main" id="{C720F923-6B1C-4D60-BB1A-144A75CBE1D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noProof="0"/>
              <a:t>Rediger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6" name="Plassholder for bunntekst 5">
            <a:extLst>
              <a:ext uri="{FF2B5EF4-FFF2-40B4-BE49-F238E27FC236}">
                <a16:creationId xmlns:a16="http://schemas.microsoft.com/office/drawing/2014/main" id="{F564739C-3C68-4255-A71F-B382D34D78AF}"/>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nb-NO"/>
          </a:p>
        </p:txBody>
      </p:sp>
      <p:sp>
        <p:nvSpPr>
          <p:cNvPr id="7" name="Plassholder for lysbildenummer 6">
            <a:extLst>
              <a:ext uri="{FF2B5EF4-FFF2-40B4-BE49-F238E27FC236}">
                <a16:creationId xmlns:a16="http://schemas.microsoft.com/office/drawing/2014/main" id="{8CAC0C7E-76ED-49CD-B9CA-F22563B6A754}"/>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5E7B505A-0EFB-41BA-89CB-2ED06A1EEA68}"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Plassholder for lysbilde 1">
            <a:extLst>
              <a:ext uri="{FF2B5EF4-FFF2-40B4-BE49-F238E27FC236}">
                <a16:creationId xmlns:a16="http://schemas.microsoft.com/office/drawing/2014/main" id="{324CE9C7-770A-4D9C-B888-270510E49C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Plassholder for notater 2">
            <a:extLst>
              <a:ext uri="{FF2B5EF4-FFF2-40B4-BE49-F238E27FC236}">
                <a16:creationId xmlns:a16="http://schemas.microsoft.com/office/drawing/2014/main" id="{D6CD2E4E-90EC-4D0F-8ED3-37C1CDB6BB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nb-NO"/>
          </a:p>
        </p:txBody>
      </p:sp>
      <p:sp>
        <p:nvSpPr>
          <p:cNvPr id="14340" name="Plassholder for lysbildenummer 3">
            <a:extLst>
              <a:ext uri="{FF2B5EF4-FFF2-40B4-BE49-F238E27FC236}">
                <a16:creationId xmlns:a16="http://schemas.microsoft.com/office/drawing/2014/main" id="{1F6E893B-20EC-4B4F-8BB9-BFE1961ECC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0D30268-D4B1-47B2-B1F4-1FE212D83109}" type="slidenum">
              <a:rPr lang="nb-NO" altLang="nb-NO"/>
              <a:pPr fontAlgn="base">
                <a:spcBef>
                  <a:spcPct val="0"/>
                </a:spcBef>
                <a:spcAft>
                  <a:spcPct val="0"/>
                </a:spcAft>
              </a:pPr>
              <a:t>12</a:t>
            </a:fld>
            <a:endParaRPr lang="nb-NO" alt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46A3104-7140-4AC6-B4B9-ADB755A5926E}"/>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7F161B0D-5C3E-4281-9E9C-831D23D346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C629C686-250D-485D-9510-926F589005C8}"/>
              </a:ext>
            </a:extLst>
          </p:cNvPr>
          <p:cNvSpPr>
            <a:spLocks noGrp="1"/>
          </p:cNvSpPr>
          <p:nvPr>
            <p:ph type="dt" sz="half" idx="10"/>
          </p:nvPr>
        </p:nvSpPr>
        <p:spPr/>
        <p:txBody>
          <a:bodyPr/>
          <a:lstStyle>
            <a:lvl1pPr>
              <a:defRPr/>
            </a:lvl1pPr>
          </a:lstStyle>
          <a:p>
            <a:pPr>
              <a:defRPr/>
            </a:pPr>
            <a:fld id="{992CA20D-6698-4315-8224-6A597BBDE143}" type="datetimeFigureOut">
              <a:rPr lang="nb-NO"/>
              <a:pPr>
                <a:defRPr/>
              </a:pPr>
              <a:t>31.08.2023</a:t>
            </a:fld>
            <a:endParaRPr lang="nb-NO"/>
          </a:p>
        </p:txBody>
      </p:sp>
      <p:sp>
        <p:nvSpPr>
          <p:cNvPr id="5" name="Plassholder for bunntekst 4">
            <a:extLst>
              <a:ext uri="{FF2B5EF4-FFF2-40B4-BE49-F238E27FC236}">
                <a16:creationId xmlns:a16="http://schemas.microsoft.com/office/drawing/2014/main" id="{0D232922-86C2-4B3F-A028-83809D7C5B73}"/>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20E3A902-C7E0-4F9E-BB97-89727BD28D59}"/>
              </a:ext>
            </a:extLst>
          </p:cNvPr>
          <p:cNvSpPr>
            <a:spLocks noGrp="1"/>
          </p:cNvSpPr>
          <p:nvPr>
            <p:ph type="sldNum" sz="quarter" idx="12"/>
          </p:nvPr>
        </p:nvSpPr>
        <p:spPr/>
        <p:txBody>
          <a:bodyPr/>
          <a:lstStyle>
            <a:lvl1pPr>
              <a:defRPr/>
            </a:lvl1pPr>
          </a:lstStyle>
          <a:p>
            <a:pPr>
              <a:defRPr/>
            </a:pPr>
            <a:fld id="{2BD1A87C-605B-41BA-A7B5-15ECC9C8EBF4}" type="slidenum">
              <a:rPr lang="nb-NO"/>
              <a:pPr>
                <a:defRPr/>
              </a:pPr>
              <a:t>‹#›</a:t>
            </a:fld>
            <a:endParaRPr lang="nb-NO"/>
          </a:p>
        </p:txBody>
      </p:sp>
    </p:spTree>
    <p:extLst>
      <p:ext uri="{BB962C8B-B14F-4D97-AF65-F5344CB8AC3E}">
        <p14:creationId xmlns:p14="http://schemas.microsoft.com/office/powerpoint/2010/main" val="112932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227B51-3703-42E9-9A3C-357C03CFB431}"/>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DB26B5B8-D5F7-49E9-8491-5E34B2F7DB19}"/>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47DB83A-F32D-4704-996B-DFA2984158D0}"/>
              </a:ext>
            </a:extLst>
          </p:cNvPr>
          <p:cNvSpPr>
            <a:spLocks noGrp="1"/>
          </p:cNvSpPr>
          <p:nvPr>
            <p:ph type="dt" sz="half" idx="10"/>
          </p:nvPr>
        </p:nvSpPr>
        <p:spPr/>
        <p:txBody>
          <a:bodyPr/>
          <a:lstStyle>
            <a:lvl1pPr>
              <a:defRPr/>
            </a:lvl1pPr>
          </a:lstStyle>
          <a:p>
            <a:pPr>
              <a:defRPr/>
            </a:pPr>
            <a:fld id="{D6EF20A6-8E1E-4AB9-8C4E-F6AF5470F66F}" type="datetimeFigureOut">
              <a:rPr lang="nb-NO"/>
              <a:pPr>
                <a:defRPr/>
              </a:pPr>
              <a:t>31.08.2023</a:t>
            </a:fld>
            <a:endParaRPr lang="nb-NO"/>
          </a:p>
        </p:txBody>
      </p:sp>
      <p:sp>
        <p:nvSpPr>
          <p:cNvPr id="5" name="Plassholder for bunntekst 4">
            <a:extLst>
              <a:ext uri="{FF2B5EF4-FFF2-40B4-BE49-F238E27FC236}">
                <a16:creationId xmlns:a16="http://schemas.microsoft.com/office/drawing/2014/main" id="{D1A12D9F-E743-4A71-BA02-562D17A9A1C1}"/>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9C2284A6-DCCD-4A67-983C-ECE00A4379AF}"/>
              </a:ext>
            </a:extLst>
          </p:cNvPr>
          <p:cNvSpPr>
            <a:spLocks noGrp="1"/>
          </p:cNvSpPr>
          <p:nvPr>
            <p:ph type="sldNum" sz="quarter" idx="12"/>
          </p:nvPr>
        </p:nvSpPr>
        <p:spPr/>
        <p:txBody>
          <a:bodyPr/>
          <a:lstStyle>
            <a:lvl1pPr>
              <a:defRPr/>
            </a:lvl1pPr>
          </a:lstStyle>
          <a:p>
            <a:pPr>
              <a:defRPr/>
            </a:pPr>
            <a:fld id="{C4D1C324-CA9A-45CE-8275-075EF92BBEDD}" type="slidenum">
              <a:rPr lang="nb-NO"/>
              <a:pPr>
                <a:defRPr/>
              </a:pPr>
              <a:t>‹#›</a:t>
            </a:fld>
            <a:endParaRPr lang="nb-NO"/>
          </a:p>
        </p:txBody>
      </p:sp>
    </p:spTree>
    <p:extLst>
      <p:ext uri="{BB962C8B-B14F-4D97-AF65-F5344CB8AC3E}">
        <p14:creationId xmlns:p14="http://schemas.microsoft.com/office/powerpoint/2010/main" val="3301068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FC7247F8-B231-420D-95A3-CCA29364D97E}"/>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CE38EB60-3303-4576-8EC1-D0E11CA740E8}"/>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1593C5F-BCF3-4B54-B980-8329EE076D34}"/>
              </a:ext>
            </a:extLst>
          </p:cNvPr>
          <p:cNvSpPr>
            <a:spLocks noGrp="1"/>
          </p:cNvSpPr>
          <p:nvPr>
            <p:ph type="dt" sz="half" idx="10"/>
          </p:nvPr>
        </p:nvSpPr>
        <p:spPr/>
        <p:txBody>
          <a:bodyPr/>
          <a:lstStyle>
            <a:lvl1pPr>
              <a:defRPr/>
            </a:lvl1pPr>
          </a:lstStyle>
          <a:p>
            <a:pPr>
              <a:defRPr/>
            </a:pPr>
            <a:fld id="{0AC0AE3D-0034-4ED8-9AAD-95A0C60E1F00}" type="datetimeFigureOut">
              <a:rPr lang="nb-NO"/>
              <a:pPr>
                <a:defRPr/>
              </a:pPr>
              <a:t>31.08.2023</a:t>
            </a:fld>
            <a:endParaRPr lang="nb-NO"/>
          </a:p>
        </p:txBody>
      </p:sp>
      <p:sp>
        <p:nvSpPr>
          <p:cNvPr id="5" name="Plassholder for bunntekst 4">
            <a:extLst>
              <a:ext uri="{FF2B5EF4-FFF2-40B4-BE49-F238E27FC236}">
                <a16:creationId xmlns:a16="http://schemas.microsoft.com/office/drawing/2014/main" id="{523D3CAC-DC27-4AD5-9B13-D045AF1F47B0}"/>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BD234EBF-B5FD-4BFD-894C-283CEFFE001F}"/>
              </a:ext>
            </a:extLst>
          </p:cNvPr>
          <p:cNvSpPr>
            <a:spLocks noGrp="1"/>
          </p:cNvSpPr>
          <p:nvPr>
            <p:ph type="sldNum" sz="quarter" idx="12"/>
          </p:nvPr>
        </p:nvSpPr>
        <p:spPr/>
        <p:txBody>
          <a:bodyPr/>
          <a:lstStyle>
            <a:lvl1pPr>
              <a:defRPr/>
            </a:lvl1pPr>
          </a:lstStyle>
          <a:p>
            <a:pPr>
              <a:defRPr/>
            </a:pPr>
            <a:fld id="{FD151A5D-D534-4BB8-9F96-FDEE141039C0}" type="slidenum">
              <a:rPr lang="nb-NO"/>
              <a:pPr>
                <a:defRPr/>
              </a:pPr>
              <a:t>‹#›</a:t>
            </a:fld>
            <a:endParaRPr lang="nb-NO"/>
          </a:p>
        </p:txBody>
      </p:sp>
    </p:spTree>
    <p:extLst>
      <p:ext uri="{BB962C8B-B14F-4D97-AF65-F5344CB8AC3E}">
        <p14:creationId xmlns:p14="http://schemas.microsoft.com/office/powerpoint/2010/main" val="164984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0FA2EF-02A7-4037-AFB3-1EAA396AA133}"/>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CEDCFD45-F5BD-406D-87E2-4C3C08CB69D8}"/>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A65F1B9-0162-4EDA-9654-A47169F0533C}"/>
              </a:ext>
            </a:extLst>
          </p:cNvPr>
          <p:cNvSpPr>
            <a:spLocks noGrp="1"/>
          </p:cNvSpPr>
          <p:nvPr>
            <p:ph type="dt" sz="half" idx="10"/>
          </p:nvPr>
        </p:nvSpPr>
        <p:spPr/>
        <p:txBody>
          <a:bodyPr/>
          <a:lstStyle>
            <a:lvl1pPr>
              <a:defRPr/>
            </a:lvl1pPr>
          </a:lstStyle>
          <a:p>
            <a:pPr>
              <a:defRPr/>
            </a:pPr>
            <a:fld id="{F26365DF-B09D-4865-9ADE-3E71C0D312F3}" type="datetimeFigureOut">
              <a:rPr lang="nb-NO"/>
              <a:pPr>
                <a:defRPr/>
              </a:pPr>
              <a:t>31.08.2023</a:t>
            </a:fld>
            <a:endParaRPr lang="nb-NO"/>
          </a:p>
        </p:txBody>
      </p:sp>
      <p:sp>
        <p:nvSpPr>
          <p:cNvPr id="5" name="Plassholder for bunntekst 4">
            <a:extLst>
              <a:ext uri="{FF2B5EF4-FFF2-40B4-BE49-F238E27FC236}">
                <a16:creationId xmlns:a16="http://schemas.microsoft.com/office/drawing/2014/main" id="{2B799C4D-45B1-4A03-A10A-9673700AA11B}"/>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DA529992-FD6A-4C71-81B4-F165A884B127}"/>
              </a:ext>
            </a:extLst>
          </p:cNvPr>
          <p:cNvSpPr>
            <a:spLocks noGrp="1"/>
          </p:cNvSpPr>
          <p:nvPr>
            <p:ph type="sldNum" sz="quarter" idx="12"/>
          </p:nvPr>
        </p:nvSpPr>
        <p:spPr/>
        <p:txBody>
          <a:bodyPr/>
          <a:lstStyle>
            <a:lvl1pPr>
              <a:defRPr/>
            </a:lvl1pPr>
          </a:lstStyle>
          <a:p>
            <a:pPr>
              <a:defRPr/>
            </a:pPr>
            <a:fld id="{29EB0DB4-908D-4A46-A77E-4D9138EB72E5}" type="slidenum">
              <a:rPr lang="nb-NO"/>
              <a:pPr>
                <a:defRPr/>
              </a:pPr>
              <a:t>‹#›</a:t>
            </a:fld>
            <a:endParaRPr lang="nb-NO"/>
          </a:p>
        </p:txBody>
      </p:sp>
    </p:spTree>
    <p:extLst>
      <p:ext uri="{BB962C8B-B14F-4D97-AF65-F5344CB8AC3E}">
        <p14:creationId xmlns:p14="http://schemas.microsoft.com/office/powerpoint/2010/main" val="2182794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BF7116-02A4-4D4F-A700-B42A35595D8A}"/>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CB8F80E-449A-4D5D-A58D-8CFF004426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377965E0-144A-4ED2-81EB-BE00DF43097C}"/>
              </a:ext>
            </a:extLst>
          </p:cNvPr>
          <p:cNvSpPr>
            <a:spLocks noGrp="1"/>
          </p:cNvSpPr>
          <p:nvPr>
            <p:ph type="dt" sz="half" idx="10"/>
          </p:nvPr>
        </p:nvSpPr>
        <p:spPr/>
        <p:txBody>
          <a:bodyPr/>
          <a:lstStyle>
            <a:lvl1pPr>
              <a:defRPr/>
            </a:lvl1pPr>
          </a:lstStyle>
          <a:p>
            <a:pPr>
              <a:defRPr/>
            </a:pPr>
            <a:fld id="{815E9F01-825D-4CA4-9D0F-FF747C8A80F1}" type="datetimeFigureOut">
              <a:rPr lang="nb-NO"/>
              <a:pPr>
                <a:defRPr/>
              </a:pPr>
              <a:t>31.08.2023</a:t>
            </a:fld>
            <a:endParaRPr lang="nb-NO"/>
          </a:p>
        </p:txBody>
      </p:sp>
      <p:sp>
        <p:nvSpPr>
          <p:cNvPr id="5" name="Plassholder for bunntekst 4">
            <a:extLst>
              <a:ext uri="{FF2B5EF4-FFF2-40B4-BE49-F238E27FC236}">
                <a16:creationId xmlns:a16="http://schemas.microsoft.com/office/drawing/2014/main" id="{C3D9FD04-299B-4AD5-9665-9F443D0DA173}"/>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0099E06E-BC70-4C6D-9B63-9E73200F5541}"/>
              </a:ext>
            </a:extLst>
          </p:cNvPr>
          <p:cNvSpPr>
            <a:spLocks noGrp="1"/>
          </p:cNvSpPr>
          <p:nvPr>
            <p:ph type="sldNum" sz="quarter" idx="12"/>
          </p:nvPr>
        </p:nvSpPr>
        <p:spPr/>
        <p:txBody>
          <a:bodyPr/>
          <a:lstStyle>
            <a:lvl1pPr>
              <a:defRPr/>
            </a:lvl1pPr>
          </a:lstStyle>
          <a:p>
            <a:pPr>
              <a:defRPr/>
            </a:pPr>
            <a:fld id="{064D68B6-2583-467C-86F8-E1C05515A3C5}" type="slidenum">
              <a:rPr lang="nb-NO"/>
              <a:pPr>
                <a:defRPr/>
              </a:pPr>
              <a:t>‹#›</a:t>
            </a:fld>
            <a:endParaRPr lang="nb-NO"/>
          </a:p>
        </p:txBody>
      </p:sp>
    </p:spTree>
    <p:extLst>
      <p:ext uri="{BB962C8B-B14F-4D97-AF65-F5344CB8AC3E}">
        <p14:creationId xmlns:p14="http://schemas.microsoft.com/office/powerpoint/2010/main" val="359679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2202C6-5500-439B-842B-C210BF2DC217}"/>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71252722-361D-425F-8286-A2A356F6285F}"/>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0AEA12C1-630B-4B24-AB65-BE9DEBB55477}"/>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3">
            <a:extLst>
              <a:ext uri="{FF2B5EF4-FFF2-40B4-BE49-F238E27FC236}">
                <a16:creationId xmlns:a16="http://schemas.microsoft.com/office/drawing/2014/main" id="{5E2EDB11-1681-4885-9FBD-C28D6A40DABC}"/>
              </a:ext>
            </a:extLst>
          </p:cNvPr>
          <p:cNvSpPr>
            <a:spLocks noGrp="1"/>
          </p:cNvSpPr>
          <p:nvPr>
            <p:ph type="dt" sz="half" idx="10"/>
          </p:nvPr>
        </p:nvSpPr>
        <p:spPr/>
        <p:txBody>
          <a:bodyPr/>
          <a:lstStyle>
            <a:lvl1pPr>
              <a:defRPr/>
            </a:lvl1pPr>
          </a:lstStyle>
          <a:p>
            <a:pPr>
              <a:defRPr/>
            </a:pPr>
            <a:fld id="{EC62C92D-6FE2-42F4-89E6-E614322C0EB3}" type="datetimeFigureOut">
              <a:rPr lang="nb-NO"/>
              <a:pPr>
                <a:defRPr/>
              </a:pPr>
              <a:t>31.08.2023</a:t>
            </a:fld>
            <a:endParaRPr lang="nb-NO"/>
          </a:p>
        </p:txBody>
      </p:sp>
      <p:sp>
        <p:nvSpPr>
          <p:cNvPr id="6" name="Plassholder for bunntekst 4">
            <a:extLst>
              <a:ext uri="{FF2B5EF4-FFF2-40B4-BE49-F238E27FC236}">
                <a16:creationId xmlns:a16="http://schemas.microsoft.com/office/drawing/2014/main" id="{62A65BD3-DEC8-4C5F-AE2F-8D279B25AB0A}"/>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461C5C85-9239-4377-81C5-C5C165C58DFE}"/>
              </a:ext>
            </a:extLst>
          </p:cNvPr>
          <p:cNvSpPr>
            <a:spLocks noGrp="1"/>
          </p:cNvSpPr>
          <p:nvPr>
            <p:ph type="sldNum" sz="quarter" idx="12"/>
          </p:nvPr>
        </p:nvSpPr>
        <p:spPr/>
        <p:txBody>
          <a:bodyPr/>
          <a:lstStyle>
            <a:lvl1pPr>
              <a:defRPr/>
            </a:lvl1pPr>
          </a:lstStyle>
          <a:p>
            <a:pPr>
              <a:defRPr/>
            </a:pPr>
            <a:fld id="{2B36D528-82E2-4D76-A958-028686B4865A}" type="slidenum">
              <a:rPr lang="nb-NO"/>
              <a:pPr>
                <a:defRPr/>
              </a:pPr>
              <a:t>‹#›</a:t>
            </a:fld>
            <a:endParaRPr lang="nb-NO"/>
          </a:p>
        </p:txBody>
      </p:sp>
    </p:spTree>
    <p:extLst>
      <p:ext uri="{BB962C8B-B14F-4D97-AF65-F5344CB8AC3E}">
        <p14:creationId xmlns:p14="http://schemas.microsoft.com/office/powerpoint/2010/main" val="2051231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071C2F4-558A-4AF0-921F-619B3E6695BA}"/>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F2F8A968-4C7F-466B-8F1B-144FB2E1C2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294ED16D-23D0-4893-9071-96CAC399C6C1}"/>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6B1F23B2-3588-40ED-B8CB-D982E1BD1C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8BDF98D8-AFD8-42DB-AEA9-01838829078E}"/>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3">
            <a:extLst>
              <a:ext uri="{FF2B5EF4-FFF2-40B4-BE49-F238E27FC236}">
                <a16:creationId xmlns:a16="http://schemas.microsoft.com/office/drawing/2014/main" id="{39F3CB45-54E9-4079-8857-DE8592069443}"/>
              </a:ext>
            </a:extLst>
          </p:cNvPr>
          <p:cNvSpPr>
            <a:spLocks noGrp="1"/>
          </p:cNvSpPr>
          <p:nvPr>
            <p:ph type="dt" sz="half" idx="10"/>
          </p:nvPr>
        </p:nvSpPr>
        <p:spPr/>
        <p:txBody>
          <a:bodyPr/>
          <a:lstStyle>
            <a:lvl1pPr>
              <a:defRPr/>
            </a:lvl1pPr>
          </a:lstStyle>
          <a:p>
            <a:pPr>
              <a:defRPr/>
            </a:pPr>
            <a:fld id="{A1CFAD2C-47EB-4034-BD50-3955834305AD}" type="datetimeFigureOut">
              <a:rPr lang="nb-NO"/>
              <a:pPr>
                <a:defRPr/>
              </a:pPr>
              <a:t>31.08.2023</a:t>
            </a:fld>
            <a:endParaRPr lang="nb-NO"/>
          </a:p>
        </p:txBody>
      </p:sp>
      <p:sp>
        <p:nvSpPr>
          <p:cNvPr id="8" name="Plassholder for bunntekst 4">
            <a:extLst>
              <a:ext uri="{FF2B5EF4-FFF2-40B4-BE49-F238E27FC236}">
                <a16:creationId xmlns:a16="http://schemas.microsoft.com/office/drawing/2014/main" id="{B0A5F871-CB1D-4B3E-8ADF-E32F3C4D407D}"/>
              </a:ext>
            </a:extLst>
          </p:cNvPr>
          <p:cNvSpPr>
            <a:spLocks noGrp="1"/>
          </p:cNvSpPr>
          <p:nvPr>
            <p:ph type="ftr" sz="quarter" idx="11"/>
          </p:nvPr>
        </p:nvSpPr>
        <p:spPr/>
        <p:txBody>
          <a:bodyPr/>
          <a:lstStyle>
            <a:lvl1pPr>
              <a:defRPr/>
            </a:lvl1pPr>
          </a:lstStyle>
          <a:p>
            <a:pPr>
              <a:defRPr/>
            </a:pPr>
            <a:endParaRPr lang="nb-NO"/>
          </a:p>
        </p:txBody>
      </p:sp>
      <p:sp>
        <p:nvSpPr>
          <p:cNvPr id="9" name="Plassholder for lysbildenummer 5">
            <a:extLst>
              <a:ext uri="{FF2B5EF4-FFF2-40B4-BE49-F238E27FC236}">
                <a16:creationId xmlns:a16="http://schemas.microsoft.com/office/drawing/2014/main" id="{EC997CD4-8E32-426F-B2A3-131DDC691947}"/>
              </a:ext>
            </a:extLst>
          </p:cNvPr>
          <p:cNvSpPr>
            <a:spLocks noGrp="1"/>
          </p:cNvSpPr>
          <p:nvPr>
            <p:ph type="sldNum" sz="quarter" idx="12"/>
          </p:nvPr>
        </p:nvSpPr>
        <p:spPr/>
        <p:txBody>
          <a:bodyPr/>
          <a:lstStyle>
            <a:lvl1pPr>
              <a:defRPr/>
            </a:lvl1pPr>
          </a:lstStyle>
          <a:p>
            <a:pPr>
              <a:defRPr/>
            </a:pPr>
            <a:fld id="{F648E72B-3B59-42A9-B7AF-423DAAD75799}" type="slidenum">
              <a:rPr lang="nb-NO"/>
              <a:pPr>
                <a:defRPr/>
              </a:pPr>
              <a:t>‹#›</a:t>
            </a:fld>
            <a:endParaRPr lang="nb-NO"/>
          </a:p>
        </p:txBody>
      </p:sp>
    </p:spTree>
    <p:extLst>
      <p:ext uri="{BB962C8B-B14F-4D97-AF65-F5344CB8AC3E}">
        <p14:creationId xmlns:p14="http://schemas.microsoft.com/office/powerpoint/2010/main" val="274912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BDE6D3D-B0C4-4F46-8B74-FEBA459A3FA0}"/>
              </a:ext>
            </a:extLst>
          </p:cNvPr>
          <p:cNvSpPr>
            <a:spLocks noGrp="1"/>
          </p:cNvSpPr>
          <p:nvPr>
            <p:ph type="title"/>
          </p:nvPr>
        </p:nvSpPr>
        <p:spPr/>
        <p:txBody>
          <a:bodyPr/>
          <a:lstStyle/>
          <a:p>
            <a:r>
              <a:rPr lang="nb-NO"/>
              <a:t>Klikk for å redigere tittelstil</a:t>
            </a:r>
          </a:p>
        </p:txBody>
      </p:sp>
      <p:sp>
        <p:nvSpPr>
          <p:cNvPr id="3" name="Plassholder for dato 3">
            <a:extLst>
              <a:ext uri="{FF2B5EF4-FFF2-40B4-BE49-F238E27FC236}">
                <a16:creationId xmlns:a16="http://schemas.microsoft.com/office/drawing/2014/main" id="{BEE26961-85AD-4D44-A56C-AD5E0B45CCD5}"/>
              </a:ext>
            </a:extLst>
          </p:cNvPr>
          <p:cNvSpPr>
            <a:spLocks noGrp="1"/>
          </p:cNvSpPr>
          <p:nvPr>
            <p:ph type="dt" sz="half" idx="10"/>
          </p:nvPr>
        </p:nvSpPr>
        <p:spPr/>
        <p:txBody>
          <a:bodyPr/>
          <a:lstStyle>
            <a:lvl1pPr>
              <a:defRPr/>
            </a:lvl1pPr>
          </a:lstStyle>
          <a:p>
            <a:pPr>
              <a:defRPr/>
            </a:pPr>
            <a:fld id="{50194CD8-6468-40F2-A0A0-8441F829BC55}" type="datetimeFigureOut">
              <a:rPr lang="nb-NO"/>
              <a:pPr>
                <a:defRPr/>
              </a:pPr>
              <a:t>31.08.2023</a:t>
            </a:fld>
            <a:endParaRPr lang="nb-NO"/>
          </a:p>
        </p:txBody>
      </p:sp>
      <p:sp>
        <p:nvSpPr>
          <p:cNvPr id="4" name="Plassholder for bunntekst 4">
            <a:extLst>
              <a:ext uri="{FF2B5EF4-FFF2-40B4-BE49-F238E27FC236}">
                <a16:creationId xmlns:a16="http://schemas.microsoft.com/office/drawing/2014/main" id="{A4D69E18-2DD2-4CD0-B5CA-0758BD35099A}"/>
              </a:ext>
            </a:extLst>
          </p:cNvPr>
          <p:cNvSpPr>
            <a:spLocks noGrp="1"/>
          </p:cNvSpPr>
          <p:nvPr>
            <p:ph type="ftr" sz="quarter" idx="11"/>
          </p:nvPr>
        </p:nvSpPr>
        <p:spPr/>
        <p:txBody>
          <a:bodyPr/>
          <a:lstStyle>
            <a:lvl1pPr>
              <a:defRPr/>
            </a:lvl1pPr>
          </a:lstStyle>
          <a:p>
            <a:pPr>
              <a:defRPr/>
            </a:pPr>
            <a:endParaRPr lang="nb-NO"/>
          </a:p>
        </p:txBody>
      </p:sp>
      <p:sp>
        <p:nvSpPr>
          <p:cNvPr id="5" name="Plassholder for lysbildenummer 5">
            <a:extLst>
              <a:ext uri="{FF2B5EF4-FFF2-40B4-BE49-F238E27FC236}">
                <a16:creationId xmlns:a16="http://schemas.microsoft.com/office/drawing/2014/main" id="{6DC2F4D6-3098-4BA8-8BF8-10163F79FA27}"/>
              </a:ext>
            </a:extLst>
          </p:cNvPr>
          <p:cNvSpPr>
            <a:spLocks noGrp="1"/>
          </p:cNvSpPr>
          <p:nvPr>
            <p:ph type="sldNum" sz="quarter" idx="12"/>
          </p:nvPr>
        </p:nvSpPr>
        <p:spPr/>
        <p:txBody>
          <a:bodyPr/>
          <a:lstStyle>
            <a:lvl1pPr>
              <a:defRPr/>
            </a:lvl1pPr>
          </a:lstStyle>
          <a:p>
            <a:pPr>
              <a:defRPr/>
            </a:pPr>
            <a:fld id="{F164832D-1416-47A0-B365-822A684B5E04}" type="slidenum">
              <a:rPr lang="nb-NO"/>
              <a:pPr>
                <a:defRPr/>
              </a:pPr>
              <a:t>‹#›</a:t>
            </a:fld>
            <a:endParaRPr lang="nb-NO"/>
          </a:p>
        </p:txBody>
      </p:sp>
    </p:spTree>
    <p:extLst>
      <p:ext uri="{BB962C8B-B14F-4D97-AF65-F5344CB8AC3E}">
        <p14:creationId xmlns:p14="http://schemas.microsoft.com/office/powerpoint/2010/main" val="3416201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a:extLst>
              <a:ext uri="{FF2B5EF4-FFF2-40B4-BE49-F238E27FC236}">
                <a16:creationId xmlns:a16="http://schemas.microsoft.com/office/drawing/2014/main" id="{E4BAD2D2-C898-4571-B1D6-3434F45ACA3A}"/>
              </a:ext>
            </a:extLst>
          </p:cNvPr>
          <p:cNvSpPr>
            <a:spLocks noGrp="1"/>
          </p:cNvSpPr>
          <p:nvPr>
            <p:ph type="dt" sz="half" idx="10"/>
          </p:nvPr>
        </p:nvSpPr>
        <p:spPr/>
        <p:txBody>
          <a:bodyPr/>
          <a:lstStyle>
            <a:lvl1pPr>
              <a:defRPr/>
            </a:lvl1pPr>
          </a:lstStyle>
          <a:p>
            <a:pPr>
              <a:defRPr/>
            </a:pPr>
            <a:fld id="{6E838EF0-642A-42BB-B08D-83FCA7F037FD}" type="datetimeFigureOut">
              <a:rPr lang="nb-NO"/>
              <a:pPr>
                <a:defRPr/>
              </a:pPr>
              <a:t>31.08.2023</a:t>
            </a:fld>
            <a:endParaRPr lang="nb-NO"/>
          </a:p>
        </p:txBody>
      </p:sp>
      <p:sp>
        <p:nvSpPr>
          <p:cNvPr id="3" name="Plassholder for bunntekst 4">
            <a:extLst>
              <a:ext uri="{FF2B5EF4-FFF2-40B4-BE49-F238E27FC236}">
                <a16:creationId xmlns:a16="http://schemas.microsoft.com/office/drawing/2014/main" id="{4158EEA7-E37F-401A-B96B-34FDDAB401BA}"/>
              </a:ext>
            </a:extLst>
          </p:cNvPr>
          <p:cNvSpPr>
            <a:spLocks noGrp="1"/>
          </p:cNvSpPr>
          <p:nvPr>
            <p:ph type="ftr" sz="quarter" idx="11"/>
          </p:nvPr>
        </p:nvSpPr>
        <p:spPr/>
        <p:txBody>
          <a:bodyPr/>
          <a:lstStyle>
            <a:lvl1pPr>
              <a:defRPr/>
            </a:lvl1pPr>
          </a:lstStyle>
          <a:p>
            <a:pPr>
              <a:defRPr/>
            </a:pPr>
            <a:endParaRPr lang="nb-NO"/>
          </a:p>
        </p:txBody>
      </p:sp>
      <p:sp>
        <p:nvSpPr>
          <p:cNvPr id="4" name="Plassholder for lysbildenummer 5">
            <a:extLst>
              <a:ext uri="{FF2B5EF4-FFF2-40B4-BE49-F238E27FC236}">
                <a16:creationId xmlns:a16="http://schemas.microsoft.com/office/drawing/2014/main" id="{8AD8FE47-B41A-464A-A15E-3A6B4DA445BD}"/>
              </a:ext>
            </a:extLst>
          </p:cNvPr>
          <p:cNvSpPr>
            <a:spLocks noGrp="1"/>
          </p:cNvSpPr>
          <p:nvPr>
            <p:ph type="sldNum" sz="quarter" idx="12"/>
          </p:nvPr>
        </p:nvSpPr>
        <p:spPr/>
        <p:txBody>
          <a:bodyPr/>
          <a:lstStyle>
            <a:lvl1pPr>
              <a:defRPr/>
            </a:lvl1pPr>
          </a:lstStyle>
          <a:p>
            <a:pPr>
              <a:defRPr/>
            </a:pPr>
            <a:fld id="{2CE43085-D46E-4519-A837-D6396B674B24}" type="slidenum">
              <a:rPr lang="nb-NO"/>
              <a:pPr>
                <a:defRPr/>
              </a:pPr>
              <a:t>‹#›</a:t>
            </a:fld>
            <a:endParaRPr lang="nb-NO"/>
          </a:p>
        </p:txBody>
      </p:sp>
    </p:spTree>
    <p:extLst>
      <p:ext uri="{BB962C8B-B14F-4D97-AF65-F5344CB8AC3E}">
        <p14:creationId xmlns:p14="http://schemas.microsoft.com/office/powerpoint/2010/main" val="37518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7A3ECC-AA46-4EF3-BA73-23C89213E9E3}"/>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885C0433-EF55-4877-8150-6027DA6906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AE128FB4-2531-4CC6-9314-ED07814EDD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3">
            <a:extLst>
              <a:ext uri="{FF2B5EF4-FFF2-40B4-BE49-F238E27FC236}">
                <a16:creationId xmlns:a16="http://schemas.microsoft.com/office/drawing/2014/main" id="{E0C5B9A1-5EEB-49E8-97B4-883D9F5C149A}"/>
              </a:ext>
            </a:extLst>
          </p:cNvPr>
          <p:cNvSpPr>
            <a:spLocks noGrp="1"/>
          </p:cNvSpPr>
          <p:nvPr>
            <p:ph type="dt" sz="half" idx="10"/>
          </p:nvPr>
        </p:nvSpPr>
        <p:spPr/>
        <p:txBody>
          <a:bodyPr/>
          <a:lstStyle>
            <a:lvl1pPr>
              <a:defRPr/>
            </a:lvl1pPr>
          </a:lstStyle>
          <a:p>
            <a:pPr>
              <a:defRPr/>
            </a:pPr>
            <a:fld id="{A2411F93-331E-4D3F-B0EA-AEC961130970}" type="datetimeFigureOut">
              <a:rPr lang="nb-NO"/>
              <a:pPr>
                <a:defRPr/>
              </a:pPr>
              <a:t>31.08.2023</a:t>
            </a:fld>
            <a:endParaRPr lang="nb-NO"/>
          </a:p>
        </p:txBody>
      </p:sp>
      <p:sp>
        <p:nvSpPr>
          <p:cNvPr id="6" name="Plassholder for bunntekst 4">
            <a:extLst>
              <a:ext uri="{FF2B5EF4-FFF2-40B4-BE49-F238E27FC236}">
                <a16:creationId xmlns:a16="http://schemas.microsoft.com/office/drawing/2014/main" id="{0ED4FC24-6124-4DF7-A806-CCD182332A06}"/>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2275DBD2-420E-4257-ACD6-2B52D340CC5A}"/>
              </a:ext>
            </a:extLst>
          </p:cNvPr>
          <p:cNvSpPr>
            <a:spLocks noGrp="1"/>
          </p:cNvSpPr>
          <p:nvPr>
            <p:ph type="sldNum" sz="quarter" idx="12"/>
          </p:nvPr>
        </p:nvSpPr>
        <p:spPr/>
        <p:txBody>
          <a:bodyPr/>
          <a:lstStyle>
            <a:lvl1pPr>
              <a:defRPr/>
            </a:lvl1pPr>
          </a:lstStyle>
          <a:p>
            <a:pPr>
              <a:defRPr/>
            </a:pPr>
            <a:fld id="{24F5E8C2-BAB7-413E-9114-8E293568AE03}" type="slidenum">
              <a:rPr lang="nb-NO"/>
              <a:pPr>
                <a:defRPr/>
              </a:pPr>
              <a:t>‹#›</a:t>
            </a:fld>
            <a:endParaRPr lang="nb-NO"/>
          </a:p>
        </p:txBody>
      </p:sp>
    </p:spTree>
    <p:extLst>
      <p:ext uri="{BB962C8B-B14F-4D97-AF65-F5344CB8AC3E}">
        <p14:creationId xmlns:p14="http://schemas.microsoft.com/office/powerpoint/2010/main" val="2741972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B561CC1-38A4-4944-B59C-6A34FE6436AE}"/>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C8A1DC73-0E6A-45F7-A4F5-CCCE0857D06C}"/>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a:extLst>
              <a:ext uri="{FF2B5EF4-FFF2-40B4-BE49-F238E27FC236}">
                <a16:creationId xmlns:a16="http://schemas.microsoft.com/office/drawing/2014/main" id="{9036D1D0-A837-4255-B77E-521A57228D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3">
            <a:extLst>
              <a:ext uri="{FF2B5EF4-FFF2-40B4-BE49-F238E27FC236}">
                <a16:creationId xmlns:a16="http://schemas.microsoft.com/office/drawing/2014/main" id="{58841896-632D-4B30-8D42-4BEFEEC3B8C2}"/>
              </a:ext>
            </a:extLst>
          </p:cNvPr>
          <p:cNvSpPr>
            <a:spLocks noGrp="1"/>
          </p:cNvSpPr>
          <p:nvPr>
            <p:ph type="dt" sz="half" idx="10"/>
          </p:nvPr>
        </p:nvSpPr>
        <p:spPr/>
        <p:txBody>
          <a:bodyPr/>
          <a:lstStyle>
            <a:lvl1pPr>
              <a:defRPr/>
            </a:lvl1pPr>
          </a:lstStyle>
          <a:p>
            <a:pPr>
              <a:defRPr/>
            </a:pPr>
            <a:fld id="{8B774210-EF3B-4260-9B55-5E285F56CEF5}" type="datetimeFigureOut">
              <a:rPr lang="nb-NO"/>
              <a:pPr>
                <a:defRPr/>
              </a:pPr>
              <a:t>31.08.2023</a:t>
            </a:fld>
            <a:endParaRPr lang="nb-NO"/>
          </a:p>
        </p:txBody>
      </p:sp>
      <p:sp>
        <p:nvSpPr>
          <p:cNvPr id="6" name="Plassholder for bunntekst 4">
            <a:extLst>
              <a:ext uri="{FF2B5EF4-FFF2-40B4-BE49-F238E27FC236}">
                <a16:creationId xmlns:a16="http://schemas.microsoft.com/office/drawing/2014/main" id="{3A81A44F-F3BC-4461-AEF5-234E5BA6E6A4}"/>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B250D0CB-7A6B-4DD8-87A1-D540E705FC2F}"/>
              </a:ext>
            </a:extLst>
          </p:cNvPr>
          <p:cNvSpPr>
            <a:spLocks noGrp="1"/>
          </p:cNvSpPr>
          <p:nvPr>
            <p:ph type="sldNum" sz="quarter" idx="12"/>
          </p:nvPr>
        </p:nvSpPr>
        <p:spPr/>
        <p:txBody>
          <a:bodyPr/>
          <a:lstStyle>
            <a:lvl1pPr>
              <a:defRPr/>
            </a:lvl1pPr>
          </a:lstStyle>
          <a:p>
            <a:pPr>
              <a:defRPr/>
            </a:pPr>
            <a:fld id="{F98133CF-B3A9-4519-BA74-BE5C8F4E2909}" type="slidenum">
              <a:rPr lang="nb-NO"/>
              <a:pPr>
                <a:defRPr/>
              </a:pPr>
              <a:t>‹#›</a:t>
            </a:fld>
            <a:endParaRPr lang="nb-NO"/>
          </a:p>
        </p:txBody>
      </p:sp>
    </p:spTree>
    <p:extLst>
      <p:ext uri="{BB962C8B-B14F-4D97-AF65-F5344CB8AC3E}">
        <p14:creationId xmlns:p14="http://schemas.microsoft.com/office/powerpoint/2010/main" val="726071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ssholder for tittel 1">
            <a:extLst>
              <a:ext uri="{FF2B5EF4-FFF2-40B4-BE49-F238E27FC236}">
                <a16:creationId xmlns:a16="http://schemas.microsoft.com/office/drawing/2014/main" id="{86AC9F1D-E8E5-479F-B9FE-923F4E02ED9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1027" name="Plassholder for tekst 2">
            <a:extLst>
              <a:ext uri="{FF2B5EF4-FFF2-40B4-BE49-F238E27FC236}">
                <a16:creationId xmlns:a16="http://schemas.microsoft.com/office/drawing/2014/main" id="{2F2F5863-435B-4762-84CB-1017885F78A8}"/>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Rediger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4" name="Plassholder for dato 3">
            <a:extLst>
              <a:ext uri="{FF2B5EF4-FFF2-40B4-BE49-F238E27FC236}">
                <a16:creationId xmlns:a16="http://schemas.microsoft.com/office/drawing/2014/main" id="{F13EAF45-96A6-4651-AD95-1B6BEC1AA5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DD94DD9-F6E3-4071-8E51-21DF65EB48F8}" type="datetimeFigureOut">
              <a:rPr lang="nb-NO"/>
              <a:pPr>
                <a:defRPr/>
              </a:pPr>
              <a:t>31.08.2023</a:t>
            </a:fld>
            <a:endParaRPr lang="nb-NO"/>
          </a:p>
        </p:txBody>
      </p:sp>
      <p:sp>
        <p:nvSpPr>
          <p:cNvPr id="5" name="Plassholder for bunntekst 4">
            <a:extLst>
              <a:ext uri="{FF2B5EF4-FFF2-40B4-BE49-F238E27FC236}">
                <a16:creationId xmlns:a16="http://schemas.microsoft.com/office/drawing/2014/main" id="{68A334E2-BB86-4ACD-9F3E-FE54187E2D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nb-NO"/>
          </a:p>
        </p:txBody>
      </p:sp>
      <p:sp>
        <p:nvSpPr>
          <p:cNvPr id="6" name="Plassholder for lysbildenummer 5">
            <a:extLst>
              <a:ext uri="{FF2B5EF4-FFF2-40B4-BE49-F238E27FC236}">
                <a16:creationId xmlns:a16="http://schemas.microsoft.com/office/drawing/2014/main" id="{33A36DF5-57D4-4CAE-8F02-1101FF23E0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D460E94B-D1BB-42F8-9D15-0C4FE0F35845}"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regjeringen.no/contentassets/c7a16faa2e014a6ca48990e162c23778/tildelingsbrev-udi-202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tel 1">
            <a:extLst>
              <a:ext uri="{FF2B5EF4-FFF2-40B4-BE49-F238E27FC236}">
                <a16:creationId xmlns:a16="http://schemas.microsoft.com/office/drawing/2014/main" id="{6DBB3CEC-FB69-4E5C-9F0A-6F7B13887FD0}"/>
              </a:ext>
            </a:extLst>
          </p:cNvPr>
          <p:cNvSpPr>
            <a:spLocks noGrp="1" noChangeArrowheads="1"/>
          </p:cNvSpPr>
          <p:nvPr>
            <p:ph type="ctrTitle"/>
          </p:nvPr>
        </p:nvSpPr>
        <p:spPr>
          <a:xfrm>
            <a:off x="1524000" y="1122363"/>
            <a:ext cx="9144000" cy="1703547"/>
          </a:xfrm>
        </p:spPr>
        <p:txBody>
          <a:bodyPr/>
          <a:lstStyle/>
          <a:p>
            <a:r>
              <a:rPr lang="nb-NO" altLang="nb-NO" sz="3600" b="1" dirty="0">
                <a:solidFill>
                  <a:srgbClr val="C00000"/>
                </a:solidFill>
              </a:rPr>
              <a:t>Om rettslig og annen styring av/i</a:t>
            </a:r>
            <a:br>
              <a:rPr lang="nb-NO" altLang="nb-NO" sz="3600" b="1" dirty="0">
                <a:solidFill>
                  <a:srgbClr val="C00000"/>
                </a:solidFill>
              </a:rPr>
            </a:br>
            <a:r>
              <a:rPr lang="nb-NO" altLang="nb-NO" sz="3600" b="1" dirty="0">
                <a:solidFill>
                  <a:srgbClr val="C00000"/>
                </a:solidFill>
              </a:rPr>
              <a:t>digital forvaltning</a:t>
            </a:r>
          </a:p>
        </p:txBody>
      </p:sp>
      <p:sp>
        <p:nvSpPr>
          <p:cNvPr id="3075" name="Undertittel 2">
            <a:extLst>
              <a:ext uri="{FF2B5EF4-FFF2-40B4-BE49-F238E27FC236}">
                <a16:creationId xmlns:a16="http://schemas.microsoft.com/office/drawing/2014/main" id="{7321276E-6950-4382-90E0-4F5F744E15E2}"/>
              </a:ext>
            </a:extLst>
          </p:cNvPr>
          <p:cNvSpPr>
            <a:spLocks noGrp="1" noChangeArrowheads="1"/>
          </p:cNvSpPr>
          <p:nvPr>
            <p:ph type="subTitle" idx="1"/>
          </p:nvPr>
        </p:nvSpPr>
        <p:spPr/>
        <p:txBody>
          <a:bodyPr/>
          <a:lstStyle/>
          <a:p>
            <a:endParaRPr lang="nb-NO" altLang="nb-NO"/>
          </a:p>
          <a:p>
            <a:r>
              <a:rPr lang="nb-NO" altLang="nb-NO" sz="1600"/>
              <a:t>Dag Wiese Schartum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E63DD34F-E939-4FEB-B5A4-1CF72C0721B2}"/>
              </a:ext>
            </a:extLst>
          </p:cNvPr>
          <p:cNvSpPr>
            <a:spLocks noGrp="1" noChangeArrowheads="1"/>
          </p:cNvSpPr>
          <p:nvPr>
            <p:ph idx="1"/>
          </p:nvPr>
        </p:nvSpPr>
        <p:spPr>
          <a:xfrm>
            <a:off x="838200" y="1725613"/>
            <a:ext cx="10515600" cy="4451350"/>
          </a:xfrm>
        </p:spPr>
        <p:txBody>
          <a:bodyPr/>
          <a:lstStyle/>
          <a:p>
            <a:pPr lvl="1"/>
            <a:endParaRPr lang="en-GB" altLang="nb-NO" dirty="0"/>
          </a:p>
          <a:p>
            <a:pPr lvl="1"/>
            <a:r>
              <a:rPr lang="en-GB" altLang="nb-NO" dirty="0" err="1"/>
              <a:t>alle</a:t>
            </a:r>
            <a:r>
              <a:rPr lang="en-GB" altLang="nb-NO" dirty="0"/>
              <a:t> </a:t>
            </a:r>
            <a:r>
              <a:rPr lang="en-GB" altLang="nb-NO" dirty="0" err="1"/>
              <a:t>vilkår</a:t>
            </a:r>
            <a:r>
              <a:rPr lang="en-GB" altLang="nb-NO" dirty="0"/>
              <a:t> </a:t>
            </a:r>
            <a:r>
              <a:rPr lang="en-GB" altLang="nb-NO" dirty="0" err="1"/>
              <a:t>og</a:t>
            </a:r>
            <a:r>
              <a:rPr lang="en-GB" altLang="nb-NO" dirty="0"/>
              <a:t> </a:t>
            </a:r>
            <a:r>
              <a:rPr lang="en-GB" altLang="nb-NO" dirty="0" err="1"/>
              <a:t>rettsfølger</a:t>
            </a:r>
            <a:r>
              <a:rPr lang="en-GB" altLang="nb-NO" dirty="0"/>
              <a:t> (</a:t>
            </a:r>
            <a:r>
              <a:rPr lang="en-GB" altLang="nb-NO" dirty="0" err="1"/>
              <a:t>jf</a:t>
            </a:r>
            <a:r>
              <a:rPr lang="en-GB" altLang="nb-NO" dirty="0"/>
              <a:t>. </a:t>
            </a:r>
            <a:r>
              <a:rPr lang="en-GB" altLang="nb-NO" dirty="0" err="1"/>
              <a:t>hvis</a:t>
            </a:r>
            <a:r>
              <a:rPr lang="en-GB" altLang="nb-NO" dirty="0"/>
              <a:t> – </a:t>
            </a:r>
            <a:r>
              <a:rPr lang="en-GB" altLang="nb-NO" dirty="0" err="1"/>
              <a:t>så</a:t>
            </a:r>
            <a:r>
              <a:rPr lang="en-GB" altLang="nb-NO" dirty="0"/>
              <a:t>)</a:t>
            </a:r>
          </a:p>
          <a:p>
            <a:pPr lvl="2"/>
            <a:r>
              <a:rPr lang="en-GB" altLang="nb-NO" dirty="0" err="1"/>
              <a:t>herunder</a:t>
            </a:r>
            <a:r>
              <a:rPr lang="en-GB" altLang="nb-NO" dirty="0"/>
              <a:t> om </a:t>
            </a:r>
            <a:r>
              <a:rPr lang="en-GB" altLang="nb-NO" dirty="0" err="1"/>
              <a:t>vilkårene</a:t>
            </a:r>
            <a:r>
              <a:rPr lang="en-GB" altLang="nb-NO" dirty="0"/>
              <a:t> </a:t>
            </a:r>
            <a:r>
              <a:rPr lang="en-GB" altLang="nb-NO" dirty="0" err="1"/>
              <a:t>er</a:t>
            </a:r>
            <a:r>
              <a:rPr lang="en-GB" altLang="nb-NO" dirty="0"/>
              <a:t> alternative </a:t>
            </a:r>
            <a:r>
              <a:rPr lang="en-GB" altLang="nb-NO" dirty="0" err="1"/>
              <a:t>eller</a:t>
            </a:r>
            <a:r>
              <a:rPr lang="en-GB" altLang="nb-NO" dirty="0"/>
              <a:t> </a:t>
            </a:r>
            <a:r>
              <a:rPr lang="en-GB" altLang="nb-NO" dirty="0" err="1"/>
              <a:t>kumulative</a:t>
            </a:r>
            <a:r>
              <a:rPr lang="en-GB" altLang="nb-NO" dirty="0"/>
              <a:t> </a:t>
            </a:r>
            <a:r>
              <a:rPr lang="en-GB" altLang="nb-NO" dirty="0" err="1"/>
              <a:t>osv</a:t>
            </a:r>
            <a:r>
              <a:rPr lang="en-GB" altLang="nb-NO" dirty="0"/>
              <a:t>.</a:t>
            </a:r>
          </a:p>
          <a:p>
            <a:pPr lvl="2"/>
            <a:r>
              <a:rPr lang="en-GB" altLang="nb-NO" dirty="0" err="1"/>
              <a:t>ved</a:t>
            </a:r>
            <a:r>
              <a:rPr lang="en-GB" altLang="nb-NO" dirty="0"/>
              <a:t> å </a:t>
            </a:r>
            <a:r>
              <a:rPr lang="en-GB" altLang="nb-NO" dirty="0" err="1"/>
              <a:t>bruke</a:t>
            </a:r>
            <a:r>
              <a:rPr lang="en-GB" altLang="nb-NO" dirty="0"/>
              <a:t> </a:t>
            </a:r>
            <a:r>
              <a:rPr lang="en-GB" altLang="nb-NO" dirty="0" err="1"/>
              <a:t>språklige</a:t>
            </a:r>
            <a:r>
              <a:rPr lang="en-GB" altLang="nb-NO" dirty="0"/>
              <a:t> </a:t>
            </a:r>
            <a:r>
              <a:rPr lang="en-GB" altLang="nb-NO" dirty="0" err="1"/>
              <a:t>uttrykk</a:t>
            </a:r>
            <a:r>
              <a:rPr lang="en-GB" altLang="nb-NO" dirty="0"/>
              <a:t> som </a:t>
            </a:r>
            <a:r>
              <a:rPr lang="en-GB" altLang="nb-NO" dirty="0" err="1"/>
              <a:t>tilsvarer</a:t>
            </a:r>
            <a:r>
              <a:rPr lang="en-GB" altLang="nb-NO" dirty="0"/>
              <a:t> </a:t>
            </a:r>
            <a:r>
              <a:rPr lang="en-GB" altLang="nb-NO" dirty="0" err="1"/>
              <a:t>logiske</a:t>
            </a:r>
            <a:r>
              <a:rPr lang="en-GB" altLang="nb-NO" dirty="0"/>
              <a:t> </a:t>
            </a:r>
            <a:r>
              <a:rPr lang="en-GB" altLang="nb-NO" dirty="0" err="1"/>
              <a:t>operatorer</a:t>
            </a:r>
            <a:endParaRPr lang="en-GB" altLang="nb-NO" dirty="0"/>
          </a:p>
          <a:p>
            <a:pPr lvl="1"/>
            <a:r>
              <a:rPr lang="en-GB" altLang="nb-NO" dirty="0" err="1"/>
              <a:t>alle</a:t>
            </a:r>
            <a:r>
              <a:rPr lang="en-GB" altLang="nb-NO" dirty="0"/>
              <a:t> </a:t>
            </a:r>
            <a:r>
              <a:rPr lang="en-GB" altLang="nb-NO" dirty="0" err="1"/>
              <a:t>beregninger</a:t>
            </a:r>
            <a:endParaRPr lang="en-GB" altLang="nb-NO" dirty="0"/>
          </a:p>
          <a:p>
            <a:pPr lvl="2"/>
            <a:r>
              <a:rPr lang="en-GB" altLang="nb-NO" dirty="0" err="1"/>
              <a:t>vedrørende</a:t>
            </a:r>
            <a:r>
              <a:rPr lang="en-GB" altLang="nb-NO" dirty="0"/>
              <a:t> </a:t>
            </a:r>
            <a:r>
              <a:rPr lang="en-GB" altLang="nb-NO" dirty="0" err="1"/>
              <a:t>beløp</a:t>
            </a:r>
            <a:r>
              <a:rPr lang="en-GB" altLang="nb-NO" dirty="0"/>
              <a:t>, </a:t>
            </a:r>
            <a:r>
              <a:rPr lang="en-GB" altLang="nb-NO" dirty="0" err="1"/>
              <a:t>tid</a:t>
            </a:r>
            <a:r>
              <a:rPr lang="en-GB" altLang="nb-NO" dirty="0"/>
              <a:t>, mv.</a:t>
            </a:r>
          </a:p>
          <a:p>
            <a:pPr lvl="2"/>
            <a:r>
              <a:rPr lang="en-GB" altLang="nb-NO" dirty="0" err="1"/>
              <a:t>hvordan</a:t>
            </a:r>
            <a:r>
              <a:rPr lang="en-GB" altLang="nb-NO" dirty="0"/>
              <a:t> </a:t>
            </a:r>
            <a:r>
              <a:rPr lang="en-GB" altLang="nb-NO" dirty="0" err="1"/>
              <a:t>beregningene</a:t>
            </a:r>
            <a:r>
              <a:rPr lang="en-GB" altLang="nb-NO" dirty="0"/>
              <a:t> </a:t>
            </a:r>
            <a:r>
              <a:rPr lang="en-GB" altLang="nb-NO" dirty="0" err="1"/>
              <a:t>skal</a:t>
            </a:r>
            <a:r>
              <a:rPr lang="en-GB" altLang="nb-NO" dirty="0"/>
              <a:t> </a:t>
            </a:r>
            <a:r>
              <a:rPr lang="en-GB" altLang="nb-NO" dirty="0" err="1"/>
              <a:t>utføres</a:t>
            </a:r>
            <a:endParaRPr lang="en-GB" altLang="nb-NO" dirty="0"/>
          </a:p>
          <a:p>
            <a:pPr lvl="2"/>
            <a:r>
              <a:rPr lang="en-GB" altLang="nb-NO" dirty="0" err="1"/>
              <a:t>ved</a:t>
            </a:r>
            <a:r>
              <a:rPr lang="en-GB" altLang="nb-NO" dirty="0"/>
              <a:t> å </a:t>
            </a:r>
            <a:r>
              <a:rPr lang="en-GB" altLang="nb-NO" dirty="0" err="1"/>
              <a:t>bruke</a:t>
            </a:r>
            <a:r>
              <a:rPr lang="en-GB" altLang="nb-NO" dirty="0"/>
              <a:t> </a:t>
            </a:r>
            <a:r>
              <a:rPr lang="en-GB" altLang="nb-NO" dirty="0" err="1"/>
              <a:t>språklige</a:t>
            </a:r>
            <a:r>
              <a:rPr lang="en-GB" altLang="nb-NO" dirty="0"/>
              <a:t> </a:t>
            </a:r>
            <a:r>
              <a:rPr lang="en-GB" altLang="nb-NO" dirty="0" err="1"/>
              <a:t>uttrykk</a:t>
            </a:r>
            <a:r>
              <a:rPr lang="en-GB" altLang="nb-NO" dirty="0"/>
              <a:t> som </a:t>
            </a:r>
            <a:r>
              <a:rPr lang="en-GB" altLang="nb-NO" dirty="0" err="1"/>
              <a:t>tilsvarer</a:t>
            </a:r>
            <a:r>
              <a:rPr lang="en-GB" altLang="nb-NO" dirty="0"/>
              <a:t> </a:t>
            </a:r>
            <a:r>
              <a:rPr lang="en-GB" altLang="nb-NO" dirty="0" err="1"/>
              <a:t>aritmetiske</a:t>
            </a:r>
            <a:r>
              <a:rPr lang="en-GB" altLang="nb-NO" dirty="0"/>
              <a:t> </a:t>
            </a:r>
            <a:r>
              <a:rPr lang="en-GB" altLang="nb-NO" dirty="0" err="1"/>
              <a:t>operatorer</a:t>
            </a:r>
            <a:endParaRPr lang="en-GB" altLang="nb-NO" dirty="0"/>
          </a:p>
          <a:p>
            <a:pPr lvl="2"/>
            <a:r>
              <a:rPr lang="en-GB" altLang="nb-NO" dirty="0" err="1"/>
              <a:t>hvordan</a:t>
            </a:r>
            <a:r>
              <a:rPr lang="en-GB" altLang="nb-NO" dirty="0"/>
              <a:t> </a:t>
            </a:r>
            <a:r>
              <a:rPr lang="en-GB" altLang="nb-NO" dirty="0" err="1"/>
              <a:t>prøving</a:t>
            </a:r>
            <a:r>
              <a:rPr lang="en-GB" altLang="nb-NO" dirty="0"/>
              <a:t> </a:t>
            </a:r>
            <a:r>
              <a:rPr lang="en-GB" altLang="nb-NO" dirty="0" err="1"/>
              <a:t>av</a:t>
            </a:r>
            <a:r>
              <a:rPr lang="en-GB" altLang="nb-NO" dirty="0"/>
              <a:t> </a:t>
            </a:r>
            <a:r>
              <a:rPr lang="en-GB" altLang="nb-NO" dirty="0" err="1"/>
              <a:t>alle</a:t>
            </a:r>
            <a:r>
              <a:rPr lang="en-GB" altLang="nb-NO" dirty="0"/>
              <a:t> </a:t>
            </a:r>
            <a:r>
              <a:rPr lang="en-GB" altLang="nb-NO" dirty="0" err="1"/>
              <a:t>vilkår</a:t>
            </a:r>
            <a:r>
              <a:rPr lang="en-GB" altLang="nb-NO" dirty="0"/>
              <a:t> </a:t>
            </a:r>
            <a:r>
              <a:rPr lang="en-GB" altLang="nb-NO" dirty="0" err="1"/>
              <a:t>og</a:t>
            </a:r>
            <a:r>
              <a:rPr lang="en-GB" altLang="nb-NO" dirty="0"/>
              <a:t> </a:t>
            </a:r>
            <a:r>
              <a:rPr lang="en-GB" altLang="nb-NO" dirty="0" err="1"/>
              <a:t>beregninger</a:t>
            </a:r>
            <a:r>
              <a:rPr lang="en-GB" altLang="nb-NO" dirty="0"/>
              <a:t> mv </a:t>
            </a:r>
            <a:r>
              <a:rPr lang="en-GB" altLang="nb-NO" dirty="0" err="1"/>
              <a:t>skal</a:t>
            </a:r>
            <a:r>
              <a:rPr lang="en-GB" altLang="nb-NO" dirty="0"/>
              <a:t> </a:t>
            </a:r>
            <a:r>
              <a:rPr lang="en-GB" altLang="nb-NO" dirty="0" err="1"/>
              <a:t>lenkes</a:t>
            </a:r>
            <a:r>
              <a:rPr lang="en-GB" altLang="nb-NO" dirty="0"/>
              <a:t> </a:t>
            </a:r>
            <a:r>
              <a:rPr lang="en-GB" altLang="nb-NO" dirty="0" err="1"/>
              <a:t>sammen</a:t>
            </a:r>
            <a:r>
              <a:rPr lang="en-GB" altLang="nb-NO" dirty="0"/>
              <a:t> </a:t>
            </a:r>
            <a:r>
              <a:rPr lang="en-GB" altLang="nb-NO" dirty="0" err="1"/>
              <a:t>til</a:t>
            </a:r>
            <a:r>
              <a:rPr lang="en-GB" altLang="nb-NO" dirty="0"/>
              <a:t> </a:t>
            </a:r>
            <a:r>
              <a:rPr lang="en-GB" altLang="nb-NO" dirty="0" err="1"/>
              <a:t>sammenhengende</a:t>
            </a:r>
            <a:r>
              <a:rPr lang="en-GB" altLang="nb-NO" dirty="0"/>
              <a:t> </a:t>
            </a:r>
            <a:r>
              <a:rPr lang="en-GB" altLang="nb-NO" dirty="0" err="1"/>
              <a:t>prosedyrer</a:t>
            </a:r>
            <a:endParaRPr lang="en-GB" altLang="nb-NO" dirty="0"/>
          </a:p>
          <a:p>
            <a:pPr lvl="1"/>
            <a:endParaRPr lang="en-GB" altLang="nb-NO" dirty="0"/>
          </a:p>
        </p:txBody>
      </p:sp>
      <p:sp>
        <p:nvSpPr>
          <p:cNvPr id="4" name="AutoShape 14">
            <a:extLst>
              <a:ext uri="{FF2B5EF4-FFF2-40B4-BE49-F238E27FC236}">
                <a16:creationId xmlns:a16="http://schemas.microsoft.com/office/drawing/2014/main" id="{F22BD9A6-9444-4E6B-9F32-5DCB078054DE}"/>
              </a:ext>
            </a:extLst>
          </p:cNvPr>
          <p:cNvSpPr>
            <a:spLocks/>
          </p:cNvSpPr>
          <p:nvPr/>
        </p:nvSpPr>
        <p:spPr bwMode="auto">
          <a:xfrm>
            <a:off x="8139113" y="3328988"/>
            <a:ext cx="3321050" cy="369887"/>
          </a:xfrm>
          <a:prstGeom prst="borderCallout1">
            <a:avLst>
              <a:gd name="adj1" fmla="val 30125"/>
              <a:gd name="adj2" fmla="val -2542"/>
              <a:gd name="adj3" fmla="val -43105"/>
              <a:gd name="adj4" fmla="val -30124"/>
            </a:avLst>
          </a:prstGeom>
          <a:solidFill>
            <a:schemeClr val="accent4">
              <a:lumMod val="20000"/>
              <a:lumOff val="80000"/>
            </a:schemeClr>
          </a:solidFill>
          <a:ln w="12700">
            <a:solidFill>
              <a:schemeClr val="tx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auto" hangingPunct="1">
              <a:spcBef>
                <a:spcPct val="0"/>
              </a:spcBef>
              <a:spcAft>
                <a:spcPts val="0"/>
              </a:spcAft>
              <a:buFontTx/>
              <a:buNone/>
              <a:defRPr/>
            </a:pPr>
            <a:r>
              <a:rPr lang="nb-NO" altLang="nb-NO" sz="1800" dirty="0"/>
              <a:t>OG, ELLER, IKKE, </a:t>
            </a:r>
            <a:r>
              <a:rPr lang="nb-NO" altLang="nb-NO" sz="1800" dirty="0">
                <a:sym typeface="Symbol" panose="05050102010706020507" pitchFamily="18" charset="2"/>
              </a:rPr>
              <a:t>, </a:t>
            </a:r>
            <a:r>
              <a:rPr lang="nb-NO" altLang="nb-NO" sz="1800" dirty="0"/>
              <a:t>&lt;, &gt;, </a:t>
            </a:r>
            <a:r>
              <a:rPr lang="nb-NO" altLang="nb-NO" sz="1800" dirty="0">
                <a:sym typeface="Symbol" panose="05050102010706020507" pitchFamily="18" charset="2"/>
              </a:rPr>
              <a:t> </a:t>
            </a:r>
            <a:r>
              <a:rPr lang="nb-NO" altLang="nb-NO" sz="1800" dirty="0" err="1">
                <a:sym typeface="Symbol" panose="05050102010706020507" pitchFamily="18" charset="2"/>
              </a:rPr>
              <a:t>etc</a:t>
            </a:r>
            <a:endParaRPr lang="nb-NO" altLang="nb-NO" sz="2400" dirty="0">
              <a:sym typeface="Symbol" panose="05050102010706020507" pitchFamily="18" charset="2"/>
            </a:endParaRPr>
          </a:p>
        </p:txBody>
      </p:sp>
      <p:sp>
        <p:nvSpPr>
          <p:cNvPr id="5" name="AutoShape 15">
            <a:extLst>
              <a:ext uri="{FF2B5EF4-FFF2-40B4-BE49-F238E27FC236}">
                <a16:creationId xmlns:a16="http://schemas.microsoft.com/office/drawing/2014/main" id="{77216498-CFE0-4760-97CC-0A841EB473EB}"/>
              </a:ext>
            </a:extLst>
          </p:cNvPr>
          <p:cNvSpPr>
            <a:spLocks/>
          </p:cNvSpPr>
          <p:nvPr/>
        </p:nvSpPr>
        <p:spPr bwMode="auto">
          <a:xfrm>
            <a:off x="9799638" y="4625975"/>
            <a:ext cx="1246187" cy="379413"/>
          </a:xfrm>
          <a:prstGeom prst="borderCallout1">
            <a:avLst>
              <a:gd name="adj1" fmla="val 310"/>
              <a:gd name="adj2" fmla="val -1300"/>
              <a:gd name="adj3" fmla="val -45631"/>
              <a:gd name="adj4" fmla="val -71044"/>
            </a:avLst>
          </a:prstGeom>
          <a:solidFill>
            <a:schemeClr val="accent4">
              <a:lumMod val="20000"/>
              <a:lumOff val="80000"/>
            </a:schemeClr>
          </a:solidFill>
          <a:ln w="12700">
            <a:solidFill>
              <a:schemeClr val="tx1"/>
            </a:solidFill>
            <a:miter lim="800000"/>
            <a:headEnd/>
            <a:tailEnd/>
          </a:ln>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auto" hangingPunct="1">
              <a:spcBef>
                <a:spcPct val="0"/>
              </a:spcBef>
              <a:spcAft>
                <a:spcPts val="0"/>
              </a:spcAft>
              <a:buFontTx/>
              <a:buNone/>
              <a:defRPr/>
            </a:pPr>
            <a:r>
              <a:rPr lang="nb-NO" altLang="nb-NO" sz="1800"/>
              <a:t>+, -, /, * </a:t>
            </a:r>
            <a:r>
              <a:rPr lang="nb-NO" altLang="nb-NO" sz="1800">
                <a:sym typeface="Symbol" panose="05050102010706020507" pitchFamily="18" charset="2"/>
              </a:rPr>
              <a:t>etc</a:t>
            </a:r>
            <a:endParaRPr lang="nb-NO" altLang="nb-NO" sz="2400">
              <a:sym typeface="Symbol" panose="05050102010706020507" pitchFamily="18" charset="2"/>
            </a:endParaRPr>
          </a:p>
        </p:txBody>
      </p:sp>
      <p:sp>
        <p:nvSpPr>
          <p:cNvPr id="7" name="Tittel 1">
            <a:extLst>
              <a:ext uri="{FF2B5EF4-FFF2-40B4-BE49-F238E27FC236}">
                <a16:creationId xmlns:a16="http://schemas.microsoft.com/office/drawing/2014/main" id="{86831066-6954-431F-BA40-CF9C0B497A06}"/>
              </a:ext>
            </a:extLst>
          </p:cNvPr>
          <p:cNvSpPr>
            <a:spLocks noGrp="1" noChangeArrowheads="1"/>
          </p:cNvSpPr>
          <p:nvPr>
            <p:ph type="title"/>
          </p:nvPr>
        </p:nvSpPr>
        <p:spPr>
          <a:xfrm>
            <a:off x="681038" y="415925"/>
            <a:ext cx="10866134" cy="1143000"/>
          </a:xfrm>
        </p:spPr>
        <p:txBody>
          <a:bodyPr/>
          <a:lstStyle/>
          <a:p>
            <a:pPr marL="342900" indent="-342900">
              <a:lnSpc>
                <a:spcPct val="100000"/>
              </a:lnSpc>
            </a:pPr>
            <a:br>
              <a:rPr lang="en-GB" altLang="nb-NO" sz="3600" dirty="0">
                <a:solidFill>
                  <a:srgbClr val="C00000"/>
                </a:solidFill>
                <a:latin typeface="Calibri" panose="020F0502020204030204" pitchFamily="34" charset="0"/>
                <a:cs typeface="Calibri" panose="020F0502020204030204" pitchFamily="34" charset="0"/>
              </a:rPr>
            </a:br>
            <a:r>
              <a:rPr lang="en-GB" altLang="nb-NO" sz="3000" dirty="0" err="1">
                <a:solidFill>
                  <a:srgbClr val="C00000"/>
                </a:solidFill>
                <a:latin typeface="Calibri" panose="020F0502020204030204" pitchFamily="34" charset="0"/>
                <a:cs typeface="Calibri" panose="020F0502020204030204" pitchFamily="34" charset="0"/>
              </a:rPr>
              <a:t>Automatiseringsvennlig</a:t>
            </a:r>
            <a:r>
              <a:rPr lang="en-GB" altLang="nb-NO" sz="3000" dirty="0">
                <a:solidFill>
                  <a:srgbClr val="C00000"/>
                </a:solidFill>
                <a:latin typeface="Calibri" panose="020F0502020204030204" pitchFamily="34" charset="0"/>
                <a:cs typeface="Calibri" panose="020F0502020204030204" pitchFamily="34" charset="0"/>
              </a:rPr>
              <a:t> </a:t>
            </a:r>
            <a:r>
              <a:rPr lang="en-GB" altLang="nb-NO" sz="3000" dirty="0" err="1">
                <a:solidFill>
                  <a:srgbClr val="C00000"/>
                </a:solidFill>
                <a:latin typeface="Calibri" panose="020F0502020204030204" pitchFamily="34" charset="0"/>
                <a:cs typeface="Calibri" panose="020F0502020204030204" pitchFamily="34" charset="0"/>
              </a:rPr>
              <a:t>lovgivning</a:t>
            </a:r>
            <a:r>
              <a:rPr lang="en-GB" altLang="nb-NO" sz="3000" dirty="0">
                <a:solidFill>
                  <a:srgbClr val="C00000"/>
                </a:solidFill>
                <a:latin typeface="Calibri" panose="020F0502020204030204" pitchFamily="34" charset="0"/>
                <a:cs typeface="Calibri" panose="020F0502020204030204" pitchFamily="34" charset="0"/>
              </a:rPr>
              <a:t>:</a:t>
            </a:r>
            <a:br>
              <a:rPr lang="en-GB" altLang="nb-NO" sz="3000" dirty="0">
                <a:solidFill>
                  <a:srgbClr val="C00000"/>
                </a:solidFill>
                <a:latin typeface="Calibri" panose="020F0502020204030204" pitchFamily="34" charset="0"/>
                <a:cs typeface="Calibri" panose="020F0502020204030204" pitchFamily="34" charset="0"/>
              </a:rPr>
            </a:br>
            <a:r>
              <a:rPr lang="en-GB" altLang="nb-NO" sz="3000" b="1" dirty="0" err="1">
                <a:solidFill>
                  <a:srgbClr val="C00000"/>
                </a:solidFill>
                <a:latin typeface="Calibri" panose="020F0502020204030204" pitchFamily="34" charset="0"/>
                <a:cs typeface="Calibri" panose="020F0502020204030204" pitchFamily="34" charset="0"/>
              </a:rPr>
              <a:t>Lovgiver</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bør</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klart</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angi</a:t>
            </a:r>
            <a:r>
              <a:rPr lang="en-GB" altLang="nb-NO" sz="3000" b="1" dirty="0">
                <a:solidFill>
                  <a:srgbClr val="C00000"/>
                </a:solidFill>
                <a:latin typeface="Calibri" panose="020F0502020204030204" pitchFamily="34" charset="0"/>
                <a:cs typeface="Calibri" panose="020F0502020204030204" pitchFamily="34" charset="0"/>
              </a:rPr>
              <a:t> alle </a:t>
            </a:r>
            <a:r>
              <a:rPr lang="en-GB" altLang="nb-NO" sz="3000" b="1" dirty="0" err="1">
                <a:solidFill>
                  <a:srgbClr val="C00000"/>
                </a:solidFill>
                <a:latin typeface="Calibri" panose="020F0502020204030204" pitchFamily="34" charset="0"/>
                <a:cs typeface="Calibri" panose="020F0502020204030204" pitchFamily="34" charset="0"/>
              </a:rPr>
              <a:t>behandlingsregler</a:t>
            </a:r>
            <a:r>
              <a:rPr lang="en-GB" altLang="nb-NO" sz="3000" b="1" dirty="0">
                <a:solidFill>
                  <a:srgbClr val="C00000"/>
                </a:solidFill>
                <a:latin typeface="Calibri" panose="020F0502020204030204" pitchFamily="34" charset="0"/>
                <a:cs typeface="Calibri" panose="020F0502020204030204" pitchFamily="34" charset="0"/>
              </a:rPr>
              <a:t> som </a:t>
            </a:r>
            <a:r>
              <a:rPr lang="en-GB" altLang="nb-NO" sz="3000" b="1" dirty="0" err="1">
                <a:solidFill>
                  <a:srgbClr val="C00000"/>
                </a:solidFill>
                <a:latin typeface="Calibri" panose="020F0502020204030204" pitchFamily="34" charset="0"/>
                <a:cs typeface="Calibri" panose="020F0502020204030204" pitchFamily="34" charset="0"/>
              </a:rPr>
              <a:t>skal</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utføres</a:t>
            </a:r>
            <a:br>
              <a:rPr lang="en-GB" altLang="nb-NO" sz="3600" dirty="0">
                <a:solidFill>
                  <a:srgbClr val="C00000"/>
                </a:solidFill>
                <a:latin typeface="Calibri" panose="020F0502020204030204" pitchFamily="34" charset="0"/>
                <a:cs typeface="Calibri" panose="020F0502020204030204" pitchFamily="34" charset="0"/>
              </a:rPr>
            </a:br>
            <a:endParaRPr lang="en-GB" altLang="nb-NO" sz="3600" dirty="0">
              <a:solidFill>
                <a:srgbClr val="C0000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tel 1">
            <a:extLst>
              <a:ext uri="{FF2B5EF4-FFF2-40B4-BE49-F238E27FC236}">
                <a16:creationId xmlns:a16="http://schemas.microsoft.com/office/drawing/2014/main" id="{FA32A6B2-8D44-4530-BB20-EA0CCD105601}"/>
              </a:ext>
            </a:extLst>
          </p:cNvPr>
          <p:cNvSpPr>
            <a:spLocks noGrp="1" noChangeArrowheads="1"/>
          </p:cNvSpPr>
          <p:nvPr>
            <p:ph type="title"/>
          </p:nvPr>
        </p:nvSpPr>
        <p:spPr/>
        <p:txBody>
          <a:bodyPr/>
          <a:lstStyle/>
          <a:p>
            <a:r>
              <a:rPr lang="en-GB" altLang="nb-NO" sz="3200" b="1" dirty="0" err="1">
                <a:solidFill>
                  <a:srgbClr val="C00000"/>
                </a:solidFill>
              </a:rPr>
              <a:t>Generell</a:t>
            </a:r>
            <a:r>
              <a:rPr lang="en-GB" altLang="nb-NO" sz="3200" b="1" dirty="0">
                <a:solidFill>
                  <a:srgbClr val="C00000"/>
                </a:solidFill>
              </a:rPr>
              <a:t> </a:t>
            </a:r>
            <a:r>
              <a:rPr lang="en-GB" altLang="nb-NO" sz="3200" b="1" dirty="0" err="1">
                <a:solidFill>
                  <a:srgbClr val="C00000"/>
                </a:solidFill>
              </a:rPr>
              <a:t>tilnæring</a:t>
            </a:r>
            <a:r>
              <a:rPr lang="en-GB" altLang="nb-NO" sz="3200" b="1" dirty="0">
                <a:solidFill>
                  <a:srgbClr val="C00000"/>
                </a:solidFill>
              </a:rPr>
              <a:t> (</a:t>
            </a:r>
            <a:r>
              <a:rPr lang="en-GB" altLang="nb-NO" sz="3200" b="1" dirty="0" err="1">
                <a:solidFill>
                  <a:srgbClr val="C00000"/>
                </a:solidFill>
              </a:rPr>
              <a:t>uavheningig</a:t>
            </a:r>
            <a:r>
              <a:rPr lang="en-GB" altLang="nb-NO" sz="3200" b="1" dirty="0">
                <a:solidFill>
                  <a:srgbClr val="C00000"/>
                </a:solidFill>
              </a:rPr>
              <a:t> </a:t>
            </a:r>
            <a:r>
              <a:rPr lang="en-GB" altLang="nb-NO" sz="3200" b="1" dirty="0" err="1">
                <a:solidFill>
                  <a:srgbClr val="C00000"/>
                </a:solidFill>
              </a:rPr>
              <a:t>av</a:t>
            </a:r>
            <a:r>
              <a:rPr lang="en-GB" altLang="nb-NO" sz="3200" b="1" dirty="0">
                <a:solidFill>
                  <a:srgbClr val="C00000"/>
                </a:solidFill>
              </a:rPr>
              <a:t> </a:t>
            </a:r>
            <a:r>
              <a:rPr lang="en-GB" altLang="nb-NO" sz="3200" b="1" dirty="0" err="1">
                <a:solidFill>
                  <a:srgbClr val="C00000"/>
                </a:solidFill>
              </a:rPr>
              <a:t>automatisering</a:t>
            </a:r>
            <a:r>
              <a:rPr lang="en-GB" altLang="nb-NO" sz="3200" b="1" dirty="0">
                <a:solidFill>
                  <a:srgbClr val="C00000"/>
                </a:solidFill>
              </a:rPr>
              <a:t>): </a:t>
            </a:r>
            <a:r>
              <a:rPr lang="en-GB" altLang="nb-NO" sz="3200" b="1" dirty="0" err="1">
                <a:solidFill>
                  <a:srgbClr val="C00000"/>
                </a:solidFill>
              </a:rPr>
              <a:t>prosessorientert</a:t>
            </a:r>
            <a:r>
              <a:rPr lang="en-GB" altLang="nb-NO" sz="3200" b="1" dirty="0">
                <a:solidFill>
                  <a:srgbClr val="C00000"/>
                </a:solidFill>
              </a:rPr>
              <a:t>/</a:t>
            </a:r>
            <a:r>
              <a:rPr lang="en-GB" altLang="nb-NO" sz="3200" b="1" dirty="0" err="1">
                <a:solidFill>
                  <a:srgbClr val="C00000"/>
                </a:solidFill>
              </a:rPr>
              <a:t>algoritmisk</a:t>
            </a:r>
            <a:r>
              <a:rPr lang="en-GB" altLang="nb-NO" sz="3200" b="1" dirty="0">
                <a:solidFill>
                  <a:srgbClr val="C00000"/>
                </a:solidFill>
              </a:rPr>
              <a:t> </a:t>
            </a:r>
            <a:r>
              <a:rPr lang="en-GB" altLang="nb-NO" sz="3200" b="1" dirty="0" err="1">
                <a:solidFill>
                  <a:srgbClr val="C00000"/>
                </a:solidFill>
              </a:rPr>
              <a:t>lovgivning</a:t>
            </a:r>
            <a:endParaRPr lang="en-GB" altLang="nb-NO" sz="3200" b="1" dirty="0">
              <a:solidFill>
                <a:srgbClr val="C00000"/>
              </a:solidFill>
            </a:endParaRPr>
          </a:p>
        </p:txBody>
      </p:sp>
      <p:sp>
        <p:nvSpPr>
          <p:cNvPr id="3" name="Plassholder for innhold 2">
            <a:extLst>
              <a:ext uri="{FF2B5EF4-FFF2-40B4-BE49-F238E27FC236}">
                <a16:creationId xmlns:a16="http://schemas.microsoft.com/office/drawing/2014/main" id="{6EAD4372-88FC-45AE-A914-20A91AE78D38}"/>
              </a:ext>
            </a:extLst>
          </p:cNvPr>
          <p:cNvSpPr>
            <a:spLocks noGrp="1" noChangeArrowheads="1"/>
          </p:cNvSpPr>
          <p:nvPr>
            <p:ph idx="1"/>
          </p:nvPr>
        </p:nvSpPr>
        <p:spPr>
          <a:xfrm>
            <a:off x="879555" y="2053675"/>
            <a:ext cx="10515600" cy="4660900"/>
          </a:xfrm>
        </p:spPr>
        <p:txBody>
          <a:bodyPr/>
          <a:lstStyle/>
          <a:p>
            <a:r>
              <a:rPr lang="en-GB" altLang="nb-NO" dirty="0" err="1"/>
              <a:t>Unngå</a:t>
            </a:r>
            <a:r>
              <a:rPr lang="en-GB" altLang="nb-NO" dirty="0"/>
              <a:t> </a:t>
            </a:r>
            <a:r>
              <a:rPr lang="en-GB" altLang="nb-NO" dirty="0" err="1"/>
              <a:t>fragmentert</a:t>
            </a:r>
            <a:r>
              <a:rPr lang="en-GB" altLang="nb-NO" dirty="0"/>
              <a:t> </a:t>
            </a:r>
            <a:r>
              <a:rPr lang="en-GB" altLang="nb-NO" dirty="0" err="1"/>
              <a:t>regelverk</a:t>
            </a:r>
            <a:r>
              <a:rPr lang="en-GB" altLang="nb-NO" dirty="0"/>
              <a:t>	</a:t>
            </a:r>
          </a:p>
          <a:p>
            <a:pPr marL="0" indent="0">
              <a:buNone/>
            </a:pPr>
            <a:r>
              <a:rPr lang="en-GB" altLang="nb-NO" sz="2400" dirty="0"/>
              <a:t>(</a:t>
            </a:r>
            <a:r>
              <a:rPr lang="en-GB" altLang="nb-NO" sz="2400" dirty="0" err="1"/>
              <a:t>Innebærer</a:t>
            </a:r>
            <a:r>
              <a:rPr lang="en-GB" altLang="nb-NO" sz="2400" dirty="0"/>
              <a:t> bruk </a:t>
            </a:r>
            <a:r>
              <a:rPr lang="en-GB" altLang="nb-NO" sz="2400" dirty="0" err="1"/>
              <a:t>av</a:t>
            </a:r>
            <a:r>
              <a:rPr lang="en-GB" altLang="nb-NO" sz="2400" dirty="0"/>
              <a:t> </a:t>
            </a:r>
            <a:r>
              <a:rPr lang="en-GB" altLang="nb-NO" sz="2400" dirty="0" err="1"/>
              <a:t>tilsvarende</a:t>
            </a:r>
            <a:r>
              <a:rPr lang="en-GB" altLang="nb-NO" sz="2400" dirty="0"/>
              <a:t> </a:t>
            </a:r>
            <a:r>
              <a:rPr lang="en-GB" altLang="nb-NO" sz="2400" dirty="0" err="1"/>
              <a:t>teknikker</a:t>
            </a:r>
            <a:r>
              <a:rPr lang="en-GB" altLang="nb-NO" sz="2400" dirty="0"/>
              <a:t> som </a:t>
            </a:r>
            <a:r>
              <a:rPr lang="en-GB" altLang="nb-NO" sz="2400" dirty="0" err="1"/>
              <a:t>i</a:t>
            </a:r>
            <a:r>
              <a:rPr lang="en-GB" altLang="nb-NO" sz="2400" dirty="0"/>
              <a:t> </a:t>
            </a:r>
            <a:r>
              <a:rPr lang="en-GB" altLang="nb-NO" sz="2400" dirty="0" err="1"/>
              <a:t>forrige</a:t>
            </a:r>
            <a:r>
              <a:rPr lang="en-GB" altLang="nb-NO" sz="2400" dirty="0"/>
              <a:t> </a:t>
            </a:r>
            <a:r>
              <a:rPr lang="en-GB" altLang="nb-NO" sz="2400" dirty="0" err="1"/>
              <a:t>bilde</a:t>
            </a:r>
            <a:r>
              <a:rPr lang="en-GB" altLang="nb-NO" sz="2400" dirty="0"/>
              <a:t> om </a:t>
            </a:r>
            <a:r>
              <a:rPr lang="en-GB" altLang="nb-NO" sz="2400" dirty="0" err="1"/>
              <a:t>behandlingsregler</a:t>
            </a:r>
            <a:r>
              <a:rPr lang="en-GB" altLang="nb-NO" sz="2400" dirty="0"/>
              <a:t>)</a:t>
            </a:r>
          </a:p>
          <a:p>
            <a:pPr lvl="1"/>
            <a:r>
              <a:rPr lang="en-GB" altLang="nb-NO" dirty="0" err="1"/>
              <a:t>Bestemmelser</a:t>
            </a:r>
            <a:r>
              <a:rPr lang="en-GB" altLang="nb-NO" dirty="0"/>
              <a:t> </a:t>
            </a:r>
            <a:r>
              <a:rPr lang="en-GB" altLang="nb-NO" dirty="0" err="1"/>
              <a:t>mest</a:t>
            </a:r>
            <a:r>
              <a:rPr lang="en-GB" altLang="nb-NO" dirty="0"/>
              <a:t> </a:t>
            </a:r>
            <a:r>
              <a:rPr lang="en-GB" altLang="nb-NO" dirty="0" err="1"/>
              <a:t>mulig</a:t>
            </a:r>
            <a:r>
              <a:rPr lang="en-GB" altLang="nb-NO" dirty="0"/>
              <a:t> </a:t>
            </a:r>
            <a:r>
              <a:rPr lang="en-GB" altLang="nb-NO" dirty="0" err="1"/>
              <a:t>i</a:t>
            </a:r>
            <a:r>
              <a:rPr lang="en-GB" altLang="nb-NO" dirty="0"/>
              <a:t> den </a:t>
            </a:r>
            <a:r>
              <a:rPr lang="en-GB" altLang="nb-NO" dirty="0" err="1"/>
              <a:t>rekkefølge</a:t>
            </a:r>
            <a:r>
              <a:rPr lang="en-GB" altLang="nb-NO" dirty="0"/>
              <a:t> de </a:t>
            </a:r>
            <a:r>
              <a:rPr lang="en-GB" altLang="nb-NO" dirty="0" err="1"/>
              <a:t>skal</a:t>
            </a:r>
            <a:r>
              <a:rPr lang="en-GB" altLang="nb-NO" dirty="0"/>
              <a:t> </a:t>
            </a:r>
            <a:r>
              <a:rPr lang="en-GB" altLang="nb-NO" dirty="0" err="1"/>
              <a:t>anvendes</a:t>
            </a:r>
            <a:endParaRPr lang="en-GB" altLang="nb-NO" dirty="0"/>
          </a:p>
          <a:p>
            <a:pPr lvl="1"/>
            <a:r>
              <a:rPr lang="en-GB" altLang="nb-NO" dirty="0" err="1"/>
              <a:t>Klare</a:t>
            </a:r>
            <a:r>
              <a:rPr lang="en-GB" altLang="nb-NO" dirty="0"/>
              <a:t> </a:t>
            </a:r>
            <a:r>
              <a:rPr lang="en-GB" altLang="nb-NO" dirty="0" err="1"/>
              <a:t>henvisningsstrukturer</a:t>
            </a:r>
            <a:r>
              <a:rPr lang="en-GB" altLang="nb-NO" dirty="0"/>
              <a:t> for å </a:t>
            </a:r>
            <a:r>
              <a:rPr lang="en-GB" altLang="nb-NO" dirty="0" err="1"/>
              <a:t>anvise</a:t>
            </a:r>
            <a:r>
              <a:rPr lang="en-GB" altLang="nb-NO" dirty="0"/>
              <a:t> </a:t>
            </a:r>
            <a:r>
              <a:rPr lang="en-GB" altLang="nb-NO" dirty="0" err="1"/>
              <a:t>sammenhenger</a:t>
            </a:r>
            <a:r>
              <a:rPr lang="en-GB" altLang="nb-NO" dirty="0"/>
              <a:t> som </a:t>
            </a:r>
            <a:r>
              <a:rPr lang="en-GB" altLang="nb-NO" dirty="0" err="1"/>
              <a:t>ikke</a:t>
            </a:r>
            <a:r>
              <a:rPr lang="en-GB" altLang="nb-NO" dirty="0"/>
              <a:t> </a:t>
            </a:r>
            <a:r>
              <a:rPr lang="en-GB" altLang="nb-NO" dirty="0" err="1"/>
              <a:t>kan</a:t>
            </a:r>
            <a:r>
              <a:rPr lang="en-GB" altLang="nb-NO" dirty="0"/>
              <a:t> </a:t>
            </a:r>
            <a:r>
              <a:rPr lang="en-GB" altLang="nb-NO" dirty="0" err="1"/>
              <a:t>fremgå</a:t>
            </a:r>
            <a:r>
              <a:rPr lang="en-GB" altLang="nb-NO" dirty="0"/>
              <a:t> </a:t>
            </a:r>
            <a:r>
              <a:rPr lang="en-GB" altLang="nb-NO" dirty="0" err="1"/>
              <a:t>av</a:t>
            </a:r>
            <a:r>
              <a:rPr lang="en-GB" altLang="nb-NO" dirty="0"/>
              <a:t> </a:t>
            </a:r>
            <a:r>
              <a:rPr lang="en-GB" altLang="nb-NO" dirty="0" err="1"/>
              <a:t>rekkefølge</a:t>
            </a:r>
            <a:endParaRPr lang="en-GB" altLang="nb-NO" dirty="0"/>
          </a:p>
          <a:p>
            <a:pPr lvl="1"/>
            <a:r>
              <a:rPr lang="en-GB" altLang="nb-NO" dirty="0" err="1"/>
              <a:t>Tenk</a:t>
            </a:r>
            <a:r>
              <a:rPr lang="en-GB" altLang="nb-NO" dirty="0"/>
              <a:t> </a:t>
            </a:r>
            <a:r>
              <a:rPr lang="en-GB" altLang="nb-NO" dirty="0" err="1"/>
              <a:t>mest</a:t>
            </a:r>
            <a:r>
              <a:rPr lang="en-GB" altLang="nb-NO" dirty="0"/>
              <a:t> </a:t>
            </a:r>
            <a:r>
              <a:rPr lang="en-GB" altLang="nb-NO" dirty="0" err="1"/>
              <a:t>mulig</a:t>
            </a:r>
            <a:r>
              <a:rPr lang="en-GB" altLang="nb-NO" dirty="0"/>
              <a:t> “</a:t>
            </a:r>
            <a:r>
              <a:rPr lang="en-GB" altLang="nb-NO" dirty="0" err="1"/>
              <a:t>kakeoppskrift</a:t>
            </a:r>
            <a:r>
              <a:rPr lang="en-GB" altLang="nb-NO" dirty="0"/>
              <a:t>”</a:t>
            </a:r>
          </a:p>
          <a:p>
            <a:pPr lvl="1"/>
            <a:r>
              <a:rPr lang="en-GB" altLang="nb-NO" dirty="0"/>
              <a:t>Skal </a:t>
            </a:r>
            <a:r>
              <a:rPr lang="en-GB" altLang="nb-NO" dirty="0" err="1"/>
              <a:t>anvendelsen</a:t>
            </a:r>
            <a:r>
              <a:rPr lang="en-GB" altLang="nb-NO" dirty="0"/>
              <a:t> </a:t>
            </a:r>
            <a:r>
              <a:rPr lang="en-GB" altLang="nb-NO" dirty="0" err="1"/>
              <a:t>av</a:t>
            </a:r>
            <a:r>
              <a:rPr lang="en-GB" altLang="nb-NO" dirty="0"/>
              <a:t> </a:t>
            </a:r>
            <a:r>
              <a:rPr lang="en-GB" altLang="nb-NO" dirty="0" err="1"/>
              <a:t>loven</a:t>
            </a:r>
            <a:r>
              <a:rPr lang="en-GB" altLang="nb-NO" dirty="0"/>
              <a:t> </a:t>
            </a:r>
            <a:r>
              <a:rPr lang="en-GB" altLang="nb-NO" dirty="0" err="1"/>
              <a:t>digitaliseres</a:t>
            </a:r>
            <a:r>
              <a:rPr lang="en-GB" altLang="nb-NO" dirty="0"/>
              <a:t>, </a:t>
            </a:r>
            <a:r>
              <a:rPr lang="en-GB" altLang="nb-NO" dirty="0" err="1"/>
              <a:t>vil</a:t>
            </a:r>
            <a:r>
              <a:rPr lang="en-GB" altLang="nb-NO" dirty="0"/>
              <a:t> </a:t>
            </a:r>
            <a:r>
              <a:rPr lang="en-GB" altLang="nb-NO" dirty="0" err="1"/>
              <a:t>en</a:t>
            </a:r>
            <a:r>
              <a:rPr lang="en-GB" altLang="nb-NO" dirty="0"/>
              <a:t> </a:t>
            </a:r>
            <a:r>
              <a:rPr lang="en-GB" altLang="nb-NO" i="1" dirty="0" err="1"/>
              <a:t>uansett</a:t>
            </a:r>
            <a:r>
              <a:rPr lang="en-GB" altLang="nb-NO" dirty="0"/>
              <a:t> </a:t>
            </a:r>
            <a:r>
              <a:rPr lang="en-GB" altLang="nb-NO" dirty="0" err="1"/>
              <a:t>måtte</a:t>
            </a:r>
            <a:r>
              <a:rPr lang="en-GB" altLang="nb-NO" dirty="0"/>
              <a:t> ta stilling </a:t>
            </a:r>
            <a:r>
              <a:rPr lang="en-GB" altLang="nb-NO" dirty="0" err="1"/>
              <a:t>til</a:t>
            </a:r>
            <a:r>
              <a:rPr lang="en-GB" altLang="nb-NO" dirty="0"/>
              <a:t> </a:t>
            </a:r>
            <a:r>
              <a:rPr lang="en-GB" altLang="nb-NO" dirty="0" err="1"/>
              <a:t>hva</a:t>
            </a:r>
            <a:r>
              <a:rPr lang="en-GB" altLang="nb-NO" dirty="0"/>
              <a:t> som er </a:t>
            </a:r>
            <a:r>
              <a:rPr lang="en-GB" altLang="nb-NO" dirty="0" err="1"/>
              <a:t>riktig</a:t>
            </a:r>
            <a:r>
              <a:rPr lang="en-GB" altLang="nb-NO" dirty="0"/>
              <a:t> </a:t>
            </a:r>
            <a:r>
              <a:rPr lang="en-GB" altLang="nb-NO" dirty="0" err="1"/>
              <a:t>prosess</a:t>
            </a:r>
            <a:endParaRPr lang="en-GB" altLang="nb-NO" dirty="0"/>
          </a:p>
          <a:p>
            <a:pPr lvl="1"/>
            <a:r>
              <a:rPr lang="en-GB" altLang="nb-NO" dirty="0" err="1"/>
              <a:t>Prosesstenkning</a:t>
            </a:r>
            <a:r>
              <a:rPr lang="en-GB" altLang="nb-NO" dirty="0"/>
              <a:t> </a:t>
            </a:r>
            <a:r>
              <a:rPr lang="en-GB" altLang="nb-NO" dirty="0" err="1"/>
              <a:t>gjør</a:t>
            </a:r>
            <a:r>
              <a:rPr lang="en-GB" altLang="nb-NO" dirty="0"/>
              <a:t> det </a:t>
            </a:r>
            <a:r>
              <a:rPr lang="en-GB" altLang="nb-NO" dirty="0" err="1"/>
              <a:t>lettere</a:t>
            </a:r>
            <a:r>
              <a:rPr lang="en-GB" altLang="nb-NO" dirty="0"/>
              <a:t> å </a:t>
            </a:r>
            <a:r>
              <a:rPr lang="en-GB" altLang="nb-NO" dirty="0" err="1"/>
              <a:t>være</a:t>
            </a:r>
            <a:r>
              <a:rPr lang="en-GB" altLang="nb-NO" dirty="0"/>
              <a:t> </a:t>
            </a:r>
            <a:r>
              <a:rPr lang="en-GB" altLang="nb-NO" dirty="0" err="1"/>
              <a:t>systematisk</a:t>
            </a:r>
            <a:r>
              <a:rPr lang="en-GB" altLang="nb-NO" dirty="0"/>
              <a:t> </a:t>
            </a:r>
            <a:r>
              <a:rPr lang="en-GB" altLang="nb-NO" dirty="0" err="1"/>
              <a:t>og</a:t>
            </a:r>
            <a:r>
              <a:rPr lang="en-GB" altLang="nb-NO" dirty="0"/>
              <a:t> </a:t>
            </a:r>
            <a:r>
              <a:rPr lang="en-GB" altLang="nb-NO" dirty="0" err="1"/>
              <a:t>unngå</a:t>
            </a:r>
            <a:r>
              <a:rPr lang="en-GB" altLang="nb-NO" dirty="0"/>
              <a:t> “</a:t>
            </a:r>
            <a:r>
              <a:rPr lang="en-GB" altLang="nb-NO" dirty="0" err="1"/>
              <a:t>hvite</a:t>
            </a:r>
            <a:r>
              <a:rPr lang="en-GB" altLang="nb-NO" dirty="0"/>
              <a:t> </a:t>
            </a:r>
            <a:r>
              <a:rPr lang="en-GB" altLang="nb-NO" dirty="0" err="1"/>
              <a:t>flekker</a:t>
            </a:r>
            <a:r>
              <a:rPr lang="en-GB" altLang="nb-NO" dirty="0"/>
              <a:t>” der </a:t>
            </a:r>
            <a:r>
              <a:rPr lang="en-GB" altLang="nb-NO" dirty="0" err="1"/>
              <a:t>lovgiver</a:t>
            </a:r>
            <a:r>
              <a:rPr lang="en-GB" altLang="nb-NO" dirty="0"/>
              <a:t> </a:t>
            </a:r>
            <a:r>
              <a:rPr lang="en-GB" altLang="nb-NO" dirty="0" err="1"/>
              <a:t>ikke</a:t>
            </a:r>
            <a:r>
              <a:rPr lang="en-GB" altLang="nb-NO" dirty="0"/>
              <a:t> har tatt stilling </a:t>
            </a:r>
            <a:r>
              <a:rPr lang="en-GB" altLang="nb-NO" dirty="0" err="1"/>
              <a:t>til</a:t>
            </a:r>
            <a:r>
              <a:rPr lang="en-GB" altLang="nb-NO" dirty="0"/>
              <a:t> </a:t>
            </a:r>
            <a:r>
              <a:rPr lang="en-GB" altLang="nb-NO" dirty="0" err="1"/>
              <a:t>rettsspørsmål</a:t>
            </a:r>
            <a:r>
              <a:rPr lang="en-GB" altLang="nb-NO" dirty="0"/>
              <a:t> som </a:t>
            </a:r>
            <a:r>
              <a:rPr lang="en-GB" altLang="nb-NO" dirty="0" err="1"/>
              <a:t>må</a:t>
            </a:r>
            <a:r>
              <a:rPr lang="en-GB" altLang="nb-NO" dirty="0"/>
              <a:t> </a:t>
            </a:r>
            <a:r>
              <a:rPr lang="en-GB" altLang="nb-NO" dirty="0" err="1"/>
              <a:t>løses</a:t>
            </a:r>
            <a:endParaRPr lang="en-GB" alt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uppe 21">
            <a:extLst>
              <a:ext uri="{FF2B5EF4-FFF2-40B4-BE49-F238E27FC236}">
                <a16:creationId xmlns:a16="http://schemas.microsoft.com/office/drawing/2014/main" id="{81B8FD92-24EF-4D5A-A928-2B2CC9A89D33}"/>
              </a:ext>
            </a:extLst>
          </p:cNvPr>
          <p:cNvGrpSpPr>
            <a:grpSpLocks/>
          </p:cNvGrpSpPr>
          <p:nvPr/>
        </p:nvGrpSpPr>
        <p:grpSpPr bwMode="auto">
          <a:xfrm>
            <a:off x="371475" y="1020763"/>
            <a:ext cx="8629650" cy="1676400"/>
            <a:chOff x="371475" y="1020841"/>
            <a:chExt cx="8629650" cy="1675920"/>
          </a:xfrm>
        </p:grpSpPr>
        <p:grpSp>
          <p:nvGrpSpPr>
            <p:cNvPr id="13322" name="Gruppe 11">
              <a:extLst>
                <a:ext uri="{FF2B5EF4-FFF2-40B4-BE49-F238E27FC236}">
                  <a16:creationId xmlns:a16="http://schemas.microsoft.com/office/drawing/2014/main" id="{36DB2CC0-3B1F-47FB-9DF4-7A4213F8109C}"/>
                </a:ext>
              </a:extLst>
            </p:cNvPr>
            <p:cNvGrpSpPr>
              <a:grpSpLocks/>
            </p:cNvGrpSpPr>
            <p:nvPr/>
          </p:nvGrpSpPr>
          <p:grpSpPr bwMode="auto">
            <a:xfrm>
              <a:off x="371475" y="1316593"/>
              <a:ext cx="8629650" cy="1380168"/>
              <a:chOff x="800100" y="1402318"/>
              <a:chExt cx="8629650" cy="1380168"/>
            </a:xfrm>
          </p:grpSpPr>
          <p:sp>
            <p:nvSpPr>
              <p:cNvPr id="13324" name="Rektangel 6">
                <a:extLst>
                  <a:ext uri="{FF2B5EF4-FFF2-40B4-BE49-F238E27FC236}">
                    <a16:creationId xmlns:a16="http://schemas.microsoft.com/office/drawing/2014/main" id="{2C14E163-EAF4-47B9-9D93-1926A6D34C09}"/>
                  </a:ext>
                </a:extLst>
              </p:cNvPr>
              <p:cNvSpPr>
                <a:spLocks noChangeArrowheads="1"/>
              </p:cNvSpPr>
              <p:nvPr/>
            </p:nvSpPr>
            <p:spPr bwMode="auto">
              <a:xfrm>
                <a:off x="800100" y="1402318"/>
                <a:ext cx="208597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nb-NO" sz="1800"/>
                  <a:t>Article 4 Definitions</a:t>
                </a:r>
                <a:endParaRPr lang="nb-NO" altLang="nb-NO" sz="1800"/>
              </a:p>
            </p:txBody>
          </p:sp>
          <p:sp>
            <p:nvSpPr>
              <p:cNvPr id="13325" name="Rektangel 8">
                <a:extLst>
                  <a:ext uri="{FF2B5EF4-FFF2-40B4-BE49-F238E27FC236}">
                    <a16:creationId xmlns:a16="http://schemas.microsoft.com/office/drawing/2014/main" id="{5E43B3A2-7B30-49C1-A59F-9E1AAE3BCACF}"/>
                  </a:ext>
                </a:extLst>
              </p:cNvPr>
              <p:cNvSpPr>
                <a:spLocks noChangeArrowheads="1"/>
              </p:cNvSpPr>
              <p:nvPr/>
            </p:nvSpPr>
            <p:spPr bwMode="auto">
              <a:xfrm>
                <a:off x="800100" y="2092402"/>
                <a:ext cx="32575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1800"/>
                  <a:t>Article 7  Conditions for consent </a:t>
                </a:r>
              </a:p>
            </p:txBody>
          </p:sp>
          <p:sp>
            <p:nvSpPr>
              <p:cNvPr id="13326" name="Rektangel 9">
                <a:extLst>
                  <a:ext uri="{FF2B5EF4-FFF2-40B4-BE49-F238E27FC236}">
                    <a16:creationId xmlns:a16="http://schemas.microsoft.com/office/drawing/2014/main" id="{4666781C-8CB9-4F0A-B766-E594C4D7C04F}"/>
                  </a:ext>
                </a:extLst>
              </p:cNvPr>
              <p:cNvSpPr>
                <a:spLocks noChangeArrowheads="1"/>
              </p:cNvSpPr>
              <p:nvPr/>
            </p:nvSpPr>
            <p:spPr bwMode="auto">
              <a:xfrm>
                <a:off x="800100" y="2413154"/>
                <a:ext cx="86296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nb-NO" sz="1800"/>
                  <a:t>Article 8  Conditions applicable to child's consent in relation to information society services </a:t>
                </a:r>
                <a:endParaRPr lang="nb-NO" altLang="nb-NO" sz="1800"/>
              </a:p>
            </p:txBody>
          </p:sp>
          <p:sp>
            <p:nvSpPr>
              <p:cNvPr id="13327" name="Rektangel 10">
                <a:extLst>
                  <a:ext uri="{FF2B5EF4-FFF2-40B4-BE49-F238E27FC236}">
                    <a16:creationId xmlns:a16="http://schemas.microsoft.com/office/drawing/2014/main" id="{00E8E105-86BB-4E31-801A-F4A920058A3B}"/>
                  </a:ext>
                </a:extLst>
              </p:cNvPr>
              <p:cNvSpPr>
                <a:spLocks noChangeArrowheads="1"/>
              </p:cNvSpPr>
              <p:nvPr/>
            </p:nvSpPr>
            <p:spPr bwMode="auto">
              <a:xfrm>
                <a:off x="800100" y="1747360"/>
                <a:ext cx="609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nb-NO" sz="1800"/>
                  <a:t>Article 6 Lawfulness of processing </a:t>
                </a:r>
                <a:endParaRPr lang="nb-NO" altLang="nb-NO" sz="1800"/>
              </a:p>
            </p:txBody>
          </p:sp>
        </p:grpSp>
        <p:sp>
          <p:nvSpPr>
            <p:cNvPr id="13323" name="TekstSylinder 20">
              <a:extLst>
                <a:ext uri="{FF2B5EF4-FFF2-40B4-BE49-F238E27FC236}">
                  <a16:creationId xmlns:a16="http://schemas.microsoft.com/office/drawing/2014/main" id="{05AC124F-DF7A-4986-9C01-ACF1EC85DA5C}"/>
                </a:ext>
              </a:extLst>
            </p:cNvPr>
            <p:cNvSpPr txBox="1">
              <a:spLocks noChangeArrowheads="1"/>
            </p:cNvSpPr>
            <p:nvPr/>
          </p:nvSpPr>
          <p:spPr bwMode="auto">
            <a:xfrm>
              <a:off x="371475" y="1020841"/>
              <a:ext cx="5265352" cy="369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1800" b="1"/>
                <a:t>Bestemmelser i PVF som spesielt regulerer samtykke:</a:t>
              </a:r>
            </a:p>
          </p:txBody>
        </p:sp>
      </p:grpSp>
      <p:sp>
        <p:nvSpPr>
          <p:cNvPr id="11267" name="Tittel 3">
            <a:extLst>
              <a:ext uri="{FF2B5EF4-FFF2-40B4-BE49-F238E27FC236}">
                <a16:creationId xmlns:a16="http://schemas.microsoft.com/office/drawing/2014/main" id="{E6F3DE3F-206D-4A60-89C8-A94A0F0A3E06}"/>
              </a:ext>
            </a:extLst>
          </p:cNvPr>
          <p:cNvSpPr>
            <a:spLocks noGrp="1"/>
          </p:cNvSpPr>
          <p:nvPr>
            <p:ph type="title"/>
          </p:nvPr>
        </p:nvSpPr>
        <p:spPr>
          <a:xfrm>
            <a:off x="371475" y="236538"/>
            <a:ext cx="10515600" cy="692150"/>
          </a:xfrm>
        </p:spPr>
        <p:txBody>
          <a:bodyPr rtlCol="0">
            <a:normAutofit fontScale="90000"/>
          </a:bodyPr>
          <a:lstStyle/>
          <a:p>
            <a:pPr fontAlgn="auto">
              <a:spcAft>
                <a:spcPts val="0"/>
              </a:spcAft>
              <a:defRPr/>
            </a:pPr>
            <a:r>
              <a:rPr lang="nb-NO" altLang="nb-NO" sz="4900" b="1" baseline="-25000" dirty="0">
                <a:solidFill>
                  <a:srgbClr val="C00000"/>
                </a:solidFill>
              </a:rPr>
              <a:t>Fra fragmenter til prosedyre </a:t>
            </a:r>
            <a:r>
              <a:rPr lang="nb-NO" altLang="nb-NO" sz="2200" dirty="0">
                <a:solidFill>
                  <a:srgbClr val="C00000"/>
                </a:solidFill>
              </a:rPr>
              <a:t>(men samtykkebestemmelsene i personvern- </a:t>
            </a:r>
            <a:br>
              <a:rPr lang="nb-NO" altLang="nb-NO" sz="2200" dirty="0">
                <a:solidFill>
                  <a:srgbClr val="C00000"/>
                </a:solidFill>
              </a:rPr>
            </a:br>
            <a:r>
              <a:rPr lang="nb-NO" altLang="nb-NO" sz="2200" dirty="0">
                <a:solidFill>
                  <a:srgbClr val="C00000"/>
                </a:solidFill>
              </a:rPr>
              <a:t>                                                                           forordningen (PVF) som eksempel)</a:t>
            </a:r>
          </a:p>
        </p:txBody>
      </p:sp>
      <p:sp>
        <p:nvSpPr>
          <p:cNvPr id="14" name="TekstSylinder 13">
            <a:extLst>
              <a:ext uri="{FF2B5EF4-FFF2-40B4-BE49-F238E27FC236}">
                <a16:creationId xmlns:a16="http://schemas.microsoft.com/office/drawing/2014/main" id="{6974A532-6EE3-4710-9A96-D29D6E8DB99F}"/>
              </a:ext>
            </a:extLst>
          </p:cNvPr>
          <p:cNvSpPr txBox="1"/>
          <p:nvPr/>
        </p:nvSpPr>
        <p:spPr>
          <a:xfrm>
            <a:off x="371475" y="1090613"/>
            <a:ext cx="10598150" cy="4524375"/>
          </a:xfrm>
          <a:prstGeom prst="rect">
            <a:avLst/>
          </a:prstGeom>
          <a:solidFill>
            <a:schemeClr val="bg2">
              <a:lumMod val="90000"/>
            </a:schemeClr>
          </a:solidFill>
        </p:spPr>
        <p:txBody>
          <a:bodyPr wrap="none">
            <a:spAutoFit/>
          </a:bodyPr>
          <a:lstStyle/>
          <a:p>
            <a:pPr eaLnBrk="1" fontAlgn="auto" hangingPunct="1">
              <a:spcBef>
                <a:spcPts val="0"/>
              </a:spcBef>
              <a:spcAft>
                <a:spcPts val="0"/>
              </a:spcAft>
              <a:defRPr/>
            </a:pPr>
            <a:r>
              <a:rPr lang="en-US">
                <a:latin typeface="+mn-lt"/>
              </a:rPr>
              <a:t>Article 7</a:t>
            </a:r>
          </a:p>
          <a:p>
            <a:pPr eaLnBrk="1" fontAlgn="auto" hangingPunct="1">
              <a:spcBef>
                <a:spcPts val="0"/>
              </a:spcBef>
              <a:spcAft>
                <a:spcPts val="0"/>
              </a:spcAft>
              <a:defRPr/>
            </a:pPr>
            <a:r>
              <a:rPr lang="en-US">
                <a:latin typeface="+mn-lt"/>
              </a:rPr>
              <a:t>Conditions for consent</a:t>
            </a:r>
          </a:p>
          <a:p>
            <a:pPr marL="342900" indent="-342900" eaLnBrk="1" fontAlgn="auto" hangingPunct="1">
              <a:spcBef>
                <a:spcPts val="0"/>
              </a:spcBef>
              <a:spcAft>
                <a:spcPts val="0"/>
              </a:spcAft>
              <a:buFontTx/>
              <a:buAutoNum type="arabicPeriod"/>
              <a:defRPr/>
            </a:pPr>
            <a:r>
              <a:rPr lang="en-US">
                <a:latin typeface="+mn-lt"/>
              </a:rPr>
              <a:t>Where processing is  based on  consent, the  controller shall  be  able  to  demonstrate that</a:t>
            </a:r>
          </a:p>
          <a:p>
            <a:pPr marL="361950" eaLnBrk="1" fontAlgn="auto" hangingPunct="1">
              <a:spcBef>
                <a:spcPts val="0"/>
              </a:spcBef>
              <a:spcAft>
                <a:spcPts val="0"/>
              </a:spcAft>
              <a:defRPr/>
            </a:pPr>
            <a:r>
              <a:rPr lang="en-US">
                <a:latin typeface="+mn-lt"/>
              </a:rPr>
              <a:t>the  data  subject has consented to processing of his or her personal data.</a:t>
            </a:r>
          </a:p>
          <a:p>
            <a:pPr marL="342900" indent="-342900" eaLnBrk="1" fontAlgn="auto" hangingPunct="1">
              <a:spcBef>
                <a:spcPts val="0"/>
              </a:spcBef>
              <a:spcAft>
                <a:spcPts val="0"/>
              </a:spcAft>
              <a:buFontTx/>
              <a:buAutoNum type="arabicPeriod" startAt="2"/>
              <a:defRPr/>
            </a:pPr>
            <a:r>
              <a:rPr lang="en-US">
                <a:latin typeface="+mn-lt"/>
              </a:rPr>
              <a:t>If the data subject's consent is given in the context of a written declaration which also</a:t>
            </a:r>
          </a:p>
          <a:p>
            <a:pPr marL="361950" eaLnBrk="1" fontAlgn="auto" hangingPunct="1">
              <a:spcBef>
                <a:spcPts val="0"/>
              </a:spcBef>
              <a:spcAft>
                <a:spcPts val="0"/>
              </a:spcAft>
              <a:defRPr/>
            </a:pPr>
            <a:r>
              <a:rPr lang="en-US">
                <a:latin typeface="+mn-lt"/>
              </a:rPr>
              <a:t>concerns other matters, the request for  consent shall  be  presented  in  a  manner which is </a:t>
            </a:r>
          </a:p>
          <a:p>
            <a:pPr marL="361950" eaLnBrk="1" fontAlgn="auto" hangingPunct="1">
              <a:spcBef>
                <a:spcPts val="0"/>
              </a:spcBef>
              <a:spcAft>
                <a:spcPts val="0"/>
              </a:spcAft>
              <a:defRPr/>
            </a:pPr>
            <a:r>
              <a:rPr lang="en-US">
                <a:latin typeface="+mn-lt"/>
              </a:rPr>
              <a:t>clearly distinguishable from  the  other  matters,  in  an intelligible and easily accessible form,</a:t>
            </a:r>
          </a:p>
          <a:p>
            <a:pPr marL="361950" eaLnBrk="1" fontAlgn="auto" hangingPunct="1">
              <a:spcBef>
                <a:spcPts val="0"/>
              </a:spcBef>
              <a:spcAft>
                <a:spcPts val="0"/>
              </a:spcAft>
              <a:defRPr/>
            </a:pPr>
            <a:r>
              <a:rPr lang="en-US">
                <a:latin typeface="+mn-lt"/>
              </a:rPr>
              <a:t>using clear and plain language. Any part of such a declaration which constitutes an infringement</a:t>
            </a:r>
          </a:p>
          <a:p>
            <a:pPr marL="361950" eaLnBrk="1" fontAlgn="auto" hangingPunct="1">
              <a:spcBef>
                <a:spcPts val="0"/>
              </a:spcBef>
              <a:spcAft>
                <a:spcPts val="0"/>
              </a:spcAft>
              <a:defRPr/>
            </a:pPr>
            <a:r>
              <a:rPr lang="en-US">
                <a:latin typeface="+mn-lt"/>
              </a:rPr>
              <a:t>of this Regulation shall not be binding.</a:t>
            </a:r>
          </a:p>
          <a:p>
            <a:pPr marL="342900" indent="-342900" eaLnBrk="1" fontAlgn="auto" hangingPunct="1">
              <a:spcBef>
                <a:spcPts val="0"/>
              </a:spcBef>
              <a:spcAft>
                <a:spcPts val="0"/>
              </a:spcAft>
              <a:buFontTx/>
              <a:buAutoNum type="arabicPeriod" startAt="3"/>
              <a:defRPr/>
            </a:pPr>
            <a:r>
              <a:rPr lang="en-US">
                <a:latin typeface="+mn-lt"/>
              </a:rPr>
              <a:t>The data subject shall have the right to withdraw his or her consent at any time. The withdrawal of</a:t>
            </a:r>
          </a:p>
          <a:p>
            <a:pPr marL="361950" eaLnBrk="1" fontAlgn="auto" hangingPunct="1">
              <a:spcBef>
                <a:spcPts val="0"/>
              </a:spcBef>
              <a:spcAft>
                <a:spcPts val="0"/>
              </a:spcAft>
              <a:defRPr/>
            </a:pPr>
            <a:r>
              <a:rPr lang="en-US">
                <a:latin typeface="+mn-lt"/>
              </a:rPr>
              <a:t>consent shall not affect the lawfulness of processing based on consent before its withdrawal. Prior to giving</a:t>
            </a:r>
          </a:p>
          <a:p>
            <a:pPr marL="361950" eaLnBrk="1" fontAlgn="auto" hangingPunct="1">
              <a:spcBef>
                <a:spcPts val="0"/>
              </a:spcBef>
              <a:spcAft>
                <a:spcPts val="0"/>
              </a:spcAft>
              <a:defRPr/>
            </a:pPr>
            <a:r>
              <a:rPr lang="en-US">
                <a:latin typeface="+mn-lt"/>
              </a:rPr>
              <a:t>consent, the data subject shall be informed thereof. It shall be as easy to withdraw as to give consent. </a:t>
            </a:r>
          </a:p>
          <a:p>
            <a:pPr eaLnBrk="1" fontAlgn="auto" hangingPunct="1">
              <a:spcBef>
                <a:spcPts val="0"/>
              </a:spcBef>
              <a:spcAft>
                <a:spcPts val="0"/>
              </a:spcAft>
              <a:defRPr/>
            </a:pPr>
            <a:r>
              <a:rPr lang="en-US">
                <a:latin typeface="+mn-lt"/>
              </a:rPr>
              <a:t>4.   When assessing whether consent is freely given, utmost account shall be taken of whether, inter alia, the</a:t>
            </a:r>
          </a:p>
          <a:p>
            <a:pPr marL="361950" eaLnBrk="1" fontAlgn="auto" hangingPunct="1">
              <a:spcBef>
                <a:spcPts val="0"/>
              </a:spcBef>
              <a:spcAft>
                <a:spcPts val="0"/>
              </a:spcAft>
              <a:defRPr/>
            </a:pPr>
            <a:r>
              <a:rPr lang="en-US">
                <a:latin typeface="+mn-lt"/>
              </a:rPr>
              <a:t>performance of a contract, including the provision of a service, is conditional on consent to the processing</a:t>
            </a:r>
          </a:p>
          <a:p>
            <a:pPr marL="361950" eaLnBrk="1" fontAlgn="auto" hangingPunct="1">
              <a:spcBef>
                <a:spcPts val="0"/>
              </a:spcBef>
              <a:spcAft>
                <a:spcPts val="0"/>
              </a:spcAft>
              <a:defRPr/>
            </a:pPr>
            <a:r>
              <a:rPr lang="en-US">
                <a:latin typeface="+mn-lt"/>
              </a:rPr>
              <a:t>of personal data that is not necessary for the performance of that contract.</a:t>
            </a:r>
          </a:p>
          <a:p>
            <a:pPr eaLnBrk="1" fontAlgn="auto" hangingPunct="1">
              <a:spcBef>
                <a:spcPts val="0"/>
              </a:spcBef>
              <a:spcAft>
                <a:spcPts val="0"/>
              </a:spcAft>
              <a:defRPr/>
            </a:pPr>
            <a:r>
              <a:rPr lang="nb-NO">
                <a:latin typeface="+mn-lt"/>
              </a:rPr>
              <a:t> </a:t>
            </a:r>
          </a:p>
        </p:txBody>
      </p:sp>
      <p:sp>
        <p:nvSpPr>
          <p:cNvPr id="25" name="TekstSylinder 24">
            <a:extLst>
              <a:ext uri="{FF2B5EF4-FFF2-40B4-BE49-F238E27FC236}">
                <a16:creationId xmlns:a16="http://schemas.microsoft.com/office/drawing/2014/main" id="{5299A61E-E01D-430A-BD74-504DD666B473}"/>
              </a:ext>
            </a:extLst>
          </p:cNvPr>
          <p:cNvSpPr txBox="1">
            <a:spLocks noChangeArrowheads="1"/>
          </p:cNvSpPr>
          <p:nvPr/>
        </p:nvSpPr>
        <p:spPr bwMode="auto">
          <a:xfrm>
            <a:off x="371475" y="2133600"/>
            <a:ext cx="6407150" cy="830263"/>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2400">
                <a:solidFill>
                  <a:schemeClr val="bg2"/>
                </a:solidFill>
              </a:rPr>
              <a:t>Automatisering er åpenbart ikke mulig, men</a:t>
            </a:r>
          </a:p>
          <a:p>
            <a:pPr eaLnBrk="1" hangingPunct="1">
              <a:lnSpc>
                <a:spcPct val="100000"/>
              </a:lnSpc>
              <a:spcBef>
                <a:spcPct val="0"/>
              </a:spcBef>
              <a:buFontTx/>
              <a:buNone/>
            </a:pPr>
            <a:r>
              <a:rPr lang="nb-NO" altLang="nb-NO" sz="2400">
                <a:solidFill>
                  <a:schemeClr val="bg2"/>
                </a:solidFill>
              </a:rPr>
              <a:t>angivelse av klar prosedyre kan være til god hjelp!</a:t>
            </a:r>
          </a:p>
        </p:txBody>
      </p:sp>
      <p:sp>
        <p:nvSpPr>
          <p:cNvPr id="23" name="TekstSylinder 22">
            <a:extLst>
              <a:ext uri="{FF2B5EF4-FFF2-40B4-BE49-F238E27FC236}">
                <a16:creationId xmlns:a16="http://schemas.microsoft.com/office/drawing/2014/main" id="{E18B3516-9076-45D7-B76C-D545556E3E66}"/>
              </a:ext>
            </a:extLst>
          </p:cNvPr>
          <p:cNvSpPr txBox="1">
            <a:spLocks noChangeArrowheads="1"/>
          </p:cNvSpPr>
          <p:nvPr/>
        </p:nvSpPr>
        <p:spPr bwMode="auto">
          <a:xfrm>
            <a:off x="336550" y="1090613"/>
            <a:ext cx="7126288" cy="28606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2000"/>
              <a:t> </a:t>
            </a:r>
            <a:r>
              <a:rPr lang="nb-NO" altLang="nb-NO" sz="2000" b="1"/>
              <a:t>Which data subjects have power to consent?</a:t>
            </a:r>
          </a:p>
          <a:p>
            <a:pPr eaLnBrk="1" hangingPunct="1">
              <a:lnSpc>
                <a:spcPct val="100000"/>
              </a:lnSpc>
              <a:spcBef>
                <a:spcPct val="0"/>
              </a:spcBef>
              <a:buFontTx/>
              <a:buNone/>
            </a:pPr>
            <a:r>
              <a:rPr lang="en-US" altLang="nb-NO" sz="2000"/>
              <a:t>IF	data subject’s age is 18 years </a:t>
            </a:r>
          </a:p>
          <a:p>
            <a:pPr eaLnBrk="1" hangingPunct="1">
              <a:lnSpc>
                <a:spcPct val="100000"/>
              </a:lnSpc>
              <a:spcBef>
                <a:spcPct val="0"/>
              </a:spcBef>
              <a:buFontTx/>
              <a:buNone/>
            </a:pPr>
            <a:r>
              <a:rPr lang="en-US" altLang="nb-NO" sz="2000"/>
              <a:t>	OR data subject’s age is 16 or more and less than 18 years</a:t>
            </a:r>
          </a:p>
          <a:p>
            <a:pPr eaLnBrk="1" hangingPunct="1">
              <a:lnSpc>
                <a:spcPct val="100000"/>
              </a:lnSpc>
              <a:spcBef>
                <a:spcPct val="0"/>
              </a:spcBef>
              <a:buFontTx/>
              <a:buNone/>
            </a:pPr>
            <a:r>
              <a:rPr lang="en-US" altLang="nb-NO" sz="2000"/>
              <a:t>	    AND processing relates to information society services</a:t>
            </a:r>
          </a:p>
          <a:p>
            <a:pPr eaLnBrk="1" hangingPunct="1">
              <a:lnSpc>
                <a:spcPct val="100000"/>
              </a:lnSpc>
              <a:spcBef>
                <a:spcPct val="0"/>
              </a:spcBef>
              <a:buFontTx/>
              <a:buNone/>
            </a:pPr>
            <a:r>
              <a:rPr lang="en-US" altLang="nb-NO" sz="2000"/>
              <a:t>	OR data subject’s  age is less than 16 years</a:t>
            </a:r>
          </a:p>
          <a:p>
            <a:pPr eaLnBrk="1" hangingPunct="1">
              <a:lnSpc>
                <a:spcPct val="100000"/>
              </a:lnSpc>
              <a:spcBef>
                <a:spcPct val="0"/>
              </a:spcBef>
              <a:buFontTx/>
              <a:buNone/>
            </a:pPr>
            <a:r>
              <a:rPr lang="en-US" altLang="nb-NO" sz="2000"/>
              <a:t>	    AND processing is authorised by parent</a:t>
            </a:r>
          </a:p>
          <a:p>
            <a:pPr eaLnBrk="1" hangingPunct="1">
              <a:lnSpc>
                <a:spcPct val="100000"/>
              </a:lnSpc>
              <a:spcBef>
                <a:spcPct val="0"/>
              </a:spcBef>
              <a:buFontTx/>
              <a:buNone/>
            </a:pPr>
            <a:r>
              <a:rPr lang="en-US" altLang="nb-NO" sz="2000"/>
              <a:t>	AND data subject is of full capasity</a:t>
            </a:r>
          </a:p>
          <a:p>
            <a:pPr eaLnBrk="1" hangingPunct="1">
              <a:lnSpc>
                <a:spcPct val="100000"/>
              </a:lnSpc>
              <a:spcBef>
                <a:spcPct val="0"/>
              </a:spcBef>
              <a:buFontTx/>
              <a:buNone/>
            </a:pPr>
            <a:r>
              <a:rPr lang="en-US" altLang="nb-NO" sz="2000"/>
              <a:t>THEN  	data subject has power to consent</a:t>
            </a:r>
          </a:p>
          <a:p>
            <a:pPr eaLnBrk="1" hangingPunct="1">
              <a:lnSpc>
                <a:spcPct val="100000"/>
              </a:lnSpc>
              <a:spcBef>
                <a:spcPct val="0"/>
              </a:spcBef>
              <a:buFontTx/>
              <a:buNone/>
            </a:pPr>
            <a:endParaRPr lang="nb-NO" altLang="nb-NO" sz="2000"/>
          </a:p>
        </p:txBody>
      </p:sp>
      <p:sp>
        <p:nvSpPr>
          <p:cNvPr id="16" name="TekstSylinder 15">
            <a:extLst>
              <a:ext uri="{FF2B5EF4-FFF2-40B4-BE49-F238E27FC236}">
                <a16:creationId xmlns:a16="http://schemas.microsoft.com/office/drawing/2014/main" id="{02B8659D-EDF3-4021-84ED-33ADBAD0D6B5}"/>
              </a:ext>
            </a:extLst>
          </p:cNvPr>
          <p:cNvSpPr txBox="1">
            <a:spLocks noChangeArrowheads="1"/>
          </p:cNvSpPr>
          <p:nvPr/>
        </p:nvSpPr>
        <p:spPr bwMode="auto">
          <a:xfrm>
            <a:off x="336550" y="2497138"/>
            <a:ext cx="9207500" cy="1323975"/>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nb-NO" altLang="nb-NO" sz="2000" b="1"/>
              <a:t>Who may consent on behalf of the data subject?</a:t>
            </a:r>
          </a:p>
          <a:p>
            <a:pPr eaLnBrk="1" hangingPunct="1">
              <a:lnSpc>
                <a:spcPct val="100000"/>
              </a:lnSpc>
              <a:spcBef>
                <a:spcPct val="0"/>
              </a:spcBef>
              <a:buFontTx/>
              <a:buNone/>
            </a:pPr>
            <a:r>
              <a:rPr lang="en-US" altLang="nb-NO" sz="2000"/>
              <a:t>IF	Authorised by data subject to act on his/her behalf</a:t>
            </a:r>
          </a:p>
          <a:p>
            <a:pPr eaLnBrk="1" hangingPunct="1">
              <a:lnSpc>
                <a:spcPct val="100000"/>
              </a:lnSpc>
              <a:spcBef>
                <a:spcPct val="0"/>
              </a:spcBef>
              <a:buFontTx/>
              <a:buNone/>
            </a:pPr>
            <a:r>
              <a:rPr lang="en-US" altLang="nb-NO" sz="2000"/>
              <a:t>	OR holder of parental responsibility for data subject under the age of 18 years</a:t>
            </a:r>
          </a:p>
          <a:p>
            <a:pPr eaLnBrk="1" hangingPunct="1">
              <a:lnSpc>
                <a:spcPct val="100000"/>
              </a:lnSpc>
              <a:spcBef>
                <a:spcPct val="0"/>
              </a:spcBef>
              <a:buFontTx/>
              <a:buNone/>
            </a:pPr>
            <a:r>
              <a:rPr lang="en-US" altLang="nb-NO" sz="2000"/>
              <a:t>THEN	power to consent on behalf of the data subject</a:t>
            </a:r>
            <a:endParaRPr lang="nb-NO" altLang="nb-NO" sz="2000"/>
          </a:p>
        </p:txBody>
      </p:sp>
      <p:sp>
        <p:nvSpPr>
          <p:cNvPr id="19" name="TekstSylinder 18">
            <a:extLst>
              <a:ext uri="{FF2B5EF4-FFF2-40B4-BE49-F238E27FC236}">
                <a16:creationId xmlns:a16="http://schemas.microsoft.com/office/drawing/2014/main" id="{43B67524-2C2E-4361-A2FA-9DD51E0DB338}"/>
              </a:ext>
            </a:extLst>
          </p:cNvPr>
          <p:cNvSpPr txBox="1"/>
          <p:nvPr/>
        </p:nvSpPr>
        <p:spPr>
          <a:xfrm>
            <a:off x="371475" y="3119438"/>
            <a:ext cx="8845550" cy="2554287"/>
          </a:xfrm>
          <a:prstGeom prst="rect">
            <a:avLst/>
          </a:prstGeom>
          <a:solidFill>
            <a:schemeClr val="accent2">
              <a:lumMod val="20000"/>
              <a:lumOff val="80000"/>
            </a:schemeClr>
          </a:solidFill>
        </p:spPr>
        <p:txBody>
          <a:bodyPr>
            <a:spAutoFit/>
          </a:bodyPr>
          <a:lstStyle/>
          <a:p>
            <a:pPr eaLnBrk="1" fontAlgn="auto" hangingPunct="1">
              <a:spcBef>
                <a:spcPts val="0"/>
              </a:spcBef>
              <a:spcAft>
                <a:spcPts val="0"/>
              </a:spcAft>
              <a:defRPr/>
            </a:pPr>
            <a:r>
              <a:rPr lang="en-US" sz="2000" b="1">
                <a:latin typeface="+mn-lt"/>
              </a:rPr>
              <a:t>What are the conditions for valid consent?</a:t>
            </a:r>
          </a:p>
          <a:p>
            <a:pPr eaLnBrk="1" fontAlgn="auto" hangingPunct="1">
              <a:spcBef>
                <a:spcPts val="0"/>
              </a:spcBef>
              <a:spcAft>
                <a:spcPts val="0"/>
              </a:spcAft>
              <a:defRPr/>
            </a:pPr>
            <a:r>
              <a:rPr lang="en-US" sz="2000">
                <a:latin typeface="+mn-lt"/>
              </a:rPr>
              <a:t>IF	consent is freely given</a:t>
            </a:r>
          </a:p>
          <a:p>
            <a:pPr eaLnBrk="1" fontAlgn="auto" hangingPunct="1">
              <a:spcBef>
                <a:spcPts val="0"/>
              </a:spcBef>
              <a:spcAft>
                <a:spcPts val="0"/>
              </a:spcAft>
              <a:defRPr/>
            </a:pPr>
            <a:r>
              <a:rPr lang="en-US" sz="2000">
                <a:latin typeface="+mn-lt"/>
              </a:rPr>
              <a:t>	AND consent is specific</a:t>
            </a:r>
          </a:p>
          <a:p>
            <a:pPr eaLnBrk="1" fontAlgn="auto" hangingPunct="1">
              <a:spcBef>
                <a:spcPts val="0"/>
              </a:spcBef>
              <a:spcAft>
                <a:spcPts val="0"/>
              </a:spcAft>
              <a:defRPr/>
            </a:pPr>
            <a:r>
              <a:rPr lang="en-US" sz="2000">
                <a:latin typeface="+mn-lt"/>
              </a:rPr>
              <a:t>	AND information of purpose(s) is given</a:t>
            </a:r>
          </a:p>
          <a:p>
            <a:pPr eaLnBrk="1" fontAlgn="auto" hangingPunct="1">
              <a:spcBef>
                <a:spcPts val="0"/>
              </a:spcBef>
              <a:spcAft>
                <a:spcPts val="0"/>
              </a:spcAft>
              <a:defRPr/>
            </a:pPr>
            <a:r>
              <a:rPr lang="en-US" sz="2000">
                <a:latin typeface="+mn-lt"/>
              </a:rPr>
              <a:t>	AND other information is given</a:t>
            </a:r>
          </a:p>
          <a:p>
            <a:pPr eaLnBrk="1" fontAlgn="auto" hangingPunct="1">
              <a:spcBef>
                <a:spcPts val="0"/>
              </a:spcBef>
              <a:spcAft>
                <a:spcPts val="0"/>
              </a:spcAft>
              <a:defRPr/>
            </a:pPr>
            <a:r>
              <a:rPr lang="en-US" sz="2000">
                <a:latin typeface="+mn-lt"/>
              </a:rPr>
              <a:t>	AND consent is unambiguous indication of the data subject's wishes</a:t>
            </a:r>
          </a:p>
          <a:p>
            <a:pPr eaLnBrk="1" fontAlgn="auto" hangingPunct="1">
              <a:spcBef>
                <a:spcPts val="0"/>
              </a:spcBef>
              <a:spcAft>
                <a:spcPts val="0"/>
              </a:spcAft>
              <a:defRPr/>
            </a:pPr>
            <a:r>
              <a:rPr lang="en-US" sz="2000">
                <a:latin typeface="+mn-lt"/>
              </a:rPr>
              <a:t>THEN 	valid consent is collected</a:t>
            </a:r>
          </a:p>
          <a:p>
            <a:pPr eaLnBrk="1" fontAlgn="auto" hangingPunct="1">
              <a:spcBef>
                <a:spcPts val="0"/>
              </a:spcBef>
              <a:spcAft>
                <a:spcPts val="0"/>
              </a:spcAft>
              <a:defRPr/>
            </a:pPr>
            <a:endParaRPr lang="nb-NO" sz="2000">
              <a:latin typeface="+mn-lt"/>
            </a:endParaRPr>
          </a:p>
        </p:txBody>
      </p:sp>
      <p:sp>
        <p:nvSpPr>
          <p:cNvPr id="20" name="TekstSylinder 19">
            <a:extLst>
              <a:ext uri="{FF2B5EF4-FFF2-40B4-BE49-F238E27FC236}">
                <a16:creationId xmlns:a16="http://schemas.microsoft.com/office/drawing/2014/main" id="{38DC4E5F-3D22-43C2-B0D8-F6AEF0D61319}"/>
              </a:ext>
            </a:extLst>
          </p:cNvPr>
          <p:cNvSpPr txBox="1">
            <a:spLocks noChangeArrowheads="1"/>
          </p:cNvSpPr>
          <p:nvPr/>
        </p:nvSpPr>
        <p:spPr bwMode="auto">
          <a:xfrm>
            <a:off x="1536700" y="3843338"/>
            <a:ext cx="9432925" cy="2862262"/>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en-US" altLang="nb-NO" sz="2000" b="1"/>
              <a:t>How must collection of consent be carried out?</a:t>
            </a:r>
          </a:p>
          <a:p>
            <a:pPr eaLnBrk="1" hangingPunct="1">
              <a:lnSpc>
                <a:spcPct val="100000"/>
              </a:lnSpc>
              <a:spcBef>
                <a:spcPct val="0"/>
              </a:spcBef>
              <a:buFontTx/>
              <a:buNone/>
            </a:pPr>
            <a:r>
              <a:rPr lang="en-US" altLang="nb-NO" sz="2000"/>
              <a:t>IF	statement to consent is given by data subject or representative</a:t>
            </a:r>
          </a:p>
          <a:p>
            <a:pPr eaLnBrk="1" hangingPunct="1">
              <a:lnSpc>
                <a:spcPct val="100000"/>
              </a:lnSpc>
              <a:spcBef>
                <a:spcPct val="0"/>
              </a:spcBef>
              <a:buFontTx/>
              <a:buNone/>
            </a:pPr>
            <a:r>
              <a:rPr lang="en-US" altLang="nb-NO" sz="2000"/>
              <a:t>	   AND request for consent presented in an intelligible and easily accessible form,</a:t>
            </a:r>
          </a:p>
          <a:p>
            <a:pPr eaLnBrk="1" hangingPunct="1">
              <a:lnSpc>
                <a:spcPct val="100000"/>
              </a:lnSpc>
              <a:spcBef>
                <a:spcPct val="0"/>
              </a:spcBef>
              <a:buFontTx/>
              <a:buNone/>
            </a:pPr>
            <a:r>
              <a:rPr lang="en-US" altLang="nb-NO" sz="2000"/>
              <a:t>	   using clear and plain language</a:t>
            </a:r>
          </a:p>
          <a:p>
            <a:pPr eaLnBrk="1" hangingPunct="1">
              <a:lnSpc>
                <a:spcPct val="100000"/>
              </a:lnSpc>
              <a:spcBef>
                <a:spcPct val="0"/>
              </a:spcBef>
              <a:buFontTx/>
              <a:buNone/>
            </a:pPr>
            <a:r>
              <a:rPr lang="en-US" altLang="nb-NO" sz="2000"/>
              <a:t>	OR affirmative action is carried out by data subject or his/her representative</a:t>
            </a:r>
          </a:p>
          <a:p>
            <a:pPr eaLnBrk="1" hangingPunct="1">
              <a:lnSpc>
                <a:spcPct val="100000"/>
              </a:lnSpc>
              <a:spcBef>
                <a:spcPct val="0"/>
              </a:spcBef>
              <a:buFontTx/>
              <a:buNone/>
            </a:pPr>
            <a:r>
              <a:rPr lang="en-US" altLang="nb-NO" sz="2000"/>
              <a:t>	AND controller is able to document consent</a:t>
            </a:r>
          </a:p>
          <a:p>
            <a:pPr eaLnBrk="1" hangingPunct="1">
              <a:lnSpc>
                <a:spcPct val="100000"/>
              </a:lnSpc>
              <a:spcBef>
                <a:spcPct val="0"/>
              </a:spcBef>
              <a:buFontTx/>
              <a:buNone/>
            </a:pPr>
            <a:r>
              <a:rPr lang="en-US" altLang="nb-NO" sz="2000"/>
              <a:t>	AND information of right to withdraw consent is given</a:t>
            </a:r>
          </a:p>
          <a:p>
            <a:pPr eaLnBrk="1" hangingPunct="1">
              <a:lnSpc>
                <a:spcPct val="100000"/>
              </a:lnSpc>
              <a:spcBef>
                <a:spcPct val="0"/>
              </a:spcBef>
              <a:buFontTx/>
              <a:buNone/>
            </a:pPr>
            <a:r>
              <a:rPr lang="en-US" altLang="nb-NO" sz="2000"/>
              <a:t>THEN 	consent procedure is carried out in correct way</a:t>
            </a:r>
          </a:p>
          <a:p>
            <a:pPr eaLnBrk="1" hangingPunct="1">
              <a:lnSpc>
                <a:spcPct val="100000"/>
              </a:lnSpc>
              <a:spcBef>
                <a:spcPct val="0"/>
              </a:spcBef>
              <a:buFontTx/>
              <a:buNone/>
            </a:pPr>
            <a:endParaRPr lang="nb-NO" altLang="nb-NO"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25" grpId="0" animBg="1"/>
      <p:bldP spid="23" grpId="0" animBg="1"/>
      <p:bldP spid="16" grpId="0" animBg="1"/>
      <p:bldP spid="19"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ktangel 1">
            <a:extLst>
              <a:ext uri="{FF2B5EF4-FFF2-40B4-BE49-F238E27FC236}">
                <a16:creationId xmlns:a16="http://schemas.microsoft.com/office/drawing/2014/main" id="{D37315F1-EA74-46A2-ADA7-92FA32ED7D5C}"/>
              </a:ext>
            </a:extLst>
          </p:cNvPr>
          <p:cNvSpPr>
            <a:spLocks noChangeArrowheads="1"/>
          </p:cNvSpPr>
          <p:nvPr/>
        </p:nvSpPr>
        <p:spPr bwMode="auto">
          <a:xfrm>
            <a:off x="4151313" y="333376"/>
            <a:ext cx="4572000" cy="624681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en-US" altLang="nb-NO" sz="1600" b="1"/>
              <a:t>Art. (A)  Data subjects’ power to consent</a:t>
            </a:r>
          </a:p>
          <a:p>
            <a:pPr eaLnBrk="1" hangingPunct="1"/>
            <a:r>
              <a:rPr lang="en-US" altLang="nb-NO" sz="1600"/>
              <a:t>(1)	Data subjects with power to consent, and others who exercise power to consent on behalf of data subjects, must be of full personal capacity.</a:t>
            </a:r>
          </a:p>
          <a:p>
            <a:pPr eaLnBrk="1" hangingPunct="1"/>
            <a:r>
              <a:rPr lang="en-US" altLang="nb-NO" sz="1600"/>
              <a:t>(2)	Data subjects at the age of 18 years or older have full power to consent to the processing of personal data concerning themselves.</a:t>
            </a:r>
          </a:p>
          <a:p>
            <a:pPr eaLnBrk="1" hangingPunct="1"/>
            <a:r>
              <a:rPr lang="en-US" altLang="nb-NO" sz="1600"/>
              <a:t>(3)	Data subjects 16 years old up to the age of 18 have power to consent to the processing of personal data concerning themselves to the extent that the processing relates to information society services.</a:t>
            </a:r>
          </a:p>
          <a:p>
            <a:pPr eaLnBrk="1" hangingPunct="1"/>
            <a:r>
              <a:rPr lang="en-US" altLang="nb-NO" sz="1600"/>
              <a:t>(4)	Data subjects 13 years old and up to the age of 16 have power to consent to the processing of personal data concerning themselves to the extent that the processing relates to information society services, and provided that power to consent is authorised by a parent.</a:t>
            </a:r>
          </a:p>
          <a:p>
            <a:pPr eaLnBrk="1" hangingPunct="1"/>
            <a:r>
              <a:rPr lang="en-US" altLang="nb-NO" sz="1600" b="1"/>
              <a:t>Art. (B)  Power to consent on behalf of the data subjects</a:t>
            </a:r>
          </a:p>
          <a:p>
            <a:pPr eaLnBrk="1" hangingPunct="1"/>
            <a:r>
              <a:rPr lang="en-US" altLang="nb-NO" sz="1600"/>
              <a:t>[...]</a:t>
            </a:r>
          </a:p>
          <a:p>
            <a:pPr eaLnBrk="1" hangingPunct="1"/>
            <a:r>
              <a:rPr lang="en-US" altLang="nb-NO" sz="1600" b="1"/>
              <a:t>Art. (C)  Conditions for valid consent</a:t>
            </a:r>
          </a:p>
          <a:p>
            <a:pPr eaLnBrk="1" hangingPunct="1"/>
            <a:r>
              <a:rPr lang="en-US" altLang="nb-NO" sz="1600"/>
              <a:t>[...]</a:t>
            </a:r>
          </a:p>
          <a:p>
            <a:pPr eaLnBrk="1" hangingPunct="1"/>
            <a:r>
              <a:rPr lang="en-US" altLang="nb-NO" sz="1600" b="1"/>
              <a:t>Art. (D)  Collection of consent</a:t>
            </a:r>
          </a:p>
          <a:p>
            <a:pPr eaLnBrk="1" hangingPunct="1"/>
            <a:r>
              <a:rPr lang="en-US" altLang="nb-NO" sz="1600"/>
              <a:t>[...]</a:t>
            </a:r>
          </a:p>
        </p:txBody>
      </p:sp>
      <p:sp>
        <p:nvSpPr>
          <p:cNvPr id="2" name="TekstSylinder 1">
            <a:extLst>
              <a:ext uri="{FF2B5EF4-FFF2-40B4-BE49-F238E27FC236}">
                <a16:creationId xmlns:a16="http://schemas.microsoft.com/office/drawing/2014/main" id="{B3216E4B-AB18-4411-A83C-4F98FF614B10}"/>
              </a:ext>
            </a:extLst>
          </p:cNvPr>
          <p:cNvSpPr txBox="1"/>
          <p:nvPr/>
        </p:nvSpPr>
        <p:spPr>
          <a:xfrm>
            <a:off x="648237" y="2859110"/>
            <a:ext cx="2241447" cy="646331"/>
          </a:xfrm>
          <a:prstGeom prst="rect">
            <a:avLst/>
          </a:prstGeom>
          <a:noFill/>
        </p:spPr>
        <p:txBody>
          <a:bodyPr wrap="none" rtlCol="0">
            <a:spAutoFit/>
          </a:bodyPr>
          <a:lstStyle/>
          <a:p>
            <a:r>
              <a:rPr lang="nb-NO" dirty="0">
                <a:solidFill>
                  <a:srgbClr val="C00000"/>
                </a:solidFill>
              </a:rPr>
              <a:t>Regelfragmentene</a:t>
            </a:r>
          </a:p>
          <a:p>
            <a:r>
              <a:rPr lang="nb-NO" dirty="0">
                <a:solidFill>
                  <a:srgbClr val="C00000"/>
                </a:solidFill>
              </a:rPr>
              <a:t>ordnet i en prosedyre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tel 1">
            <a:extLst>
              <a:ext uri="{FF2B5EF4-FFF2-40B4-BE49-F238E27FC236}">
                <a16:creationId xmlns:a16="http://schemas.microsoft.com/office/drawing/2014/main" id="{20D02E3E-15BD-4C97-B0EB-502C8DC70E7E}"/>
              </a:ext>
            </a:extLst>
          </p:cNvPr>
          <p:cNvSpPr>
            <a:spLocks noGrp="1" noChangeArrowheads="1"/>
          </p:cNvSpPr>
          <p:nvPr>
            <p:ph type="title"/>
          </p:nvPr>
        </p:nvSpPr>
        <p:spPr/>
        <p:txBody>
          <a:bodyPr/>
          <a:lstStyle/>
          <a:p>
            <a:r>
              <a:rPr lang="nb-NO" altLang="nb-NO" sz="3600" dirty="0">
                <a:solidFill>
                  <a:srgbClr val="C00000"/>
                </a:solidFill>
              </a:rPr>
              <a:t>Viktige virkemidler i styringen av digital forvaltning</a:t>
            </a:r>
          </a:p>
        </p:txBody>
      </p:sp>
      <p:sp>
        <p:nvSpPr>
          <p:cNvPr id="3" name="Plassholder for innhold 2">
            <a:extLst>
              <a:ext uri="{FF2B5EF4-FFF2-40B4-BE49-F238E27FC236}">
                <a16:creationId xmlns:a16="http://schemas.microsoft.com/office/drawing/2014/main" id="{06208659-1BDE-41AF-9537-1FF28A5948A2}"/>
              </a:ext>
            </a:extLst>
          </p:cNvPr>
          <p:cNvSpPr>
            <a:spLocks noGrp="1"/>
          </p:cNvSpPr>
          <p:nvPr>
            <p:ph idx="1"/>
          </p:nvPr>
        </p:nvSpPr>
        <p:spPr/>
        <p:txBody>
          <a:bodyPr rtlCol="0">
            <a:normAutofit fontScale="77500" lnSpcReduction="20000"/>
          </a:bodyPr>
          <a:lstStyle/>
          <a:p>
            <a:pPr fontAlgn="auto">
              <a:spcAft>
                <a:spcPts val="0"/>
              </a:spcAft>
              <a:defRPr/>
            </a:pPr>
            <a:r>
              <a:rPr lang="nb-NO" sz="2600" dirty="0">
                <a:solidFill>
                  <a:srgbClr val="660066"/>
                </a:solidFill>
              </a:rPr>
              <a:t>Rettslig regulering </a:t>
            </a:r>
            <a:r>
              <a:rPr lang="nb-NO" sz="2600" dirty="0">
                <a:solidFill>
                  <a:srgbClr val="990099"/>
                </a:solidFill>
              </a:rPr>
              <a:t>– som jeg vektlegger i denne forelesningen</a:t>
            </a:r>
          </a:p>
          <a:p>
            <a:pPr fontAlgn="auto">
              <a:spcAft>
                <a:spcPts val="0"/>
              </a:spcAft>
              <a:defRPr/>
            </a:pPr>
            <a:r>
              <a:rPr lang="nb-NO" sz="2600" dirty="0"/>
              <a:t>Utøvelse av organisasjons- og instruksjonsmyndighet </a:t>
            </a:r>
            <a:r>
              <a:rPr lang="nb-NO" sz="2600" dirty="0">
                <a:solidFill>
                  <a:schemeClr val="bg1">
                    <a:lumMod val="50000"/>
                  </a:schemeClr>
                </a:solidFill>
              </a:rPr>
              <a:t>(f.eks. digitaliseringsrundskrivene)</a:t>
            </a:r>
          </a:p>
          <a:p>
            <a:pPr fontAlgn="auto">
              <a:spcAft>
                <a:spcPts val="0"/>
              </a:spcAft>
              <a:defRPr/>
            </a:pPr>
            <a:r>
              <a:rPr lang="nb-NO" sz="2600" dirty="0"/>
              <a:t>Forvaltningspolitiske dokumenter </a:t>
            </a:r>
            <a:r>
              <a:rPr lang="nb-NO" sz="2600" dirty="0">
                <a:solidFill>
                  <a:schemeClr val="bg1">
                    <a:lumMod val="50000"/>
                  </a:schemeClr>
                </a:solidFill>
              </a:rPr>
              <a:t>(f.eks. «Digital agenda for Norge», Digitaliseringsstrategien mv.)</a:t>
            </a:r>
          </a:p>
          <a:p>
            <a:pPr fontAlgn="auto">
              <a:spcAft>
                <a:spcPts val="0"/>
              </a:spcAft>
              <a:defRPr/>
            </a:pPr>
            <a:r>
              <a:rPr lang="nb-NO" sz="2600" dirty="0"/>
              <a:t>Budsjettpolitikk, tildelingsbrev og krav om gevinstrealisering (se </a:t>
            </a:r>
            <a:r>
              <a:rPr lang="nb-NO" sz="2600" dirty="0">
                <a:hlinkClick r:id="rId2"/>
              </a:rPr>
              <a:t>eksempel for UDI </a:t>
            </a:r>
            <a:r>
              <a:rPr lang="nb-NO" sz="2600" dirty="0"/>
              <a:t>– avsnitt 4.2)</a:t>
            </a:r>
          </a:p>
          <a:p>
            <a:pPr fontAlgn="auto">
              <a:spcAft>
                <a:spcPts val="0"/>
              </a:spcAft>
              <a:defRPr/>
            </a:pPr>
            <a:r>
              <a:rPr lang="nb-NO" sz="2600" dirty="0"/>
              <a:t>Veiledninger og metodeutvikling </a:t>
            </a:r>
            <a:r>
              <a:rPr lang="nb-NO" sz="2600" dirty="0">
                <a:solidFill>
                  <a:schemeClr val="bg1">
                    <a:lumMod val="50000"/>
                  </a:schemeClr>
                </a:solidFill>
              </a:rPr>
              <a:t>(f.eks. Prosjektveiviseren, prinsippene for digital arkitektur mv.)</a:t>
            </a:r>
          </a:p>
          <a:p>
            <a:pPr fontAlgn="auto">
              <a:spcAft>
                <a:spcPts val="0"/>
              </a:spcAft>
              <a:defRPr/>
            </a:pPr>
            <a:r>
              <a:rPr lang="nb-NO" sz="2600" dirty="0"/>
              <a:t>Tilsyn, kontroll, forvaltningsrevisjon </a:t>
            </a:r>
            <a:r>
              <a:rPr lang="nb-NO" sz="2600" dirty="0">
                <a:solidFill>
                  <a:schemeClr val="bg1">
                    <a:lumMod val="50000"/>
                  </a:schemeClr>
                </a:solidFill>
              </a:rPr>
              <a:t>(Datatilsynet, </a:t>
            </a:r>
            <a:r>
              <a:rPr lang="nb-NO" sz="2600" dirty="0" err="1">
                <a:solidFill>
                  <a:schemeClr val="bg1">
                    <a:lumMod val="50000"/>
                  </a:schemeClr>
                </a:solidFill>
              </a:rPr>
              <a:t>Digdir</a:t>
            </a:r>
            <a:r>
              <a:rPr lang="nb-NO" sz="2600" dirty="0">
                <a:solidFill>
                  <a:schemeClr val="bg1">
                    <a:lumMod val="50000"/>
                  </a:schemeClr>
                </a:solidFill>
              </a:rPr>
              <a:t>, Riksrevisjonen, Sivilombudet mv.)</a:t>
            </a:r>
          </a:p>
          <a:p>
            <a:pPr marL="0" indent="0" fontAlgn="auto">
              <a:spcAft>
                <a:spcPts val="0"/>
              </a:spcAft>
              <a:buFont typeface="Arial" panose="020B0604020202020204" pitchFamily="34" charset="0"/>
              <a:buNone/>
              <a:defRPr/>
            </a:pPr>
            <a:endParaRPr lang="nb-NO" sz="2600" dirty="0"/>
          </a:p>
          <a:p>
            <a:pPr fontAlgn="auto">
              <a:spcAft>
                <a:spcPts val="0"/>
              </a:spcAft>
              <a:buFont typeface="Courier New" panose="02070309020205020404" pitchFamily="49" charset="0"/>
              <a:buChar char="o"/>
              <a:defRPr/>
            </a:pPr>
            <a:r>
              <a:rPr lang="nb-NO" sz="2600" dirty="0"/>
              <a:t>Styrer alt i samme retning og i samme takt? </a:t>
            </a:r>
            <a:r>
              <a:rPr lang="nb-NO" sz="2600" i="1" dirty="0">
                <a:solidFill>
                  <a:schemeClr val="bg1">
                    <a:lumMod val="50000"/>
                  </a:schemeClr>
                </a:solidFill>
              </a:rPr>
              <a:t>(tenker lovgiver på at avgjørelsene loven regulerer skal være gjenstand for automatisk rettsanvendelse?)</a:t>
            </a:r>
          </a:p>
          <a:p>
            <a:pPr fontAlgn="auto">
              <a:spcAft>
                <a:spcPts val="0"/>
              </a:spcAft>
              <a:buFont typeface="Courier New" panose="02070309020205020404" pitchFamily="49" charset="0"/>
              <a:buChar char="o"/>
              <a:defRPr/>
            </a:pPr>
            <a:r>
              <a:rPr lang="nb-NO" sz="2600" dirty="0"/>
              <a:t>Rettslig regulering «trumfer» annen styring hvis motstrid, men er avhengig av andre virkemidler for å få effekt </a:t>
            </a:r>
            <a:r>
              <a:rPr lang="nb-NO" sz="2600" i="1" dirty="0">
                <a:solidFill>
                  <a:schemeClr val="bg1">
                    <a:lumMod val="50000"/>
                  </a:schemeClr>
                </a:solidFill>
              </a:rPr>
              <a:t>(lovvedtak uten bevilgninger til å sette loven ut i livet har begrenset virkning)</a:t>
            </a:r>
          </a:p>
          <a:p>
            <a:pPr fontAlgn="auto">
              <a:spcAft>
                <a:spcPts val="0"/>
              </a:spcAft>
              <a:buFont typeface="Courier New" panose="02070309020205020404" pitchFamily="49" charset="0"/>
              <a:buChar char="o"/>
              <a:defRPr/>
            </a:pPr>
            <a:r>
              <a:rPr lang="nb-NO" sz="2600" dirty="0"/>
              <a:t>Ikke-rettslige styringsmidler kan kreve rettslig endring for å bli virkningsfull </a:t>
            </a:r>
            <a:r>
              <a:rPr lang="nb-NO" sz="2600" i="1" dirty="0">
                <a:solidFill>
                  <a:schemeClr val="bg1">
                    <a:lumMod val="50000"/>
                  </a:schemeClr>
                </a:solidFill>
              </a:rPr>
              <a:t>(omorganisering uten endring av taushetspliktregler kan ha begrenset verdi)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1000"/>
                                        <p:tgtEl>
                                          <p:spTgt spid="3">
                                            <p:txEl>
                                              <p:pRg st="8" end="8"/>
                                            </p:txEl>
                                          </p:spTgt>
                                        </p:tgtEl>
                                      </p:cBhvr>
                                    </p:animEffect>
                                    <p:anim calcmode="lin" valueType="num">
                                      <p:cBhvr>
                                        <p:cTn id="1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fade">
                                      <p:cBhvr>
                                        <p:cTn id="17" dur="1000"/>
                                        <p:tgtEl>
                                          <p:spTgt spid="3">
                                            <p:txEl>
                                              <p:pRg st="9" end="9"/>
                                            </p:txEl>
                                          </p:spTgt>
                                        </p:tgtEl>
                                      </p:cBhvr>
                                    </p:animEffect>
                                    <p:anim calcmode="lin" valueType="num">
                                      <p:cBhvr>
                                        <p:cTn id="1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tel 1">
            <a:extLst>
              <a:ext uri="{FF2B5EF4-FFF2-40B4-BE49-F238E27FC236}">
                <a16:creationId xmlns:a16="http://schemas.microsoft.com/office/drawing/2014/main" id="{88056EDF-D79A-4243-B412-450EDA9D2FE2}"/>
              </a:ext>
            </a:extLst>
          </p:cNvPr>
          <p:cNvSpPr>
            <a:spLocks noGrp="1" noChangeArrowheads="1"/>
          </p:cNvSpPr>
          <p:nvPr>
            <p:ph type="title"/>
          </p:nvPr>
        </p:nvSpPr>
        <p:spPr/>
        <p:txBody>
          <a:bodyPr/>
          <a:lstStyle/>
          <a:p>
            <a:r>
              <a:rPr lang="nb-NO" altLang="nb-NO" sz="3600"/>
              <a:t>Jus som ramme og jus som innhold</a:t>
            </a:r>
          </a:p>
        </p:txBody>
      </p:sp>
      <p:sp>
        <p:nvSpPr>
          <p:cNvPr id="3" name="Plassholder for innhold 2">
            <a:extLst>
              <a:ext uri="{FF2B5EF4-FFF2-40B4-BE49-F238E27FC236}">
                <a16:creationId xmlns:a16="http://schemas.microsoft.com/office/drawing/2014/main" id="{97AD2541-C4DD-4F38-894E-64A696D65FA5}"/>
              </a:ext>
            </a:extLst>
          </p:cNvPr>
          <p:cNvSpPr>
            <a:spLocks noGrp="1"/>
          </p:cNvSpPr>
          <p:nvPr>
            <p:ph idx="1"/>
          </p:nvPr>
        </p:nvSpPr>
        <p:spPr>
          <a:xfrm>
            <a:off x="838200" y="1825625"/>
            <a:ext cx="10515600" cy="1011238"/>
          </a:xfrm>
        </p:spPr>
        <p:txBody>
          <a:bodyPr rtlCol="0">
            <a:normAutofit fontScale="92500" lnSpcReduction="20000"/>
          </a:bodyPr>
          <a:lstStyle/>
          <a:p>
            <a:pPr fontAlgn="auto">
              <a:spcAft>
                <a:spcPts val="0"/>
              </a:spcAft>
              <a:defRPr/>
            </a:pPr>
            <a:r>
              <a:rPr lang="nb-NO" dirty="0"/>
              <a:t>To primære måter å styre digital forvaltning rettslig:</a:t>
            </a:r>
          </a:p>
          <a:p>
            <a:pPr lvl="1" fontAlgn="auto">
              <a:spcAft>
                <a:spcPts val="0"/>
              </a:spcAft>
              <a:defRPr/>
            </a:pPr>
            <a:r>
              <a:rPr lang="nb-NO" dirty="0"/>
              <a:t>Sette rammer for digitaliseringsarbeidet </a:t>
            </a:r>
            <a:r>
              <a:rPr lang="nb-NO" dirty="0">
                <a:solidFill>
                  <a:schemeClr val="bg1">
                    <a:lumMod val="50000"/>
                  </a:schemeClr>
                </a:solidFill>
              </a:rPr>
              <a:t>(«jus som ramme»)</a:t>
            </a:r>
          </a:p>
          <a:p>
            <a:pPr lvl="1" fontAlgn="auto">
              <a:spcAft>
                <a:spcPts val="0"/>
              </a:spcAft>
              <a:defRPr/>
            </a:pPr>
            <a:r>
              <a:rPr lang="nb-NO" dirty="0"/>
              <a:t>Effektivisere rettsanvendelsen ved å automatisere den </a:t>
            </a:r>
            <a:r>
              <a:rPr lang="nb-NO" dirty="0">
                <a:solidFill>
                  <a:schemeClr val="bg1">
                    <a:lumMod val="50000"/>
                  </a:schemeClr>
                </a:solidFill>
              </a:rPr>
              <a:t>(«jus som innhold»)</a:t>
            </a:r>
          </a:p>
        </p:txBody>
      </p:sp>
      <p:pic>
        <p:nvPicPr>
          <p:cNvPr id="6148" name="Bilde 3">
            <a:extLst>
              <a:ext uri="{FF2B5EF4-FFF2-40B4-BE49-F238E27FC236}">
                <a16:creationId xmlns:a16="http://schemas.microsoft.com/office/drawing/2014/main" id="{FBC018E7-92C8-4594-AA46-8587C32C7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775" y="3230563"/>
            <a:ext cx="9923463" cy="295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kstSylinder 4">
            <a:extLst>
              <a:ext uri="{FF2B5EF4-FFF2-40B4-BE49-F238E27FC236}">
                <a16:creationId xmlns:a16="http://schemas.microsoft.com/office/drawing/2014/main" id="{BA68ED87-383C-4FEA-91CE-60575F522844}"/>
              </a:ext>
            </a:extLst>
          </p:cNvPr>
          <p:cNvSpPr txBox="1"/>
          <p:nvPr/>
        </p:nvSpPr>
        <p:spPr>
          <a:xfrm>
            <a:off x="4460874" y="3022600"/>
            <a:ext cx="4476352" cy="830997"/>
          </a:xfrm>
          <a:prstGeom prst="rect">
            <a:avLst/>
          </a:prstGeom>
          <a:solidFill>
            <a:schemeClr val="accent4">
              <a:lumMod val="40000"/>
              <a:lumOff val="60000"/>
            </a:schemeClr>
          </a:solidFill>
        </p:spPr>
        <p:txBody>
          <a:bodyPr wrap="square">
            <a:spAutoFit/>
          </a:bodyPr>
          <a:lstStyle/>
          <a:p>
            <a:pPr eaLnBrk="1" fontAlgn="auto" hangingPunct="1">
              <a:spcBef>
                <a:spcPts val="0"/>
              </a:spcBef>
              <a:spcAft>
                <a:spcPts val="0"/>
              </a:spcAft>
              <a:defRPr/>
            </a:pPr>
            <a:r>
              <a:rPr lang="nb-NO" sz="1600" dirty="0">
                <a:latin typeface="+mn-lt"/>
              </a:rPr>
              <a:t>Med «ramme» tenker jeg både på</a:t>
            </a:r>
          </a:p>
          <a:p>
            <a:pPr marL="90488" indent="-90488" eaLnBrk="1" fontAlgn="auto" hangingPunct="1">
              <a:spcBef>
                <a:spcPts val="0"/>
              </a:spcBef>
              <a:spcAft>
                <a:spcPts val="0"/>
              </a:spcAft>
              <a:buFont typeface="Arial" panose="020B0604020202020204" pitchFamily="34" charset="0"/>
              <a:buChar char="•"/>
              <a:defRPr/>
            </a:pPr>
            <a:r>
              <a:rPr lang="nb-NO" sz="1600" dirty="0">
                <a:latin typeface="+mn-lt"/>
              </a:rPr>
              <a:t>tilrettelegging for digitalisering, og</a:t>
            </a:r>
          </a:p>
          <a:p>
            <a:pPr marL="90488" indent="-90488" eaLnBrk="1" fontAlgn="auto" hangingPunct="1">
              <a:spcBef>
                <a:spcPts val="0"/>
              </a:spcBef>
              <a:spcAft>
                <a:spcPts val="0"/>
              </a:spcAft>
              <a:buFont typeface="Arial" panose="020B0604020202020204" pitchFamily="34" charset="0"/>
              <a:buChar char="•"/>
              <a:defRPr/>
            </a:pPr>
            <a:r>
              <a:rPr lang="nb-NO" sz="1600" dirty="0">
                <a:latin typeface="+mn-lt"/>
              </a:rPr>
              <a:t>regler som digitaliseringen skal holde seg innenfor</a:t>
            </a:r>
          </a:p>
        </p:txBody>
      </p:sp>
      <p:sp>
        <p:nvSpPr>
          <p:cNvPr id="6" name="TekstSylinder 5">
            <a:extLst>
              <a:ext uri="{FF2B5EF4-FFF2-40B4-BE49-F238E27FC236}">
                <a16:creationId xmlns:a16="http://schemas.microsoft.com/office/drawing/2014/main" id="{239DB35F-7E2E-45F9-8A8A-BCBF9D68188B}"/>
              </a:ext>
            </a:extLst>
          </p:cNvPr>
          <p:cNvSpPr txBox="1"/>
          <p:nvPr/>
        </p:nvSpPr>
        <p:spPr>
          <a:xfrm>
            <a:off x="4460875" y="5183188"/>
            <a:ext cx="5211298" cy="830997"/>
          </a:xfrm>
          <a:prstGeom prst="rect">
            <a:avLst/>
          </a:prstGeom>
          <a:solidFill>
            <a:schemeClr val="accent4">
              <a:lumMod val="40000"/>
              <a:lumOff val="60000"/>
            </a:schemeClr>
          </a:solidFill>
        </p:spPr>
        <p:txBody>
          <a:bodyPr wrap="none">
            <a:spAutoFit/>
          </a:bodyPr>
          <a:lstStyle/>
          <a:p>
            <a:pPr eaLnBrk="1" fontAlgn="auto" hangingPunct="1">
              <a:spcBef>
                <a:spcPts val="0"/>
              </a:spcBef>
              <a:spcAft>
                <a:spcPts val="0"/>
              </a:spcAft>
              <a:defRPr/>
            </a:pPr>
            <a:r>
              <a:rPr lang="nb-NO" sz="1600" dirty="0">
                <a:latin typeface="+mn-lt"/>
              </a:rPr>
              <a:t>Med «innhold» sikter jeg til at systemene er programmert til</a:t>
            </a:r>
          </a:p>
          <a:p>
            <a:pPr eaLnBrk="1" fontAlgn="auto" hangingPunct="1">
              <a:spcBef>
                <a:spcPts val="0"/>
              </a:spcBef>
              <a:spcAft>
                <a:spcPts val="0"/>
              </a:spcAft>
              <a:defRPr/>
            </a:pPr>
            <a:r>
              <a:rPr lang="nb-NO" sz="1600" dirty="0">
                <a:latin typeface="+mn-lt"/>
              </a:rPr>
              <a:t>å utføre rettsregler – typisk i samsvar med særlovgivningen</a:t>
            </a:r>
          </a:p>
          <a:p>
            <a:pPr eaLnBrk="1" fontAlgn="auto" hangingPunct="1">
              <a:spcBef>
                <a:spcPts val="0"/>
              </a:spcBef>
              <a:spcAft>
                <a:spcPts val="0"/>
              </a:spcAft>
              <a:defRPr/>
            </a:pPr>
            <a:r>
              <a:rPr lang="nb-NO" sz="1600" dirty="0">
                <a:latin typeface="+mn-lt"/>
              </a:rPr>
              <a:t>Innenfor vedkommende forvaltningsdomene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tel 1">
            <a:extLst>
              <a:ext uri="{FF2B5EF4-FFF2-40B4-BE49-F238E27FC236}">
                <a16:creationId xmlns:a16="http://schemas.microsoft.com/office/drawing/2014/main" id="{A5EBC67F-BEEE-436C-B2E7-5C974BDD3D88}"/>
              </a:ext>
            </a:extLst>
          </p:cNvPr>
          <p:cNvSpPr>
            <a:spLocks noGrp="1" noChangeArrowheads="1"/>
          </p:cNvSpPr>
          <p:nvPr>
            <p:ph type="title"/>
          </p:nvPr>
        </p:nvSpPr>
        <p:spPr>
          <a:xfrm>
            <a:off x="838200" y="201613"/>
            <a:ext cx="10515600" cy="742950"/>
          </a:xfrm>
        </p:spPr>
        <p:txBody>
          <a:bodyPr/>
          <a:lstStyle/>
          <a:p>
            <a:r>
              <a:rPr lang="nb-NO" altLang="nb-NO" sz="3600">
                <a:solidFill>
                  <a:srgbClr val="C00000"/>
                </a:solidFill>
              </a:rPr>
              <a:t>Nærmere om «jus som ramme»</a:t>
            </a:r>
          </a:p>
        </p:txBody>
      </p:sp>
      <p:sp>
        <p:nvSpPr>
          <p:cNvPr id="3" name="Plassholder for innhold 2">
            <a:extLst>
              <a:ext uri="{FF2B5EF4-FFF2-40B4-BE49-F238E27FC236}">
                <a16:creationId xmlns:a16="http://schemas.microsoft.com/office/drawing/2014/main" id="{BAB8BFD0-88ED-425D-8F18-74FDBC919E71}"/>
              </a:ext>
            </a:extLst>
          </p:cNvPr>
          <p:cNvSpPr>
            <a:spLocks noGrp="1"/>
          </p:cNvSpPr>
          <p:nvPr>
            <p:ph idx="1"/>
          </p:nvPr>
        </p:nvSpPr>
        <p:spPr>
          <a:xfrm>
            <a:off x="838200" y="1060450"/>
            <a:ext cx="10515600" cy="5370513"/>
          </a:xfrm>
        </p:spPr>
        <p:txBody>
          <a:bodyPr rtlCol="0">
            <a:normAutofit fontScale="77500" lnSpcReduction="20000"/>
          </a:bodyPr>
          <a:lstStyle/>
          <a:p>
            <a:pPr fontAlgn="auto">
              <a:spcAft>
                <a:spcPts val="0"/>
              </a:spcAft>
              <a:defRPr/>
            </a:pPr>
            <a:r>
              <a:rPr lang="nb-NO" dirty="0"/>
              <a:t>Fra hindring til tilrettelegging</a:t>
            </a:r>
          </a:p>
          <a:p>
            <a:pPr lvl="1" fontAlgn="auto">
              <a:spcAft>
                <a:spcPts val="0"/>
              </a:spcAft>
              <a:defRPr/>
            </a:pPr>
            <a:r>
              <a:rPr lang="nb-NO" dirty="0"/>
              <a:t>Forbud:</a:t>
            </a:r>
          </a:p>
          <a:p>
            <a:pPr lvl="2" fontAlgn="auto">
              <a:spcAft>
                <a:spcPts val="0"/>
              </a:spcAft>
              <a:defRPr/>
            </a:pPr>
            <a:r>
              <a:rPr lang="nb-NO" sz="2100" dirty="0"/>
              <a:t>Forbud mot behandling av taushetsbelagte opplysninger</a:t>
            </a:r>
          </a:p>
          <a:p>
            <a:pPr lvl="2" fontAlgn="auto">
              <a:spcAft>
                <a:spcPts val="0"/>
              </a:spcAft>
              <a:defRPr/>
            </a:pPr>
            <a:r>
              <a:rPr lang="nb-NO" sz="2100" dirty="0"/>
              <a:t>Forbud mot behandling av særlige kategorier personopplysninger, med mindre unntak</a:t>
            </a:r>
          </a:p>
          <a:p>
            <a:pPr lvl="2" fontAlgn="auto">
              <a:spcAft>
                <a:spcPts val="0"/>
              </a:spcAft>
              <a:defRPr/>
            </a:pPr>
            <a:r>
              <a:rPr lang="nb-NO" sz="2100" dirty="0"/>
              <a:t>Forbud mot diskriminering (pålegger universell utforming)</a:t>
            </a:r>
          </a:p>
          <a:p>
            <a:pPr lvl="1" fontAlgn="auto">
              <a:spcAft>
                <a:spcPts val="0"/>
              </a:spcAft>
              <a:defRPr/>
            </a:pPr>
            <a:r>
              <a:rPr lang="nb-NO" dirty="0"/>
              <a:t>Stille krav om (uten å forby):</a:t>
            </a:r>
          </a:p>
          <a:p>
            <a:pPr lvl="2" fontAlgn="auto">
              <a:spcAft>
                <a:spcPts val="0"/>
              </a:spcAft>
              <a:defRPr/>
            </a:pPr>
            <a:r>
              <a:rPr lang="nb-NO" sz="2100" dirty="0"/>
              <a:t>at behandling av personopplysninger skal ha rettslig grunnlag mv</a:t>
            </a:r>
          </a:p>
          <a:p>
            <a:pPr lvl="2" fontAlgn="auto">
              <a:spcAft>
                <a:spcPts val="0"/>
              </a:spcAft>
              <a:defRPr/>
            </a:pPr>
            <a:r>
              <a:rPr lang="nb-NO" sz="2100" dirty="0"/>
              <a:t>digitalt førstevalg (med reservasjonsadgang)</a:t>
            </a:r>
          </a:p>
          <a:p>
            <a:pPr lvl="2" fontAlgn="auto">
              <a:spcAft>
                <a:spcPts val="0"/>
              </a:spcAft>
              <a:defRPr/>
            </a:pPr>
            <a:r>
              <a:rPr lang="nb-NO" sz="2100" dirty="0"/>
              <a:t>at forvaltningen skal følge visse standarder i digitaliseringsarbeidet</a:t>
            </a:r>
          </a:p>
          <a:p>
            <a:pPr lvl="2" fontAlgn="auto">
              <a:spcAft>
                <a:spcPts val="0"/>
              </a:spcAft>
              <a:defRPr/>
            </a:pPr>
            <a:r>
              <a:rPr lang="nb-NO" sz="2100" dirty="0"/>
              <a:t>at visse statlige forvaltningsorganer med digital journal skal gjøre journalen tilgjengelig på nettet</a:t>
            </a:r>
          </a:p>
          <a:p>
            <a:pPr lvl="1" fontAlgn="auto">
              <a:spcAft>
                <a:spcPts val="0"/>
              </a:spcAft>
              <a:defRPr/>
            </a:pPr>
            <a:r>
              <a:rPr lang="nb-NO" dirty="0"/>
              <a:t>Avskaffe usikkerhet (og legger derfor til rette):</a:t>
            </a:r>
          </a:p>
          <a:p>
            <a:pPr lvl="2" fontAlgn="auto">
              <a:spcAft>
                <a:spcPts val="0"/>
              </a:spcAft>
              <a:defRPr/>
            </a:pPr>
            <a:r>
              <a:rPr lang="nb-NO" sz="2100" dirty="0"/>
              <a:t>forvaltningen kan kommunisere digitalt (og stiller krav til hvordan)</a:t>
            </a:r>
          </a:p>
          <a:p>
            <a:pPr lvl="2" fontAlgn="auto">
              <a:spcAft>
                <a:spcPts val="0"/>
              </a:spcAft>
              <a:defRPr/>
            </a:pPr>
            <a:r>
              <a:rPr lang="nb-NO" sz="2100" dirty="0"/>
              <a:t>digital signatur kan tre i stedet for underskrift</a:t>
            </a:r>
          </a:p>
          <a:p>
            <a:pPr lvl="2" fontAlgn="auto">
              <a:spcAft>
                <a:spcPts val="0"/>
              </a:spcAft>
              <a:defRPr/>
            </a:pPr>
            <a:r>
              <a:rPr lang="nb-NO" sz="2100" dirty="0"/>
              <a:t>Offentlige saksdokumenter kan være digitale og kan gjøres tilgjengelig på internett (og stiller krav til hvordan)</a:t>
            </a:r>
          </a:p>
          <a:p>
            <a:pPr fontAlgn="auto">
              <a:spcAft>
                <a:spcPts val="0"/>
              </a:spcAft>
              <a:defRPr/>
            </a:pPr>
            <a:r>
              <a:rPr lang="nb-NO" dirty="0"/>
              <a:t>Krav kan være så strenge eller dyre at de faktisk oppfattes som hindre/forbud</a:t>
            </a:r>
          </a:p>
          <a:p>
            <a:pPr fontAlgn="auto">
              <a:spcAft>
                <a:spcPts val="0"/>
              </a:spcAft>
              <a:defRPr/>
            </a:pPr>
            <a:r>
              <a:rPr lang="nb-NO" dirty="0"/>
              <a:t>Hindre og krav er som regel intenderte</a:t>
            </a:r>
          </a:p>
          <a:p>
            <a:pPr lvl="1" fontAlgn="auto">
              <a:spcAft>
                <a:spcPts val="0"/>
              </a:spcAft>
              <a:defRPr/>
            </a:pPr>
            <a:r>
              <a:rPr lang="nb-NO" sz="2100" dirty="0"/>
              <a:t>Men kan ha «gått ut på dato» (jf. rask samfunnsmessig utvikling)</a:t>
            </a:r>
          </a:p>
          <a:p>
            <a:pPr lvl="1" fontAlgn="auto">
              <a:spcAft>
                <a:spcPts val="0"/>
              </a:spcAft>
              <a:defRPr/>
            </a:pPr>
            <a:r>
              <a:rPr lang="nb-NO" sz="2100" dirty="0"/>
              <a:t>Lovgivning er tidkrevende å endre (og må være det) fordi rettslig-demokratiske prosesser involverer mange og krever grundighet</a:t>
            </a:r>
          </a:p>
          <a:p>
            <a:pPr lvl="1" fontAlgn="auto">
              <a:spcAft>
                <a:spcPts val="0"/>
              </a:spcAft>
              <a:defRPr/>
            </a:pPr>
            <a:r>
              <a:rPr lang="nb-NO" sz="2100" dirty="0"/>
              <a:t>Lovgivning kan komme overraskende på folk som ikke arbeider med de rettslige rammene</a:t>
            </a:r>
          </a:p>
          <a:p>
            <a:pPr fontAlgn="auto">
              <a:spcAft>
                <a:spcPts val="0"/>
              </a:spcAft>
              <a:defRPr/>
            </a:pPr>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3">
                                            <p:txEl>
                                              <p:pRg st="1" end="1"/>
                                            </p:txEl>
                                          </p:spTgt>
                                        </p:tgtEl>
                                        <p:attrNameLst>
                                          <p:attrName>style.opacity</p:attrName>
                                        </p:attrNameLst>
                                      </p:cBhvr>
                                      <p:to>
                                        <p:strVal val="0.5"/>
                                      </p:to>
                                    </p:set>
                                    <p:animEffect filter="image" prLst="opacity: 0.5">
                                      <p:cBhvr rctx="IE">
                                        <p:cTn id="7" dur="indefinite"/>
                                        <p:tgtEl>
                                          <p:spTgt spid="3">
                                            <p:txEl>
                                              <p:pRg st="1" end="1"/>
                                            </p:txEl>
                                          </p:spTgt>
                                        </p:tgtEl>
                                      </p:cBhvr>
                                    </p:animEffect>
                                  </p:childTnLst>
                                </p:cTn>
                              </p:par>
                              <p:par>
                                <p:cTn id="8" presetID="9" presetClass="emph" presetSubtype="0" nodeType="withEffect">
                                  <p:stCondLst>
                                    <p:cond delay="0"/>
                                  </p:stCondLst>
                                  <p:childTnLst>
                                    <p:set>
                                      <p:cBhvr>
                                        <p:cTn id="9" dur="indefinite"/>
                                        <p:tgtEl>
                                          <p:spTgt spid="3">
                                            <p:txEl>
                                              <p:pRg st="2" end="2"/>
                                            </p:txEl>
                                          </p:spTgt>
                                        </p:tgtEl>
                                        <p:attrNameLst>
                                          <p:attrName>style.opacity</p:attrName>
                                        </p:attrNameLst>
                                      </p:cBhvr>
                                      <p:to>
                                        <p:strVal val="0.5"/>
                                      </p:to>
                                    </p:set>
                                    <p:animEffect filter="image" prLst="opacity: 0.5">
                                      <p:cBhvr rctx="IE">
                                        <p:cTn id="10" dur="indefinite"/>
                                        <p:tgtEl>
                                          <p:spTgt spid="3">
                                            <p:txEl>
                                              <p:pRg st="2" end="2"/>
                                            </p:txEl>
                                          </p:spTgt>
                                        </p:tgtEl>
                                      </p:cBhvr>
                                    </p:animEffect>
                                  </p:childTnLst>
                                </p:cTn>
                              </p:par>
                              <p:par>
                                <p:cTn id="11" presetID="9" presetClass="emph" presetSubtype="0" nodeType="withEffect">
                                  <p:stCondLst>
                                    <p:cond delay="0"/>
                                  </p:stCondLst>
                                  <p:childTnLst>
                                    <p:set>
                                      <p:cBhvr>
                                        <p:cTn id="12" dur="indefinite"/>
                                        <p:tgtEl>
                                          <p:spTgt spid="3">
                                            <p:txEl>
                                              <p:pRg st="3" end="3"/>
                                            </p:txEl>
                                          </p:spTgt>
                                        </p:tgtEl>
                                        <p:attrNameLst>
                                          <p:attrName>style.opacity</p:attrName>
                                        </p:attrNameLst>
                                      </p:cBhvr>
                                      <p:to>
                                        <p:strVal val="0.5"/>
                                      </p:to>
                                    </p:set>
                                    <p:animEffect filter="image" prLst="opacity: 0.5">
                                      <p:cBhvr rctx="IE">
                                        <p:cTn id="13" dur="indefinite"/>
                                        <p:tgtEl>
                                          <p:spTgt spid="3">
                                            <p:txEl>
                                              <p:pRg st="3" end="3"/>
                                            </p:txEl>
                                          </p:spTgt>
                                        </p:tgtEl>
                                      </p:cBhvr>
                                    </p:animEffect>
                                  </p:childTnLst>
                                </p:cTn>
                              </p:par>
                              <p:par>
                                <p:cTn id="14" presetID="9" presetClass="emph" presetSubtype="0" nodeType="withEffect">
                                  <p:stCondLst>
                                    <p:cond delay="0"/>
                                  </p:stCondLst>
                                  <p:childTnLst>
                                    <p:set>
                                      <p:cBhvr>
                                        <p:cTn id="15" dur="indefinite"/>
                                        <p:tgtEl>
                                          <p:spTgt spid="3">
                                            <p:txEl>
                                              <p:pRg st="4" end="4"/>
                                            </p:txEl>
                                          </p:spTgt>
                                        </p:tgtEl>
                                        <p:attrNameLst>
                                          <p:attrName>style.opacity</p:attrName>
                                        </p:attrNameLst>
                                      </p:cBhvr>
                                      <p:to>
                                        <p:strVal val="0.5"/>
                                      </p:to>
                                    </p:set>
                                    <p:animEffect filter="image" prLst="opacity: 0.5">
                                      <p:cBhvr rctx="IE">
                                        <p:cTn id="16" dur="indefinite"/>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mph" presetSubtype="0" nodeType="clickEffect">
                                  <p:stCondLst>
                                    <p:cond delay="0"/>
                                  </p:stCondLst>
                                  <p:childTnLst>
                                    <p:set>
                                      <p:cBhvr>
                                        <p:cTn id="20" dur="indefinite"/>
                                        <p:tgtEl>
                                          <p:spTgt spid="3">
                                            <p:txEl>
                                              <p:pRg st="5" end="5"/>
                                            </p:txEl>
                                          </p:spTgt>
                                        </p:tgtEl>
                                        <p:attrNameLst>
                                          <p:attrName>style.opacity</p:attrName>
                                        </p:attrNameLst>
                                      </p:cBhvr>
                                      <p:to>
                                        <p:strVal val="0.5"/>
                                      </p:to>
                                    </p:set>
                                    <p:animEffect filter="image" prLst="opacity: 0.5">
                                      <p:cBhvr rctx="IE">
                                        <p:cTn id="21" dur="indefinite"/>
                                        <p:tgtEl>
                                          <p:spTgt spid="3">
                                            <p:txEl>
                                              <p:pRg st="5" end="5"/>
                                            </p:txEl>
                                          </p:spTgt>
                                        </p:tgtEl>
                                      </p:cBhvr>
                                    </p:animEffect>
                                  </p:childTnLst>
                                </p:cTn>
                              </p:par>
                              <p:par>
                                <p:cTn id="22" presetID="9" presetClass="emph" presetSubtype="0" nodeType="withEffect">
                                  <p:stCondLst>
                                    <p:cond delay="0"/>
                                  </p:stCondLst>
                                  <p:childTnLst>
                                    <p:set>
                                      <p:cBhvr>
                                        <p:cTn id="23" dur="indefinite"/>
                                        <p:tgtEl>
                                          <p:spTgt spid="3">
                                            <p:txEl>
                                              <p:pRg st="6" end="6"/>
                                            </p:txEl>
                                          </p:spTgt>
                                        </p:tgtEl>
                                        <p:attrNameLst>
                                          <p:attrName>style.opacity</p:attrName>
                                        </p:attrNameLst>
                                      </p:cBhvr>
                                      <p:to>
                                        <p:strVal val="0.5"/>
                                      </p:to>
                                    </p:set>
                                    <p:animEffect filter="image" prLst="opacity: 0.5">
                                      <p:cBhvr rctx="IE">
                                        <p:cTn id="24" dur="indefinite"/>
                                        <p:tgtEl>
                                          <p:spTgt spid="3">
                                            <p:txEl>
                                              <p:pRg st="6" end="6"/>
                                            </p:txEl>
                                          </p:spTgt>
                                        </p:tgtEl>
                                      </p:cBhvr>
                                    </p:animEffect>
                                  </p:childTnLst>
                                </p:cTn>
                              </p:par>
                              <p:par>
                                <p:cTn id="25" presetID="9" presetClass="emph" presetSubtype="0" nodeType="withEffect">
                                  <p:stCondLst>
                                    <p:cond delay="0"/>
                                  </p:stCondLst>
                                  <p:childTnLst>
                                    <p:set>
                                      <p:cBhvr>
                                        <p:cTn id="26" dur="indefinite"/>
                                        <p:tgtEl>
                                          <p:spTgt spid="3">
                                            <p:txEl>
                                              <p:pRg st="7" end="7"/>
                                            </p:txEl>
                                          </p:spTgt>
                                        </p:tgtEl>
                                        <p:attrNameLst>
                                          <p:attrName>style.opacity</p:attrName>
                                        </p:attrNameLst>
                                      </p:cBhvr>
                                      <p:to>
                                        <p:strVal val="0.5"/>
                                      </p:to>
                                    </p:set>
                                    <p:animEffect filter="image" prLst="opacity: 0.5">
                                      <p:cBhvr rctx="IE">
                                        <p:cTn id="27" dur="indefinite"/>
                                        <p:tgtEl>
                                          <p:spTgt spid="3">
                                            <p:txEl>
                                              <p:pRg st="7" end="7"/>
                                            </p:txEl>
                                          </p:spTgt>
                                        </p:tgtEl>
                                      </p:cBhvr>
                                    </p:animEffect>
                                  </p:childTnLst>
                                </p:cTn>
                              </p:par>
                              <p:par>
                                <p:cTn id="28" presetID="9" presetClass="emph" presetSubtype="0" nodeType="withEffect">
                                  <p:stCondLst>
                                    <p:cond delay="0"/>
                                  </p:stCondLst>
                                  <p:childTnLst>
                                    <p:set>
                                      <p:cBhvr>
                                        <p:cTn id="29" dur="indefinite"/>
                                        <p:tgtEl>
                                          <p:spTgt spid="3">
                                            <p:txEl>
                                              <p:pRg st="8" end="8"/>
                                            </p:txEl>
                                          </p:spTgt>
                                        </p:tgtEl>
                                        <p:attrNameLst>
                                          <p:attrName>style.opacity</p:attrName>
                                        </p:attrNameLst>
                                      </p:cBhvr>
                                      <p:to>
                                        <p:strVal val="0.5"/>
                                      </p:to>
                                    </p:set>
                                    <p:animEffect filter="image" prLst="opacity: 0.5">
                                      <p:cBhvr rctx="IE">
                                        <p:cTn id="30" dur="indefinite"/>
                                        <p:tgtEl>
                                          <p:spTgt spid="3">
                                            <p:txEl>
                                              <p:pRg st="8" end="8"/>
                                            </p:txEl>
                                          </p:spTgt>
                                        </p:tgtEl>
                                      </p:cBhvr>
                                    </p:animEffect>
                                  </p:childTnLst>
                                </p:cTn>
                              </p:par>
                              <p:par>
                                <p:cTn id="31" presetID="9" presetClass="emph" presetSubtype="0" nodeType="withEffect">
                                  <p:stCondLst>
                                    <p:cond delay="0"/>
                                  </p:stCondLst>
                                  <p:childTnLst>
                                    <p:set>
                                      <p:cBhvr>
                                        <p:cTn id="32" dur="indefinite"/>
                                        <p:tgtEl>
                                          <p:spTgt spid="3">
                                            <p:txEl>
                                              <p:pRg st="9" end="9"/>
                                            </p:txEl>
                                          </p:spTgt>
                                        </p:tgtEl>
                                        <p:attrNameLst>
                                          <p:attrName>style.opacity</p:attrName>
                                        </p:attrNameLst>
                                      </p:cBhvr>
                                      <p:to>
                                        <p:strVal val="0.5"/>
                                      </p:to>
                                    </p:set>
                                    <p:animEffect filter="image" prLst="opacity: 0.5">
                                      <p:cBhvr rctx="IE">
                                        <p:cTn id="33" dur="indefinite"/>
                                        <p:tgtEl>
                                          <p:spTgt spid="3">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mph" presetSubtype="0" nodeType="clickEffect">
                                  <p:stCondLst>
                                    <p:cond delay="0"/>
                                  </p:stCondLst>
                                  <p:childTnLst>
                                    <p:set>
                                      <p:cBhvr>
                                        <p:cTn id="37" dur="indefinite"/>
                                        <p:tgtEl>
                                          <p:spTgt spid="3">
                                            <p:txEl>
                                              <p:pRg st="10" end="10"/>
                                            </p:txEl>
                                          </p:spTgt>
                                        </p:tgtEl>
                                        <p:attrNameLst>
                                          <p:attrName>style.opacity</p:attrName>
                                        </p:attrNameLst>
                                      </p:cBhvr>
                                      <p:to>
                                        <p:strVal val="0.5"/>
                                      </p:to>
                                    </p:set>
                                    <p:animEffect filter="image" prLst="opacity: 0.5">
                                      <p:cBhvr rctx="IE">
                                        <p:cTn id="38" dur="indefinite"/>
                                        <p:tgtEl>
                                          <p:spTgt spid="3">
                                            <p:txEl>
                                              <p:pRg st="10" end="10"/>
                                            </p:txEl>
                                          </p:spTgt>
                                        </p:tgtEl>
                                      </p:cBhvr>
                                    </p:animEffect>
                                  </p:childTnLst>
                                </p:cTn>
                              </p:par>
                              <p:par>
                                <p:cTn id="39" presetID="9" presetClass="emph" presetSubtype="0" nodeType="withEffect">
                                  <p:stCondLst>
                                    <p:cond delay="0"/>
                                  </p:stCondLst>
                                  <p:childTnLst>
                                    <p:set>
                                      <p:cBhvr>
                                        <p:cTn id="40" dur="indefinite"/>
                                        <p:tgtEl>
                                          <p:spTgt spid="3">
                                            <p:txEl>
                                              <p:pRg st="11" end="11"/>
                                            </p:txEl>
                                          </p:spTgt>
                                        </p:tgtEl>
                                        <p:attrNameLst>
                                          <p:attrName>style.opacity</p:attrName>
                                        </p:attrNameLst>
                                      </p:cBhvr>
                                      <p:to>
                                        <p:strVal val="0.5"/>
                                      </p:to>
                                    </p:set>
                                    <p:animEffect filter="image" prLst="opacity: 0.5">
                                      <p:cBhvr rctx="IE">
                                        <p:cTn id="41" dur="indefinite"/>
                                        <p:tgtEl>
                                          <p:spTgt spid="3">
                                            <p:txEl>
                                              <p:pRg st="11" end="11"/>
                                            </p:txEl>
                                          </p:spTgt>
                                        </p:tgtEl>
                                      </p:cBhvr>
                                    </p:animEffect>
                                  </p:childTnLst>
                                </p:cTn>
                              </p:par>
                              <p:par>
                                <p:cTn id="42" presetID="9" presetClass="emph" presetSubtype="0" nodeType="withEffect">
                                  <p:stCondLst>
                                    <p:cond delay="0"/>
                                  </p:stCondLst>
                                  <p:childTnLst>
                                    <p:set>
                                      <p:cBhvr>
                                        <p:cTn id="43" dur="indefinite"/>
                                        <p:tgtEl>
                                          <p:spTgt spid="3">
                                            <p:txEl>
                                              <p:pRg st="12" end="12"/>
                                            </p:txEl>
                                          </p:spTgt>
                                        </p:tgtEl>
                                        <p:attrNameLst>
                                          <p:attrName>style.opacity</p:attrName>
                                        </p:attrNameLst>
                                      </p:cBhvr>
                                      <p:to>
                                        <p:strVal val="0.5"/>
                                      </p:to>
                                    </p:set>
                                    <p:animEffect filter="image" prLst="opacity: 0.5">
                                      <p:cBhvr rctx="IE">
                                        <p:cTn id="44" dur="indefinite"/>
                                        <p:tgtEl>
                                          <p:spTgt spid="3">
                                            <p:txEl>
                                              <p:pRg st="12" end="12"/>
                                            </p:txEl>
                                          </p:spTgt>
                                        </p:tgtEl>
                                      </p:cBhvr>
                                    </p:animEffect>
                                  </p:childTnLst>
                                </p:cTn>
                              </p:par>
                              <p:par>
                                <p:cTn id="45" presetID="9" presetClass="emph" presetSubtype="0" nodeType="withEffect">
                                  <p:stCondLst>
                                    <p:cond delay="0"/>
                                  </p:stCondLst>
                                  <p:childTnLst>
                                    <p:set>
                                      <p:cBhvr>
                                        <p:cTn id="46" dur="indefinite"/>
                                        <p:tgtEl>
                                          <p:spTgt spid="3">
                                            <p:txEl>
                                              <p:pRg st="13" end="13"/>
                                            </p:txEl>
                                          </p:spTgt>
                                        </p:tgtEl>
                                        <p:attrNameLst>
                                          <p:attrName>style.opacity</p:attrName>
                                        </p:attrNameLst>
                                      </p:cBhvr>
                                      <p:to>
                                        <p:strVal val="0.5"/>
                                      </p:to>
                                    </p:set>
                                    <p:animEffect filter="image" prLst="opacity: 0.5">
                                      <p:cBhvr rctx="IE">
                                        <p:cTn id="47" dur="indefinite"/>
                                        <p:tgtEl>
                                          <p:spTgt spid="3">
                                            <p:txEl>
                                              <p:pRg st="13" end="1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nodeType="clickEffect">
                                  <p:stCondLst>
                                    <p:cond delay="0"/>
                                  </p:stCondLst>
                                  <p:childTnLst>
                                    <p:set>
                                      <p:cBhvr>
                                        <p:cTn id="51" dur="1" fill="hold">
                                          <p:stCondLst>
                                            <p:cond delay="0"/>
                                          </p:stCondLst>
                                        </p:cTn>
                                        <p:tgtEl>
                                          <p:spTgt spid="3">
                                            <p:txEl>
                                              <p:pRg st="14" end="14"/>
                                            </p:txEl>
                                          </p:spTgt>
                                        </p:tgtEl>
                                        <p:attrNameLst>
                                          <p:attrName>style.visibility</p:attrName>
                                        </p:attrNameLst>
                                      </p:cBhvr>
                                      <p:to>
                                        <p:strVal val="visible"/>
                                      </p:to>
                                    </p:set>
                                    <p:anim calcmode="lin" valueType="num">
                                      <p:cBhvr additive="base">
                                        <p:cTn id="52"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3">
                                            <p:txEl>
                                              <p:pRg st="14" end="14"/>
                                            </p:txEl>
                                          </p:spTgt>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3">
                                            <p:txEl>
                                              <p:pRg st="15" end="15"/>
                                            </p:txEl>
                                          </p:spTgt>
                                        </p:tgtEl>
                                        <p:attrNameLst>
                                          <p:attrName>style.visibility</p:attrName>
                                        </p:attrNameLst>
                                      </p:cBhvr>
                                      <p:to>
                                        <p:strVal val="visible"/>
                                      </p:to>
                                    </p:set>
                                    <p:anim calcmode="lin" valueType="num">
                                      <p:cBhvr additive="base">
                                        <p:cTn id="56" dur="5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3">
                                            <p:txEl>
                                              <p:pRg st="15" end="15"/>
                                            </p:txEl>
                                          </p:spTgt>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3">
                                            <p:txEl>
                                              <p:pRg st="16" end="16"/>
                                            </p:txEl>
                                          </p:spTgt>
                                        </p:tgtEl>
                                        <p:attrNameLst>
                                          <p:attrName>style.visibility</p:attrName>
                                        </p:attrNameLst>
                                      </p:cBhvr>
                                      <p:to>
                                        <p:strVal val="visible"/>
                                      </p:to>
                                    </p:set>
                                    <p:anim calcmode="lin" valueType="num">
                                      <p:cBhvr additive="base">
                                        <p:cTn id="60"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3">
                                            <p:txEl>
                                              <p:pRg st="17" end="17"/>
                                            </p:txEl>
                                          </p:spTgt>
                                        </p:tgtEl>
                                        <p:attrNameLst>
                                          <p:attrName>style.visibility</p:attrName>
                                        </p:attrNameLst>
                                      </p:cBhvr>
                                      <p:to>
                                        <p:strVal val="visible"/>
                                      </p:to>
                                    </p:set>
                                    <p:anim calcmode="lin" valueType="num">
                                      <p:cBhvr additive="base">
                                        <p:cTn id="64"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66" presetID="2" presetClass="entr" presetSubtype="4" fill="hold" nodeType="withEffect">
                                  <p:stCondLst>
                                    <p:cond delay="0"/>
                                  </p:stCondLst>
                                  <p:childTnLst>
                                    <p:set>
                                      <p:cBhvr>
                                        <p:cTn id="67" dur="1" fill="hold">
                                          <p:stCondLst>
                                            <p:cond delay="0"/>
                                          </p:stCondLst>
                                        </p:cTn>
                                        <p:tgtEl>
                                          <p:spTgt spid="3">
                                            <p:txEl>
                                              <p:pRg st="18" end="18"/>
                                            </p:txEl>
                                          </p:spTgt>
                                        </p:tgtEl>
                                        <p:attrNameLst>
                                          <p:attrName>style.visibility</p:attrName>
                                        </p:attrNameLst>
                                      </p:cBhvr>
                                      <p:to>
                                        <p:strVal val="visible"/>
                                      </p:to>
                                    </p:set>
                                    <p:anim calcmode="lin" valueType="num">
                                      <p:cBhvr additive="base">
                                        <p:cTn id="68"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69"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tel 1">
            <a:extLst>
              <a:ext uri="{FF2B5EF4-FFF2-40B4-BE49-F238E27FC236}">
                <a16:creationId xmlns:a16="http://schemas.microsoft.com/office/drawing/2014/main" id="{EF7011F1-F71A-4445-8643-2339AC29E6F5}"/>
              </a:ext>
            </a:extLst>
          </p:cNvPr>
          <p:cNvSpPr>
            <a:spLocks noGrp="1" noChangeArrowheads="1"/>
          </p:cNvSpPr>
          <p:nvPr>
            <p:ph type="title"/>
          </p:nvPr>
        </p:nvSpPr>
        <p:spPr>
          <a:xfrm>
            <a:off x="838200" y="231775"/>
            <a:ext cx="10515600" cy="884238"/>
          </a:xfrm>
        </p:spPr>
        <p:txBody>
          <a:bodyPr/>
          <a:lstStyle/>
          <a:p>
            <a:r>
              <a:rPr lang="nb-NO" altLang="nb-NO" sz="3600">
                <a:solidFill>
                  <a:srgbClr val="C00000"/>
                </a:solidFill>
              </a:rPr>
              <a:t>Nærmere om jus som innhold</a:t>
            </a:r>
          </a:p>
        </p:txBody>
      </p:sp>
      <p:sp>
        <p:nvSpPr>
          <p:cNvPr id="3" name="Plassholder for innhold 2">
            <a:extLst>
              <a:ext uri="{FF2B5EF4-FFF2-40B4-BE49-F238E27FC236}">
                <a16:creationId xmlns:a16="http://schemas.microsoft.com/office/drawing/2014/main" id="{3BD8EA7F-F3BD-4D16-BFFD-5A50B784AD85}"/>
              </a:ext>
            </a:extLst>
          </p:cNvPr>
          <p:cNvSpPr>
            <a:spLocks noGrp="1"/>
          </p:cNvSpPr>
          <p:nvPr>
            <p:ph idx="1"/>
          </p:nvPr>
        </p:nvSpPr>
        <p:spPr>
          <a:xfrm>
            <a:off x="838200" y="1300163"/>
            <a:ext cx="10515600" cy="4957762"/>
          </a:xfrm>
        </p:spPr>
        <p:txBody>
          <a:bodyPr rtlCol="0">
            <a:normAutofit fontScale="92500" lnSpcReduction="20000"/>
          </a:bodyPr>
          <a:lstStyle/>
          <a:p>
            <a:pPr fontAlgn="auto">
              <a:spcAft>
                <a:spcPts val="0"/>
              </a:spcAft>
              <a:defRPr/>
            </a:pPr>
            <a:r>
              <a:rPr lang="nb-NO" dirty="0"/>
              <a:t>Digitalisering, og særlig automatisert rettsanvendelse, øker dramatisk muligheten for å håndtere store og komplekse regelverk</a:t>
            </a:r>
          </a:p>
          <a:p>
            <a:pPr lvl="1" fontAlgn="auto">
              <a:spcAft>
                <a:spcPts val="0"/>
              </a:spcAft>
              <a:defRPr/>
            </a:pPr>
            <a:r>
              <a:rPr lang="nb-NO" dirty="0"/>
              <a:t>Men komplekse regelverk kan svekke borgernes mulighet for å forstå rettsreglene og bør derfor (kanskje) unngås?</a:t>
            </a:r>
          </a:p>
          <a:p>
            <a:pPr lvl="2" fontAlgn="auto">
              <a:spcAft>
                <a:spcPts val="0"/>
              </a:spcAft>
              <a:defRPr/>
            </a:pPr>
            <a:r>
              <a:rPr lang="nb-NO" dirty="0"/>
              <a:t>Skatte- og pensjonslovgivning er eksempel: Fra inntektsklasser til millimeterrettferdighet</a:t>
            </a:r>
          </a:p>
          <a:p>
            <a:pPr fontAlgn="auto">
              <a:spcAft>
                <a:spcPts val="0"/>
              </a:spcAft>
              <a:defRPr/>
            </a:pPr>
            <a:r>
              <a:rPr lang="nb-NO" dirty="0"/>
              <a:t>Transformering / programmering av lov og forskrift mv. gir veldig mange detaljerte regler: </a:t>
            </a:r>
            <a:r>
              <a:rPr lang="nb-NO" i="1" dirty="0"/>
              <a:t>skjult, ekstrem regelstyring av forvaltningen</a:t>
            </a:r>
            <a:r>
              <a:rPr lang="nb-NO" dirty="0"/>
              <a:t>!</a:t>
            </a:r>
          </a:p>
          <a:p>
            <a:pPr fontAlgn="auto">
              <a:spcAft>
                <a:spcPts val="0"/>
              </a:spcAft>
              <a:defRPr/>
            </a:pPr>
            <a:r>
              <a:rPr lang="nb-NO" dirty="0"/>
              <a:t>Systemutvikling skaper «grå maktpersoner»</a:t>
            </a:r>
          </a:p>
          <a:p>
            <a:pPr lvl="1" fontAlgn="auto">
              <a:spcAft>
                <a:spcPts val="0"/>
              </a:spcAft>
              <a:defRPr/>
            </a:pPr>
            <a:r>
              <a:rPr lang="nb-NO" dirty="0"/>
              <a:t>Fortolkningsvalgene som er nedfelt i systemene har ofte uklar formell status, men får som regel faktisk stor virkning</a:t>
            </a:r>
          </a:p>
          <a:p>
            <a:pPr lvl="1" fontAlgn="auto">
              <a:spcAft>
                <a:spcPts val="0"/>
              </a:spcAft>
              <a:defRPr/>
            </a:pPr>
            <a:r>
              <a:rPr lang="nb-NO" dirty="0"/>
              <a:t>Systemutviklingsarbeidet kjennes ikke alltid igjen som jus og gis derfor pragmatisk behandling</a:t>
            </a:r>
          </a:p>
          <a:p>
            <a:pPr lvl="1" fontAlgn="auto">
              <a:spcAft>
                <a:spcPts val="0"/>
              </a:spcAft>
              <a:defRPr/>
            </a:pPr>
            <a:r>
              <a:rPr lang="nb-NO" dirty="0"/>
              <a:t>Selv om jusen i transformeringsarbeidet blir erkjent, gjelder det ikke lovgivning som styrer denne prosessen (men rettslige prinsipper kan spille en rolle)</a:t>
            </a:r>
          </a:p>
          <a:p>
            <a:pPr lvl="1" fontAlgn="auto">
              <a:spcAft>
                <a:spcPts val="0"/>
              </a:spcAft>
              <a:defRPr/>
            </a:pPr>
            <a:r>
              <a:rPr lang="nb-NO" dirty="0"/>
              <a:t>Bør den rettslige delen av systemutviklingsarbeidet lovreguleres, eller bør en satse på andre virkemidler? (metodeutvikling, verktøy, veiledere – kombinasjoner?)</a:t>
            </a:r>
          </a:p>
          <a:p>
            <a:pPr lvl="2" fontAlgn="auto">
              <a:spcAft>
                <a:spcPts val="0"/>
              </a:spcAft>
              <a:defRPr/>
            </a:pPr>
            <a:r>
              <a:rPr lang="nb-NO" dirty="0"/>
              <a:t>Bør en revidert forvaltningslov f.eks. ha eget kapittel om automatisering av enkeltvedtak?</a:t>
            </a:r>
          </a:p>
          <a:p>
            <a:pPr fontAlgn="auto">
              <a:spcAft>
                <a:spcPts val="0"/>
              </a:spcAft>
              <a:defRPr/>
            </a:pPr>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38529-6AE8-43DF-B4DC-40F93965F738}"/>
              </a:ext>
            </a:extLst>
          </p:cNvPr>
          <p:cNvSpPr>
            <a:spLocks noGrp="1"/>
          </p:cNvSpPr>
          <p:nvPr>
            <p:ph type="title"/>
          </p:nvPr>
        </p:nvSpPr>
        <p:spPr>
          <a:xfrm>
            <a:off x="838200" y="365125"/>
            <a:ext cx="10515600" cy="901700"/>
          </a:xfrm>
        </p:spPr>
        <p:txBody>
          <a:bodyPr rtlCol="0">
            <a:normAutofit fontScale="90000"/>
          </a:bodyPr>
          <a:lstStyle/>
          <a:p>
            <a:pPr fontAlgn="auto">
              <a:spcAft>
                <a:spcPts val="0"/>
              </a:spcAft>
              <a:defRPr/>
            </a:pPr>
            <a:r>
              <a:rPr lang="nb-NO" sz="3200" dirty="0">
                <a:solidFill>
                  <a:srgbClr val="990033"/>
                </a:solidFill>
              </a:rPr>
              <a:t>Teknologiuavhengig eller teknologispesifikk lovgivning?</a:t>
            </a:r>
            <a:br>
              <a:rPr lang="nb-NO" sz="3200" dirty="0">
                <a:solidFill>
                  <a:srgbClr val="990033"/>
                </a:solidFill>
              </a:rPr>
            </a:br>
            <a:endParaRPr lang="nb-NO" sz="3200" dirty="0">
              <a:solidFill>
                <a:srgbClr val="0000FF"/>
              </a:solidFill>
            </a:endParaRPr>
          </a:p>
        </p:txBody>
      </p:sp>
      <p:sp>
        <p:nvSpPr>
          <p:cNvPr id="3" name="Content Placeholder 2">
            <a:extLst>
              <a:ext uri="{FF2B5EF4-FFF2-40B4-BE49-F238E27FC236}">
                <a16:creationId xmlns:a16="http://schemas.microsoft.com/office/drawing/2014/main" id="{CCDF6FD8-BBFD-4D11-B3B3-F35BB421BBFB}"/>
              </a:ext>
            </a:extLst>
          </p:cNvPr>
          <p:cNvSpPr>
            <a:spLocks noGrp="1"/>
          </p:cNvSpPr>
          <p:nvPr>
            <p:ph idx="1"/>
          </p:nvPr>
        </p:nvSpPr>
        <p:spPr>
          <a:xfrm>
            <a:off x="838200" y="1236663"/>
            <a:ext cx="10515600" cy="5214937"/>
          </a:xfrm>
        </p:spPr>
        <p:txBody>
          <a:bodyPr rtlCol="0">
            <a:normAutofit fontScale="92500" lnSpcReduction="20000"/>
          </a:bodyPr>
          <a:lstStyle/>
          <a:p>
            <a:pPr lvl="1" fontAlgn="auto">
              <a:spcAft>
                <a:spcPts val="0"/>
              </a:spcAft>
              <a:defRPr/>
            </a:pPr>
            <a:r>
              <a:rPr lang="nb-NO" dirty="0"/>
              <a:t>Bør loven angi teknologi i det hele tatt, eller er det nok å angi </a:t>
            </a:r>
            <a:r>
              <a:rPr lang="nb-NO" i="1" dirty="0"/>
              <a:t>funksjoner</a:t>
            </a:r>
            <a:r>
              <a:rPr lang="nb-NO" dirty="0"/>
              <a:t>?</a:t>
            </a:r>
          </a:p>
          <a:p>
            <a:pPr lvl="1" fontAlgn="auto">
              <a:spcAft>
                <a:spcPts val="0"/>
              </a:spcAft>
              <a:defRPr/>
            </a:pPr>
            <a:r>
              <a:rPr lang="nb-NO" dirty="0"/>
              <a:t>Teknologiuavhengig lovgivning</a:t>
            </a:r>
          </a:p>
          <a:p>
            <a:pPr lvl="2" fontAlgn="auto">
              <a:spcAft>
                <a:spcPts val="0"/>
              </a:spcAft>
              <a:defRPr/>
            </a:pPr>
            <a:r>
              <a:rPr lang="nb-NO" dirty="0"/>
              <a:t>Regulerer funksjoner som teknologien utfører, og ikke teknologien selv</a:t>
            </a:r>
          </a:p>
          <a:p>
            <a:pPr lvl="2" fontAlgn="auto">
              <a:spcAft>
                <a:spcPts val="0"/>
              </a:spcAft>
              <a:defRPr/>
            </a:pPr>
            <a:r>
              <a:rPr lang="nb-NO" dirty="0"/>
              <a:t>gir stabil lovgivning (lite behov for endring)</a:t>
            </a:r>
          </a:p>
          <a:p>
            <a:pPr lvl="2" fontAlgn="auto">
              <a:spcAft>
                <a:spcPts val="0"/>
              </a:spcAft>
              <a:defRPr/>
            </a:pPr>
            <a:r>
              <a:rPr lang="nb-NO" dirty="0"/>
              <a:t>gir abstrakte beskrivelser av det som skal reguleres; fravær av konkret diskusjon om ny teknologi</a:t>
            </a:r>
          </a:p>
          <a:p>
            <a:pPr lvl="2" fontAlgn="auto">
              <a:spcAft>
                <a:spcPts val="0"/>
              </a:spcAft>
              <a:defRPr/>
            </a:pPr>
            <a:r>
              <a:rPr lang="nb-NO" dirty="0"/>
              <a:t>Personvernforordningen er kjerneeksempel på teknologiuavhengig tilnærming</a:t>
            </a:r>
          </a:p>
          <a:p>
            <a:pPr lvl="1" fontAlgn="auto">
              <a:spcAft>
                <a:spcPts val="0"/>
              </a:spcAft>
              <a:defRPr/>
            </a:pPr>
            <a:r>
              <a:rPr lang="nb-NO" dirty="0"/>
              <a:t>Teknologispesifikk lovgivning</a:t>
            </a:r>
          </a:p>
          <a:p>
            <a:pPr lvl="2" fontAlgn="auto">
              <a:spcAft>
                <a:spcPts val="0"/>
              </a:spcAft>
              <a:defRPr/>
            </a:pPr>
            <a:r>
              <a:rPr lang="nb-NO" dirty="0"/>
              <a:t>Regulerer teknologier og dermed funksjonene de utfører</a:t>
            </a:r>
          </a:p>
          <a:p>
            <a:pPr lvl="2" fontAlgn="auto">
              <a:spcAft>
                <a:spcPts val="0"/>
              </a:spcAft>
              <a:defRPr/>
            </a:pPr>
            <a:r>
              <a:rPr lang="nb-NO" dirty="0"/>
              <a:t>Jo mer spesifikke, jo oftere må bestemmelsene trolig endres (derfor særlig aktuelt som forskrifter)</a:t>
            </a:r>
          </a:p>
          <a:p>
            <a:pPr lvl="2" fontAlgn="auto">
              <a:spcAft>
                <a:spcPts val="0"/>
              </a:spcAft>
              <a:defRPr/>
            </a:pPr>
            <a:r>
              <a:rPr lang="nb-NO" dirty="0"/>
              <a:t>Lovgiver kan ønske å regulere en teknologi spesifikt</a:t>
            </a:r>
          </a:p>
          <a:p>
            <a:pPr lvl="2" fontAlgn="auto">
              <a:spcAft>
                <a:spcPts val="0"/>
              </a:spcAft>
              <a:defRPr/>
            </a:pPr>
            <a:r>
              <a:rPr lang="nb-NO" dirty="0"/>
              <a:t>Konkret angivelse av rettsreglene, og kan gjøre det lettere å forstå hva regelen går ut på</a:t>
            </a:r>
          </a:p>
          <a:p>
            <a:pPr lvl="2" fontAlgn="auto">
              <a:spcAft>
                <a:spcPts val="0"/>
              </a:spcAft>
              <a:defRPr/>
            </a:pPr>
            <a:r>
              <a:rPr lang="nb-NO" dirty="0"/>
              <a:t>Eksempler på forekomster av spesifikke teknologiangivelser</a:t>
            </a:r>
          </a:p>
          <a:p>
            <a:pPr lvl="3" fontAlgn="auto">
              <a:spcAft>
                <a:spcPts val="0"/>
              </a:spcAft>
              <a:defRPr/>
            </a:pPr>
            <a:r>
              <a:rPr lang="nb-NO" dirty="0"/>
              <a:t>«Internett»: Offentlegforskrifta §§ 6 og 7</a:t>
            </a:r>
          </a:p>
          <a:p>
            <a:pPr lvl="3" fontAlgn="auto">
              <a:spcAft>
                <a:spcPts val="0"/>
              </a:spcAft>
              <a:defRPr/>
            </a:pPr>
            <a:r>
              <a:rPr lang="nb-NO" dirty="0"/>
              <a:t>«Epostadresse»: Husbankloven § 10</a:t>
            </a:r>
          </a:p>
          <a:p>
            <a:pPr lvl="3" fontAlgn="auto">
              <a:spcAft>
                <a:spcPts val="0"/>
              </a:spcAft>
              <a:defRPr/>
            </a:pPr>
            <a:r>
              <a:rPr lang="nb-NO" dirty="0"/>
              <a:t>«GPS»: Avfallsforskriften § 1-1a</a:t>
            </a:r>
          </a:p>
          <a:p>
            <a:pPr lvl="3" fontAlgn="auto">
              <a:spcAft>
                <a:spcPts val="0"/>
              </a:spcAft>
              <a:defRPr/>
            </a:pPr>
            <a:r>
              <a:rPr lang="nb-NO" dirty="0"/>
              <a:t>«Biometri»: Utlendingsloven § 64a</a:t>
            </a:r>
          </a:p>
          <a:p>
            <a:pPr lvl="3" fontAlgn="auto">
              <a:spcAft>
                <a:spcPts val="0"/>
              </a:spcAft>
              <a:defRPr/>
            </a:pPr>
            <a:r>
              <a:rPr lang="nb-NO" dirty="0"/>
              <a:t>«</a:t>
            </a:r>
            <a:r>
              <a:rPr lang="nb-NO" dirty="0" err="1"/>
              <a:t>Rfid</a:t>
            </a:r>
            <a:r>
              <a:rPr lang="nb-NO" dirty="0"/>
              <a:t>»: Fribruksforskriften § 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par>
                                <p:cTn id="8" presetID="9" presetClass="emph" presetSubtype="0" nodeType="withEffect">
                                  <p:stCondLst>
                                    <p:cond delay="0"/>
                                  </p:stCondLst>
                                  <p:childTnLst>
                                    <p:set>
                                      <p:cBhvr>
                                        <p:cTn id="9" dur="indefinite"/>
                                        <p:tgtEl>
                                          <p:spTgt spid="3">
                                            <p:txEl>
                                              <p:pRg st="1" end="1"/>
                                            </p:txEl>
                                          </p:spTgt>
                                        </p:tgtEl>
                                        <p:attrNameLst>
                                          <p:attrName>style.opacity</p:attrName>
                                        </p:attrNameLst>
                                      </p:cBhvr>
                                      <p:to>
                                        <p:strVal val="0.5"/>
                                      </p:to>
                                    </p:set>
                                    <p:animEffect filter="image" prLst="opacity: 0.5">
                                      <p:cBhvr rctx="IE">
                                        <p:cTn id="10" dur="indefinite"/>
                                        <p:tgtEl>
                                          <p:spTgt spid="3">
                                            <p:txEl>
                                              <p:pRg st="1" end="1"/>
                                            </p:txEl>
                                          </p:spTgt>
                                        </p:tgtEl>
                                      </p:cBhvr>
                                    </p:animEffect>
                                  </p:childTnLst>
                                </p:cTn>
                              </p:par>
                              <p:par>
                                <p:cTn id="11" presetID="9" presetClass="emph" presetSubtype="0" nodeType="withEffect">
                                  <p:stCondLst>
                                    <p:cond delay="0"/>
                                  </p:stCondLst>
                                  <p:childTnLst>
                                    <p:set>
                                      <p:cBhvr>
                                        <p:cTn id="12" dur="indefinite"/>
                                        <p:tgtEl>
                                          <p:spTgt spid="3">
                                            <p:txEl>
                                              <p:pRg st="2" end="2"/>
                                            </p:txEl>
                                          </p:spTgt>
                                        </p:tgtEl>
                                        <p:attrNameLst>
                                          <p:attrName>style.opacity</p:attrName>
                                        </p:attrNameLst>
                                      </p:cBhvr>
                                      <p:to>
                                        <p:strVal val="0.5"/>
                                      </p:to>
                                    </p:set>
                                    <p:animEffect filter="image" prLst="opacity: 0.5">
                                      <p:cBhvr rctx="IE">
                                        <p:cTn id="13" dur="indefinite"/>
                                        <p:tgtEl>
                                          <p:spTgt spid="3">
                                            <p:txEl>
                                              <p:pRg st="2" end="2"/>
                                            </p:txEl>
                                          </p:spTgt>
                                        </p:tgtEl>
                                      </p:cBhvr>
                                    </p:animEffect>
                                  </p:childTnLst>
                                </p:cTn>
                              </p:par>
                              <p:par>
                                <p:cTn id="14" presetID="9" presetClass="emph" presetSubtype="0" nodeType="withEffect">
                                  <p:stCondLst>
                                    <p:cond delay="0"/>
                                  </p:stCondLst>
                                  <p:childTnLst>
                                    <p:set>
                                      <p:cBhvr>
                                        <p:cTn id="15" dur="indefinite"/>
                                        <p:tgtEl>
                                          <p:spTgt spid="3">
                                            <p:txEl>
                                              <p:pRg st="3" end="3"/>
                                            </p:txEl>
                                          </p:spTgt>
                                        </p:tgtEl>
                                        <p:attrNameLst>
                                          <p:attrName>style.opacity</p:attrName>
                                        </p:attrNameLst>
                                      </p:cBhvr>
                                      <p:to>
                                        <p:strVal val="0.5"/>
                                      </p:to>
                                    </p:set>
                                    <p:animEffect filter="image" prLst="opacity: 0.5">
                                      <p:cBhvr rctx="IE">
                                        <p:cTn id="16" dur="indefinite"/>
                                        <p:tgtEl>
                                          <p:spTgt spid="3">
                                            <p:txEl>
                                              <p:pRg st="3" end="3"/>
                                            </p:txEl>
                                          </p:spTgt>
                                        </p:tgtEl>
                                      </p:cBhvr>
                                    </p:animEffect>
                                  </p:childTnLst>
                                </p:cTn>
                              </p:par>
                              <p:par>
                                <p:cTn id="17" presetID="9" presetClass="emph" presetSubtype="0" nodeType="withEffect">
                                  <p:stCondLst>
                                    <p:cond delay="0"/>
                                  </p:stCondLst>
                                  <p:childTnLst>
                                    <p:set>
                                      <p:cBhvr>
                                        <p:cTn id="18" dur="indefinite"/>
                                        <p:tgtEl>
                                          <p:spTgt spid="3">
                                            <p:txEl>
                                              <p:pRg st="4" end="4"/>
                                            </p:txEl>
                                          </p:spTgt>
                                        </p:tgtEl>
                                        <p:attrNameLst>
                                          <p:attrName>style.opacity</p:attrName>
                                        </p:attrNameLst>
                                      </p:cBhvr>
                                      <p:to>
                                        <p:strVal val="0.5"/>
                                      </p:to>
                                    </p:set>
                                    <p:animEffect filter="image" prLst="opacity: 0.5">
                                      <p:cBhvr rctx="IE">
                                        <p:cTn id="19" dur="indefinite"/>
                                        <p:tgtEl>
                                          <p:spTgt spid="3">
                                            <p:txEl>
                                              <p:pRg st="4" end="4"/>
                                            </p:txEl>
                                          </p:spTgt>
                                        </p:tgtEl>
                                      </p:cBhvr>
                                    </p:animEffect>
                                  </p:childTnLst>
                                </p:cTn>
                              </p:par>
                              <p:par>
                                <p:cTn id="20" presetID="9" presetClass="emph" presetSubtype="0" nodeType="withEffect">
                                  <p:stCondLst>
                                    <p:cond delay="0"/>
                                  </p:stCondLst>
                                  <p:childTnLst>
                                    <p:set>
                                      <p:cBhvr>
                                        <p:cTn id="21" dur="indefinite"/>
                                        <p:tgtEl>
                                          <p:spTgt spid="3">
                                            <p:txEl>
                                              <p:pRg st="5" end="5"/>
                                            </p:txEl>
                                          </p:spTgt>
                                        </p:tgtEl>
                                        <p:attrNameLst>
                                          <p:attrName>style.opacity</p:attrName>
                                        </p:attrNameLst>
                                      </p:cBhvr>
                                      <p:to>
                                        <p:strVal val="0.5"/>
                                      </p:to>
                                    </p:set>
                                    <p:animEffect filter="image" prLst="opacity: 0.5">
                                      <p:cBhvr rctx="IE">
                                        <p:cTn id="22" dur="indefinite"/>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4" end="14"/>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5" end="15"/>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tel 1">
            <a:extLst>
              <a:ext uri="{FF2B5EF4-FFF2-40B4-BE49-F238E27FC236}">
                <a16:creationId xmlns:a16="http://schemas.microsoft.com/office/drawing/2014/main" id="{3D8CA311-3BAD-4426-9370-3F7ECE967BFB}"/>
              </a:ext>
            </a:extLst>
          </p:cNvPr>
          <p:cNvSpPr>
            <a:spLocks noGrp="1" noChangeArrowheads="1"/>
          </p:cNvSpPr>
          <p:nvPr>
            <p:ph type="title"/>
          </p:nvPr>
        </p:nvSpPr>
        <p:spPr>
          <a:xfrm>
            <a:off x="881063" y="85725"/>
            <a:ext cx="10515600" cy="952500"/>
          </a:xfrm>
        </p:spPr>
        <p:txBody>
          <a:bodyPr/>
          <a:lstStyle/>
          <a:p>
            <a:r>
              <a:rPr lang="nb-NO" altLang="nb-NO" sz="3600">
                <a:solidFill>
                  <a:srgbClr val="C00000"/>
                </a:solidFill>
              </a:rPr>
              <a:t>Skjønn</a:t>
            </a:r>
          </a:p>
        </p:txBody>
      </p:sp>
      <p:sp>
        <p:nvSpPr>
          <p:cNvPr id="3" name="Plassholder for innhold 2">
            <a:extLst>
              <a:ext uri="{FF2B5EF4-FFF2-40B4-BE49-F238E27FC236}">
                <a16:creationId xmlns:a16="http://schemas.microsoft.com/office/drawing/2014/main" id="{49342240-D98C-426E-B90D-0CCCC3EBCF00}"/>
              </a:ext>
            </a:extLst>
          </p:cNvPr>
          <p:cNvSpPr>
            <a:spLocks noGrp="1" noChangeArrowheads="1"/>
          </p:cNvSpPr>
          <p:nvPr>
            <p:ph idx="1"/>
          </p:nvPr>
        </p:nvSpPr>
        <p:spPr>
          <a:xfrm>
            <a:off x="838200" y="1073150"/>
            <a:ext cx="10515600" cy="5276850"/>
          </a:xfrm>
        </p:spPr>
        <p:txBody>
          <a:bodyPr>
            <a:normAutofit fontScale="92500" lnSpcReduction="10000"/>
          </a:bodyPr>
          <a:lstStyle/>
          <a:p>
            <a:r>
              <a:rPr lang="nb-NO" altLang="nb-NO" sz="2400" dirty="0"/>
              <a:t>Skjønn åpner for rimelighet- og rettferdighetsvurderinger og faglige vurderinger</a:t>
            </a:r>
          </a:p>
          <a:p>
            <a:pPr lvl="1"/>
            <a:r>
              <a:rPr lang="nb-NO" altLang="nb-NO" sz="1800" dirty="0"/>
              <a:t>Eksempler:</a:t>
            </a:r>
          </a:p>
          <a:p>
            <a:pPr lvl="2"/>
            <a:r>
              <a:rPr lang="nb-NO" altLang="nb-NO" sz="1400" dirty="0"/>
              <a:t>Særskilt behov for overvåking</a:t>
            </a:r>
          </a:p>
          <a:p>
            <a:pPr lvl="2"/>
            <a:r>
              <a:rPr lang="nb-NO" altLang="nb-NO" sz="1400" dirty="0"/>
              <a:t>Tilfredsstillende informasjonssikkerhet</a:t>
            </a:r>
          </a:p>
          <a:p>
            <a:pPr lvl="2"/>
            <a:r>
              <a:rPr lang="nb-NO" altLang="nb-NO" sz="1400" dirty="0"/>
              <a:t>Berettiget interesse</a:t>
            </a:r>
          </a:p>
          <a:p>
            <a:pPr lvl="2"/>
            <a:r>
              <a:rPr lang="nb-NO" altLang="nb-NO" sz="1400" dirty="0"/>
              <a:t>Saklig begrunnet</a:t>
            </a:r>
          </a:p>
          <a:p>
            <a:pPr lvl="2"/>
            <a:r>
              <a:rPr lang="nb-NO" altLang="nb-NO" sz="1400" dirty="0"/>
              <a:t>Uforholdsmessig vanskelig</a:t>
            </a:r>
          </a:p>
          <a:p>
            <a:pPr lvl="2"/>
            <a:r>
              <a:rPr lang="nb-NO" altLang="nb-NO" sz="1400" dirty="0"/>
              <a:t>Vesentlig betydning</a:t>
            </a:r>
          </a:p>
          <a:p>
            <a:r>
              <a:rPr lang="nb-NO" altLang="nb-NO" sz="2200" dirty="0"/>
              <a:t>Digital forvaltning krever en balansegang mellom forutberegnelighet («hvis – så») og fleksibilitet (f.eks. skjønn) – eller: mellom rettssikkerhet og rettferdighet</a:t>
            </a:r>
          </a:p>
          <a:p>
            <a:r>
              <a:rPr lang="nb-NO" altLang="nb-NO" sz="2200" dirty="0"/>
              <a:t>Skjønn lar seg i prinsippet ikke automatisere, fordi det alltid må kunne forutsettes nye momenter/argumenter</a:t>
            </a:r>
          </a:p>
          <a:p>
            <a:r>
              <a:rPr lang="nb-NO" altLang="nb-NO" sz="2200" dirty="0"/>
              <a:t>Automatisert rettsanvendelse er derfor begrunnelse for å fjerne skjønn fra lovgivning</a:t>
            </a:r>
          </a:p>
          <a:p>
            <a:r>
              <a:rPr lang="nb-NO" altLang="nb-NO" sz="2200" dirty="0"/>
              <a:t>Skjønn kan langt på vei erstattes av store sett av faste regler, men krav til opplysningsgrunnlag gjør det upraktisk og dyrt</a:t>
            </a:r>
          </a:p>
          <a:p>
            <a:r>
              <a:rPr lang="nb-NO" altLang="nb-NO" sz="2200" dirty="0"/>
              <a:t>Skjønn kan også tenkes å bli erstattet av maskinlæring, dvs. av statistiske metoder anvendt på et historisk materiale, som kan brukes til å «forutsi» hvilke avgjørelser det historiske materialet kan begrunne</a:t>
            </a:r>
          </a:p>
          <a:p>
            <a:pPr lvl="1"/>
            <a:endParaRPr lang="nb-NO" alt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1" end="1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tel 1">
            <a:extLst>
              <a:ext uri="{FF2B5EF4-FFF2-40B4-BE49-F238E27FC236}">
                <a16:creationId xmlns:a16="http://schemas.microsoft.com/office/drawing/2014/main" id="{23E27A97-9ADC-43E1-BC96-F8E3CDC332E8}"/>
              </a:ext>
            </a:extLst>
          </p:cNvPr>
          <p:cNvSpPr>
            <a:spLocks noGrp="1" noChangeArrowheads="1"/>
          </p:cNvSpPr>
          <p:nvPr>
            <p:ph type="title"/>
          </p:nvPr>
        </p:nvSpPr>
        <p:spPr>
          <a:xfrm>
            <a:off x="838200" y="153988"/>
            <a:ext cx="10515600" cy="1179512"/>
          </a:xfrm>
        </p:spPr>
        <p:txBody>
          <a:bodyPr/>
          <a:lstStyle/>
          <a:p>
            <a:r>
              <a:rPr lang="en-GB" altLang="nb-NO" sz="3600">
                <a:solidFill>
                  <a:srgbClr val="C00000"/>
                </a:solidFill>
              </a:rPr>
              <a:t>Automatiseringsvennlig lovgivning</a:t>
            </a:r>
          </a:p>
        </p:txBody>
      </p:sp>
      <p:sp>
        <p:nvSpPr>
          <p:cNvPr id="3" name="Plassholder for innhold 2">
            <a:extLst>
              <a:ext uri="{FF2B5EF4-FFF2-40B4-BE49-F238E27FC236}">
                <a16:creationId xmlns:a16="http://schemas.microsoft.com/office/drawing/2014/main" id="{938DFD88-6C5A-4681-9A76-376C24F8BA0D}"/>
              </a:ext>
            </a:extLst>
          </p:cNvPr>
          <p:cNvSpPr>
            <a:spLocks noGrp="1" noChangeArrowheads="1"/>
          </p:cNvSpPr>
          <p:nvPr>
            <p:ph idx="1"/>
          </p:nvPr>
        </p:nvSpPr>
        <p:spPr>
          <a:xfrm>
            <a:off x="838200" y="1333500"/>
            <a:ext cx="10515600" cy="4918075"/>
          </a:xfrm>
        </p:spPr>
        <p:txBody>
          <a:bodyPr/>
          <a:lstStyle/>
          <a:p>
            <a:r>
              <a:rPr lang="en-GB" altLang="nb-NO" sz="2400" dirty="0"/>
              <a:t>“</a:t>
            </a:r>
            <a:r>
              <a:rPr lang="en-GB" altLang="nb-NO" sz="2400" dirty="0" err="1">
                <a:solidFill>
                  <a:srgbClr val="7030A0"/>
                </a:solidFill>
              </a:rPr>
              <a:t>Automatiseringsvennlig</a:t>
            </a:r>
            <a:r>
              <a:rPr lang="en-GB" altLang="nb-NO" sz="2400" dirty="0">
                <a:solidFill>
                  <a:srgbClr val="7030A0"/>
                </a:solidFill>
              </a:rPr>
              <a:t> </a:t>
            </a:r>
            <a:r>
              <a:rPr lang="en-GB" altLang="nb-NO" sz="2400" dirty="0" err="1">
                <a:solidFill>
                  <a:srgbClr val="7030A0"/>
                </a:solidFill>
              </a:rPr>
              <a:t>lovgivning</a:t>
            </a:r>
            <a:r>
              <a:rPr lang="en-GB" altLang="nb-NO" sz="2400" dirty="0"/>
              <a:t>” er </a:t>
            </a:r>
            <a:r>
              <a:rPr lang="en-GB" altLang="nb-NO" sz="2400" dirty="0" err="1"/>
              <a:t>lovgivning</a:t>
            </a:r>
            <a:r>
              <a:rPr lang="en-GB" altLang="nb-NO" sz="2400" dirty="0"/>
              <a:t> som er </a:t>
            </a:r>
            <a:r>
              <a:rPr lang="en-GB" altLang="nb-NO" sz="2400" dirty="0" err="1"/>
              <a:t>utformet</a:t>
            </a:r>
            <a:r>
              <a:rPr lang="en-GB" altLang="nb-NO" sz="2400" dirty="0"/>
              <a:t> med </a:t>
            </a:r>
            <a:r>
              <a:rPr lang="en-GB" altLang="nb-NO" sz="2400" dirty="0" err="1"/>
              <a:t>tanke</a:t>
            </a:r>
            <a:r>
              <a:rPr lang="en-GB" altLang="nb-NO" sz="2400" dirty="0"/>
              <a:t> </a:t>
            </a:r>
            <a:r>
              <a:rPr lang="en-GB" altLang="nb-NO" sz="2400" dirty="0" err="1"/>
              <a:t>på</a:t>
            </a:r>
            <a:r>
              <a:rPr lang="en-GB" altLang="nb-NO" sz="2400" dirty="0"/>
              <a:t> at </a:t>
            </a:r>
            <a:r>
              <a:rPr lang="en-GB" altLang="nb-NO" sz="2400" dirty="0" err="1"/>
              <a:t>rettsreglene</a:t>
            </a:r>
            <a:r>
              <a:rPr lang="en-GB" altLang="nb-NO" sz="2400" dirty="0"/>
              <a:t> </a:t>
            </a:r>
            <a:r>
              <a:rPr lang="en-GB" altLang="nb-NO" sz="2400" dirty="0" err="1"/>
              <a:t>loven</a:t>
            </a:r>
            <a:r>
              <a:rPr lang="en-GB" altLang="nb-NO" sz="2400" dirty="0"/>
              <a:t> </a:t>
            </a:r>
            <a:r>
              <a:rPr lang="en-GB" altLang="nb-NO" sz="2400" dirty="0" err="1"/>
              <a:t>uttrykker</a:t>
            </a:r>
            <a:r>
              <a:rPr lang="en-GB" altLang="nb-NO" sz="2400" dirty="0"/>
              <a:t> </a:t>
            </a:r>
            <a:r>
              <a:rPr lang="en-GB" altLang="nb-NO" sz="2400" dirty="0" err="1"/>
              <a:t>skal</a:t>
            </a:r>
            <a:r>
              <a:rPr lang="en-GB" altLang="nb-NO" sz="2400" dirty="0"/>
              <a:t> </a:t>
            </a:r>
            <a:r>
              <a:rPr lang="en-GB" altLang="nb-NO" sz="2400" dirty="0" err="1"/>
              <a:t>kunne</a:t>
            </a:r>
            <a:r>
              <a:rPr lang="en-GB" altLang="nb-NO" sz="2400" dirty="0"/>
              <a:t> </a:t>
            </a:r>
            <a:r>
              <a:rPr lang="en-GB" altLang="nb-NO" sz="2400" dirty="0" err="1"/>
              <a:t>anvendes</a:t>
            </a:r>
            <a:r>
              <a:rPr lang="en-GB" altLang="nb-NO" sz="2400" dirty="0"/>
              <a:t> </a:t>
            </a:r>
            <a:r>
              <a:rPr lang="en-GB" altLang="nb-NO" sz="2400" dirty="0" err="1"/>
              <a:t>automatisk</a:t>
            </a:r>
            <a:r>
              <a:rPr lang="en-GB" altLang="nb-NO" sz="2400" dirty="0"/>
              <a:t> </a:t>
            </a:r>
            <a:r>
              <a:rPr lang="en-GB" altLang="nb-NO" sz="2400" dirty="0" err="1"/>
              <a:t>i</a:t>
            </a:r>
            <a:r>
              <a:rPr lang="en-GB" altLang="nb-NO" sz="2400" dirty="0"/>
              <a:t> et digital </a:t>
            </a:r>
            <a:r>
              <a:rPr lang="en-GB" altLang="nb-NO" sz="2400" dirty="0" err="1"/>
              <a:t>informasjonssystem</a:t>
            </a:r>
            <a:endParaRPr lang="en-GB" altLang="nb-NO" sz="2400" dirty="0"/>
          </a:p>
          <a:p>
            <a:r>
              <a:rPr lang="en-GB" altLang="nb-NO" sz="2400" dirty="0" err="1"/>
              <a:t>Siktemålet</a:t>
            </a:r>
            <a:r>
              <a:rPr lang="en-GB" altLang="nb-NO" sz="2400" dirty="0"/>
              <a:t> er </a:t>
            </a:r>
            <a:r>
              <a:rPr lang="en-GB" altLang="nb-NO" sz="2400" dirty="0" err="1"/>
              <a:t>altså</a:t>
            </a:r>
            <a:r>
              <a:rPr lang="en-GB" altLang="nb-NO" sz="2400" dirty="0"/>
              <a:t> å </a:t>
            </a:r>
            <a:r>
              <a:rPr lang="en-GB" altLang="nb-NO" sz="2400" i="1" dirty="0" err="1"/>
              <a:t>automatisere</a:t>
            </a:r>
            <a:r>
              <a:rPr lang="en-GB" altLang="nb-NO" sz="2400" i="1" dirty="0"/>
              <a:t> </a:t>
            </a:r>
            <a:r>
              <a:rPr lang="en-GB" altLang="nb-NO" sz="2400" i="1" dirty="0" err="1"/>
              <a:t>rettsanvendelsen</a:t>
            </a:r>
            <a:r>
              <a:rPr lang="en-GB" altLang="nb-NO" sz="2400" i="1" dirty="0"/>
              <a:t> </a:t>
            </a:r>
          </a:p>
          <a:p>
            <a:r>
              <a:rPr lang="en-GB" altLang="nb-NO" sz="2400" dirty="0"/>
              <a:t>“</a:t>
            </a:r>
            <a:r>
              <a:rPr lang="en-GB" altLang="nb-NO" sz="2400" dirty="0" err="1">
                <a:solidFill>
                  <a:srgbClr val="7030A0"/>
                </a:solidFill>
              </a:rPr>
              <a:t>Digitaliseringsvennlig</a:t>
            </a:r>
            <a:r>
              <a:rPr lang="en-GB" altLang="nb-NO" sz="2400" dirty="0">
                <a:solidFill>
                  <a:srgbClr val="7030A0"/>
                </a:solidFill>
              </a:rPr>
              <a:t> </a:t>
            </a:r>
            <a:r>
              <a:rPr lang="en-GB" altLang="nb-NO" sz="2400" dirty="0" err="1">
                <a:solidFill>
                  <a:srgbClr val="7030A0"/>
                </a:solidFill>
              </a:rPr>
              <a:t>lovgivning</a:t>
            </a:r>
            <a:r>
              <a:rPr lang="en-GB" altLang="nb-NO" sz="2400" dirty="0"/>
              <a:t>” er </a:t>
            </a:r>
            <a:r>
              <a:rPr lang="en-GB" altLang="nb-NO" sz="2400" dirty="0" err="1"/>
              <a:t>lovgivning</a:t>
            </a:r>
            <a:r>
              <a:rPr lang="en-GB" altLang="nb-NO" sz="2400" dirty="0"/>
              <a:t> som </a:t>
            </a:r>
            <a:r>
              <a:rPr lang="nb-NO" altLang="nb-NO" sz="2400" dirty="0"/>
              <a:t>fjerner usikkerhet om adgangen/muligheten til å digitalisere (og derfor legger til rette for digitalisering)</a:t>
            </a:r>
          </a:p>
          <a:p>
            <a:endParaRPr lang="en-GB" altLang="nb-NO"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tel 1">
            <a:extLst>
              <a:ext uri="{FF2B5EF4-FFF2-40B4-BE49-F238E27FC236}">
                <a16:creationId xmlns:a16="http://schemas.microsoft.com/office/drawing/2014/main" id="{EE38F63D-7F78-47E4-810D-694C97431F1F}"/>
              </a:ext>
            </a:extLst>
          </p:cNvPr>
          <p:cNvSpPr>
            <a:spLocks noGrp="1" noChangeArrowheads="1"/>
          </p:cNvSpPr>
          <p:nvPr>
            <p:ph type="title"/>
          </p:nvPr>
        </p:nvSpPr>
        <p:spPr>
          <a:xfrm>
            <a:off x="353812" y="387350"/>
            <a:ext cx="11156599" cy="928688"/>
          </a:xfrm>
        </p:spPr>
        <p:txBody>
          <a:bodyPr/>
          <a:lstStyle/>
          <a:p>
            <a:pPr marL="342900" indent="-342900">
              <a:lnSpc>
                <a:spcPct val="100000"/>
              </a:lnSpc>
            </a:pPr>
            <a:br>
              <a:rPr lang="en-GB" altLang="nb-NO" sz="3600" dirty="0">
                <a:solidFill>
                  <a:srgbClr val="C00000"/>
                </a:solidFill>
                <a:latin typeface="Calibri" panose="020F0502020204030204" pitchFamily="34" charset="0"/>
                <a:cs typeface="Calibri" panose="020F0502020204030204" pitchFamily="34" charset="0"/>
              </a:rPr>
            </a:br>
            <a:r>
              <a:rPr lang="en-GB" altLang="nb-NO" sz="3000" dirty="0" err="1">
                <a:solidFill>
                  <a:srgbClr val="C00000"/>
                </a:solidFill>
                <a:latin typeface="Calibri" panose="020F0502020204030204" pitchFamily="34" charset="0"/>
                <a:cs typeface="Calibri" panose="020F0502020204030204" pitchFamily="34" charset="0"/>
              </a:rPr>
              <a:t>Automatiseringsvennlig</a:t>
            </a:r>
            <a:r>
              <a:rPr lang="en-GB" altLang="nb-NO" sz="3000" dirty="0">
                <a:solidFill>
                  <a:srgbClr val="C00000"/>
                </a:solidFill>
                <a:latin typeface="Calibri" panose="020F0502020204030204" pitchFamily="34" charset="0"/>
                <a:cs typeface="Calibri" panose="020F0502020204030204" pitchFamily="34" charset="0"/>
              </a:rPr>
              <a:t> </a:t>
            </a:r>
            <a:r>
              <a:rPr lang="en-GB" altLang="nb-NO" sz="3000" dirty="0" err="1">
                <a:solidFill>
                  <a:srgbClr val="C00000"/>
                </a:solidFill>
                <a:latin typeface="Calibri" panose="020F0502020204030204" pitchFamily="34" charset="0"/>
                <a:cs typeface="Calibri" panose="020F0502020204030204" pitchFamily="34" charset="0"/>
              </a:rPr>
              <a:t>lovgivning</a:t>
            </a:r>
            <a:r>
              <a:rPr lang="en-GB" altLang="nb-NO" sz="3000" dirty="0">
                <a:solidFill>
                  <a:srgbClr val="C00000"/>
                </a:solidFill>
                <a:latin typeface="Calibri" panose="020F0502020204030204" pitchFamily="34" charset="0"/>
                <a:cs typeface="Calibri" panose="020F0502020204030204" pitchFamily="34" charset="0"/>
              </a:rPr>
              <a:t>:</a:t>
            </a:r>
            <a:br>
              <a:rPr lang="en-GB" altLang="nb-NO" sz="3000" dirty="0">
                <a:solidFill>
                  <a:srgbClr val="C00000"/>
                </a:solidFill>
                <a:latin typeface="Calibri" panose="020F0502020204030204" pitchFamily="34" charset="0"/>
                <a:cs typeface="Calibri" panose="020F0502020204030204" pitchFamily="34" charset="0"/>
              </a:rPr>
            </a:br>
            <a:r>
              <a:rPr lang="en-GB" altLang="nb-NO" sz="3000" b="1" dirty="0" err="1">
                <a:solidFill>
                  <a:srgbClr val="C00000"/>
                </a:solidFill>
                <a:latin typeface="Calibri" panose="020F0502020204030204" pitchFamily="34" charset="0"/>
                <a:cs typeface="Calibri" panose="020F0502020204030204" pitchFamily="34" charset="0"/>
              </a:rPr>
              <a:t>Lovgiver</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bør</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klart</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angi</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og</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definere</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alle</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sentrale</a:t>
            </a:r>
            <a:r>
              <a:rPr lang="en-GB" altLang="nb-NO" sz="3000" b="1" dirty="0">
                <a:solidFill>
                  <a:srgbClr val="C00000"/>
                </a:solidFill>
                <a:latin typeface="Calibri" panose="020F0502020204030204" pitchFamily="34" charset="0"/>
                <a:cs typeface="Calibri" panose="020F0502020204030204" pitchFamily="34" charset="0"/>
              </a:rPr>
              <a:t> </a:t>
            </a:r>
            <a:r>
              <a:rPr lang="en-GB" altLang="nb-NO" sz="3000" b="1" dirty="0" err="1">
                <a:solidFill>
                  <a:srgbClr val="C00000"/>
                </a:solidFill>
                <a:latin typeface="Calibri" panose="020F0502020204030204" pitchFamily="34" charset="0"/>
                <a:cs typeface="Calibri" panose="020F0502020204030204" pitchFamily="34" charset="0"/>
              </a:rPr>
              <a:t>opplysningstyper</a:t>
            </a:r>
            <a:br>
              <a:rPr lang="en-GB" altLang="nb-NO" sz="3600" dirty="0">
                <a:solidFill>
                  <a:srgbClr val="C00000"/>
                </a:solidFill>
                <a:latin typeface="Calibri" panose="020F0502020204030204" pitchFamily="34" charset="0"/>
                <a:cs typeface="Calibri" panose="020F0502020204030204" pitchFamily="34" charset="0"/>
              </a:rPr>
            </a:br>
            <a:endParaRPr lang="en-GB" altLang="nb-NO" sz="3600" dirty="0">
              <a:solidFill>
                <a:srgbClr val="C00000"/>
              </a:solidFill>
              <a:latin typeface="Calibri" panose="020F0502020204030204" pitchFamily="34" charset="0"/>
              <a:cs typeface="Calibri" panose="020F0502020204030204" pitchFamily="34" charset="0"/>
            </a:endParaRPr>
          </a:p>
        </p:txBody>
      </p:sp>
      <p:sp>
        <p:nvSpPr>
          <p:cNvPr id="3" name="Plassholder for innhold 2">
            <a:extLst>
              <a:ext uri="{FF2B5EF4-FFF2-40B4-BE49-F238E27FC236}">
                <a16:creationId xmlns:a16="http://schemas.microsoft.com/office/drawing/2014/main" id="{31027E3A-57F8-49A4-9F20-A76C1C02EF9C}"/>
              </a:ext>
            </a:extLst>
          </p:cNvPr>
          <p:cNvSpPr>
            <a:spLocks noGrp="1"/>
          </p:cNvSpPr>
          <p:nvPr>
            <p:ph idx="1"/>
          </p:nvPr>
        </p:nvSpPr>
        <p:spPr>
          <a:xfrm>
            <a:off x="754063" y="1677988"/>
            <a:ext cx="10599737" cy="4741862"/>
          </a:xfrm>
        </p:spPr>
        <p:txBody>
          <a:bodyPr rtlCol="0">
            <a:normAutofit/>
          </a:bodyPr>
          <a:lstStyle/>
          <a:p>
            <a:pPr fontAlgn="auto">
              <a:spcAft>
                <a:spcPts val="0"/>
              </a:spcAft>
              <a:defRPr/>
            </a:pPr>
            <a:r>
              <a:rPr lang="nb-NO" sz="2500" dirty="0"/>
              <a:t>Lovgiver bør tydelig angi alle opplysningstyper som skal være beslutningsgrunnlag for enkeltvedtak</a:t>
            </a:r>
          </a:p>
          <a:p>
            <a:pPr fontAlgn="auto">
              <a:spcAft>
                <a:spcPts val="0"/>
              </a:spcAft>
              <a:defRPr/>
            </a:pPr>
            <a:r>
              <a:rPr lang="nb-NO" sz="2500" dirty="0"/>
              <a:t>For å oppnå </a:t>
            </a:r>
            <a:r>
              <a:rPr lang="nb-NO" sz="2500" dirty="0">
                <a:solidFill>
                  <a:srgbClr val="7030A0"/>
                </a:solidFill>
              </a:rPr>
              <a:t>høy grad av automatisering </a:t>
            </a:r>
            <a:r>
              <a:rPr lang="nb-NO" sz="2500" dirty="0"/>
              <a:t>bør lovgiver vurdere om hver opplysningstype kan defineres i samsvar med opplysninger som finnes i maskinlesbare kilder</a:t>
            </a:r>
          </a:p>
          <a:p>
            <a:pPr lvl="1" fontAlgn="auto">
              <a:spcAft>
                <a:spcPts val="0"/>
              </a:spcAft>
              <a:defRPr/>
            </a:pPr>
            <a:r>
              <a:rPr lang="nb-NO" sz="2300" dirty="0"/>
              <a:t>F.eks. som resultat av enkeltvedtak i samme og andre forvaltningsorganer, eller</a:t>
            </a:r>
          </a:p>
          <a:p>
            <a:pPr lvl="1" fontAlgn="auto">
              <a:spcAft>
                <a:spcPts val="0"/>
              </a:spcAft>
              <a:defRPr/>
            </a:pPr>
            <a:r>
              <a:rPr lang="nb-NO" sz="2300" dirty="0"/>
              <a:t>Opplysninger i andre autorativt registre</a:t>
            </a:r>
          </a:p>
          <a:p>
            <a:pPr lvl="1" fontAlgn="auto">
              <a:spcAft>
                <a:spcPts val="0"/>
              </a:spcAft>
              <a:defRPr/>
            </a:pPr>
            <a:r>
              <a:rPr lang="nb-NO" sz="2300" dirty="0"/>
              <a:t>Bør ikke nødvendigvis bruke legaldefinisjoner; presiseringer i særlige merknader kan ofte være å foretrekke</a:t>
            </a:r>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2025</Words>
  <Application>Microsoft Office PowerPoint</Application>
  <PresentationFormat>Widescreen</PresentationFormat>
  <Paragraphs>182</Paragraphs>
  <Slides>13</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13</vt:i4>
      </vt:variant>
    </vt:vector>
  </HeadingPairs>
  <TitlesOfParts>
    <vt:vector size="19" baseType="lpstr">
      <vt:lpstr>Arial</vt:lpstr>
      <vt:lpstr>Calibri</vt:lpstr>
      <vt:lpstr>Calibri Light</vt:lpstr>
      <vt:lpstr>Courier New</vt:lpstr>
      <vt:lpstr>Times New Roman</vt:lpstr>
      <vt:lpstr>Office-tema</vt:lpstr>
      <vt:lpstr>Om rettslig og annen styring av/i digital forvaltning</vt:lpstr>
      <vt:lpstr>Viktige virkemidler i styringen av digital forvaltning</vt:lpstr>
      <vt:lpstr>Jus som ramme og jus som innhold</vt:lpstr>
      <vt:lpstr>Nærmere om «jus som ramme»</vt:lpstr>
      <vt:lpstr>Nærmere om jus som innhold</vt:lpstr>
      <vt:lpstr>Teknologiuavhengig eller teknologispesifikk lovgivning? </vt:lpstr>
      <vt:lpstr>Skjønn</vt:lpstr>
      <vt:lpstr>Automatiseringsvennlig lovgivning</vt:lpstr>
      <vt:lpstr> Automatiseringsvennlig lovgivning: Lovgiver bør klart angi og definere alle sentrale opplysningstyper </vt:lpstr>
      <vt:lpstr> Automatiseringsvennlig lovgivning: Lovgiver bør klart angi alle behandlingsregler som skal utføres </vt:lpstr>
      <vt:lpstr>Generell tilnæring (uavheningig av automatisering): prosessorientert/algoritmisk lovgivning</vt:lpstr>
      <vt:lpstr>Fra fragmenter til prosedyre (men samtykkebestemmelsene i personvern-                                                                             forordningen (PVF) som eksempel)</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Rettslig regulering av digital forvaltning: muligheter og begrensninger</dc:title>
  <dc:creator>dag wiese schartum</dc:creator>
  <cp:lastModifiedBy>dag wiese schartum</cp:lastModifiedBy>
  <cp:revision>32</cp:revision>
  <dcterms:created xsi:type="dcterms:W3CDTF">2017-10-16T19:00:49Z</dcterms:created>
  <dcterms:modified xsi:type="dcterms:W3CDTF">2023-09-03T20:28:10Z</dcterms:modified>
</cp:coreProperties>
</file>