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1D6DE3"/>
    <a:srgbClr val="0066FF"/>
    <a:srgbClr val="CC00FF"/>
    <a:srgbClr val="9933FF"/>
    <a:srgbClr val="D60093"/>
    <a:srgbClr val="9999FF"/>
    <a:srgbClr val="66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2FCE52-D031-41A2-8F44-1ADD1B9C75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3F29854-63E3-4373-9624-5B461C02D8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FA5F67-7079-4DF3-920E-0247B2B4B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C311A0-DA01-46C8-B878-1D6EF9DEA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3596880-73F2-45AA-906E-AEAE81572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537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831986-BA45-42F1-A9EB-E5B771446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B2E0FFF-549D-476D-9C4D-2ECAA6579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7A6A0AF-D34B-4DF9-AD2A-7FCFDD9BC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78AF20D-20D7-4DFA-A0D4-9B2482E07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0F1B4F-D987-4240-80A9-DE85A2DAE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931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FD20D2D-D1BC-478A-99B4-FEE99C79B3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6A63D35-FC41-4BB8-BFC0-240F5309F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C8C7C1C-B17B-443B-8E14-5551886CC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A93979-6513-428A-8621-C8591252B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A638D0-A3A0-43B0-AE9F-B64ABAF51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073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216382-D844-42D1-B285-DF65DE033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3BEF9D-8420-47C0-A2E0-69548F988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AB6C09B-47AB-426D-88A2-07D11773F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C60CFC1-8324-4625-B490-7F309CACB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BA0D987-8FE5-4D94-B17B-519FF0D2E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977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B38357-A1E4-4CC8-B81A-E6B00AEC5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5D78A3-AC12-47A9-A12A-C2A772A3A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DF4192-E68B-4136-8EA9-FB3160E73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2908EEE-0A56-4857-891A-CD9FC744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2CB347D-9DD5-44DE-A8DA-2DA70034B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3972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A856BF-3216-48D0-8888-AAA453FD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BB5756A-F503-41A8-9927-DEA48B1942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2CAEA25-C61B-417C-9696-F1D82A176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1511B7A-2CCB-4AD9-B371-B6D4A608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5CDBC77-1545-4A8F-90CC-02E3E0492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DDE9CAC-112B-4DB5-90A8-35D7A9239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114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9668E0-ADA0-47A9-B731-893E0F93D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255BD6C-997B-4459-85B8-DEE7A16D1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481BFD0-943E-42EE-B822-902A4BE8F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61B4685-EE61-4BF9-8670-FBFFC3357D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F6D141F-F231-47E6-8DE7-49AEC42EA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EB014DA2-E759-4B67-B457-8F4111D08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A0707F6-864C-4810-9083-5BCE5924D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D9572E3-A46A-4AA8-A8BD-25F255D01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873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AD86D2-51A0-4432-A96F-D4291C44E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DFA4393-6703-4531-8661-DAEEE2FF5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8EA188E-958E-4D3C-843F-DCDB436BF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51182D4-7913-4317-8208-95042583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183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D08CE88-CCED-4965-81D3-71668CA35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094EC3B-5BB0-4180-B552-7F89E713B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5ECF18A-E9DA-490A-BA4E-733E9CDEC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774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A273E7-3DF1-4114-BDE3-DD651B4A1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72C038E-A3B6-41DD-B95D-C3D6CFA4F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703FC78-0C6D-40DC-8DE2-EA0DA85E5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2AACCB1-AE6C-46A8-A3A7-090C7ECD2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502E48B-10DB-4AE2-B327-646C47258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3066AC0-2DE5-40D7-A673-EE589267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150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46773A-B79E-4660-A891-5C5A76EA3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0195735-CB70-451F-A418-7FF2FC2E0D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D206CBC-ED91-494F-9AC2-B3DB5B8B8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74FCD89-1C9B-4789-ACBE-8E19FA721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2BAC95E-B019-4A62-A6BB-B92ECFBDF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3A59EF5-EA6E-4A1A-BB3D-B104EA41A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308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AC4CDCD-D72E-47D6-8D0C-AA1E7098F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0903620-2A94-41B3-84A3-07C7A5280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79AF7C-50DB-4825-8423-DCC8246CEC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D1AFE-D459-4398-8090-0BBD91598FD1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D30F90E-937C-4081-9366-57E9436CDD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3F2DACD-C5CB-4113-BC26-3400EB700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883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studier/emner/jus/afin/FINF4010/h23/forelesningsvideoer-supplement/Prosjektveiviseren%20og%20automatisert%20rettsanvendelse%20-%20UiO.mp4?vrtx=view-as-webpage" TargetMode="External"/><Relationship Id="rId2" Type="http://schemas.openxmlformats.org/officeDocument/2006/relationships/hyperlink" Target="https://www.uio.no/studier/emner/jus/afin/FINF4010/h23/forelesningsvideoer-supplement/Digitaliseringsrundskrivet.mp4?vrtx=view-as-webp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uio.no/studier/emner/jus/afin/FINF4010/h23/forelesningsvideoer-supplement/Arkitekturprinsipper.mp4?vrtx=view-as-webpage" TargetMode="External"/><Relationship Id="rId4" Type="http://schemas.openxmlformats.org/officeDocument/2006/relationships/hyperlink" Target="https://www.digdir.no/digital-samhandling/overordnede-arkitekturprinsipper/106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s.uio.no/studier/regelverk/hjelpemidler-eksame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AEB92B-2573-4239-8B84-E65CFF5234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sz="4000" dirty="0"/>
              <a:t>Tverrfaglige perspektiver på digital forvaltning (FINF4010)</a:t>
            </a:r>
            <a:br>
              <a:rPr lang="nb-NO" sz="4000" dirty="0"/>
            </a:br>
            <a:br>
              <a:rPr lang="nb-NO" sz="4000" dirty="0"/>
            </a:br>
            <a:r>
              <a:rPr lang="nb-NO" sz="2800" b="1" dirty="0"/>
              <a:t>Oppsummering</a:t>
            </a:r>
            <a:r>
              <a:rPr lang="nb-NO" sz="2800" dirty="0"/>
              <a:t> i form av ordnede stikkord</a:t>
            </a:r>
            <a:br>
              <a:rPr lang="nb-NO" sz="2800" dirty="0"/>
            </a:br>
            <a:r>
              <a:rPr lang="nb-NO" sz="2800" dirty="0"/>
              <a:t>og litt om eksamen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AD190FE-0FB4-4931-A068-252BE7737A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6078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61FAFF6F-4A0F-4B7A-A588-D410FC87C812}"/>
              </a:ext>
            </a:extLst>
          </p:cNvPr>
          <p:cNvSpPr txBox="1"/>
          <p:nvPr/>
        </p:nvSpPr>
        <p:spPr>
          <a:xfrm>
            <a:off x="354922" y="5448754"/>
            <a:ext cx="1397947" cy="584775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nb-NO" sz="3200" dirty="0">
                <a:solidFill>
                  <a:srgbClr val="6600FF"/>
                </a:solidFill>
              </a:rPr>
              <a:t>Politikk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79CDB9A2-0234-4284-B14F-ECB89B71AA35}"/>
              </a:ext>
            </a:extLst>
          </p:cNvPr>
          <p:cNvSpPr txBox="1"/>
          <p:nvPr/>
        </p:nvSpPr>
        <p:spPr>
          <a:xfrm>
            <a:off x="293990" y="2886908"/>
            <a:ext cx="21357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solidFill>
                  <a:schemeClr val="accent2">
                    <a:lumMod val="75000"/>
                  </a:schemeClr>
                </a:solidFill>
              </a:rPr>
              <a:t>Iverksetting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2E06C0-ED2A-429D-8E7C-89874950EF9A}"/>
              </a:ext>
            </a:extLst>
          </p:cNvPr>
          <p:cNvSpPr txBox="1"/>
          <p:nvPr/>
        </p:nvSpPr>
        <p:spPr>
          <a:xfrm>
            <a:off x="293990" y="1066570"/>
            <a:ext cx="1904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solidFill>
                  <a:schemeClr val="accent6">
                    <a:lumMod val="75000"/>
                  </a:schemeClr>
                </a:solidFill>
              </a:rPr>
              <a:t>Virkninger</a:t>
            </a:r>
          </a:p>
        </p:txBody>
      </p:sp>
      <p:sp>
        <p:nvSpPr>
          <p:cNvPr id="5" name="Pil: ned 4">
            <a:extLst>
              <a:ext uri="{FF2B5EF4-FFF2-40B4-BE49-F238E27FC236}">
                <a16:creationId xmlns:a16="http://schemas.microsoft.com/office/drawing/2014/main" id="{F77FDC54-8D66-477F-8572-F194B9CFBCE8}"/>
              </a:ext>
            </a:extLst>
          </p:cNvPr>
          <p:cNvSpPr/>
          <p:nvPr/>
        </p:nvSpPr>
        <p:spPr>
          <a:xfrm rot="10800000">
            <a:off x="761606" y="395381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Pil: ned 5">
            <a:extLst>
              <a:ext uri="{FF2B5EF4-FFF2-40B4-BE49-F238E27FC236}">
                <a16:creationId xmlns:a16="http://schemas.microsoft.com/office/drawing/2014/main" id="{486A8CA8-3D1C-4A52-A33A-BBB21FEDECB6}"/>
              </a:ext>
            </a:extLst>
          </p:cNvPr>
          <p:cNvSpPr/>
          <p:nvPr/>
        </p:nvSpPr>
        <p:spPr>
          <a:xfrm rot="10800000">
            <a:off x="755441" y="169483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38D0BBB7-7F40-4ADE-841C-AF7B86C7A517}"/>
              </a:ext>
            </a:extLst>
          </p:cNvPr>
          <p:cNvGrpSpPr/>
          <p:nvPr/>
        </p:nvGrpSpPr>
        <p:grpSpPr>
          <a:xfrm>
            <a:off x="3080221" y="2444955"/>
            <a:ext cx="3042333" cy="836101"/>
            <a:chOff x="3994365" y="3384707"/>
            <a:chExt cx="3042333" cy="836101"/>
          </a:xfrm>
        </p:grpSpPr>
        <p:sp>
          <p:nvSpPr>
            <p:cNvPr id="11" name="TekstSylinder 10">
              <a:extLst>
                <a:ext uri="{FF2B5EF4-FFF2-40B4-BE49-F238E27FC236}">
                  <a16:creationId xmlns:a16="http://schemas.microsoft.com/office/drawing/2014/main" id="{B7D8E738-3595-4392-B8C2-9273B8EF1110}"/>
                </a:ext>
              </a:extLst>
            </p:cNvPr>
            <p:cNvSpPr txBox="1"/>
            <p:nvPr/>
          </p:nvSpPr>
          <p:spPr>
            <a:xfrm>
              <a:off x="5421191" y="3820698"/>
              <a:ext cx="9509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chemeClr val="accent2">
                      <a:lumMod val="75000"/>
                    </a:schemeClr>
                  </a:solidFill>
                </a:rPr>
                <a:t>i staten</a:t>
              </a:r>
            </a:p>
          </p:txBody>
        </p:sp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16F27602-EF02-411A-BC69-CC1B6CC5FFB4}"/>
                </a:ext>
              </a:extLst>
            </p:cNvPr>
            <p:cNvSpPr txBox="1"/>
            <p:nvPr/>
          </p:nvSpPr>
          <p:spPr>
            <a:xfrm>
              <a:off x="3994365" y="3562516"/>
              <a:ext cx="15392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chemeClr val="accent2">
                      <a:lumMod val="75000"/>
                    </a:schemeClr>
                  </a:solidFill>
                </a:rPr>
                <a:t>Digitalisering</a:t>
              </a:r>
            </a:p>
          </p:txBody>
        </p:sp>
        <p:sp>
          <p:nvSpPr>
            <p:cNvPr id="13" name="TekstSylinder 12">
              <a:extLst>
                <a:ext uri="{FF2B5EF4-FFF2-40B4-BE49-F238E27FC236}">
                  <a16:creationId xmlns:a16="http://schemas.microsoft.com/office/drawing/2014/main" id="{1BBDB410-6E76-4546-B96D-225AC4FA4A61}"/>
                </a:ext>
              </a:extLst>
            </p:cNvPr>
            <p:cNvSpPr txBox="1"/>
            <p:nvPr/>
          </p:nvSpPr>
          <p:spPr>
            <a:xfrm>
              <a:off x="5421191" y="3384707"/>
              <a:ext cx="1615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chemeClr val="accent2">
                      <a:lumMod val="75000"/>
                    </a:schemeClr>
                  </a:solidFill>
                </a:rPr>
                <a:t>i kommunene</a:t>
              </a:r>
            </a:p>
          </p:txBody>
        </p:sp>
      </p:grp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11012B3F-E238-4276-BB47-EC8D6196A7F2}"/>
              </a:ext>
            </a:extLst>
          </p:cNvPr>
          <p:cNvSpPr txBox="1"/>
          <p:nvPr/>
        </p:nvSpPr>
        <p:spPr>
          <a:xfrm rot="5400000">
            <a:off x="10494735" y="5037860"/>
            <a:ext cx="2145139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C00000"/>
                </a:solidFill>
              </a:rPr>
              <a:t>Gjeldende lov-</a:t>
            </a:r>
            <a:br>
              <a:rPr lang="nb-NO" dirty="0">
                <a:solidFill>
                  <a:srgbClr val="C00000"/>
                </a:solidFill>
              </a:rPr>
            </a:br>
            <a:r>
              <a:rPr lang="nb-NO" dirty="0" err="1">
                <a:solidFill>
                  <a:srgbClr val="C00000"/>
                </a:solidFill>
              </a:rPr>
              <a:t>givning</a:t>
            </a:r>
            <a:r>
              <a:rPr lang="nb-NO" dirty="0">
                <a:solidFill>
                  <a:srgbClr val="C00000"/>
                </a:solidFill>
              </a:rPr>
              <a:t> </a:t>
            </a:r>
            <a:r>
              <a:rPr lang="nb-NO" dirty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nb-NO" dirty="0">
                <a:solidFill>
                  <a:srgbClr val="C00000"/>
                </a:solidFill>
              </a:rPr>
              <a:t>FINF4012]</a:t>
            </a:r>
          </a:p>
        </p:txBody>
      </p:sp>
      <p:cxnSp>
        <p:nvCxnSpPr>
          <p:cNvPr id="22" name="Rett linje 21">
            <a:extLst>
              <a:ext uri="{FF2B5EF4-FFF2-40B4-BE49-F238E27FC236}">
                <a16:creationId xmlns:a16="http://schemas.microsoft.com/office/drawing/2014/main" id="{A80E7EE8-8DF9-4ED1-BE0E-EC78AD0301B3}"/>
              </a:ext>
            </a:extLst>
          </p:cNvPr>
          <p:cNvCxnSpPr/>
          <p:nvPr/>
        </p:nvCxnSpPr>
        <p:spPr>
          <a:xfrm>
            <a:off x="2933240" y="393700"/>
            <a:ext cx="0" cy="6125633"/>
          </a:xfrm>
          <a:prstGeom prst="line">
            <a:avLst/>
          </a:prstGeom>
          <a:ln w="381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linje 22">
            <a:extLst>
              <a:ext uri="{FF2B5EF4-FFF2-40B4-BE49-F238E27FC236}">
                <a16:creationId xmlns:a16="http://schemas.microsoft.com/office/drawing/2014/main" id="{009D3180-2B01-47FD-B157-0E8BDE6100A3}"/>
              </a:ext>
            </a:extLst>
          </p:cNvPr>
          <p:cNvCxnSpPr/>
          <p:nvPr/>
        </p:nvCxnSpPr>
        <p:spPr>
          <a:xfrm>
            <a:off x="6171154" y="465465"/>
            <a:ext cx="0" cy="6125633"/>
          </a:xfrm>
          <a:prstGeom prst="line">
            <a:avLst/>
          </a:prstGeom>
          <a:ln w="381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uppe 58">
            <a:extLst>
              <a:ext uri="{FF2B5EF4-FFF2-40B4-BE49-F238E27FC236}">
                <a16:creationId xmlns:a16="http://schemas.microsoft.com/office/drawing/2014/main" id="{03A1660E-6467-B95A-25D3-345D23DF39A8}"/>
              </a:ext>
            </a:extLst>
          </p:cNvPr>
          <p:cNvGrpSpPr/>
          <p:nvPr/>
        </p:nvGrpSpPr>
        <p:grpSpPr>
          <a:xfrm>
            <a:off x="6264304" y="5046625"/>
            <a:ext cx="4829784" cy="1033703"/>
            <a:chOff x="6264304" y="5046625"/>
            <a:chExt cx="4829784" cy="1033703"/>
          </a:xfrm>
        </p:grpSpPr>
        <p:grpSp>
          <p:nvGrpSpPr>
            <p:cNvPr id="58" name="Gruppe 57">
              <a:extLst>
                <a:ext uri="{FF2B5EF4-FFF2-40B4-BE49-F238E27FC236}">
                  <a16:creationId xmlns:a16="http://schemas.microsoft.com/office/drawing/2014/main" id="{9EFE92CD-4488-4510-BAAE-BBF9F53595C3}"/>
                </a:ext>
              </a:extLst>
            </p:cNvPr>
            <p:cNvGrpSpPr/>
            <p:nvPr/>
          </p:nvGrpSpPr>
          <p:grpSpPr>
            <a:xfrm>
              <a:off x="6264304" y="5395241"/>
              <a:ext cx="3338808" cy="685087"/>
              <a:chOff x="6264304" y="5395241"/>
              <a:chExt cx="3338808" cy="685087"/>
            </a:xfrm>
          </p:grpSpPr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65276688-4B37-4184-8354-361985B11D61}"/>
                  </a:ext>
                </a:extLst>
              </p:cNvPr>
              <p:cNvSpPr txBox="1"/>
              <p:nvPr/>
            </p:nvSpPr>
            <p:spPr>
              <a:xfrm>
                <a:off x="6264304" y="5527069"/>
                <a:ext cx="12561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000" dirty="0">
                    <a:solidFill>
                      <a:srgbClr val="7030A0"/>
                    </a:solidFill>
                  </a:rPr>
                  <a:t>Lovreform</a:t>
                </a:r>
              </a:p>
            </p:txBody>
          </p:sp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487850C3-3AEB-42BA-A240-FC51B9E3D711}"/>
                  </a:ext>
                </a:extLst>
              </p:cNvPr>
              <p:cNvSpPr txBox="1"/>
              <p:nvPr/>
            </p:nvSpPr>
            <p:spPr>
              <a:xfrm>
                <a:off x="7728047" y="5395241"/>
                <a:ext cx="18750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rgbClr val="7030A0"/>
                    </a:solidFill>
                  </a:rPr>
                  <a:t>Ny forvaltningslov</a:t>
                </a:r>
              </a:p>
            </p:txBody>
          </p:sp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5086368F-32F2-4785-BBB3-C5FE755178B0}"/>
                  </a:ext>
                </a:extLst>
              </p:cNvPr>
              <p:cNvSpPr txBox="1"/>
              <p:nvPr/>
            </p:nvSpPr>
            <p:spPr>
              <a:xfrm>
                <a:off x="7728047" y="5710996"/>
                <a:ext cx="12207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rgbClr val="7030A0"/>
                    </a:solidFill>
                  </a:rPr>
                  <a:t>Ny arkivlov</a:t>
                </a:r>
              </a:p>
            </p:txBody>
          </p:sp>
        </p:grpSp>
        <p:sp>
          <p:nvSpPr>
            <p:cNvPr id="27" name="TekstSylinder 26">
              <a:extLst>
                <a:ext uri="{FF2B5EF4-FFF2-40B4-BE49-F238E27FC236}">
                  <a16:creationId xmlns:a16="http://schemas.microsoft.com/office/drawing/2014/main" id="{41DBE634-4C16-4431-A22F-E4FA0F0F8507}"/>
                </a:ext>
              </a:extLst>
            </p:cNvPr>
            <p:cNvSpPr txBox="1"/>
            <p:nvPr/>
          </p:nvSpPr>
          <p:spPr>
            <a:xfrm>
              <a:off x="6264304" y="5046625"/>
              <a:ext cx="4829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7030A0"/>
                  </a:solidFill>
                </a:rPr>
                <a:t>Digitaliserings-/automatiseringsvennlig lovgivning</a:t>
              </a:r>
            </a:p>
          </p:txBody>
        </p:sp>
      </p:grp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F58FF6DA-C634-46EC-B7F4-DB1193CB0526}"/>
              </a:ext>
            </a:extLst>
          </p:cNvPr>
          <p:cNvSpPr txBox="1"/>
          <p:nvPr/>
        </p:nvSpPr>
        <p:spPr>
          <a:xfrm>
            <a:off x="622639" y="98476"/>
            <a:ext cx="1538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/>
              <a:t>Nivåer</a:t>
            </a:r>
          </a:p>
        </p:txBody>
      </p: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F7396054-4B43-47C9-9483-16D4363AB6C8}"/>
              </a:ext>
            </a:extLst>
          </p:cNvPr>
          <p:cNvSpPr txBox="1"/>
          <p:nvPr/>
        </p:nvSpPr>
        <p:spPr>
          <a:xfrm>
            <a:off x="3113046" y="111522"/>
            <a:ext cx="30780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/>
              <a:t>Mål og midler</a:t>
            </a:r>
          </a:p>
        </p:txBody>
      </p:sp>
      <p:sp>
        <p:nvSpPr>
          <p:cNvPr id="39" name="TekstSylinder 38">
            <a:extLst>
              <a:ext uri="{FF2B5EF4-FFF2-40B4-BE49-F238E27FC236}">
                <a16:creationId xmlns:a16="http://schemas.microsoft.com/office/drawing/2014/main" id="{96A75105-5A6D-4866-965B-6A848CC4FC1B}"/>
              </a:ext>
            </a:extLst>
          </p:cNvPr>
          <p:cNvSpPr txBox="1"/>
          <p:nvPr/>
        </p:nvSpPr>
        <p:spPr>
          <a:xfrm>
            <a:off x="7267279" y="102129"/>
            <a:ext cx="32309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/>
              <a:t>Viktige temaer</a:t>
            </a:r>
          </a:p>
        </p:txBody>
      </p:sp>
      <p:grpSp>
        <p:nvGrpSpPr>
          <p:cNvPr id="68" name="Gruppe 67">
            <a:extLst>
              <a:ext uri="{FF2B5EF4-FFF2-40B4-BE49-F238E27FC236}">
                <a16:creationId xmlns:a16="http://schemas.microsoft.com/office/drawing/2014/main" id="{E79F4916-04A5-49E8-88BA-37EC77ECF807}"/>
              </a:ext>
            </a:extLst>
          </p:cNvPr>
          <p:cNvGrpSpPr/>
          <p:nvPr/>
        </p:nvGrpSpPr>
        <p:grpSpPr>
          <a:xfrm>
            <a:off x="3084837" y="981636"/>
            <a:ext cx="1670333" cy="1018757"/>
            <a:chOff x="3111141" y="803341"/>
            <a:chExt cx="1670333" cy="1018757"/>
          </a:xfrm>
        </p:grpSpPr>
        <p:sp>
          <p:nvSpPr>
            <p:cNvPr id="40" name="TekstSylinder 39">
              <a:extLst>
                <a:ext uri="{FF2B5EF4-FFF2-40B4-BE49-F238E27FC236}">
                  <a16:creationId xmlns:a16="http://schemas.microsoft.com/office/drawing/2014/main" id="{1EF7F45F-C319-412F-9A18-EEA8C58CE0A3}"/>
                </a:ext>
              </a:extLst>
            </p:cNvPr>
            <p:cNvSpPr txBox="1"/>
            <p:nvPr/>
          </p:nvSpPr>
          <p:spPr>
            <a:xfrm>
              <a:off x="3112299" y="803341"/>
              <a:ext cx="16691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chemeClr val="accent6">
                      <a:lumMod val="75000"/>
                    </a:schemeClr>
                  </a:solidFill>
                </a:rPr>
                <a:t>Rettssikkerhet</a:t>
              </a:r>
            </a:p>
          </p:txBody>
        </p:sp>
        <p:sp>
          <p:nvSpPr>
            <p:cNvPr id="41" name="TekstSylinder 40">
              <a:extLst>
                <a:ext uri="{FF2B5EF4-FFF2-40B4-BE49-F238E27FC236}">
                  <a16:creationId xmlns:a16="http://schemas.microsoft.com/office/drawing/2014/main" id="{0B8E3852-EE38-41BC-8EE6-5B297DC827F2}"/>
                </a:ext>
              </a:extLst>
            </p:cNvPr>
            <p:cNvSpPr txBox="1"/>
            <p:nvPr/>
          </p:nvSpPr>
          <p:spPr>
            <a:xfrm>
              <a:off x="3111141" y="1114212"/>
              <a:ext cx="135787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chemeClr val="accent6">
                      <a:lumMod val="75000"/>
                    </a:schemeClr>
                  </a:solidFill>
                </a:rPr>
                <a:t>Personvern</a:t>
              </a:r>
            </a:p>
            <a:p>
              <a:r>
                <a:rPr lang="nb-NO" sz="2000" dirty="0">
                  <a:solidFill>
                    <a:schemeClr val="accent6">
                      <a:lumMod val="75000"/>
                    </a:schemeClr>
                  </a:solidFill>
                </a:rPr>
                <a:t>Deltakelse</a:t>
              </a:r>
            </a:p>
          </p:txBody>
        </p:sp>
      </p:grpSp>
      <p:grpSp>
        <p:nvGrpSpPr>
          <p:cNvPr id="57" name="Gruppe 56">
            <a:extLst>
              <a:ext uri="{FF2B5EF4-FFF2-40B4-BE49-F238E27FC236}">
                <a16:creationId xmlns:a16="http://schemas.microsoft.com/office/drawing/2014/main" id="{4D021A95-1F29-4BD3-9430-CFA0A11679BF}"/>
              </a:ext>
            </a:extLst>
          </p:cNvPr>
          <p:cNvGrpSpPr/>
          <p:nvPr/>
        </p:nvGrpSpPr>
        <p:grpSpPr>
          <a:xfrm>
            <a:off x="2999053" y="3679106"/>
            <a:ext cx="3056173" cy="1253117"/>
            <a:chOff x="2999053" y="3679106"/>
            <a:chExt cx="3056173" cy="1253117"/>
          </a:xfrm>
        </p:grpSpPr>
        <p:sp>
          <p:nvSpPr>
            <p:cNvPr id="8" name="TekstSylinder 7">
              <a:extLst>
                <a:ext uri="{FF2B5EF4-FFF2-40B4-BE49-F238E27FC236}">
                  <a16:creationId xmlns:a16="http://schemas.microsoft.com/office/drawing/2014/main" id="{1546618E-B830-4379-8029-5D2CAEE871E0}"/>
                </a:ext>
              </a:extLst>
            </p:cNvPr>
            <p:cNvSpPr txBox="1"/>
            <p:nvPr/>
          </p:nvSpPr>
          <p:spPr>
            <a:xfrm>
              <a:off x="2999053" y="3962203"/>
              <a:ext cx="232909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rgbClr val="CC00FF"/>
                  </a:solidFill>
                </a:rPr>
                <a:t>Forvaltningspolitiske</a:t>
              </a:r>
            </a:p>
            <a:p>
              <a:r>
                <a:rPr lang="nb-NO" sz="2000" dirty="0">
                  <a:solidFill>
                    <a:srgbClr val="CC00FF"/>
                  </a:solidFill>
                </a:rPr>
                <a:t>instrumenter</a:t>
              </a:r>
            </a:p>
          </p:txBody>
        </p:sp>
        <p:sp>
          <p:nvSpPr>
            <p:cNvPr id="45" name="TekstSylinder 44">
              <a:extLst>
                <a:ext uri="{FF2B5EF4-FFF2-40B4-BE49-F238E27FC236}">
                  <a16:creationId xmlns:a16="http://schemas.microsoft.com/office/drawing/2014/main" id="{22586AB4-AA2A-4767-8147-3006A2EF9E35}"/>
                </a:ext>
              </a:extLst>
            </p:cNvPr>
            <p:cNvSpPr txBox="1"/>
            <p:nvPr/>
          </p:nvSpPr>
          <p:spPr>
            <a:xfrm>
              <a:off x="5222673" y="3679106"/>
              <a:ext cx="8170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rgbClr val="CC00FF"/>
                  </a:solidFill>
                </a:rPr>
                <a:t>Norge</a:t>
              </a:r>
            </a:p>
          </p:txBody>
        </p:sp>
        <p:sp>
          <p:nvSpPr>
            <p:cNvPr id="46" name="TekstSylinder 45">
              <a:extLst>
                <a:ext uri="{FF2B5EF4-FFF2-40B4-BE49-F238E27FC236}">
                  <a16:creationId xmlns:a16="http://schemas.microsoft.com/office/drawing/2014/main" id="{9E767DC0-BC55-410E-94D9-00CA0EC113CD}"/>
                </a:ext>
              </a:extLst>
            </p:cNvPr>
            <p:cNvSpPr txBox="1"/>
            <p:nvPr/>
          </p:nvSpPr>
          <p:spPr>
            <a:xfrm>
              <a:off x="5067455" y="4532113"/>
              <a:ext cx="9877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rgbClr val="9999FF"/>
                  </a:solidFill>
                </a:rPr>
                <a:t>EU/EØS</a:t>
              </a:r>
            </a:p>
          </p:txBody>
        </p:sp>
      </p:grpSp>
      <p:grpSp>
        <p:nvGrpSpPr>
          <p:cNvPr id="63" name="Gruppe 62">
            <a:extLst>
              <a:ext uri="{FF2B5EF4-FFF2-40B4-BE49-F238E27FC236}">
                <a16:creationId xmlns:a16="http://schemas.microsoft.com/office/drawing/2014/main" id="{22698BCB-B228-4FAF-98BD-058BFE74F479}"/>
              </a:ext>
            </a:extLst>
          </p:cNvPr>
          <p:cNvGrpSpPr/>
          <p:nvPr/>
        </p:nvGrpSpPr>
        <p:grpSpPr>
          <a:xfrm>
            <a:off x="6236967" y="4564518"/>
            <a:ext cx="3556861" cy="1899782"/>
            <a:chOff x="6236967" y="4564518"/>
            <a:chExt cx="3556861" cy="1899782"/>
          </a:xfrm>
        </p:grpSpPr>
        <p:sp>
          <p:nvSpPr>
            <p:cNvPr id="47" name="TekstSylinder 46">
              <a:extLst>
                <a:ext uri="{FF2B5EF4-FFF2-40B4-BE49-F238E27FC236}">
                  <a16:creationId xmlns:a16="http://schemas.microsoft.com/office/drawing/2014/main" id="{99CB6080-8B56-4300-A38C-0007E158E509}"/>
                </a:ext>
              </a:extLst>
            </p:cNvPr>
            <p:cNvSpPr txBox="1"/>
            <p:nvPr/>
          </p:nvSpPr>
          <p:spPr>
            <a:xfrm>
              <a:off x="6299704" y="4564518"/>
              <a:ext cx="16387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9999FF"/>
                  </a:solidFill>
                </a:rPr>
                <a:t>White </a:t>
              </a:r>
              <a:r>
                <a:rPr lang="nb-NO" dirty="0" err="1">
                  <a:solidFill>
                    <a:srgbClr val="9999FF"/>
                  </a:solidFill>
                </a:rPr>
                <a:t>paper</a:t>
              </a:r>
              <a:r>
                <a:rPr lang="nb-NO" dirty="0">
                  <a:solidFill>
                    <a:srgbClr val="9999FF"/>
                  </a:solidFill>
                </a:rPr>
                <a:t>, AI</a:t>
              </a:r>
            </a:p>
          </p:txBody>
        </p:sp>
        <p:sp>
          <p:nvSpPr>
            <p:cNvPr id="48" name="TekstSylinder 47">
              <a:extLst>
                <a:ext uri="{FF2B5EF4-FFF2-40B4-BE49-F238E27FC236}">
                  <a16:creationId xmlns:a16="http://schemas.microsoft.com/office/drawing/2014/main" id="{36DF6F13-E926-4E66-A527-6618C3B12A15}"/>
                </a:ext>
              </a:extLst>
            </p:cNvPr>
            <p:cNvSpPr txBox="1"/>
            <p:nvPr/>
          </p:nvSpPr>
          <p:spPr>
            <a:xfrm>
              <a:off x="8050979" y="4574712"/>
              <a:ext cx="17428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err="1">
                  <a:solidFill>
                    <a:srgbClr val="9999FF"/>
                  </a:solidFill>
                </a:rPr>
                <a:t>Strategy</a:t>
              </a:r>
              <a:r>
                <a:rPr lang="nb-NO" dirty="0">
                  <a:solidFill>
                    <a:srgbClr val="9999FF"/>
                  </a:solidFill>
                </a:rPr>
                <a:t> for data</a:t>
              </a:r>
            </a:p>
          </p:txBody>
        </p:sp>
        <p:sp>
          <p:nvSpPr>
            <p:cNvPr id="49" name="TekstSylinder 48">
              <a:extLst>
                <a:ext uri="{FF2B5EF4-FFF2-40B4-BE49-F238E27FC236}">
                  <a16:creationId xmlns:a16="http://schemas.microsoft.com/office/drawing/2014/main" id="{4B41AE76-9ED6-480B-BCBB-214BC1039D63}"/>
                </a:ext>
              </a:extLst>
            </p:cNvPr>
            <p:cNvSpPr txBox="1"/>
            <p:nvPr/>
          </p:nvSpPr>
          <p:spPr>
            <a:xfrm>
              <a:off x="6236967" y="6094968"/>
              <a:ext cx="2280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C00000"/>
                  </a:solidFill>
                </a:rPr>
                <a:t>Data Management </a:t>
              </a:r>
              <a:r>
                <a:rPr lang="nb-NO" dirty="0" err="1">
                  <a:solidFill>
                    <a:srgbClr val="C00000"/>
                  </a:solidFill>
                </a:rPr>
                <a:t>Act</a:t>
              </a:r>
              <a:endParaRPr lang="nb-NO" dirty="0">
                <a:solidFill>
                  <a:srgbClr val="C00000"/>
                </a:solidFill>
              </a:endParaRPr>
            </a:p>
          </p:txBody>
        </p:sp>
        <p:sp>
          <p:nvSpPr>
            <p:cNvPr id="51" name="TekstSylinder 50">
              <a:extLst>
                <a:ext uri="{FF2B5EF4-FFF2-40B4-BE49-F238E27FC236}">
                  <a16:creationId xmlns:a16="http://schemas.microsoft.com/office/drawing/2014/main" id="{F72DF580-4635-40EF-91CA-89C714336FC1}"/>
                </a:ext>
              </a:extLst>
            </p:cNvPr>
            <p:cNvSpPr txBox="1"/>
            <p:nvPr/>
          </p:nvSpPr>
          <p:spPr>
            <a:xfrm>
              <a:off x="8788410" y="6094968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>
                  <a:solidFill>
                    <a:srgbClr val="C00000"/>
                  </a:solidFill>
                </a:rPr>
                <a:t>AI </a:t>
              </a:r>
              <a:r>
                <a:rPr lang="nb-NO" dirty="0" err="1">
                  <a:solidFill>
                    <a:srgbClr val="C00000"/>
                  </a:solidFill>
                </a:rPr>
                <a:t>Act</a:t>
              </a:r>
              <a:endParaRPr lang="nb-NO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6" name="Gruppe 55">
            <a:extLst>
              <a:ext uri="{FF2B5EF4-FFF2-40B4-BE49-F238E27FC236}">
                <a16:creationId xmlns:a16="http://schemas.microsoft.com/office/drawing/2014/main" id="{3C63D6A2-53CA-4EF2-8801-D70857445C72}"/>
              </a:ext>
            </a:extLst>
          </p:cNvPr>
          <p:cNvGrpSpPr/>
          <p:nvPr/>
        </p:nvGrpSpPr>
        <p:grpSpPr>
          <a:xfrm>
            <a:off x="3026390" y="5133169"/>
            <a:ext cx="2973426" cy="1264837"/>
            <a:chOff x="3026390" y="5133169"/>
            <a:chExt cx="2973426" cy="1264837"/>
          </a:xfrm>
        </p:grpSpPr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BA226035-F67B-4BC1-BC82-A25791C74127}"/>
                </a:ext>
              </a:extLst>
            </p:cNvPr>
            <p:cNvSpPr txBox="1"/>
            <p:nvPr/>
          </p:nvSpPr>
          <p:spPr>
            <a:xfrm>
              <a:off x="3026390" y="5495552"/>
              <a:ext cx="12812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rgbClr val="7030A0"/>
                  </a:solidFill>
                </a:rPr>
                <a:t>Lovgivning</a:t>
              </a:r>
            </a:p>
          </p:txBody>
        </p:sp>
        <p:sp>
          <p:nvSpPr>
            <p:cNvPr id="52" name="TekstSylinder 51">
              <a:extLst>
                <a:ext uri="{FF2B5EF4-FFF2-40B4-BE49-F238E27FC236}">
                  <a16:creationId xmlns:a16="http://schemas.microsoft.com/office/drawing/2014/main" id="{23E9B46A-61C1-492D-A923-64491C87BEDF}"/>
                </a:ext>
              </a:extLst>
            </p:cNvPr>
            <p:cNvSpPr txBox="1"/>
            <p:nvPr/>
          </p:nvSpPr>
          <p:spPr>
            <a:xfrm>
              <a:off x="5182797" y="5133169"/>
              <a:ext cx="8170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rgbClr val="9933FF"/>
                  </a:solidFill>
                </a:rPr>
                <a:t>Norge</a:t>
              </a:r>
            </a:p>
          </p:txBody>
        </p:sp>
        <p:sp>
          <p:nvSpPr>
            <p:cNvPr id="53" name="TekstSylinder 52">
              <a:extLst>
                <a:ext uri="{FF2B5EF4-FFF2-40B4-BE49-F238E27FC236}">
                  <a16:creationId xmlns:a16="http://schemas.microsoft.com/office/drawing/2014/main" id="{2A0AD014-79ED-4ADB-AAAA-EF619F7F1DE7}"/>
                </a:ext>
              </a:extLst>
            </p:cNvPr>
            <p:cNvSpPr txBox="1"/>
            <p:nvPr/>
          </p:nvSpPr>
          <p:spPr>
            <a:xfrm>
              <a:off x="5000251" y="5997896"/>
              <a:ext cx="9877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rgbClr val="D60093"/>
                  </a:solidFill>
                </a:rPr>
                <a:t>EU/EØS</a:t>
              </a:r>
            </a:p>
          </p:txBody>
        </p:sp>
      </p:grpSp>
      <p:grpSp>
        <p:nvGrpSpPr>
          <p:cNvPr id="34" name="Gruppe 33">
            <a:extLst>
              <a:ext uri="{FF2B5EF4-FFF2-40B4-BE49-F238E27FC236}">
                <a16:creationId xmlns:a16="http://schemas.microsoft.com/office/drawing/2014/main" id="{D852967C-53F4-136C-E9CD-D5EC36B772D0}"/>
              </a:ext>
            </a:extLst>
          </p:cNvPr>
          <p:cNvGrpSpPr/>
          <p:nvPr/>
        </p:nvGrpSpPr>
        <p:grpSpPr>
          <a:xfrm>
            <a:off x="6236967" y="3314356"/>
            <a:ext cx="4120423" cy="1228798"/>
            <a:chOff x="6236967" y="3314356"/>
            <a:chExt cx="4120423" cy="1228798"/>
          </a:xfrm>
        </p:grpSpPr>
        <p:grpSp>
          <p:nvGrpSpPr>
            <p:cNvPr id="69" name="Gruppe 68">
              <a:extLst>
                <a:ext uri="{FF2B5EF4-FFF2-40B4-BE49-F238E27FC236}">
                  <a16:creationId xmlns:a16="http://schemas.microsoft.com/office/drawing/2014/main" id="{F5408162-D0C3-4927-B0FE-CA81C5B8AD0D}"/>
                </a:ext>
              </a:extLst>
            </p:cNvPr>
            <p:cNvGrpSpPr/>
            <p:nvPr/>
          </p:nvGrpSpPr>
          <p:grpSpPr>
            <a:xfrm>
              <a:off x="6236967" y="3596232"/>
              <a:ext cx="3986860" cy="369332"/>
              <a:chOff x="6250733" y="3769059"/>
              <a:chExt cx="3986860" cy="369332"/>
            </a:xfrm>
          </p:grpSpPr>
          <p:sp>
            <p:nvSpPr>
              <p:cNvPr id="24" name="TekstSylinder 23">
                <a:extLst>
                  <a:ext uri="{FF2B5EF4-FFF2-40B4-BE49-F238E27FC236}">
                    <a16:creationId xmlns:a16="http://schemas.microsoft.com/office/drawing/2014/main" id="{9259D932-D142-427F-A9D7-286E616719FE}"/>
                  </a:ext>
                </a:extLst>
              </p:cNvPr>
              <p:cNvSpPr txBox="1"/>
              <p:nvPr/>
            </p:nvSpPr>
            <p:spPr>
              <a:xfrm>
                <a:off x="6250733" y="3769059"/>
                <a:ext cx="24285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rgbClr val="CC00FF"/>
                    </a:solidFill>
                  </a:rPr>
                  <a:t>Digitaliseringsstrategien</a:t>
                </a:r>
              </a:p>
            </p:txBody>
          </p:sp>
          <p:sp>
            <p:nvSpPr>
              <p:cNvPr id="25" name="TekstSylinder 24">
                <a:extLst>
                  <a:ext uri="{FF2B5EF4-FFF2-40B4-BE49-F238E27FC236}">
                    <a16:creationId xmlns:a16="http://schemas.microsoft.com/office/drawing/2014/main" id="{449869DD-5004-4DD8-A8E1-58A642E7F9CF}"/>
                  </a:ext>
                </a:extLst>
              </p:cNvPr>
              <p:cNvSpPr txBox="1"/>
              <p:nvPr/>
            </p:nvSpPr>
            <p:spPr>
              <a:xfrm>
                <a:off x="8854586" y="3769059"/>
                <a:ext cx="13830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rgbClr val="CC00FF"/>
                    </a:solidFill>
                  </a:rPr>
                  <a:t>AI-strategien</a:t>
                </a:r>
              </a:p>
            </p:txBody>
          </p:sp>
        </p:grpSp>
        <p:sp>
          <p:nvSpPr>
            <p:cNvPr id="26" name="TekstSylinder 25">
              <a:extLst>
                <a:ext uri="{FF2B5EF4-FFF2-40B4-BE49-F238E27FC236}">
                  <a16:creationId xmlns:a16="http://schemas.microsoft.com/office/drawing/2014/main" id="{C1E58260-0073-46D3-9895-CDCCFA21FAD2}"/>
                </a:ext>
              </a:extLst>
            </p:cNvPr>
            <p:cNvSpPr txBox="1"/>
            <p:nvPr/>
          </p:nvSpPr>
          <p:spPr>
            <a:xfrm>
              <a:off x="6252274" y="3314356"/>
              <a:ext cx="25572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CC00FF"/>
                  </a:solidFill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Digitaliseringsrundskrivet</a:t>
              </a:r>
              <a:endParaRPr lang="nb-NO" dirty="0">
                <a:solidFill>
                  <a:srgbClr val="CC00FF"/>
                </a:solidFill>
              </a:endParaRPr>
            </a:p>
          </p:txBody>
        </p:sp>
        <p:sp>
          <p:nvSpPr>
            <p:cNvPr id="44" name="TekstSylinder 43">
              <a:extLst>
                <a:ext uri="{FF2B5EF4-FFF2-40B4-BE49-F238E27FC236}">
                  <a16:creationId xmlns:a16="http://schemas.microsoft.com/office/drawing/2014/main" id="{88BC12D1-1F6E-432F-B1D7-A7C9E3D40402}"/>
                </a:ext>
              </a:extLst>
            </p:cNvPr>
            <p:cNvSpPr txBox="1"/>
            <p:nvPr/>
          </p:nvSpPr>
          <p:spPr>
            <a:xfrm>
              <a:off x="6236967" y="3891271"/>
              <a:ext cx="1888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CC00FF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Prosjektveiviseren</a:t>
              </a:r>
              <a:endParaRPr lang="nb-NO" dirty="0">
                <a:solidFill>
                  <a:srgbClr val="CC00FF"/>
                </a:solidFill>
              </a:endParaRPr>
            </a:p>
          </p:txBody>
        </p:sp>
        <p:sp>
          <p:nvSpPr>
            <p:cNvPr id="70" name="TekstSylinder 69">
              <a:extLst>
                <a:ext uri="{FF2B5EF4-FFF2-40B4-BE49-F238E27FC236}">
                  <a16:creationId xmlns:a16="http://schemas.microsoft.com/office/drawing/2014/main" id="{259FFAE4-3A06-4CB8-BD29-6617EE869E4C}"/>
                </a:ext>
              </a:extLst>
            </p:cNvPr>
            <p:cNvSpPr txBox="1"/>
            <p:nvPr/>
          </p:nvSpPr>
          <p:spPr>
            <a:xfrm>
              <a:off x="6236967" y="4173822"/>
              <a:ext cx="4120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CC00FF"/>
                  </a:solidFill>
                </a:rPr>
                <a:t>IT arkitekturprinsippene, se </a:t>
              </a:r>
              <a:r>
                <a:rPr lang="nb-NO" dirty="0">
                  <a:solidFill>
                    <a:srgbClr val="CC00FF"/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tekst</a:t>
              </a:r>
              <a:r>
                <a:rPr lang="nb-NO" dirty="0">
                  <a:solidFill>
                    <a:srgbClr val="CC00FF"/>
                  </a:solidFill>
                </a:rPr>
                <a:t> og </a:t>
              </a:r>
              <a:r>
                <a:rPr lang="nb-NO" dirty="0">
                  <a:solidFill>
                    <a:srgbClr val="CC00FF"/>
                  </a:solidFill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video</a:t>
              </a:r>
              <a:endParaRPr lang="nb-NO" dirty="0">
                <a:solidFill>
                  <a:srgbClr val="CC00FF"/>
                </a:solidFill>
              </a:endParaRPr>
            </a:p>
          </p:txBody>
        </p:sp>
      </p:grpSp>
      <p:grpSp>
        <p:nvGrpSpPr>
          <p:cNvPr id="35" name="Gruppe 34">
            <a:extLst>
              <a:ext uri="{FF2B5EF4-FFF2-40B4-BE49-F238E27FC236}">
                <a16:creationId xmlns:a16="http://schemas.microsoft.com/office/drawing/2014/main" id="{AB51C519-822B-CE81-0DA7-B470FD082B85}"/>
              </a:ext>
            </a:extLst>
          </p:cNvPr>
          <p:cNvGrpSpPr/>
          <p:nvPr/>
        </p:nvGrpSpPr>
        <p:grpSpPr>
          <a:xfrm>
            <a:off x="6310575" y="2055507"/>
            <a:ext cx="5282105" cy="1329095"/>
            <a:chOff x="6310575" y="2055507"/>
            <a:chExt cx="5282105" cy="1329095"/>
          </a:xfrm>
        </p:grpSpPr>
        <p:sp>
          <p:nvSpPr>
            <p:cNvPr id="29" name="TekstSylinder 28">
              <a:extLst>
                <a:ext uri="{FF2B5EF4-FFF2-40B4-BE49-F238E27FC236}">
                  <a16:creationId xmlns:a16="http://schemas.microsoft.com/office/drawing/2014/main" id="{4649431C-3DB7-4D8C-80FF-B78251B2B6E8}"/>
                </a:ext>
              </a:extLst>
            </p:cNvPr>
            <p:cNvSpPr txBox="1"/>
            <p:nvPr/>
          </p:nvSpPr>
          <p:spPr>
            <a:xfrm>
              <a:off x="6310575" y="3015270"/>
              <a:ext cx="1809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chemeClr val="accent2">
                      <a:lumMod val="75000"/>
                    </a:schemeClr>
                  </a:solidFill>
                </a:rPr>
                <a:t>Beslutningsstøtte</a:t>
              </a:r>
            </a:p>
          </p:txBody>
        </p:sp>
        <p:sp>
          <p:nvSpPr>
            <p:cNvPr id="28" name="TekstSylinder 27">
              <a:extLst>
                <a:ext uri="{FF2B5EF4-FFF2-40B4-BE49-F238E27FC236}">
                  <a16:creationId xmlns:a16="http://schemas.microsoft.com/office/drawing/2014/main" id="{C82DCCE1-B946-47BB-A815-F4CCED59F7D2}"/>
                </a:ext>
              </a:extLst>
            </p:cNvPr>
            <p:cNvSpPr txBox="1"/>
            <p:nvPr/>
          </p:nvSpPr>
          <p:spPr>
            <a:xfrm>
              <a:off x="6310575" y="2596361"/>
              <a:ext cx="276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chemeClr val="accent2">
                      <a:lumMod val="75000"/>
                    </a:schemeClr>
                  </a:solidFill>
                </a:rPr>
                <a:t>Automatiserte beslutninger</a:t>
              </a:r>
            </a:p>
          </p:txBody>
        </p:sp>
        <p:grpSp>
          <p:nvGrpSpPr>
            <p:cNvPr id="20" name="Gruppe 19">
              <a:extLst>
                <a:ext uri="{FF2B5EF4-FFF2-40B4-BE49-F238E27FC236}">
                  <a16:creationId xmlns:a16="http://schemas.microsoft.com/office/drawing/2014/main" id="{9BA45D7B-56A4-9E73-6376-FB3F918BC95B}"/>
                </a:ext>
              </a:extLst>
            </p:cNvPr>
            <p:cNvGrpSpPr/>
            <p:nvPr/>
          </p:nvGrpSpPr>
          <p:grpSpPr>
            <a:xfrm>
              <a:off x="6316812" y="2055507"/>
              <a:ext cx="5275868" cy="664811"/>
              <a:chOff x="6268784" y="2825455"/>
              <a:chExt cx="5275868" cy="664811"/>
            </a:xfrm>
          </p:grpSpPr>
          <p:sp>
            <p:nvSpPr>
              <p:cNvPr id="21" name="TekstSylinder 20">
                <a:extLst>
                  <a:ext uri="{FF2B5EF4-FFF2-40B4-BE49-F238E27FC236}">
                    <a16:creationId xmlns:a16="http://schemas.microsoft.com/office/drawing/2014/main" id="{647DF1F7-80F3-8B2D-62B3-6EFE70D7E8D8}"/>
                  </a:ext>
                </a:extLst>
              </p:cNvPr>
              <p:cNvSpPr txBox="1"/>
              <p:nvPr/>
            </p:nvSpPr>
            <p:spPr>
              <a:xfrm>
                <a:off x="6268784" y="2954695"/>
                <a:ext cx="3498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chemeClr val="accent2">
                        <a:lumMod val="75000"/>
                      </a:schemeClr>
                    </a:solidFill>
                  </a:rPr>
                  <a:t>Veiledning og selvbetjent rettshjelp</a:t>
                </a:r>
              </a:p>
            </p:txBody>
          </p:sp>
          <p:sp>
            <p:nvSpPr>
              <p:cNvPr id="32" name="TekstSylinder 31">
                <a:extLst>
                  <a:ext uri="{FF2B5EF4-FFF2-40B4-BE49-F238E27FC236}">
                    <a16:creationId xmlns:a16="http://schemas.microsoft.com/office/drawing/2014/main" id="{75A1C4A7-1431-C931-7950-5AF3DC773867}"/>
                  </a:ext>
                </a:extLst>
              </p:cNvPr>
              <p:cNvSpPr txBox="1"/>
              <p:nvPr/>
            </p:nvSpPr>
            <p:spPr>
              <a:xfrm>
                <a:off x="9766986" y="2825455"/>
                <a:ext cx="11290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 err="1">
                    <a:solidFill>
                      <a:schemeClr val="accent2">
                        <a:lumMod val="75000"/>
                      </a:schemeClr>
                    </a:solidFill>
                  </a:rPr>
                  <a:t>Chatboter</a:t>
                </a:r>
                <a:endParaRPr lang="nb-NO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3" name="TekstSylinder 32">
                <a:extLst>
                  <a:ext uri="{FF2B5EF4-FFF2-40B4-BE49-F238E27FC236}">
                    <a16:creationId xmlns:a16="http://schemas.microsoft.com/office/drawing/2014/main" id="{35219F75-159E-7E28-5FED-7D504DEEF408}"/>
                  </a:ext>
                </a:extLst>
              </p:cNvPr>
              <p:cNvSpPr txBox="1"/>
              <p:nvPr/>
            </p:nvSpPr>
            <p:spPr>
              <a:xfrm>
                <a:off x="9766986" y="3120934"/>
                <a:ext cx="17776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chemeClr val="accent2">
                        <a:lumMod val="75000"/>
                      </a:schemeClr>
                    </a:solidFill>
                  </a:rPr>
                  <a:t>Rettskalkulatorer</a:t>
                </a:r>
              </a:p>
            </p:txBody>
          </p:sp>
        </p:grpSp>
      </p:grpSp>
      <p:grpSp>
        <p:nvGrpSpPr>
          <p:cNvPr id="10" name="Gruppe 9">
            <a:extLst>
              <a:ext uri="{FF2B5EF4-FFF2-40B4-BE49-F238E27FC236}">
                <a16:creationId xmlns:a16="http://schemas.microsoft.com/office/drawing/2014/main" id="{1FA9E770-06CD-D7EE-E746-58537063925F}"/>
              </a:ext>
            </a:extLst>
          </p:cNvPr>
          <p:cNvGrpSpPr/>
          <p:nvPr/>
        </p:nvGrpSpPr>
        <p:grpSpPr>
          <a:xfrm>
            <a:off x="6299704" y="818375"/>
            <a:ext cx="5590766" cy="1327350"/>
            <a:chOff x="6299704" y="818375"/>
            <a:chExt cx="5590766" cy="1327350"/>
          </a:xfrm>
        </p:grpSpPr>
        <p:grpSp>
          <p:nvGrpSpPr>
            <p:cNvPr id="50" name="Gruppe 49">
              <a:extLst>
                <a:ext uri="{FF2B5EF4-FFF2-40B4-BE49-F238E27FC236}">
                  <a16:creationId xmlns:a16="http://schemas.microsoft.com/office/drawing/2014/main" id="{DB8FC563-B056-CF67-A0DD-6DFA56414507}"/>
                </a:ext>
              </a:extLst>
            </p:cNvPr>
            <p:cNvGrpSpPr/>
            <p:nvPr/>
          </p:nvGrpSpPr>
          <p:grpSpPr>
            <a:xfrm>
              <a:off x="6299704" y="818375"/>
              <a:ext cx="5578118" cy="1327350"/>
              <a:chOff x="6299704" y="818375"/>
              <a:chExt cx="5578118" cy="1327350"/>
            </a:xfrm>
          </p:grpSpPr>
          <p:sp>
            <p:nvSpPr>
              <p:cNvPr id="42" name="TekstSylinder 41">
                <a:extLst>
                  <a:ext uri="{FF2B5EF4-FFF2-40B4-BE49-F238E27FC236}">
                    <a16:creationId xmlns:a16="http://schemas.microsoft.com/office/drawing/2014/main" id="{E7BB18FC-BE6A-4ACB-81E2-DC39825DDA5A}"/>
                  </a:ext>
                </a:extLst>
              </p:cNvPr>
              <p:cNvSpPr txBox="1"/>
              <p:nvPr/>
            </p:nvSpPr>
            <p:spPr>
              <a:xfrm>
                <a:off x="6299704" y="818375"/>
                <a:ext cx="4474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chemeClr val="accent6">
                        <a:lumMod val="75000"/>
                      </a:schemeClr>
                    </a:solidFill>
                  </a:rPr>
                  <a:t>Transformering fra rettskilder til programkode</a:t>
                </a:r>
              </a:p>
            </p:txBody>
          </p:sp>
          <p:sp>
            <p:nvSpPr>
              <p:cNvPr id="43" name="TekstSylinder 42">
                <a:extLst>
                  <a:ext uri="{FF2B5EF4-FFF2-40B4-BE49-F238E27FC236}">
                    <a16:creationId xmlns:a16="http://schemas.microsoft.com/office/drawing/2014/main" id="{55185BA9-4DCC-4BDB-916A-AD40EDB1ECD8}"/>
                  </a:ext>
                </a:extLst>
              </p:cNvPr>
              <p:cNvSpPr txBox="1"/>
              <p:nvPr/>
            </p:nvSpPr>
            <p:spPr>
              <a:xfrm>
                <a:off x="6304551" y="1463456"/>
                <a:ext cx="36736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chemeClr val="accent6">
                        <a:lumMod val="75000"/>
                      </a:schemeClr>
                    </a:solidFill>
                  </a:rPr>
                  <a:t>Kriterier for vellykkede IKT-prosjekter</a:t>
                </a:r>
              </a:p>
            </p:txBody>
          </p:sp>
          <p:sp>
            <p:nvSpPr>
              <p:cNvPr id="73" name="TekstSylinder 72">
                <a:extLst>
                  <a:ext uri="{FF2B5EF4-FFF2-40B4-BE49-F238E27FC236}">
                    <a16:creationId xmlns:a16="http://schemas.microsoft.com/office/drawing/2014/main" id="{A5470AE2-7D31-453D-A0B6-2E8F0DFDFAFB}"/>
                  </a:ext>
                </a:extLst>
              </p:cNvPr>
              <p:cNvSpPr txBox="1"/>
              <p:nvPr/>
            </p:nvSpPr>
            <p:spPr>
              <a:xfrm>
                <a:off x="6316812" y="1121470"/>
                <a:ext cx="55610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chemeClr val="accent6">
                        <a:lumMod val="75000"/>
                      </a:schemeClr>
                    </a:solidFill>
                  </a:rPr>
                  <a:t>«Kun én gang», og gjenbruk og </a:t>
                </a:r>
                <a:r>
                  <a:rPr lang="nb-NO" dirty="0" err="1">
                    <a:solidFill>
                      <a:schemeClr val="accent6">
                        <a:lumMod val="75000"/>
                      </a:schemeClr>
                    </a:solidFill>
                  </a:rPr>
                  <a:t>viderebruk</a:t>
                </a:r>
                <a:r>
                  <a:rPr lang="nb-NO" dirty="0">
                    <a:solidFill>
                      <a:schemeClr val="accent6">
                        <a:lumMod val="75000"/>
                      </a:schemeClr>
                    </a:solidFill>
                  </a:rPr>
                  <a:t> av informasjon</a:t>
                </a:r>
              </a:p>
            </p:txBody>
          </p:sp>
          <p:sp>
            <p:nvSpPr>
              <p:cNvPr id="19" name="TekstSylinder 18">
                <a:extLst>
                  <a:ext uri="{FF2B5EF4-FFF2-40B4-BE49-F238E27FC236}">
                    <a16:creationId xmlns:a16="http://schemas.microsoft.com/office/drawing/2014/main" id="{A671BDE1-7FC6-545C-BBF7-9EB434C91251}"/>
                  </a:ext>
                </a:extLst>
              </p:cNvPr>
              <p:cNvSpPr txBox="1"/>
              <p:nvPr/>
            </p:nvSpPr>
            <p:spPr>
              <a:xfrm>
                <a:off x="6310575" y="1776393"/>
                <a:ext cx="20278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chemeClr val="accent6">
                        <a:lumMod val="75000"/>
                      </a:schemeClr>
                    </a:solidFill>
                  </a:rPr>
                  <a:t>Digitalt utenforskap</a:t>
                </a:r>
              </a:p>
            </p:txBody>
          </p:sp>
        </p:grp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1BE2B86B-A1C4-8FF5-E69B-8BCD91558B4E}"/>
                </a:ext>
              </a:extLst>
            </p:cNvPr>
            <p:cNvSpPr txBox="1"/>
            <p:nvPr/>
          </p:nvSpPr>
          <p:spPr>
            <a:xfrm>
              <a:off x="10024575" y="1461784"/>
              <a:ext cx="18658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chemeClr val="accent6">
                      <a:lumMod val="75000"/>
                    </a:schemeClr>
                  </a:solidFill>
                </a:rPr>
                <a:t>Gevinstrealisering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923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Sylinder 8">
            <a:extLst>
              <a:ext uri="{FF2B5EF4-FFF2-40B4-BE49-F238E27FC236}">
                <a16:creationId xmlns:a16="http://schemas.microsoft.com/office/drawing/2014/main" id="{8D12AE0F-48DE-7D5E-6A28-94ABA65430CF}"/>
              </a:ext>
            </a:extLst>
          </p:cNvPr>
          <p:cNvSpPr txBox="1"/>
          <p:nvPr/>
        </p:nvSpPr>
        <p:spPr>
          <a:xfrm>
            <a:off x="448734" y="1442108"/>
            <a:ext cx="4710112" cy="41708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Spørsmål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bygge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på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kombina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sjoner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av pensum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tasjoner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herunder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videoer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Stoff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presentasjoner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ha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verdi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jf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både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semestersiden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Canvas)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Innsikter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undervisning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god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forståelse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av pensum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presentasjoner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Annet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stoff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også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være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relevant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C0FA4C09-24E0-DC42-EE9A-3CC742050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8685" y="969101"/>
            <a:ext cx="6389346" cy="4919797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6258F736-B256-8039-9DC6-F4E49A5C5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0B4520A-996E-330C-99DA-69CA4D89E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C8FA945-E356-695F-18D6-CAD4EF34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ekstSylinder 1">
            <a:extLst>
              <a:ext uri="{FF2B5EF4-FFF2-40B4-BE49-F238E27FC236}">
                <a16:creationId xmlns:a16="http://schemas.microsoft.com/office/drawing/2014/main" id="{0A3DAF0B-731B-8369-EBA9-2566488D5344}"/>
              </a:ext>
            </a:extLst>
          </p:cNvPr>
          <p:cNvSpPr txBox="1"/>
          <p:nvPr/>
        </p:nvSpPr>
        <p:spPr>
          <a:xfrm>
            <a:off x="8201532" y="1646766"/>
            <a:ext cx="1005403" cy="40011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nb-NO" sz="2000" dirty="0">
                <a:solidFill>
                  <a:schemeClr val="bg1"/>
                </a:solidFill>
              </a:rPr>
              <a:t>Videoer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39FB5C64-6969-8207-9A13-D10616983C68}"/>
              </a:ext>
            </a:extLst>
          </p:cNvPr>
          <p:cNvSpPr txBox="1"/>
          <p:nvPr/>
        </p:nvSpPr>
        <p:spPr>
          <a:xfrm>
            <a:off x="7678986" y="2926318"/>
            <a:ext cx="1968744" cy="369332"/>
          </a:xfrm>
          <a:prstGeom prst="rect">
            <a:avLst/>
          </a:prstGeom>
          <a:solidFill>
            <a:srgbClr val="3366FF"/>
          </a:solidFill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Halvdagsseminaret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18202D88-38C4-9E63-AE9B-0703A8EC07F5}"/>
              </a:ext>
            </a:extLst>
          </p:cNvPr>
          <p:cNvSpPr/>
          <p:nvPr/>
        </p:nvSpPr>
        <p:spPr>
          <a:xfrm>
            <a:off x="8302066" y="1964267"/>
            <a:ext cx="804333" cy="2662766"/>
          </a:xfrm>
          <a:prstGeom prst="ellipse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514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066" y="-273315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Om eksamen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2433"/>
            <a:ext cx="10583333" cy="5626100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4 timers digital skoleeksamen den 7. desember kl. 15:00 </a:t>
            </a:r>
          </a:p>
          <a:p>
            <a:r>
              <a:rPr lang="nb-NO" dirty="0"/>
              <a:t>To- eller tredelt oppgave innen sentrale emner i pensum og undervisning</a:t>
            </a:r>
          </a:p>
          <a:p>
            <a:r>
              <a:rPr lang="nb-NO" dirty="0"/>
              <a:t>Spørsmål kan også delvis gjelde stoff som bare er behandlet i pensum (og ikke er forelest)</a:t>
            </a:r>
          </a:p>
          <a:p>
            <a:r>
              <a:rPr lang="nb-NO" dirty="0"/>
              <a:t>Spørsmålene krever nesten alltid både redegjørelser og drøftelser</a:t>
            </a:r>
          </a:p>
          <a:p>
            <a:r>
              <a:rPr lang="nb-NO" dirty="0"/>
              <a:t>Fordi FINF4010 var nytt i 2021, finnes det bare to tidligere eksamensoppgave i emnet</a:t>
            </a:r>
          </a:p>
          <a:p>
            <a:r>
              <a:rPr lang="nb-NO" dirty="0"/>
              <a:t>Lurer du på faglige spørsmål i innspurten kan du maile Dag og spørre (d.w.schartum@jus.uio.no)</a:t>
            </a:r>
          </a:p>
          <a:p>
            <a:r>
              <a:rPr lang="nb-NO" dirty="0"/>
              <a:t>Gode råd</a:t>
            </a:r>
          </a:p>
          <a:p>
            <a:pPr lvl="1"/>
            <a:r>
              <a:rPr lang="nb-NO" dirty="0"/>
              <a:t>Legg vekt på å systematisere stoffet så godt som mulig før du begynner å skrive, ved at du først utarbeider disposisjon for besvarelsen</a:t>
            </a:r>
          </a:p>
          <a:p>
            <a:pPr lvl="1"/>
            <a:r>
              <a:rPr lang="nb-NO" dirty="0"/>
              <a:t>Disposisjonen viser ofte hvor god oversikt du har over stoffet</a:t>
            </a:r>
          </a:p>
          <a:p>
            <a:pPr lvl="1"/>
            <a:r>
              <a:rPr lang="nb-NO" dirty="0"/>
              <a:t>Legg vekt på å skrive klart og enkelt språk (korte setninger, ikke jål deg til med «fine ord»)</a:t>
            </a:r>
          </a:p>
          <a:p>
            <a:pPr lvl="1"/>
            <a:r>
              <a:rPr lang="nb-NO" dirty="0"/>
              <a:t>Unngå å skrive «leksikon»; det er som regel best å integrere forklaring av begreper</a:t>
            </a:r>
          </a:p>
          <a:p>
            <a:pPr lvl="1"/>
            <a:r>
              <a:rPr lang="nb-NO" dirty="0"/>
              <a:t>Det er nesten alltid en fordel å la figurer og eksempler inngå i besvarelsen</a:t>
            </a:r>
          </a:p>
          <a:p>
            <a:r>
              <a:rPr lang="nb-NO" dirty="0"/>
              <a:t>Hjelpemidler</a:t>
            </a:r>
          </a:p>
          <a:p>
            <a:pPr lvl="1" fontAlgn="base"/>
            <a:r>
              <a:rPr lang="nb-NO" dirty="0"/>
              <a:t>Studenter med annet morsmål enn norsk kan medbringe en ordbok som må leveres inn til kontroll minst 3 virkedager i forkant av eksamen, se hjelpemiddelreglementet </a:t>
            </a:r>
            <a:r>
              <a:rPr lang="nb-NO" dirty="0">
                <a:hlinkClick r:id="rId2"/>
              </a:rPr>
              <a:t>kapittel 1.1</a:t>
            </a:r>
            <a:r>
              <a:rPr lang="nb-NO" dirty="0"/>
              <a:t> </a:t>
            </a:r>
          </a:p>
          <a:p>
            <a:pPr lvl="1" fontAlgn="base"/>
            <a:r>
              <a:rPr lang="nb-NO" dirty="0"/>
              <a:t>FINF4010 er ikke et jusfag, og det er derfor heller ikke adgang til (eller bruk for) </a:t>
            </a:r>
            <a:r>
              <a:rPr lang="nb-NO" dirty="0" err="1"/>
              <a:t>LovdataPro</a:t>
            </a:r>
            <a:endParaRPr lang="nb-NO" dirty="0"/>
          </a:p>
          <a:p>
            <a:r>
              <a:rPr lang="nb-NO" dirty="0"/>
              <a:t>Dag kommer på trøsterunde ca. 15 minutter etter at oppgaven er gitt</a:t>
            </a:r>
          </a:p>
          <a:p>
            <a:pPr lvl="1"/>
            <a:r>
              <a:rPr lang="nb-NO" dirty="0"/>
              <a:t>Kan svare på spørsmål om hvordan oppgaven skal forstås</a:t>
            </a:r>
          </a:p>
          <a:p>
            <a:pPr lvl="1"/>
            <a:r>
              <a:rPr lang="nb-NO" dirty="0"/>
              <a:t>Kan uansett være lurt å snakke med Dag dersom du – mot formodning – skulle få jernteppe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979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Widescreen</PresentationFormat>
  <Paragraphs>78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Tverrfaglige perspektiver på digital forvaltning (FINF4010)  Oppsummering i form av ordnede stikkord og litt om eksamen</vt:lpstr>
      <vt:lpstr>PowerPoint-presentasjon</vt:lpstr>
      <vt:lpstr>PowerPoint-presentasjon</vt:lpstr>
      <vt:lpstr>Om eksamen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dag wiese schartum</dc:creator>
  <cp:lastModifiedBy>dag wiese schartum</cp:lastModifiedBy>
  <cp:revision>13</cp:revision>
  <cp:lastPrinted>2023-11-06T19:31:31Z</cp:lastPrinted>
  <dcterms:created xsi:type="dcterms:W3CDTF">2021-11-02T19:50:42Z</dcterms:created>
  <dcterms:modified xsi:type="dcterms:W3CDTF">2023-11-06T21:46:37Z</dcterms:modified>
</cp:coreProperties>
</file>