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5" r:id="rId5"/>
    <p:sldId id="267" r:id="rId6"/>
    <p:sldId id="265" r:id="rId7"/>
    <p:sldId id="272" r:id="rId8"/>
    <p:sldId id="271" r:id="rId9"/>
    <p:sldId id="262" r:id="rId10"/>
    <p:sldId id="268" r:id="rId11"/>
    <p:sldId id="266" r:id="rId12"/>
    <p:sldId id="263" r:id="rId13"/>
    <p:sldId id="264" r:id="rId14"/>
    <p:sldId id="259" r:id="rId15"/>
    <p:sldId id="260" r:id="rId16"/>
    <p:sldId id="274" r:id="rId17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6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4F537F-45BF-4460-AC82-E43945D59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FDB0E80-42B5-4FB2-A372-17009FDE8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63CAD31-F1F4-41FF-9B5A-5B26DED5D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12.08.2018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81946E0-FA4A-4581-9E8F-9E1A17CB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716CBC1-9C9A-4D69-A2C3-1EC535AC6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2800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6C8809-E12C-4112-AFD3-4BFE1754C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4EB80D2-2888-4A19-BB18-11ABB640C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51CBD9D-D8C3-4724-A782-61D3BAA7A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12.08.2018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803C1C7-1EC5-409C-A7D4-ECA6B9F5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B4D5338-45D9-4CA1-AA86-25A04652D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61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665BCE7-0EFF-4497-8A7C-3034BCBD5A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70798A9-E6A1-4BD1-98C4-69430E5FB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93A0370-19E1-4ADF-B8C7-CFEDE6324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12.08.2018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0BC200-13A2-41F9-BE5D-1E09C91D7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AC7E39C-BFD9-43E9-9205-14990DDB8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041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CA9E9E-0CA6-4EA5-B1D9-5AAE92430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F9341AF-EC33-40C0-A9F1-85FE4AE8C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83F68BF-E4FD-4F66-A786-D26308606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12.08.2018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83ADC9-55BD-439B-BC08-B1143A2C5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490CC27-BBC5-47B6-9C0F-43D4DBF8E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165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3C378CB-40BD-4054-ACE2-91EECC58D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03A0E2D-8A1F-48CC-8E9A-976959CC8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290385D-B16E-440A-B413-4758DB81D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12.08.2018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6DBA80F-A478-4277-BD29-6ECFDBF7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D84A483-E7ED-4847-8724-F3083EF97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198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268B3B0-6C95-44D8-B585-C7AB82FFE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11C650-2282-4361-8D59-8EE7FC79BE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F2FE346-D5B7-4E0A-89A8-CCEED0AB40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32D354F-5D18-4CCA-B13F-675651E73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12.08.2018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A76EA26-D2E1-43B6-B10E-056C230E8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5FFDB7A-C9F5-4620-ACB8-ACDFD5417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1784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8A0ECB-9E7E-4521-BED8-DDB188021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946B46E-3B75-4BA0-9F44-585F53D64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8A609C2-81D4-4336-8E06-45626AA07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D2C88F1-B4F1-4084-A5F9-FAEF2F48BB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EAB9934-705B-4FB0-897D-2F7BCA4F1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B9FBAF9-82EB-4A6C-80CC-D65BFF034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12.08.2018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6029F79-B25A-4B13-A600-143F9AE94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B79A999-CEF8-4185-B47B-6B4D657DF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177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676ACA-2A06-40E8-A789-FBD2F494C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9658567-E85D-4FEA-A272-57434106B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12.08.2018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765D71D-2F47-4F2D-AD8D-0C2C35DD7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031E5DA-7BA5-4EDE-862F-F0813D475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0045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F36F7DA-D7F2-4E69-9BB3-4D2C26FB2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12.08.2018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93B8A7E6-B6FD-499A-9C9A-21696D5B5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5227CC9-4855-44D3-B621-0225E6FE8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839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F582F4-BE4D-49D8-B221-27A31685D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096D98F-F08E-45C3-B461-0EB24D047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E423C79-52A6-45D6-AC94-829D63D15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75BB738-D4F0-40FA-A46B-1BF17DEA6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12.08.2018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905449E-0E1C-4877-AAE1-AF7605E86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31B5CB7-B4FA-4548-966A-6ADFD35F1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404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6989F0-7D7B-4611-A7CD-9084C894E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CFD02FF-900C-4B93-B60B-79DED91337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B76097F-6007-40E0-BCFC-5BC58284E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556289D-3AE8-46F5-8BEC-4A9AFCDCA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3B08-C6E2-4B64-BB9B-0A78F11C7DC4}" type="datetimeFigureOut">
              <a:rPr lang="nb-NO" smtClean="0"/>
              <a:t>12.08.2018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DB89CEC-D20A-42DB-A18F-3413D7E37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76D8A2D-1CE0-4CA7-B2E5-E517E8715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2009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24B0F05-8C56-4B98-86E3-5920FD60B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C489943-1D23-4AFF-9D24-4EB317778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A104B9A-4C39-44F1-9F1D-DBE1E8A60F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C3B08-C6E2-4B64-BB9B-0A78F11C7DC4}" type="datetimeFigureOut">
              <a:rPr lang="nb-NO" smtClean="0"/>
              <a:t>12.08.2018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5AD23B-27AE-4139-8B13-599CF84A77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6689504-E1E4-4C0F-A65D-7CA0A4F37A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9D194-6324-4BAC-B3F7-93CD2778A8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71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32CA99-76E3-4850-A351-29B93E216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6906"/>
            <a:ext cx="9144000" cy="1573057"/>
          </a:xfrm>
        </p:spPr>
        <p:txBody>
          <a:bodyPr>
            <a:normAutofit fontScale="90000"/>
          </a:bodyPr>
          <a:lstStyle/>
          <a:p>
            <a:br>
              <a:rPr lang="nb-NO" sz="4000" dirty="0"/>
            </a:br>
            <a:r>
              <a:rPr lang="nb-NO" sz="4000" dirty="0"/>
              <a:t>Introduksjon til</a:t>
            </a:r>
            <a:br>
              <a:rPr lang="nb-NO" sz="4000" dirty="0"/>
            </a:br>
            <a:r>
              <a:rPr lang="nb-NO" sz="4000" dirty="0">
                <a:solidFill>
                  <a:srgbClr val="0066FF"/>
                </a:solidFill>
              </a:rPr>
              <a:t>FINF4012 - Digital forvaltning:</a:t>
            </a:r>
            <a:br>
              <a:rPr lang="nb-NO" sz="4000" dirty="0">
                <a:solidFill>
                  <a:srgbClr val="0066FF"/>
                </a:solidFill>
              </a:rPr>
            </a:br>
            <a:r>
              <a:rPr lang="nb-NO" sz="4000" dirty="0">
                <a:solidFill>
                  <a:srgbClr val="0066FF"/>
                </a:solidFill>
              </a:rPr>
              <a:t>Regulering, utvikling og bruk av IKT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2C2D090-8CCF-4900-B70C-25DECC2080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Dag Wiese Schartum, AFIN</a:t>
            </a:r>
          </a:p>
        </p:txBody>
      </p:sp>
    </p:spTree>
    <p:extLst>
      <p:ext uri="{BB962C8B-B14F-4D97-AF65-F5344CB8AC3E}">
        <p14:creationId xmlns:p14="http://schemas.microsoft.com/office/powerpoint/2010/main" val="2830877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>
            <a:extLst>
              <a:ext uri="{FF2B5EF4-FFF2-40B4-BE49-F238E27FC236}">
                <a16:creationId xmlns:a16="http://schemas.microsoft.com/office/drawing/2014/main" id="{FDD44B9A-9949-45B2-A365-6C159850BC8E}"/>
              </a:ext>
            </a:extLst>
          </p:cNvPr>
          <p:cNvGrpSpPr/>
          <p:nvPr/>
        </p:nvGrpSpPr>
        <p:grpSpPr>
          <a:xfrm>
            <a:off x="2996598" y="451158"/>
            <a:ext cx="4612340" cy="4022106"/>
            <a:chOff x="197332" y="243401"/>
            <a:chExt cx="2996970" cy="2788739"/>
          </a:xfrm>
        </p:grpSpPr>
        <p:grpSp>
          <p:nvGrpSpPr>
            <p:cNvPr id="3" name="Gruppe 2">
              <a:extLst>
                <a:ext uri="{FF2B5EF4-FFF2-40B4-BE49-F238E27FC236}">
                  <a16:creationId xmlns:a16="http://schemas.microsoft.com/office/drawing/2014/main" id="{FF5FB1A3-9B08-4E79-989B-2A7AA12F7F22}"/>
                </a:ext>
              </a:extLst>
            </p:cNvPr>
            <p:cNvGrpSpPr/>
            <p:nvPr/>
          </p:nvGrpSpPr>
          <p:grpSpPr>
            <a:xfrm>
              <a:off x="197332" y="243401"/>
              <a:ext cx="2996970" cy="2788739"/>
              <a:chOff x="197332" y="243401"/>
              <a:chExt cx="2996970" cy="2788739"/>
            </a:xfrm>
          </p:grpSpPr>
          <p:sp>
            <p:nvSpPr>
              <p:cNvPr id="16" name="Tekstboks 2">
                <a:extLst>
                  <a:ext uri="{FF2B5EF4-FFF2-40B4-BE49-F238E27FC236}">
                    <a16:creationId xmlns:a16="http://schemas.microsoft.com/office/drawing/2014/main" id="{DEEFF9EE-29B8-46D8-85D2-E27BCA6226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99401" y="243401"/>
                <a:ext cx="2094901" cy="271905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180340" marR="18034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1000"/>
                  </a:spcAft>
                </a:pPr>
                <a:r>
                  <a:rPr lang="nb-NO" dirty="0">
                    <a:ln>
                      <a:noFill/>
                    </a:ln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Systembestemmelser</a:t>
                </a:r>
                <a:endParaRPr lang="nb-NO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kstboks 2">
                <a:extLst>
                  <a:ext uri="{FF2B5EF4-FFF2-40B4-BE49-F238E27FC236}">
                    <a16:creationId xmlns:a16="http://schemas.microsoft.com/office/drawing/2014/main" id="{04657B1A-59D4-4295-9F77-E271777709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-871172" y="1696656"/>
                <a:ext cx="2403988" cy="26698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180340" marR="180340" algn="just">
                  <a:lnSpc>
                    <a:spcPct val="115000"/>
                  </a:lnSpc>
                  <a:spcBef>
                    <a:spcPts val="600"/>
                  </a:spcBef>
                  <a:spcAft>
                    <a:spcPts val="1000"/>
                  </a:spcAft>
                </a:pPr>
                <a:r>
                  <a:rPr lang="nb-NO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Saksbehandlingsbestemmelser</a:t>
                </a:r>
              </a:p>
            </p:txBody>
          </p:sp>
          <p:sp>
            <p:nvSpPr>
              <p:cNvPr id="18" name="Magnetplate 17">
                <a:extLst>
                  <a:ext uri="{FF2B5EF4-FFF2-40B4-BE49-F238E27FC236}">
                    <a16:creationId xmlns:a16="http://schemas.microsoft.com/office/drawing/2014/main" id="{97B9FB6D-C7B6-42B6-99DA-A26C532AD285}"/>
                  </a:ext>
                </a:extLst>
              </p:cNvPr>
              <p:cNvSpPr/>
              <p:nvPr/>
            </p:nvSpPr>
            <p:spPr>
              <a:xfrm>
                <a:off x="1489765" y="1033669"/>
                <a:ext cx="1017767" cy="1741336"/>
              </a:xfrm>
              <a:prstGeom prst="flowChartMagneticDisk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nb-NO"/>
              </a:p>
            </p:txBody>
          </p:sp>
        </p:grpSp>
        <p:sp>
          <p:nvSpPr>
            <p:cNvPr id="4" name="Pil ned 198">
              <a:extLst>
                <a:ext uri="{FF2B5EF4-FFF2-40B4-BE49-F238E27FC236}">
                  <a16:creationId xmlns:a16="http://schemas.microsoft.com/office/drawing/2014/main" id="{1A8E385B-F6FC-40B9-AD0B-0F6DB4B217DF}"/>
                </a:ext>
              </a:extLst>
            </p:cNvPr>
            <p:cNvSpPr/>
            <p:nvPr/>
          </p:nvSpPr>
          <p:spPr>
            <a:xfrm>
              <a:off x="1948070" y="628153"/>
              <a:ext cx="87465" cy="326003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5" name="Pil ned 199">
              <a:extLst>
                <a:ext uri="{FF2B5EF4-FFF2-40B4-BE49-F238E27FC236}">
                  <a16:creationId xmlns:a16="http://schemas.microsoft.com/office/drawing/2014/main" id="{D73C4B2C-A37B-4FBA-8093-35DD5ECEDBEB}"/>
                </a:ext>
              </a:extLst>
            </p:cNvPr>
            <p:cNvSpPr/>
            <p:nvPr/>
          </p:nvSpPr>
          <p:spPr>
            <a:xfrm>
              <a:off x="2369489" y="628153"/>
              <a:ext cx="87465" cy="326003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6" name="Pil ned 200">
              <a:extLst>
                <a:ext uri="{FF2B5EF4-FFF2-40B4-BE49-F238E27FC236}">
                  <a16:creationId xmlns:a16="http://schemas.microsoft.com/office/drawing/2014/main" id="{59009C89-45BD-4BE8-ADEF-A8D57CE1D929}"/>
                </a:ext>
              </a:extLst>
            </p:cNvPr>
            <p:cNvSpPr/>
            <p:nvPr/>
          </p:nvSpPr>
          <p:spPr>
            <a:xfrm>
              <a:off x="1781092" y="628153"/>
              <a:ext cx="87465" cy="326003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7" name="Pil ned 201">
              <a:extLst>
                <a:ext uri="{FF2B5EF4-FFF2-40B4-BE49-F238E27FC236}">
                  <a16:creationId xmlns:a16="http://schemas.microsoft.com/office/drawing/2014/main" id="{A70E70C1-40B9-462C-8798-8C8E0DC863C6}"/>
                </a:ext>
              </a:extLst>
            </p:cNvPr>
            <p:cNvSpPr/>
            <p:nvPr/>
          </p:nvSpPr>
          <p:spPr>
            <a:xfrm>
              <a:off x="1590261" y="628153"/>
              <a:ext cx="87465" cy="326003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sp>
          <p:nvSpPr>
            <p:cNvPr id="8" name="Pil ned 202">
              <a:extLst>
                <a:ext uri="{FF2B5EF4-FFF2-40B4-BE49-F238E27FC236}">
                  <a16:creationId xmlns:a16="http://schemas.microsoft.com/office/drawing/2014/main" id="{6D6BB628-A9EC-463A-9B66-A340CA176337}"/>
                </a:ext>
              </a:extLst>
            </p:cNvPr>
            <p:cNvSpPr/>
            <p:nvPr/>
          </p:nvSpPr>
          <p:spPr>
            <a:xfrm>
              <a:off x="2146852" y="628153"/>
              <a:ext cx="87465" cy="326003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nb-NO"/>
            </a:p>
          </p:txBody>
        </p:sp>
        <p:cxnSp>
          <p:nvCxnSpPr>
            <p:cNvPr id="9" name="Rett pil 203">
              <a:extLst>
                <a:ext uri="{FF2B5EF4-FFF2-40B4-BE49-F238E27FC236}">
                  <a16:creationId xmlns:a16="http://schemas.microsoft.com/office/drawing/2014/main" id="{FE87400B-EAEE-4F22-8ABA-6B8EE1DCF269}"/>
                </a:ext>
              </a:extLst>
            </p:cNvPr>
            <p:cNvCxnSpPr/>
            <p:nvPr/>
          </p:nvCxnSpPr>
          <p:spPr>
            <a:xfrm flipV="1">
              <a:off x="612251" y="1232452"/>
              <a:ext cx="540688" cy="15903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tt pil 204">
              <a:extLst>
                <a:ext uri="{FF2B5EF4-FFF2-40B4-BE49-F238E27FC236}">
                  <a16:creationId xmlns:a16="http://schemas.microsoft.com/office/drawing/2014/main" id="{510D17D8-8828-474C-B6A3-6092B4A96C78}"/>
                </a:ext>
              </a:extLst>
            </p:cNvPr>
            <p:cNvCxnSpPr/>
            <p:nvPr/>
          </p:nvCxnSpPr>
          <p:spPr>
            <a:xfrm flipV="1">
              <a:off x="612251" y="1470991"/>
              <a:ext cx="540688" cy="15903"/>
            </a:xfrm>
            <a:prstGeom prst="straightConnector1">
              <a:avLst/>
            </a:prstGeom>
            <a:noFill/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ysDash"/>
              <a:tailEnd type="triangle"/>
            </a:ln>
            <a:effectLst/>
          </p:spPr>
        </p:cxnSp>
        <p:cxnSp>
          <p:nvCxnSpPr>
            <p:cNvPr id="11" name="Rett pil 205">
              <a:extLst>
                <a:ext uri="{FF2B5EF4-FFF2-40B4-BE49-F238E27FC236}">
                  <a16:creationId xmlns:a16="http://schemas.microsoft.com/office/drawing/2014/main" id="{719C9755-EA5A-4F79-A59D-9F2FF583EF89}"/>
                </a:ext>
              </a:extLst>
            </p:cNvPr>
            <p:cNvCxnSpPr/>
            <p:nvPr/>
          </p:nvCxnSpPr>
          <p:spPr>
            <a:xfrm flipV="1">
              <a:off x="612251" y="1924216"/>
              <a:ext cx="540688" cy="15903"/>
            </a:xfrm>
            <a:prstGeom prst="straightConnector1">
              <a:avLst/>
            </a:prstGeom>
            <a:noFill/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ysDash"/>
              <a:tailEnd type="triangle"/>
            </a:ln>
            <a:effectLst/>
          </p:spPr>
        </p:cxnSp>
        <p:cxnSp>
          <p:nvCxnSpPr>
            <p:cNvPr id="12" name="Rett pil 206">
              <a:extLst>
                <a:ext uri="{FF2B5EF4-FFF2-40B4-BE49-F238E27FC236}">
                  <a16:creationId xmlns:a16="http://schemas.microsoft.com/office/drawing/2014/main" id="{2F0ED2F5-FB03-471D-BBDF-8A3EBC58B7A2}"/>
                </a:ext>
              </a:extLst>
            </p:cNvPr>
            <p:cNvCxnSpPr/>
            <p:nvPr/>
          </p:nvCxnSpPr>
          <p:spPr>
            <a:xfrm flipV="1">
              <a:off x="612251" y="2433099"/>
              <a:ext cx="540688" cy="15903"/>
            </a:xfrm>
            <a:prstGeom prst="straightConnector1">
              <a:avLst/>
            </a:prstGeom>
            <a:noFill/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ysDash"/>
              <a:tailEnd type="triangle"/>
            </a:ln>
            <a:effectLst/>
          </p:spPr>
        </p:cxnSp>
        <p:cxnSp>
          <p:nvCxnSpPr>
            <p:cNvPr id="13" name="Rett pil 207">
              <a:extLst>
                <a:ext uri="{FF2B5EF4-FFF2-40B4-BE49-F238E27FC236}">
                  <a16:creationId xmlns:a16="http://schemas.microsoft.com/office/drawing/2014/main" id="{6484736C-DB8B-4D3F-9869-939685A5D0D4}"/>
                </a:ext>
              </a:extLst>
            </p:cNvPr>
            <p:cNvCxnSpPr/>
            <p:nvPr/>
          </p:nvCxnSpPr>
          <p:spPr>
            <a:xfrm flipV="1">
              <a:off x="612251" y="2186609"/>
              <a:ext cx="540688" cy="15903"/>
            </a:xfrm>
            <a:prstGeom prst="straightConnector1">
              <a:avLst/>
            </a:prstGeom>
            <a:noFill/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ysDash"/>
              <a:tailEnd type="triangle"/>
            </a:ln>
            <a:effectLst/>
          </p:spPr>
        </p:cxnSp>
        <p:cxnSp>
          <p:nvCxnSpPr>
            <p:cNvPr id="14" name="Rett pil 208">
              <a:extLst>
                <a:ext uri="{FF2B5EF4-FFF2-40B4-BE49-F238E27FC236}">
                  <a16:creationId xmlns:a16="http://schemas.microsoft.com/office/drawing/2014/main" id="{3AD223F1-B549-4667-80D8-972381A39F34}"/>
                </a:ext>
              </a:extLst>
            </p:cNvPr>
            <p:cNvCxnSpPr/>
            <p:nvPr/>
          </p:nvCxnSpPr>
          <p:spPr>
            <a:xfrm flipV="1">
              <a:off x="612251" y="1701579"/>
              <a:ext cx="540688" cy="15903"/>
            </a:xfrm>
            <a:prstGeom prst="straightConnector1">
              <a:avLst/>
            </a:prstGeom>
            <a:noFill/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ysDash"/>
              <a:tailEnd type="triangle"/>
            </a:ln>
            <a:effectLst/>
          </p:spPr>
        </p:cxnSp>
        <p:sp>
          <p:nvSpPr>
            <p:cNvPr id="15" name="Tekstboks 2">
              <a:extLst>
                <a:ext uri="{FF2B5EF4-FFF2-40B4-BE49-F238E27FC236}">
                  <a16:creationId xmlns:a16="http://schemas.microsoft.com/office/drawing/2014/main" id="{02CC3962-CA5E-4EDE-B79F-CC8193AA27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8201" y="1710663"/>
              <a:ext cx="819738" cy="5057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180340" marR="8890" algn="ctr">
                <a:lnSpc>
                  <a:spcPct val="115000"/>
                </a:lnSpc>
                <a:spcBef>
                  <a:spcPts val="600"/>
                </a:spcBef>
                <a:spcAft>
                  <a:spcPts val="1000"/>
                </a:spcAft>
              </a:pPr>
              <a:r>
                <a:rPr lang="nb-NO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IKT-system</a:t>
              </a:r>
              <a:endParaRPr lang="nb-NO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150997B5-DECE-40F5-ABB6-65C74DBD7BA2}"/>
              </a:ext>
            </a:extLst>
          </p:cNvPr>
          <p:cNvSpPr txBox="1"/>
          <p:nvPr/>
        </p:nvSpPr>
        <p:spPr>
          <a:xfrm>
            <a:off x="7768018" y="359742"/>
            <a:ext cx="3699411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Standarder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Behandling av personopplysninger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Arkivering og journalføring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Elektronisk kommunikasjon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Informasjonssikkerhet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Mv.</a:t>
            </a:r>
          </a:p>
          <a:p>
            <a:endParaRPr lang="nb-NO" dirty="0"/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51F01A5A-AB19-4EA2-B35A-C0D2853C87BD}"/>
              </a:ext>
            </a:extLst>
          </p:cNvPr>
          <p:cNvSpPr txBox="1"/>
          <p:nvPr/>
        </p:nvSpPr>
        <p:spPr>
          <a:xfrm>
            <a:off x="1639812" y="5282013"/>
            <a:ext cx="9490162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2000" dirty="0"/>
              <a:t>Selve systemutviklingsprosessen er ikke direkte rettslig regulert, men forvaltningsrettslige</a:t>
            </a:r>
          </a:p>
          <a:p>
            <a:r>
              <a:rPr lang="nb-NO" sz="2000" i="1" dirty="0"/>
              <a:t>prinsipper</a:t>
            </a:r>
            <a:r>
              <a:rPr lang="nb-NO" sz="2000" dirty="0"/>
              <a:t> kan ha betydning</a:t>
            </a: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B0CC5964-E0FC-4327-A70F-FEB60B7663FF}"/>
              </a:ext>
            </a:extLst>
          </p:cNvPr>
          <p:cNvSpPr txBox="1"/>
          <p:nvPr/>
        </p:nvSpPr>
        <p:spPr>
          <a:xfrm>
            <a:off x="207998" y="893008"/>
            <a:ext cx="2391745" cy="32932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Begrunnelse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Klage og omgjøring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Informasjonsplikt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Innsynsrett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Rett til sletting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Rett til informasjon om</a:t>
            </a:r>
          </a:p>
          <a:p>
            <a:r>
              <a:rPr lang="nb-NO" sz="1600" dirty="0"/>
              <a:t>     den underliggende log-</a:t>
            </a:r>
          </a:p>
          <a:p>
            <a:r>
              <a:rPr lang="nb-NO" sz="1600" dirty="0"/>
              <a:t>     </a:t>
            </a:r>
            <a:r>
              <a:rPr lang="nb-NO" sz="1600" dirty="0" err="1"/>
              <a:t>ikken</a:t>
            </a:r>
            <a:r>
              <a:rPr lang="nb-NO" sz="1600" dirty="0"/>
              <a:t> ved helt automat-</a:t>
            </a:r>
          </a:p>
          <a:p>
            <a:r>
              <a:rPr lang="nb-NO" sz="1600" dirty="0"/>
              <a:t>     </a:t>
            </a:r>
            <a:r>
              <a:rPr lang="nb-NO" sz="1600" dirty="0" err="1"/>
              <a:t>iserte</a:t>
            </a:r>
            <a:r>
              <a:rPr lang="nb-NO" sz="1600" dirty="0"/>
              <a:t> beslutninger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Rett til begrenset be-</a:t>
            </a:r>
          </a:p>
          <a:p>
            <a:r>
              <a:rPr lang="nb-NO" sz="1600" dirty="0"/>
              <a:t>      handling mv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mv.</a:t>
            </a:r>
          </a:p>
          <a:p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2390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1E8E21-8B09-45EB-B5F9-0314C2DE6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7471"/>
            <a:ext cx="10515600" cy="643868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0066FF"/>
                </a:solidFill>
              </a:rPr>
              <a:t>Viktig rettslig regulering av digital forvaltning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DF3763C-92B1-472A-995F-2144F3AFC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168" y="1193676"/>
            <a:ext cx="10958632" cy="5396310"/>
          </a:xfrm>
        </p:spPr>
        <p:txBody>
          <a:bodyPr>
            <a:normAutofit/>
          </a:bodyPr>
          <a:lstStyle/>
          <a:p>
            <a:r>
              <a:rPr lang="nb-NO" sz="2200" dirty="0"/>
              <a:t>Forvaltningsloven  </a:t>
            </a:r>
            <a:r>
              <a:rPr lang="nb-NO" sz="2200" i="1" dirty="0">
                <a:solidFill>
                  <a:srgbClr val="7030A0"/>
                </a:solidFill>
              </a:rPr>
              <a:t>(under revisjon mht. digital forvaltning)</a:t>
            </a:r>
          </a:p>
          <a:p>
            <a:pPr lvl="1"/>
            <a:r>
              <a:rPr lang="nb-NO" sz="2200" dirty="0"/>
              <a:t>IT-standardforskriften</a:t>
            </a:r>
          </a:p>
          <a:p>
            <a:pPr lvl="1"/>
            <a:r>
              <a:rPr lang="nb-NO" sz="2200" dirty="0"/>
              <a:t>eForvaltningsforskriften</a:t>
            </a:r>
          </a:p>
          <a:p>
            <a:r>
              <a:rPr lang="nb-NO" sz="2200" dirty="0"/>
              <a:t>Personopplysningsloven 2018 / Personvernforordningen</a:t>
            </a:r>
          </a:p>
          <a:p>
            <a:r>
              <a:rPr lang="nb-NO" sz="2200" dirty="0" err="1"/>
              <a:t>Offentleglova</a:t>
            </a:r>
            <a:r>
              <a:rPr lang="nb-NO" sz="2200" dirty="0"/>
              <a:t> </a:t>
            </a:r>
            <a:r>
              <a:rPr lang="nb-NO" sz="2200" i="1" dirty="0">
                <a:solidFill>
                  <a:srgbClr val="7030A0"/>
                </a:solidFill>
              </a:rPr>
              <a:t>(Ble revidert i 2006 mht. digital forvaltning)</a:t>
            </a:r>
          </a:p>
          <a:p>
            <a:pPr lvl="1"/>
            <a:r>
              <a:rPr lang="nb-NO" sz="2200" dirty="0"/>
              <a:t>Offentlegforskrifta</a:t>
            </a:r>
          </a:p>
          <a:p>
            <a:r>
              <a:rPr lang="nb-NO" sz="2200" dirty="0"/>
              <a:t>Arkivlova </a:t>
            </a:r>
            <a:r>
              <a:rPr lang="nb-NO" sz="2200" i="1" dirty="0">
                <a:solidFill>
                  <a:srgbClr val="7030A0"/>
                </a:solidFill>
              </a:rPr>
              <a:t>(under revisjon mht. digital forvaltning)</a:t>
            </a:r>
          </a:p>
          <a:p>
            <a:pPr lvl="1"/>
            <a:r>
              <a:rPr lang="nb-NO" sz="2200" dirty="0" err="1"/>
              <a:t>Arkivforskrifta</a:t>
            </a:r>
            <a:endParaRPr lang="nb-NO" sz="2200" dirty="0"/>
          </a:p>
          <a:p>
            <a:pPr lvl="1"/>
            <a:r>
              <a:rPr lang="nb-NO" sz="2200" dirty="0"/>
              <a:t>Forskrift om tekniske og arkivfaglige bestemmelser</a:t>
            </a:r>
          </a:p>
          <a:p>
            <a:r>
              <a:rPr lang="nb-NO" sz="2200" dirty="0"/>
              <a:t>A-opplysningsloven</a:t>
            </a:r>
          </a:p>
          <a:p>
            <a:pPr lvl="1"/>
            <a:r>
              <a:rPr lang="nb-NO" sz="2200" dirty="0"/>
              <a:t>A-opplysningsforskriften</a:t>
            </a:r>
          </a:p>
          <a:p>
            <a:r>
              <a:rPr lang="nb-NO" sz="2200" dirty="0"/>
              <a:t>Diskriminerings- og tilgjengelighetsloven</a:t>
            </a:r>
          </a:p>
          <a:p>
            <a:pPr lvl="1"/>
            <a:r>
              <a:rPr lang="nb-NO" sz="2200" dirty="0"/>
              <a:t>Forskrift om universell utforming av IKT-løsninger</a:t>
            </a:r>
          </a:p>
          <a:p>
            <a:pPr marL="0" indent="0">
              <a:buNone/>
            </a:pPr>
            <a:endParaRPr lang="nb-NO" sz="2200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5F136C1A-E9F9-493F-BDDB-2A15E5C59E33}"/>
              </a:ext>
            </a:extLst>
          </p:cNvPr>
          <p:cNvSpPr txBox="1"/>
          <p:nvPr/>
        </p:nvSpPr>
        <p:spPr>
          <a:xfrm>
            <a:off x="7614439" y="1193676"/>
            <a:ext cx="4391330" cy="26468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Jf. også betydningen av rettslige prinsipper,</a:t>
            </a:r>
          </a:p>
          <a:p>
            <a:r>
              <a:rPr lang="nb-NO" dirty="0"/>
              <a:t>f.eks.: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Legalitetsprinsippet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Prinsippet om åpen og offentlig lovgivning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Kontradiksjonsprinsippet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Prinsippet om forsvarlig saksbehandling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Utredningsprinsippet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Prinsippet om nøytralitet og forholdsmessighet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mv.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9405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09800" y="116632"/>
            <a:ext cx="7772400" cy="785818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0066FF"/>
                </a:solidFill>
              </a:rPr>
              <a:t>Jus som tilrettelegging og hinder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7876" y="793334"/>
            <a:ext cx="11427704" cy="5500726"/>
          </a:xfrm>
        </p:spPr>
        <p:txBody>
          <a:bodyPr>
            <a:normAutofit lnSpcReduction="10000"/>
          </a:bodyPr>
          <a:lstStyle/>
          <a:p>
            <a:r>
              <a:rPr lang="nb-NO" sz="2000" dirty="0"/>
              <a:t>Utgangspunkt: Ingen regler, ingen automatisering!</a:t>
            </a:r>
          </a:p>
          <a:p>
            <a:pPr lvl="1"/>
            <a:r>
              <a:rPr lang="nb-NO" sz="1800" dirty="0"/>
              <a:t>Datamaskinsystemer trenger uansett regler, men ikke nødvendigvis </a:t>
            </a:r>
            <a:r>
              <a:rPr lang="nb-NO" sz="1800" i="1" dirty="0"/>
              <a:t>retts</a:t>
            </a:r>
            <a:r>
              <a:rPr lang="nb-NO" sz="1800" dirty="0"/>
              <a:t>regler</a:t>
            </a:r>
          </a:p>
          <a:p>
            <a:pPr lvl="1"/>
            <a:r>
              <a:rPr lang="nb-NO" sz="1800" dirty="0"/>
              <a:t>Forvaltningen er i stor grad styrt av rettsregler; derfor er rettsregler viktig for automatiseringen</a:t>
            </a:r>
          </a:p>
          <a:p>
            <a:pPr lvl="1"/>
            <a:r>
              <a:rPr lang="nb-NO" sz="1800" dirty="0"/>
              <a:t>Rettsregler er</a:t>
            </a:r>
          </a:p>
          <a:p>
            <a:pPr lvl="2"/>
            <a:r>
              <a:rPr lang="nb-NO" sz="1800" dirty="0"/>
              <a:t>resultatet av demokratiske prosesser (gir ofte legitimitet)</a:t>
            </a:r>
          </a:p>
          <a:p>
            <a:pPr lvl="2"/>
            <a:r>
              <a:rPr lang="nb-NO" sz="1800" dirty="0"/>
              <a:t>bindende, både for myndigheter og borgere (gir forutberegnelighet)</a:t>
            </a:r>
          </a:p>
          <a:p>
            <a:pPr lvl="2"/>
            <a:r>
              <a:rPr lang="nb-NO" sz="1800" dirty="0"/>
              <a:t>håndheves av rettssystemet (får derfor ofte effekt)</a:t>
            </a:r>
          </a:p>
          <a:p>
            <a:pPr lvl="2"/>
            <a:r>
              <a:rPr lang="nb-NO" sz="1800" dirty="0"/>
              <a:t>trege å endre (fordi grundighet og demokratiske prosesser tar tid; bidrar til gradvis utvikling, ikke «revolusjon»)</a:t>
            </a:r>
          </a:p>
          <a:p>
            <a:r>
              <a:rPr lang="nb-NO" sz="2000" dirty="0"/>
              <a:t>Jus som hinder</a:t>
            </a:r>
          </a:p>
          <a:p>
            <a:pPr lvl="1"/>
            <a:r>
              <a:rPr lang="nb-NO" sz="1800" dirty="0"/>
              <a:t>Er det klassiske perspektivet</a:t>
            </a:r>
          </a:p>
          <a:p>
            <a:pPr lvl="1"/>
            <a:r>
              <a:rPr lang="nb-NO" sz="1800" dirty="0"/>
              <a:t>Rettsregler er ofte </a:t>
            </a:r>
            <a:r>
              <a:rPr lang="nb-NO" sz="1800" i="1" dirty="0"/>
              <a:t>ment</a:t>
            </a:r>
            <a:r>
              <a:rPr lang="nb-NO" sz="1800" dirty="0"/>
              <a:t> å være hinder (men ingen vurderinger er evigvarende)</a:t>
            </a:r>
          </a:p>
          <a:p>
            <a:pPr lvl="1"/>
            <a:r>
              <a:rPr lang="nb-NO" sz="1800" dirty="0"/>
              <a:t>Ikke sjelden er lovgivning gammel og bygger på utdaterte teknologiske  og organisatoriske premisser (skriftlighet, underskrift, konkret vurdering, strengt adskilte myndigheter osv)</a:t>
            </a:r>
          </a:p>
          <a:p>
            <a:pPr lvl="1"/>
            <a:r>
              <a:rPr lang="nb-NO" sz="1800" dirty="0"/>
              <a:t>Jo dårligere regelkunnskap, jo mer irriterende blir hinderet</a:t>
            </a:r>
          </a:p>
          <a:p>
            <a:pPr lvl="1"/>
            <a:r>
              <a:rPr lang="nb-NO" sz="1800" dirty="0"/>
              <a:t>Viktig for regjeringen å skape samsvar mellom politiske planer mv og lovgivning</a:t>
            </a:r>
          </a:p>
          <a:p>
            <a:r>
              <a:rPr lang="nb-NO" sz="2000" dirty="0"/>
              <a:t>Jus som tilrettelegging</a:t>
            </a:r>
          </a:p>
          <a:p>
            <a:pPr lvl="1"/>
            <a:r>
              <a:rPr lang="nb-NO" sz="1800" dirty="0"/>
              <a:t>Skaper klarhet, forutberegnelighet og større grad av sannsynlighet for at mål blir oppnådd</a:t>
            </a:r>
          </a:p>
          <a:p>
            <a:pPr lvl="1"/>
            <a:r>
              <a:rPr lang="nb-NO" sz="1800" dirty="0"/>
              <a:t>Kan gjelde plikter, rettigheter, organisatoriske bestemmelser osv.</a:t>
            </a:r>
          </a:p>
          <a:p>
            <a:pPr lvl="1"/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250898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703512" y="332656"/>
            <a:ext cx="8568952" cy="6300956"/>
          </a:xfrm>
          <a:prstGeom prst="rect">
            <a:avLst/>
          </a:prstGeom>
        </p:spPr>
        <p:txBody>
          <a:bodyPr wrap="square">
            <a:normAutofit lnSpcReduction="10000"/>
          </a:bodyPr>
          <a:lstStyle/>
          <a:p>
            <a:pPr marR="180340" algn="just">
              <a:lnSpc>
                <a:spcPct val="115000"/>
              </a:lnSpc>
              <a:spcBef>
                <a:spcPts val="600"/>
              </a:spcBef>
            </a:pPr>
            <a:r>
              <a:rPr lang="nb-NO" sz="3200" b="1" dirty="0">
                <a:solidFill>
                  <a:srgbClr val="0066F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Rettslige informasjonssystemer </a:t>
            </a:r>
          </a:p>
          <a:p>
            <a:pPr marL="742950" marR="18034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nb-NO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Rettskildesystemer 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(inneholder </a:t>
            </a:r>
            <a:r>
              <a:rPr lang="nb-NO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autentiske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rettskilder, jf. informasjonen i Lovdata og Rettsdata) </a:t>
            </a:r>
          </a:p>
          <a:p>
            <a:pPr marL="742950" marR="18034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nb-NO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Rettslige beslutnings(støtte)systemer 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(inneholder </a:t>
            </a:r>
            <a:r>
              <a:rPr lang="nb-NO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representasjoner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 rettsregler som er utledet av de autentiske rettskildene)</a:t>
            </a:r>
          </a:p>
          <a:p>
            <a:pPr marL="1200150" marR="180340" lvl="2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nb-NO" sz="2000" dirty="0">
                <a:solidFill>
                  <a:srgbClr val="6600C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Rettslig beslutningssystem 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(høyt automatiserte systemer der resultatet fra maskinen blir lagt til grunn som enkeltvedtak eller annen enkeltavgjørelse). Begrepet dekker langt på vei </a:t>
            </a:r>
            <a:r>
              <a:rPr lang="nb-NO" sz="20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«fagsystem»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og kan også dekke </a:t>
            </a:r>
            <a:r>
              <a:rPr lang="nb-NO" sz="20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«saksbehandlingssystem»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200150" marR="180340" lvl="2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nb-NO" sz="2000" dirty="0">
                <a:solidFill>
                  <a:srgbClr val="6600C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Rettslig beslutningsstøttesystem 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(delvis automatiserte systemer der resultatet fra maskinen blir vurdert av et menneske før enkeltvedtak eller annen enkeltavgjørelse treffes). Dekker langt på vei </a:t>
            </a:r>
            <a:r>
              <a:rPr lang="nb-NO" sz="20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«fagsystem» 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 </a:t>
            </a:r>
            <a:r>
              <a:rPr lang="nb-NO" sz="20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«saksbehandlingssystem»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180340" lvl="1" indent="-28575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nb-NO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Arkiv- og journalsystemer </a:t>
            </a:r>
            <a:r>
              <a:rPr lang="nb-NO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(har funksjoner for arkiv- og journalføring i henhold til arkivlova mv. og er derfor i stor grad rettslig basert, men understøtter ikke beslutninger innenfor et bestemt forvaltningsområde slik rettslige beslutnings(støtte)systemer gjør.</a:t>
            </a:r>
          </a:p>
          <a:p>
            <a:pPr marR="180340" lvl="1" algn="just">
              <a:lnSpc>
                <a:spcPct val="115000"/>
              </a:lnSpc>
              <a:spcAft>
                <a:spcPts val="1000"/>
              </a:spcAft>
            </a:pPr>
            <a:endParaRPr lang="nb-NO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2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8C1C95-680F-4196-B30E-66B01CC92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957"/>
            <a:ext cx="10515600" cy="882603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0066FF"/>
                </a:solidFill>
              </a:rPr>
              <a:t>Supplerende presiseringer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A523952-B3C6-4609-9A1D-C36CCA97C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5005"/>
            <a:ext cx="10515600" cy="139196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sz="2400" dirty="0"/>
              <a:t>Automatisert rettsanvendelse forutsetter at vi prøver å forstå lov, forskrift og andre rettskilder som to spørsmål:</a:t>
            </a:r>
          </a:p>
          <a:p>
            <a:pPr marL="514350" indent="-514350">
              <a:buAutoNum type="arabicParenR"/>
            </a:pPr>
            <a:r>
              <a:rPr lang="nb-NO" sz="2400" dirty="0"/>
              <a:t>Hvilke opplysninger krever reglene at vi behandler?</a:t>
            </a:r>
          </a:p>
          <a:p>
            <a:pPr marL="514350" indent="-514350">
              <a:buAutoNum type="arabicParenR"/>
            </a:pPr>
            <a:r>
              <a:rPr lang="nb-NO" sz="2400" dirty="0"/>
              <a:t>Hva sier reglene om hva vi må gjøre med disse opplysningene for å komme frem til rettslig holdbare resultater?</a:t>
            </a:r>
          </a:p>
        </p:txBody>
      </p:sp>
      <p:sp>
        <p:nvSpPr>
          <p:cNvPr id="4" name="Plassholder for innhold 2">
            <a:extLst>
              <a:ext uri="{FF2B5EF4-FFF2-40B4-BE49-F238E27FC236}">
                <a16:creationId xmlns:a16="http://schemas.microsoft.com/office/drawing/2014/main" id="{80F8F544-5C4E-40AD-87B6-6A3FF9F70476}"/>
              </a:ext>
            </a:extLst>
          </p:cNvPr>
          <p:cNvSpPr txBox="1">
            <a:spLocks/>
          </p:cNvSpPr>
          <p:nvPr/>
        </p:nvSpPr>
        <p:spPr>
          <a:xfrm>
            <a:off x="838200" y="2663452"/>
            <a:ext cx="10515600" cy="1327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000" dirty="0">
                <a:solidFill>
                  <a:srgbClr val="7030A0"/>
                </a:solidFill>
              </a:rPr>
              <a:t>Merk at «regel» (ovenfor) er betegnelse på det samlede tolkningsresultatet av alle relevante rettskilder</a:t>
            </a:r>
          </a:p>
          <a:p>
            <a:r>
              <a:rPr lang="nb-NO" sz="2000" dirty="0">
                <a:solidFill>
                  <a:srgbClr val="7030A0"/>
                </a:solidFill>
              </a:rPr>
              <a:t>Fortolkningen skjer i samsvar med rettsdogmatisk metode (jf. rettskildelæren og rettskildeprinsippene</a:t>
            </a:r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D3663D11-4FC9-4520-94CE-1961B34E4274}"/>
              </a:ext>
            </a:extLst>
          </p:cNvPr>
          <p:cNvSpPr txBox="1">
            <a:spLocks/>
          </p:cNvSpPr>
          <p:nvPr/>
        </p:nvSpPr>
        <p:spPr>
          <a:xfrm>
            <a:off x="801413" y="4109374"/>
            <a:ext cx="10515600" cy="231527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000" dirty="0">
                <a:solidFill>
                  <a:srgbClr val="C00000"/>
                </a:solidFill>
              </a:rPr>
              <a:t>Jeg bruker «opplysning» om slike </a:t>
            </a:r>
            <a:r>
              <a:rPr lang="nb-NO" sz="2000" i="1" dirty="0">
                <a:solidFill>
                  <a:srgbClr val="C00000"/>
                </a:solidFill>
              </a:rPr>
              <a:t>data</a:t>
            </a:r>
            <a:r>
              <a:rPr lang="nb-NO" sz="2000" dirty="0">
                <a:solidFill>
                  <a:srgbClr val="C00000"/>
                </a:solidFill>
              </a:rPr>
              <a:t> som er relevante for vedtaket</a:t>
            </a:r>
          </a:p>
          <a:p>
            <a:r>
              <a:rPr lang="nb-NO" sz="2000" dirty="0">
                <a:solidFill>
                  <a:srgbClr val="C00000"/>
                </a:solidFill>
              </a:rPr>
              <a:t>Den viktigste og vanskeligste delen av jusen ligger ofte i «opplysningsdelen»</a:t>
            </a:r>
          </a:p>
          <a:p>
            <a:r>
              <a:rPr lang="nb-NO" sz="2000" dirty="0">
                <a:solidFill>
                  <a:srgbClr val="C00000"/>
                </a:solidFill>
              </a:rPr>
              <a:t>Opplysninger/data er ofte personopplysninger. Dermed er personopplysningsvern alltid en sentral del av automatiserte enkeltvedtak</a:t>
            </a:r>
          </a:p>
          <a:p>
            <a:r>
              <a:rPr lang="nb-NO" sz="2000" dirty="0">
                <a:solidFill>
                  <a:srgbClr val="C00000"/>
                </a:solidFill>
              </a:rPr>
              <a:t>Enkeltvedtak reguleres av forvaltningsloven og behandling av personopplysninger vil bli regulert av personvernforordningen. Den digitale forvaltningens «faktiske side» vil derfor langt på vei ligge utenfor norske lovgiveres adgang til å fastsette lovregler</a:t>
            </a:r>
          </a:p>
          <a:p>
            <a:endParaRPr lang="nb-NO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41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485430" y="134242"/>
            <a:ext cx="9171558" cy="98582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nb-NO" sz="3200" b="1" kern="0" dirty="0">
                <a:solidFill>
                  <a:srgbClr val="0066FF"/>
                </a:solidFill>
                <a:latin typeface="+mj-lt"/>
                <a:ea typeface="+mj-ea"/>
                <a:cs typeface="+mj-cs"/>
              </a:rPr>
              <a:t>Den forvaltningsinformatiske spørsmålsgeneratoren</a:t>
            </a:r>
            <a:endParaRPr lang="nb-NO" sz="4400" kern="0" dirty="0">
              <a:solidFill>
                <a:srgbClr val="0066FF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38" name="Gruppe 37"/>
          <p:cNvGrpSpPr/>
          <p:nvPr/>
        </p:nvGrpSpPr>
        <p:grpSpPr>
          <a:xfrm>
            <a:off x="2657840" y="1903881"/>
            <a:ext cx="6664131" cy="4123577"/>
            <a:chOff x="187262" y="1669793"/>
            <a:chExt cx="8244091" cy="4578607"/>
          </a:xfrm>
        </p:grpSpPr>
        <p:grpSp>
          <p:nvGrpSpPr>
            <p:cNvPr id="3" name="Gruppe 33"/>
            <p:cNvGrpSpPr/>
            <p:nvPr/>
          </p:nvGrpSpPr>
          <p:grpSpPr>
            <a:xfrm>
              <a:off x="1905000" y="2133600"/>
              <a:ext cx="4991100" cy="3276600"/>
              <a:chOff x="1905000" y="2133600"/>
              <a:chExt cx="4991100" cy="3276600"/>
            </a:xfrm>
          </p:grpSpPr>
          <p:sp>
            <p:nvSpPr>
              <p:cNvPr id="3110" name="Line 6"/>
              <p:cNvSpPr>
                <a:spLocks noChangeShapeType="1"/>
              </p:cNvSpPr>
              <p:nvPr/>
            </p:nvSpPr>
            <p:spPr bwMode="auto">
              <a:xfrm>
                <a:off x="1905000" y="4800600"/>
                <a:ext cx="4953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3108" name="Line 4"/>
              <p:cNvSpPr>
                <a:spLocks noChangeShapeType="1"/>
              </p:cNvSpPr>
              <p:nvPr/>
            </p:nvSpPr>
            <p:spPr bwMode="auto">
              <a:xfrm>
                <a:off x="1943100" y="3733800"/>
                <a:ext cx="4953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3106" name="Line 3"/>
              <p:cNvSpPr>
                <a:spLocks noChangeShapeType="1"/>
              </p:cNvSpPr>
              <p:nvPr/>
            </p:nvSpPr>
            <p:spPr bwMode="auto">
              <a:xfrm>
                <a:off x="1905000" y="2743200"/>
                <a:ext cx="4953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3102" name="Line 18"/>
              <p:cNvSpPr>
                <a:spLocks noChangeShapeType="1"/>
              </p:cNvSpPr>
              <p:nvPr/>
            </p:nvSpPr>
            <p:spPr bwMode="auto">
              <a:xfrm flipV="1">
                <a:off x="4343400" y="2133600"/>
                <a:ext cx="0" cy="3276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3103" name="Oval 19"/>
              <p:cNvSpPr>
                <a:spLocks noChangeArrowheads="1"/>
              </p:cNvSpPr>
              <p:nvPr/>
            </p:nvSpPr>
            <p:spPr bwMode="auto">
              <a:xfrm>
                <a:off x="4267200" y="3581400"/>
                <a:ext cx="228600" cy="2286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04" name="Oval 20"/>
              <p:cNvSpPr>
                <a:spLocks noChangeArrowheads="1"/>
              </p:cNvSpPr>
              <p:nvPr/>
            </p:nvSpPr>
            <p:spPr bwMode="auto">
              <a:xfrm>
                <a:off x="4267200" y="4724400"/>
                <a:ext cx="228600" cy="2286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05" name="Oval 23"/>
              <p:cNvSpPr>
                <a:spLocks noChangeArrowheads="1"/>
              </p:cNvSpPr>
              <p:nvPr/>
            </p:nvSpPr>
            <p:spPr bwMode="auto">
              <a:xfrm>
                <a:off x="4267200" y="2590800"/>
                <a:ext cx="228600" cy="2286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7" name="Line 26"/>
              <p:cNvSpPr>
                <a:spLocks noChangeShapeType="1"/>
              </p:cNvSpPr>
              <p:nvPr/>
            </p:nvSpPr>
            <p:spPr bwMode="auto">
              <a:xfrm flipV="1">
                <a:off x="2590800" y="2133600"/>
                <a:ext cx="0" cy="3276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3098" name="Oval 27"/>
              <p:cNvSpPr>
                <a:spLocks noChangeArrowheads="1"/>
              </p:cNvSpPr>
              <p:nvPr/>
            </p:nvSpPr>
            <p:spPr bwMode="auto">
              <a:xfrm>
                <a:off x="2514600" y="3581400"/>
                <a:ext cx="228600" cy="2286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9" name="Oval 28"/>
              <p:cNvSpPr>
                <a:spLocks noChangeArrowheads="1"/>
              </p:cNvSpPr>
              <p:nvPr/>
            </p:nvSpPr>
            <p:spPr bwMode="auto">
              <a:xfrm>
                <a:off x="2514600" y="4724400"/>
                <a:ext cx="228600" cy="2286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00" name="Oval 29"/>
              <p:cNvSpPr>
                <a:spLocks noChangeArrowheads="1"/>
              </p:cNvSpPr>
              <p:nvPr/>
            </p:nvSpPr>
            <p:spPr bwMode="auto">
              <a:xfrm>
                <a:off x="2514600" y="2590800"/>
                <a:ext cx="228600" cy="22860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2" name="Line 31"/>
              <p:cNvSpPr>
                <a:spLocks noChangeShapeType="1"/>
              </p:cNvSpPr>
              <p:nvPr/>
            </p:nvSpPr>
            <p:spPr bwMode="auto">
              <a:xfrm flipV="1">
                <a:off x="6248400" y="2133600"/>
                <a:ext cx="0" cy="3276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3093" name="Oval 32"/>
              <p:cNvSpPr>
                <a:spLocks noChangeArrowheads="1"/>
              </p:cNvSpPr>
              <p:nvPr/>
            </p:nvSpPr>
            <p:spPr bwMode="auto">
              <a:xfrm>
                <a:off x="6172200" y="3581400"/>
                <a:ext cx="228600" cy="228600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4" name="Oval 33"/>
              <p:cNvSpPr>
                <a:spLocks noChangeArrowheads="1"/>
              </p:cNvSpPr>
              <p:nvPr/>
            </p:nvSpPr>
            <p:spPr bwMode="auto">
              <a:xfrm>
                <a:off x="6172200" y="4724400"/>
                <a:ext cx="228600" cy="228600"/>
              </a:xfrm>
              <a:prstGeom prst="ellipse">
                <a:avLst/>
              </a:prstGeom>
              <a:solidFill>
                <a:srgbClr val="7030A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5" name="Oval 34"/>
              <p:cNvSpPr>
                <a:spLocks noChangeArrowheads="1"/>
              </p:cNvSpPr>
              <p:nvPr/>
            </p:nvSpPr>
            <p:spPr bwMode="auto">
              <a:xfrm>
                <a:off x="6172200" y="2590800"/>
                <a:ext cx="228600" cy="2286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" name="Line 42"/>
              <p:cNvSpPr>
                <a:spLocks noChangeShapeType="1"/>
              </p:cNvSpPr>
              <p:nvPr/>
            </p:nvSpPr>
            <p:spPr bwMode="auto">
              <a:xfrm flipH="1">
                <a:off x="2057400" y="4724400"/>
                <a:ext cx="21336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</p:grpSp>
        <p:grpSp>
          <p:nvGrpSpPr>
            <p:cNvPr id="4" name="Gruppe 31"/>
            <p:cNvGrpSpPr/>
            <p:nvPr/>
          </p:nvGrpSpPr>
          <p:grpSpPr>
            <a:xfrm>
              <a:off x="187262" y="1669793"/>
              <a:ext cx="1717738" cy="3740407"/>
              <a:chOff x="187262" y="1669793"/>
              <a:chExt cx="1717738" cy="3740407"/>
            </a:xfrm>
          </p:grpSpPr>
          <p:sp>
            <p:nvSpPr>
              <p:cNvPr id="3090" name="Line 53"/>
              <p:cNvSpPr>
                <a:spLocks noChangeShapeType="1"/>
              </p:cNvSpPr>
              <p:nvPr/>
            </p:nvSpPr>
            <p:spPr bwMode="auto">
              <a:xfrm flipV="1">
                <a:off x="1905000" y="2057400"/>
                <a:ext cx="0" cy="3352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  <p:grpSp>
            <p:nvGrpSpPr>
              <p:cNvPr id="5" name="Gruppe 30"/>
              <p:cNvGrpSpPr/>
              <p:nvPr/>
            </p:nvGrpSpPr>
            <p:grpSpPr>
              <a:xfrm>
                <a:off x="187262" y="1669793"/>
                <a:ext cx="1717736" cy="3241199"/>
                <a:chOff x="187262" y="1669793"/>
                <a:chExt cx="1717736" cy="3241199"/>
              </a:xfrm>
            </p:grpSpPr>
            <p:sp>
              <p:nvSpPr>
                <p:cNvPr id="311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81001" y="4535079"/>
                  <a:ext cx="1390278" cy="3759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nb-NO" sz="1600" dirty="0"/>
                    <a:t>Personvern</a:t>
                  </a:r>
                </a:p>
              </p:txBody>
            </p:sp>
            <p:sp>
              <p:nvSpPr>
                <p:cNvPr id="310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87262" y="3505200"/>
                  <a:ext cx="1685990" cy="3759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r"/>
                  <a:r>
                    <a:rPr lang="nb-NO" sz="1600" dirty="0"/>
                    <a:t>Rettssikkerhet</a:t>
                  </a:r>
                </a:p>
              </p:txBody>
            </p:sp>
            <p:sp>
              <p:nvSpPr>
                <p:cNvPr id="310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41746" y="2576442"/>
                  <a:ext cx="1463252" cy="3759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nb-NO" sz="1600" dirty="0"/>
                    <a:t>Offentlighet</a:t>
                  </a:r>
                </a:p>
              </p:txBody>
            </p:sp>
            <p:sp>
              <p:nvSpPr>
                <p:cNvPr id="3087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457200" y="1669793"/>
                  <a:ext cx="1037532" cy="4100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r>
                    <a:rPr lang="nb-NO" dirty="0">
                      <a:solidFill>
                        <a:srgbClr val="CC3300"/>
                      </a:solidFill>
                    </a:rPr>
                    <a:t>Idealer</a:t>
                  </a:r>
                </a:p>
              </p:txBody>
            </p:sp>
          </p:grpSp>
        </p:grpSp>
        <p:grpSp>
          <p:nvGrpSpPr>
            <p:cNvPr id="6" name="Gruppe 32"/>
            <p:cNvGrpSpPr/>
            <p:nvPr/>
          </p:nvGrpSpPr>
          <p:grpSpPr>
            <a:xfrm>
              <a:off x="1905000" y="5348288"/>
              <a:ext cx="6526353" cy="900112"/>
              <a:chOff x="1905000" y="5348288"/>
              <a:chExt cx="6526353" cy="900112"/>
            </a:xfrm>
          </p:grpSpPr>
          <p:sp>
            <p:nvSpPr>
              <p:cNvPr id="3101" name="Text Box 16"/>
              <p:cNvSpPr txBox="1">
                <a:spLocks noChangeArrowheads="1"/>
              </p:cNvSpPr>
              <p:nvPr/>
            </p:nvSpPr>
            <p:spPr bwMode="auto">
              <a:xfrm>
                <a:off x="3771900" y="5486400"/>
                <a:ext cx="1275973" cy="37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nb-NO" sz="1600" dirty="0"/>
                  <a:t>Databaser</a:t>
                </a:r>
              </a:p>
            </p:txBody>
          </p:sp>
          <p:sp>
            <p:nvSpPr>
              <p:cNvPr id="3096" name="Text Box 15"/>
              <p:cNvSpPr txBox="1">
                <a:spLocks noChangeArrowheads="1"/>
              </p:cNvSpPr>
              <p:nvPr/>
            </p:nvSpPr>
            <p:spPr bwMode="auto">
              <a:xfrm>
                <a:off x="1905000" y="5486400"/>
                <a:ext cx="1351964" cy="375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nb-NO" sz="1600" dirty="0"/>
                  <a:t>WWW osv.</a:t>
                </a:r>
              </a:p>
            </p:txBody>
          </p:sp>
          <p:sp>
            <p:nvSpPr>
              <p:cNvPr id="3091" name="Text Box 17"/>
              <p:cNvSpPr txBox="1">
                <a:spLocks noChangeArrowheads="1"/>
              </p:cNvSpPr>
              <p:nvPr/>
            </p:nvSpPr>
            <p:spPr bwMode="auto">
              <a:xfrm>
                <a:off x="5632450" y="5348288"/>
                <a:ext cx="1515447" cy="6493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nb-NO" sz="1600" dirty="0"/>
                  <a:t>Beslutnings-</a:t>
                </a:r>
              </a:p>
              <a:p>
                <a:r>
                  <a:rPr lang="nb-NO" sz="1600" dirty="0"/>
                  <a:t>systemer</a:t>
                </a:r>
              </a:p>
            </p:txBody>
          </p:sp>
          <p:sp>
            <p:nvSpPr>
              <p:cNvPr id="3082" name="Line 44"/>
              <p:cNvSpPr>
                <a:spLocks noChangeShapeType="1"/>
              </p:cNvSpPr>
              <p:nvPr/>
            </p:nvSpPr>
            <p:spPr bwMode="auto">
              <a:xfrm flipH="1">
                <a:off x="2057400" y="6248400"/>
                <a:ext cx="17526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3089" name="Line 52"/>
              <p:cNvSpPr>
                <a:spLocks noChangeShapeType="1"/>
              </p:cNvSpPr>
              <p:nvPr/>
            </p:nvSpPr>
            <p:spPr bwMode="auto">
              <a:xfrm>
                <a:off x="1905000" y="5410200"/>
                <a:ext cx="4953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3088" name="Text Box 55"/>
              <p:cNvSpPr txBox="1">
                <a:spLocks noChangeArrowheads="1"/>
              </p:cNvSpPr>
              <p:nvPr/>
            </p:nvSpPr>
            <p:spPr bwMode="auto">
              <a:xfrm>
                <a:off x="6858001" y="5555993"/>
                <a:ext cx="1573352" cy="4100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nb-NO">
                    <a:solidFill>
                      <a:srgbClr val="CC3300"/>
                    </a:solidFill>
                  </a:rPr>
                  <a:t>Teknologier</a:t>
                </a:r>
              </a:p>
            </p:txBody>
          </p:sp>
        </p:grpSp>
        <p:cxnSp>
          <p:nvCxnSpPr>
            <p:cNvPr id="36" name="Vinkel 35"/>
            <p:cNvCxnSpPr/>
            <p:nvPr/>
          </p:nvCxnSpPr>
          <p:spPr bwMode="auto">
            <a:xfrm rot="10800000">
              <a:off x="1928794" y="4786322"/>
              <a:ext cx="4357718" cy="642942"/>
            </a:xfrm>
            <a:prstGeom prst="bentConnector3">
              <a:avLst>
                <a:gd name="adj1" fmla="val 356"/>
              </a:avLst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7" name="Gruppe 62"/>
            <p:cNvGrpSpPr/>
            <p:nvPr/>
          </p:nvGrpSpPr>
          <p:grpSpPr>
            <a:xfrm>
              <a:off x="1928794" y="4714884"/>
              <a:ext cx="4357718" cy="714380"/>
              <a:chOff x="1928794" y="4714884"/>
              <a:chExt cx="4357718" cy="714380"/>
            </a:xfrm>
          </p:grpSpPr>
          <p:cxnSp>
            <p:nvCxnSpPr>
              <p:cNvPr id="59" name="Rett linje 58"/>
              <p:cNvCxnSpPr>
                <a:endCxn id="3094" idx="0"/>
              </p:cNvCxnSpPr>
              <p:nvPr/>
            </p:nvCxnSpPr>
            <p:spPr bwMode="auto">
              <a:xfrm>
                <a:off x="1928794" y="4714884"/>
                <a:ext cx="4357706" cy="9516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1" name="Rett pil 60"/>
              <p:cNvCxnSpPr>
                <a:stCxn id="3094" idx="0"/>
              </p:cNvCxnSpPr>
              <p:nvPr/>
            </p:nvCxnSpPr>
            <p:spPr bwMode="auto">
              <a:xfrm rot="16200000" flipH="1">
                <a:off x="5934074" y="5076826"/>
                <a:ext cx="704864" cy="12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3799727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801115" y="2276872"/>
            <a:ext cx="4214857" cy="3443344"/>
            <a:chOff x="4408" y="12445"/>
            <a:chExt cx="3593" cy="2917"/>
          </a:xfrm>
          <a:noFill/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5382" y="13413"/>
              <a:ext cx="1523" cy="7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nb-NO" b="1" dirty="0">
                  <a:latin typeface="Times New Roman" pitchFamily="18" charset="0"/>
                  <a:cs typeface="Arial" pitchFamily="34" charset="0"/>
                </a:rPr>
                <a:t>Digital forvaltning</a:t>
              </a:r>
              <a:endParaRPr lang="nb-NO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408" y="12445"/>
              <a:ext cx="3593" cy="2917"/>
              <a:chOff x="4408" y="11186"/>
              <a:chExt cx="3593" cy="2917"/>
            </a:xfrm>
            <a:grpFill/>
          </p:grpSpPr>
          <p:sp>
            <p:nvSpPr>
              <p:cNvPr id="7" name="Text Box 5"/>
              <p:cNvSpPr txBox="1">
                <a:spLocks noChangeArrowheads="1"/>
              </p:cNvSpPr>
              <p:nvPr/>
            </p:nvSpPr>
            <p:spPr bwMode="auto">
              <a:xfrm>
                <a:off x="6510" y="12902"/>
                <a:ext cx="1491" cy="63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500"/>
                  </a:spcAft>
                </a:pPr>
                <a:r>
                  <a:rPr lang="en-GB" sz="1600" dirty="0" err="1">
                    <a:latin typeface="Calibri" pitchFamily="34" charset="0"/>
                    <a:cs typeface="Arial" pitchFamily="34" charset="0"/>
                  </a:rPr>
                  <a:t>Organisasjons</a:t>
                </a:r>
                <a:r>
                  <a:rPr lang="en-GB" sz="1600" dirty="0">
                    <a:latin typeface="Calibri" pitchFamily="34" charset="0"/>
                    <a:cs typeface="Arial" pitchFamily="34" charset="0"/>
                  </a:rPr>
                  <a:t>-</a:t>
                </a:r>
              </a:p>
              <a:p>
                <a:pPr fontAlgn="base">
                  <a:spcBef>
                    <a:spcPct val="0"/>
                  </a:spcBef>
                  <a:spcAft>
                    <a:spcPts val="500"/>
                  </a:spcAft>
                </a:pPr>
                <a:r>
                  <a:rPr lang="en-GB" sz="1600" dirty="0" err="1">
                    <a:latin typeface="Calibri" pitchFamily="34" charset="0"/>
                    <a:cs typeface="Arial" pitchFamily="34" charset="0"/>
                  </a:rPr>
                  <a:t>utvikling</a:t>
                </a:r>
                <a:endParaRPr lang="nb-NO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Text Box 7"/>
              <p:cNvSpPr txBox="1">
                <a:spLocks noChangeArrowheads="1"/>
              </p:cNvSpPr>
              <p:nvPr/>
            </p:nvSpPr>
            <p:spPr bwMode="auto">
              <a:xfrm>
                <a:off x="4747" y="11186"/>
                <a:ext cx="2046" cy="94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nb-NO" sz="1600" dirty="0">
                    <a:latin typeface="Calibri" pitchFamily="34" charset="0"/>
                    <a:cs typeface="Arial" pitchFamily="34" charset="0"/>
                  </a:rPr>
                  <a:t>IKT-</a:t>
                </a:r>
                <a:br>
                  <a:rPr lang="nb-NO" sz="1600" dirty="0">
                    <a:latin typeface="Calibri" pitchFamily="34" charset="0"/>
                    <a:cs typeface="Arial" pitchFamily="34" charset="0"/>
                  </a:rPr>
                </a:br>
                <a:r>
                  <a:rPr lang="en-GB" sz="1600" dirty="0" err="1">
                    <a:latin typeface="Calibri" pitchFamily="34" charset="0"/>
                    <a:cs typeface="Arial" pitchFamily="34" charset="0"/>
                  </a:rPr>
                  <a:t>utvikling</a:t>
                </a:r>
                <a:endParaRPr lang="nb-NO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Text Box 8"/>
              <p:cNvSpPr txBox="1">
                <a:spLocks noChangeArrowheads="1"/>
              </p:cNvSpPr>
              <p:nvPr/>
            </p:nvSpPr>
            <p:spPr bwMode="auto">
              <a:xfrm>
                <a:off x="4408" y="12828"/>
                <a:ext cx="1135" cy="60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GB" sz="1600" dirty="0" err="1">
                    <a:latin typeface="Calibri" pitchFamily="34" charset="0"/>
                    <a:cs typeface="Arial" pitchFamily="34" charset="0"/>
                  </a:rPr>
                  <a:t>Regelverks</a:t>
                </a:r>
                <a:r>
                  <a:rPr lang="en-GB" sz="1600" dirty="0">
                    <a:latin typeface="Calibri" pitchFamily="34" charset="0"/>
                    <a:cs typeface="Arial" pitchFamily="34" charset="0"/>
                  </a:rPr>
                  <a:t>-</a:t>
                </a:r>
                <a:br>
                  <a:rPr lang="nb-NO" sz="1600" dirty="0">
                    <a:latin typeface="Times New Roman" pitchFamily="18" charset="0"/>
                    <a:cs typeface="Arial" pitchFamily="34" charset="0"/>
                  </a:rPr>
                </a:br>
                <a:r>
                  <a:rPr lang="en-GB" sz="1600" dirty="0" err="1">
                    <a:latin typeface="Calibri" pitchFamily="34" charset="0"/>
                    <a:cs typeface="Arial" pitchFamily="34" charset="0"/>
                  </a:rPr>
                  <a:t>utvikling</a:t>
                </a:r>
                <a:endParaRPr lang="nb-NO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Arc 9"/>
              <p:cNvSpPr>
                <a:spLocks/>
              </p:cNvSpPr>
              <p:nvPr/>
            </p:nvSpPr>
            <p:spPr bwMode="auto">
              <a:xfrm rot="7181264" flipH="1">
                <a:off x="6323" y="11608"/>
                <a:ext cx="1098" cy="1187"/>
              </a:xfrm>
              <a:custGeom>
                <a:avLst/>
                <a:gdLst>
                  <a:gd name="G0" fmla="+- 5270 0 0"/>
                  <a:gd name="G1" fmla="+- 21600 0 0"/>
                  <a:gd name="G2" fmla="+- 21600 0 0"/>
                  <a:gd name="T0" fmla="*/ 0 w 26870"/>
                  <a:gd name="T1" fmla="*/ 653 h 30371"/>
                  <a:gd name="T2" fmla="*/ 25009 w 26870"/>
                  <a:gd name="T3" fmla="*/ 30371 h 30371"/>
                  <a:gd name="T4" fmla="*/ 5270 w 26870"/>
                  <a:gd name="T5" fmla="*/ 21600 h 30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870" h="30371" fill="none" extrusionOk="0">
                    <a:moveTo>
                      <a:pt x="-1" y="652"/>
                    </a:moveTo>
                    <a:cubicBezTo>
                      <a:pt x="1723" y="219"/>
                      <a:pt x="3493" y="-1"/>
                      <a:pt x="5270" y="0"/>
                    </a:cubicBezTo>
                    <a:cubicBezTo>
                      <a:pt x="17199" y="0"/>
                      <a:pt x="26870" y="9670"/>
                      <a:pt x="26870" y="21600"/>
                    </a:cubicBezTo>
                    <a:cubicBezTo>
                      <a:pt x="26870" y="24621"/>
                      <a:pt x="26236" y="27609"/>
                      <a:pt x="25009" y="30371"/>
                    </a:cubicBezTo>
                  </a:path>
                  <a:path w="26870" h="30371" stroke="0" extrusionOk="0">
                    <a:moveTo>
                      <a:pt x="-1" y="652"/>
                    </a:moveTo>
                    <a:cubicBezTo>
                      <a:pt x="1723" y="219"/>
                      <a:pt x="3493" y="-1"/>
                      <a:pt x="5270" y="0"/>
                    </a:cubicBezTo>
                    <a:cubicBezTo>
                      <a:pt x="17199" y="0"/>
                      <a:pt x="26870" y="9670"/>
                      <a:pt x="26870" y="21600"/>
                    </a:cubicBezTo>
                    <a:cubicBezTo>
                      <a:pt x="26870" y="24621"/>
                      <a:pt x="26236" y="27609"/>
                      <a:pt x="25009" y="30371"/>
                    </a:cubicBezTo>
                    <a:lnTo>
                      <a:pt x="5270" y="21600"/>
                    </a:lnTo>
                    <a:close/>
                  </a:path>
                </a:pathLst>
              </a:custGeom>
              <a:grpFill/>
              <a:ln w="25400">
                <a:solidFill>
                  <a:srgbClr val="C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11" name="Arc 10"/>
              <p:cNvSpPr>
                <a:spLocks/>
              </p:cNvSpPr>
              <p:nvPr/>
            </p:nvSpPr>
            <p:spPr bwMode="auto">
              <a:xfrm rot="21094188" flipH="1">
                <a:off x="4488" y="11564"/>
                <a:ext cx="734" cy="1187"/>
              </a:xfrm>
              <a:custGeom>
                <a:avLst/>
                <a:gdLst>
                  <a:gd name="G0" fmla="+- 5270 0 0"/>
                  <a:gd name="G1" fmla="+- 21600 0 0"/>
                  <a:gd name="G2" fmla="+- 21600 0 0"/>
                  <a:gd name="T0" fmla="*/ 0 w 26870"/>
                  <a:gd name="T1" fmla="*/ 653 h 30371"/>
                  <a:gd name="T2" fmla="*/ 25009 w 26870"/>
                  <a:gd name="T3" fmla="*/ 30371 h 30371"/>
                  <a:gd name="T4" fmla="*/ 5270 w 26870"/>
                  <a:gd name="T5" fmla="*/ 21600 h 30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870" h="30371" fill="none" extrusionOk="0">
                    <a:moveTo>
                      <a:pt x="-1" y="652"/>
                    </a:moveTo>
                    <a:cubicBezTo>
                      <a:pt x="1723" y="219"/>
                      <a:pt x="3493" y="-1"/>
                      <a:pt x="5270" y="0"/>
                    </a:cubicBezTo>
                    <a:cubicBezTo>
                      <a:pt x="17199" y="0"/>
                      <a:pt x="26870" y="9670"/>
                      <a:pt x="26870" y="21600"/>
                    </a:cubicBezTo>
                    <a:cubicBezTo>
                      <a:pt x="26870" y="24621"/>
                      <a:pt x="26236" y="27609"/>
                      <a:pt x="25009" y="30371"/>
                    </a:cubicBezTo>
                  </a:path>
                  <a:path w="26870" h="30371" stroke="0" extrusionOk="0">
                    <a:moveTo>
                      <a:pt x="-1" y="652"/>
                    </a:moveTo>
                    <a:cubicBezTo>
                      <a:pt x="1723" y="219"/>
                      <a:pt x="3493" y="-1"/>
                      <a:pt x="5270" y="0"/>
                    </a:cubicBezTo>
                    <a:cubicBezTo>
                      <a:pt x="17199" y="0"/>
                      <a:pt x="26870" y="9670"/>
                      <a:pt x="26870" y="21600"/>
                    </a:cubicBezTo>
                    <a:cubicBezTo>
                      <a:pt x="26870" y="24621"/>
                      <a:pt x="26236" y="27609"/>
                      <a:pt x="25009" y="30371"/>
                    </a:cubicBezTo>
                    <a:lnTo>
                      <a:pt x="5270" y="21600"/>
                    </a:lnTo>
                    <a:close/>
                  </a:path>
                </a:pathLst>
              </a:custGeom>
              <a:grpFill/>
              <a:ln w="25400">
                <a:solidFill>
                  <a:srgbClr val="C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  <p:sp>
            <p:nvSpPr>
              <p:cNvPr id="12" name="Arc 11"/>
              <p:cNvSpPr>
                <a:spLocks/>
              </p:cNvSpPr>
              <p:nvPr/>
            </p:nvSpPr>
            <p:spPr bwMode="auto">
              <a:xfrm rot="13920600" flipH="1">
                <a:off x="5349" y="12960"/>
                <a:ext cx="1098" cy="1187"/>
              </a:xfrm>
              <a:custGeom>
                <a:avLst/>
                <a:gdLst>
                  <a:gd name="G0" fmla="+- 5270 0 0"/>
                  <a:gd name="G1" fmla="+- 21600 0 0"/>
                  <a:gd name="G2" fmla="+- 21600 0 0"/>
                  <a:gd name="T0" fmla="*/ 0 w 26870"/>
                  <a:gd name="T1" fmla="*/ 653 h 30371"/>
                  <a:gd name="T2" fmla="*/ 25009 w 26870"/>
                  <a:gd name="T3" fmla="*/ 30371 h 30371"/>
                  <a:gd name="T4" fmla="*/ 5270 w 26870"/>
                  <a:gd name="T5" fmla="*/ 21600 h 30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6870" h="30371" fill="none" extrusionOk="0">
                    <a:moveTo>
                      <a:pt x="-1" y="652"/>
                    </a:moveTo>
                    <a:cubicBezTo>
                      <a:pt x="1723" y="219"/>
                      <a:pt x="3493" y="-1"/>
                      <a:pt x="5270" y="0"/>
                    </a:cubicBezTo>
                    <a:cubicBezTo>
                      <a:pt x="17199" y="0"/>
                      <a:pt x="26870" y="9670"/>
                      <a:pt x="26870" y="21600"/>
                    </a:cubicBezTo>
                    <a:cubicBezTo>
                      <a:pt x="26870" y="24621"/>
                      <a:pt x="26236" y="27609"/>
                      <a:pt x="25009" y="30371"/>
                    </a:cubicBezTo>
                  </a:path>
                  <a:path w="26870" h="30371" stroke="0" extrusionOk="0">
                    <a:moveTo>
                      <a:pt x="-1" y="652"/>
                    </a:moveTo>
                    <a:cubicBezTo>
                      <a:pt x="1723" y="219"/>
                      <a:pt x="3493" y="-1"/>
                      <a:pt x="5270" y="0"/>
                    </a:cubicBezTo>
                    <a:cubicBezTo>
                      <a:pt x="17199" y="0"/>
                      <a:pt x="26870" y="9670"/>
                      <a:pt x="26870" y="21600"/>
                    </a:cubicBezTo>
                    <a:cubicBezTo>
                      <a:pt x="26870" y="24621"/>
                      <a:pt x="26236" y="27609"/>
                      <a:pt x="25009" y="30371"/>
                    </a:cubicBezTo>
                    <a:lnTo>
                      <a:pt x="5270" y="21600"/>
                    </a:lnTo>
                    <a:close/>
                  </a:path>
                </a:pathLst>
              </a:custGeom>
              <a:grpFill/>
              <a:ln w="25400">
                <a:solidFill>
                  <a:srgbClr val="C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b-NO"/>
              </a:p>
            </p:txBody>
          </p:sp>
        </p:grp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60344" y="678163"/>
            <a:ext cx="7772400" cy="1059904"/>
          </a:xfrm>
        </p:spPr>
        <p:txBody>
          <a:bodyPr>
            <a:normAutofit fontScale="90000"/>
          </a:bodyPr>
          <a:lstStyle/>
          <a:p>
            <a:pPr algn="l"/>
            <a:r>
              <a:rPr lang="nb-NO" sz="3600" dirty="0">
                <a:solidFill>
                  <a:srgbClr val="0000FF"/>
                </a:solidFill>
              </a:rPr>
              <a:t>Digitalisering forutsetter tre parallelle utviklingsprosesser som gjensidig på-virker hverandre</a:t>
            </a:r>
            <a:br>
              <a:rPr lang="nb-NO" sz="3600" dirty="0">
                <a:solidFill>
                  <a:srgbClr val="0000FF"/>
                </a:solidFill>
              </a:rPr>
            </a:br>
            <a:endParaRPr lang="nb-NO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99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4F2581-7368-4707-95A0-A1460EA27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0066FF"/>
                </a:solidFill>
              </a:rPr>
              <a:t>Hva er «digital forvaltning»?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3A1084-845A-4DA7-9AF9-C5BF4CF4B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338" y="1690688"/>
            <a:ext cx="10723808" cy="4486275"/>
          </a:xfrm>
        </p:spPr>
        <p:txBody>
          <a:bodyPr>
            <a:normAutofit lnSpcReduction="10000"/>
          </a:bodyPr>
          <a:lstStyle/>
          <a:p>
            <a:r>
              <a:rPr lang="nb-NO" dirty="0"/>
              <a:t>Rent språklig dekker «digital forvaltning» all anvendelse av digitale hjelpemidler i offentlig forvaltning (tekstbehandling, epost, WWW osv.)</a:t>
            </a:r>
          </a:p>
          <a:p>
            <a:r>
              <a:rPr lang="nb-NO" dirty="0"/>
              <a:t>I dette emnet er fokus på mer «avanserte former for digital forvaltning», særlig:</a:t>
            </a:r>
          </a:p>
          <a:p>
            <a:pPr marL="914400" lvl="1" indent="-457200">
              <a:buFont typeface="+mj-lt"/>
              <a:buAutoNum type="arabicParenR"/>
            </a:pPr>
            <a:r>
              <a:rPr lang="nb-NO" dirty="0"/>
              <a:t>Anvendelse av teknologi for å automatisere rettsanvendelse</a:t>
            </a:r>
          </a:p>
          <a:p>
            <a:pPr marL="914400" lvl="1" indent="-457200">
              <a:buFont typeface="+mj-lt"/>
              <a:buAutoNum type="arabicParenR"/>
            </a:pPr>
            <a:r>
              <a:rPr lang="nb-NO" dirty="0"/>
              <a:t>Annen bruk av teknologi som på vesentlige måter endrer forvaltningens arbeidsprosesser (jf. f.eks. «gjenbruk av opplysninger» og «selvbetjent forvaltning»)</a:t>
            </a:r>
          </a:p>
          <a:p>
            <a:pPr marL="914400" lvl="1" indent="-457200">
              <a:buFont typeface="+mj-lt"/>
              <a:buAutoNum type="arabicParenR"/>
            </a:pPr>
            <a:r>
              <a:rPr lang="nb-NO" dirty="0"/>
              <a:t>Ofte er 1) og 2) integrerte deler av samme utvikling</a:t>
            </a:r>
          </a:p>
          <a:p>
            <a:r>
              <a:rPr lang="nb-NO" dirty="0"/>
              <a:t>Digital forvaltning er ikke nytt!</a:t>
            </a:r>
          </a:p>
          <a:p>
            <a:pPr lvl="1"/>
            <a:r>
              <a:rPr lang="nb-NO" dirty="0"/>
              <a:t>Offentlig forvaltning og store private selskaper har brukt IKT («EDB») siden tidlig i 1960-årene</a:t>
            </a:r>
          </a:p>
          <a:p>
            <a:pPr lvl="1"/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62269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A697A4-33C2-43E3-A09A-CE56F48F7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165"/>
            <a:ext cx="10515600" cy="884126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0066FF"/>
                </a:solidFill>
              </a:rPr>
              <a:t>Hva kan maskiner gjøre?  (I)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5D4F677-2F9D-4C2E-BA0E-389803DEC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701" y="1015489"/>
            <a:ext cx="11000369" cy="5495590"/>
          </a:xfrm>
        </p:spPr>
        <p:txBody>
          <a:bodyPr>
            <a:normAutofit/>
          </a:bodyPr>
          <a:lstStyle/>
          <a:p>
            <a:pPr lvl="0"/>
            <a:r>
              <a:rPr lang="nb-NO" sz="2400" dirty="0">
                <a:solidFill>
                  <a:prstClr val="black"/>
                </a:solidFill>
              </a:rPr>
              <a:t>Digital forvaltning er basert på </a:t>
            </a:r>
            <a:r>
              <a:rPr lang="nb-NO" sz="2400" i="1" dirty="0">
                <a:solidFill>
                  <a:prstClr val="black"/>
                </a:solidFill>
              </a:rPr>
              <a:t>algoritmer</a:t>
            </a:r>
            <a:r>
              <a:rPr lang="nb-NO" sz="2400" dirty="0">
                <a:solidFill>
                  <a:prstClr val="black"/>
                </a:solidFill>
              </a:rPr>
              <a:t>, dvs. </a:t>
            </a:r>
            <a:r>
              <a:rPr lang="nb-NO" sz="2400" dirty="0">
                <a:solidFill>
                  <a:srgbClr val="7030A0"/>
                </a:solidFill>
              </a:rPr>
              <a:t>«presise beskrivelser av en endelig serie operasjoner som skal utføres for å løse et problem eller et sett med flere problemer; trinnvis prosedyre»</a:t>
            </a:r>
            <a:r>
              <a:rPr lang="nb-NO" sz="2400" dirty="0">
                <a:solidFill>
                  <a:prstClr val="black"/>
                </a:solidFill>
              </a:rPr>
              <a:t> </a:t>
            </a:r>
            <a:r>
              <a:rPr lang="nb-NO" sz="2000" i="1" dirty="0">
                <a:solidFill>
                  <a:prstClr val="black"/>
                </a:solidFill>
              </a:rPr>
              <a:t>(Det norske akademis ordbok) </a:t>
            </a:r>
          </a:p>
          <a:p>
            <a:r>
              <a:rPr lang="nb-NO" sz="2400" dirty="0">
                <a:solidFill>
                  <a:prstClr val="black"/>
                </a:solidFill>
              </a:rPr>
              <a:t>Datamaskinen er en «logikk-» og «regnemaskin»</a:t>
            </a:r>
          </a:p>
          <a:p>
            <a:pPr lvl="0"/>
            <a:r>
              <a:rPr lang="nb-NO" sz="2400" dirty="0">
                <a:solidFill>
                  <a:prstClr val="black"/>
                </a:solidFill>
              </a:rPr>
              <a:t>Algoritmene, dvs. de operasjoner algoritmene angir, uttrykkes ved hjelp av programmeringsspråk (dvs. et formelt og entydig språk) som gjør det mulig å automatisere utøvelsen av algoritmene</a:t>
            </a:r>
          </a:p>
          <a:p>
            <a:pPr lvl="0"/>
            <a:r>
              <a:rPr lang="nb-NO" sz="2400" dirty="0">
                <a:solidFill>
                  <a:prstClr val="black"/>
                </a:solidFill>
              </a:rPr>
              <a:t>Hvis algoritmene uttrykker rettsregler, vil programmeringen gjøre det mulig å automatisere rettsanvendelsen</a:t>
            </a:r>
          </a:p>
          <a:p>
            <a:pPr lvl="0"/>
            <a:r>
              <a:rPr lang="nb-NO" sz="2400" dirty="0">
                <a:solidFill>
                  <a:prstClr val="black"/>
                </a:solidFill>
              </a:rPr>
              <a:t>I snart 60 år har teknologien vært anvendt til å automatisere prøving av rettslig vilkår (jf. «logiske operasjoner») og beregninger (jf. aritmetiske operasjoner») som det er gitt anvisning på i rettskildene (særlig lovgivning)</a:t>
            </a:r>
          </a:p>
        </p:txBody>
      </p:sp>
    </p:spTree>
    <p:extLst>
      <p:ext uri="{BB962C8B-B14F-4D97-AF65-F5344CB8AC3E}">
        <p14:creationId xmlns:p14="http://schemas.microsoft.com/office/powerpoint/2010/main" val="107370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1">
            <a:extLst>
              <a:ext uri="{FF2B5EF4-FFF2-40B4-BE49-F238E27FC236}">
                <a16:creationId xmlns:a16="http://schemas.microsoft.com/office/drawing/2014/main" id="{7F9F8987-E67E-43C3-B314-E795EBF82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0066FF"/>
                </a:solidFill>
              </a:rPr>
              <a:t>Hva kan maskiner gjøre?  (II)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26CF657-39E7-4784-BA20-1F90B2628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Opplysninger om faktiske forhold (beslutningsgrunnlaget) har/er i stor grad matet manuelt inn i systemene på basis av menneskers sansing/fortolking av relevante saksforhold </a:t>
            </a:r>
          </a:p>
          <a:p>
            <a:r>
              <a:rPr lang="nb-NO" sz="2400" dirty="0"/>
              <a:t>Teknologien kan brukes til å gjenbruke opplysninger (jf. «kun én gang»/ «</a:t>
            </a:r>
            <a:r>
              <a:rPr lang="nb-NO" sz="2400" dirty="0" err="1"/>
              <a:t>once</a:t>
            </a:r>
            <a:r>
              <a:rPr lang="nb-NO" sz="2400" dirty="0"/>
              <a:t> </a:t>
            </a:r>
            <a:r>
              <a:rPr lang="nb-NO" sz="2400" dirty="0" err="1"/>
              <a:t>only</a:t>
            </a:r>
            <a:r>
              <a:rPr lang="nb-NO" sz="2400" dirty="0"/>
              <a:t>»)</a:t>
            </a:r>
          </a:p>
          <a:p>
            <a:r>
              <a:rPr lang="nb-NO" sz="2400" dirty="0"/>
              <a:t>Teknologien kan til en viss grad generere opplysninger automatisk ved å måle/«lese virkelig liv» (f.eks. GPS og annen sensorteknologi)</a:t>
            </a:r>
          </a:p>
          <a:p>
            <a:r>
              <a:rPr lang="nb-NO" sz="2400" dirty="0"/>
              <a:t>Forvaltningsskjønn («fritt skjønn») kan ikke automatiseres, men kan tenkes erstattet av</a:t>
            </a:r>
          </a:p>
          <a:p>
            <a:pPr lvl="1"/>
            <a:r>
              <a:rPr lang="nb-NO" dirty="0"/>
              <a:t>i) detaljerte, faste regler («hvis – så») og</a:t>
            </a:r>
          </a:p>
          <a:p>
            <a:pPr lvl="1"/>
            <a:r>
              <a:rPr lang="nb-NO" dirty="0"/>
              <a:t>ii) maskinlæringsalgoritmer (basert på </a:t>
            </a:r>
            <a:r>
              <a:rPr lang="nb-NO" dirty="0" err="1"/>
              <a:t>statistisiske</a:t>
            </a:r>
            <a:r>
              <a:rPr lang="nb-NO" dirty="0"/>
              <a:t> metoder)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05319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tel 1">
            <a:extLst>
              <a:ext uri="{FF2B5EF4-FFF2-40B4-BE49-F238E27FC236}">
                <a16:creationId xmlns:a16="http://schemas.microsoft.com/office/drawing/2014/main" id="{57C78CA0-E978-4F21-A5BD-5914FD783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3200" b="1" dirty="0">
                <a:solidFill>
                  <a:srgbClr val="0066FF"/>
                </a:solidFill>
              </a:rPr>
              <a:t>Ulike typer operasjoner som kan inngå i automatiserte prosesser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5ABDBFD-766E-4341-A190-4F583CA0A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542" y="1600201"/>
            <a:ext cx="9874601" cy="4635180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nb-NO" dirty="0"/>
              <a:t>Hovedeksempler på typer automatisk utførte operasjoner:</a:t>
            </a:r>
          </a:p>
          <a:p>
            <a:pPr lvl="1">
              <a:buFont typeface="Arial" charset="0"/>
              <a:buChar char="–"/>
              <a:defRPr/>
            </a:pPr>
            <a:r>
              <a:rPr lang="nb-NO" sz="2600" dirty="0"/>
              <a:t>Logiske operasjoner på data</a:t>
            </a:r>
          </a:p>
          <a:p>
            <a:pPr lvl="1">
              <a:buFont typeface="Arial" charset="0"/>
              <a:buChar char="–"/>
              <a:defRPr/>
            </a:pPr>
            <a:r>
              <a:rPr lang="nb-NO" sz="2600" dirty="0"/>
              <a:t>Aritmetiske operasjoner på data</a:t>
            </a:r>
          </a:p>
          <a:p>
            <a:pPr lvl="1">
              <a:buFont typeface="Arial" charset="0"/>
              <a:buChar char="–"/>
              <a:defRPr/>
            </a:pPr>
            <a:r>
              <a:rPr lang="nb-NO" sz="2600" dirty="0"/>
              <a:t>Maskinell registrering av data vedrørende disposisjoner, hendelser, tilstander mv (jf. «elektroniske spor», «tingenes internett» og sensorteknologi)</a:t>
            </a:r>
          </a:p>
          <a:p>
            <a:pPr lvl="1">
              <a:buFont typeface="Arial" charset="0"/>
              <a:buChar char="–"/>
              <a:defRPr/>
            </a:pPr>
            <a:r>
              <a:rPr lang="nb-NO" sz="2600" dirty="0"/>
              <a:t>Søk og gjenfinning av data</a:t>
            </a:r>
          </a:p>
          <a:p>
            <a:pPr lvl="1">
              <a:buFont typeface="Arial" charset="0"/>
              <a:buChar char="–"/>
              <a:defRPr/>
            </a:pPr>
            <a:r>
              <a:rPr lang="nb-NO" sz="2600" dirty="0"/>
              <a:t>Utveksling av data (jf. elektronisk kommunikasjon)</a:t>
            </a:r>
          </a:p>
          <a:p>
            <a:pPr>
              <a:buFont typeface="Arial" charset="0"/>
              <a:buChar char="•"/>
              <a:defRPr/>
            </a:pPr>
            <a:r>
              <a:rPr lang="nb-NO" dirty="0"/>
              <a:t>Spørsmålet er i hvilken grad lovgivning og offentlig myndighetsutøvelse kan forstås som kombinasjoner av slike operasjoner</a:t>
            </a:r>
          </a:p>
          <a:p>
            <a:pPr>
              <a:buFont typeface="Arial" charset="0"/>
              <a:buChar char="•"/>
              <a:defRPr/>
            </a:pPr>
            <a:r>
              <a:rPr lang="nb-NO" dirty="0"/>
              <a:t>Mange av de prosessene det gis anvisning på i lover og forskrifter kan utføres automatisk ved hjelp av operasjoner som nevnt ovenfor. Potensialet for automatisering er derfor stort</a:t>
            </a:r>
          </a:p>
          <a:p>
            <a:pPr>
              <a:buFont typeface="Arial" charset="0"/>
              <a:buChar char="•"/>
              <a:defRPr/>
            </a:pPr>
            <a:r>
              <a:rPr lang="nb-NO" dirty="0"/>
              <a:t>Potensialet for automatisering av rettsanvendelsen er enda større dersom lover og forskrifter mv. blir utformet på «automatiseringsvennlig» måte, dvs. på en måte som uttrykker operasjoner som datamaskiner kan utføre</a:t>
            </a:r>
          </a:p>
        </p:txBody>
      </p:sp>
    </p:spTree>
    <p:extLst>
      <p:ext uri="{BB962C8B-B14F-4D97-AF65-F5344CB8AC3E}">
        <p14:creationId xmlns:p14="http://schemas.microsoft.com/office/powerpoint/2010/main" val="328151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7675" y="14585"/>
            <a:ext cx="10430593" cy="986630"/>
          </a:xfrm>
        </p:spPr>
        <p:txBody>
          <a:bodyPr/>
          <a:lstStyle/>
          <a:p>
            <a:r>
              <a:rPr lang="nb-NO" altLang="nb-NO" sz="3200" b="1" dirty="0">
                <a:solidFill>
                  <a:srgbClr val="0066FF"/>
                </a:solidFill>
              </a:rPr>
              <a:t>Automatisering av enkeltvedtak (og andre enkeltavgjørelser)</a:t>
            </a:r>
          </a:p>
        </p:txBody>
      </p:sp>
      <p:grpSp>
        <p:nvGrpSpPr>
          <p:cNvPr id="3075" name="Gruppe 1"/>
          <p:cNvGrpSpPr>
            <a:grpSpLocks/>
          </p:cNvGrpSpPr>
          <p:nvPr/>
        </p:nvGrpSpPr>
        <p:grpSpPr bwMode="auto">
          <a:xfrm>
            <a:off x="3143672" y="1412776"/>
            <a:ext cx="5486400" cy="2438400"/>
            <a:chOff x="1600200" y="990600"/>
            <a:chExt cx="5486400" cy="2438400"/>
          </a:xfrm>
        </p:grpSpPr>
        <p:grpSp>
          <p:nvGrpSpPr>
            <p:cNvPr id="3080" name="Group 56"/>
            <p:cNvGrpSpPr>
              <a:grpSpLocks/>
            </p:cNvGrpSpPr>
            <p:nvPr/>
          </p:nvGrpSpPr>
          <p:grpSpPr bwMode="auto">
            <a:xfrm>
              <a:off x="1600200" y="990600"/>
              <a:ext cx="5486400" cy="2438400"/>
              <a:chOff x="960" y="816"/>
              <a:chExt cx="3456" cy="1536"/>
            </a:xfrm>
          </p:grpSpPr>
          <p:sp>
            <p:nvSpPr>
              <p:cNvPr id="3109" name="Rectangle 34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3456" cy="15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nb-NO" altLang="nb-NO" sz="2400"/>
              </a:p>
            </p:txBody>
          </p:sp>
          <p:sp>
            <p:nvSpPr>
              <p:cNvPr id="3110" name="Text Box 35"/>
              <p:cNvSpPr txBox="1">
                <a:spLocks noChangeArrowheads="1"/>
              </p:cNvSpPr>
              <p:nvPr/>
            </p:nvSpPr>
            <p:spPr bwMode="auto">
              <a:xfrm>
                <a:off x="1968" y="816"/>
                <a:ext cx="212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1600"/>
                  <a:t>Saksbehandlings-/kontorstøttesystemer</a:t>
                </a:r>
              </a:p>
            </p:txBody>
          </p:sp>
        </p:grpSp>
        <p:grpSp>
          <p:nvGrpSpPr>
            <p:cNvPr id="3081" name="Group 57"/>
            <p:cNvGrpSpPr>
              <a:grpSpLocks/>
            </p:cNvGrpSpPr>
            <p:nvPr/>
          </p:nvGrpSpPr>
          <p:grpSpPr bwMode="auto">
            <a:xfrm>
              <a:off x="2971801" y="1981202"/>
              <a:ext cx="2805113" cy="752476"/>
              <a:chOff x="1910" y="1975"/>
              <a:chExt cx="1767" cy="474"/>
            </a:xfrm>
          </p:grpSpPr>
          <p:sp>
            <p:nvSpPr>
              <p:cNvPr id="3106" name="Text Box 58"/>
              <p:cNvSpPr txBox="1">
                <a:spLocks noChangeArrowheads="1"/>
              </p:cNvSpPr>
              <p:nvPr/>
            </p:nvSpPr>
            <p:spPr bwMode="auto">
              <a:xfrm>
                <a:off x="1910" y="1975"/>
                <a:ext cx="607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1400">
                    <a:solidFill>
                      <a:schemeClr val="accent2"/>
                    </a:solidFill>
                  </a:rPr>
                  <a:t>Autentiske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1400">
                    <a:solidFill>
                      <a:schemeClr val="accent2"/>
                    </a:solidFill>
                  </a:rPr>
                  <a:t>rettskilder</a:t>
                </a:r>
                <a:endParaRPr lang="nb-NO" altLang="nb-NO" sz="16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107" name="Text Box 59"/>
              <p:cNvSpPr txBox="1">
                <a:spLocks noChangeArrowheads="1"/>
              </p:cNvSpPr>
              <p:nvPr/>
            </p:nvSpPr>
            <p:spPr bwMode="auto">
              <a:xfrm>
                <a:off x="2880" y="1984"/>
                <a:ext cx="797" cy="4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1400">
                    <a:solidFill>
                      <a:schemeClr val="accent2"/>
                    </a:solidFill>
                  </a:rPr>
                  <a:t>Rettskilder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1400">
                    <a:solidFill>
                      <a:schemeClr val="accent2"/>
                    </a:solidFill>
                  </a:rPr>
                  <a:t>transformert til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nb-NO" altLang="nb-NO" sz="1400">
                    <a:solidFill>
                      <a:schemeClr val="accent2"/>
                    </a:solidFill>
                  </a:rPr>
                  <a:t>programkode</a:t>
                </a:r>
                <a:endParaRPr lang="nb-NO" altLang="nb-NO" sz="16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108" name="AutoShape 60"/>
              <p:cNvSpPr>
                <a:spLocks noChangeArrowheads="1"/>
              </p:cNvSpPr>
              <p:nvPr/>
            </p:nvSpPr>
            <p:spPr bwMode="auto">
              <a:xfrm>
                <a:off x="2592" y="2112"/>
                <a:ext cx="336" cy="96"/>
              </a:xfrm>
              <a:prstGeom prst="leftRightArrow">
                <a:avLst>
                  <a:gd name="adj1" fmla="val 50000"/>
                  <a:gd name="adj2" fmla="val 7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nb-NO" altLang="nb-NO" sz="2400"/>
              </a:p>
            </p:txBody>
          </p:sp>
        </p:grpSp>
        <p:grpSp>
          <p:nvGrpSpPr>
            <p:cNvPr id="3082" name="Group 61"/>
            <p:cNvGrpSpPr>
              <a:grpSpLocks/>
            </p:cNvGrpSpPr>
            <p:nvPr/>
          </p:nvGrpSpPr>
          <p:grpSpPr bwMode="auto">
            <a:xfrm>
              <a:off x="2057400" y="1447800"/>
              <a:ext cx="2286000" cy="1600200"/>
              <a:chOff x="1248" y="1104"/>
              <a:chExt cx="1440" cy="1008"/>
            </a:xfrm>
          </p:grpSpPr>
          <p:grpSp>
            <p:nvGrpSpPr>
              <p:cNvPr id="3095" name="Group 62"/>
              <p:cNvGrpSpPr>
                <a:grpSpLocks/>
              </p:cNvGrpSpPr>
              <p:nvPr/>
            </p:nvGrpSpPr>
            <p:grpSpPr bwMode="auto">
              <a:xfrm>
                <a:off x="1248" y="1104"/>
                <a:ext cx="1440" cy="1008"/>
                <a:chOff x="1344" y="1584"/>
                <a:chExt cx="1440" cy="1008"/>
              </a:xfrm>
            </p:grpSpPr>
            <p:grpSp>
              <p:nvGrpSpPr>
                <p:cNvPr id="3099" name="Group 63"/>
                <p:cNvGrpSpPr>
                  <a:grpSpLocks/>
                </p:cNvGrpSpPr>
                <p:nvPr/>
              </p:nvGrpSpPr>
              <p:grpSpPr bwMode="auto">
                <a:xfrm>
                  <a:off x="1344" y="1584"/>
                  <a:ext cx="1440" cy="1008"/>
                  <a:chOff x="2400" y="2016"/>
                  <a:chExt cx="1440" cy="1008"/>
                </a:xfrm>
              </p:grpSpPr>
              <p:grpSp>
                <p:nvGrpSpPr>
                  <p:cNvPr id="3101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2400" y="2016"/>
                    <a:ext cx="1440" cy="1008"/>
                    <a:chOff x="2400" y="2064"/>
                    <a:chExt cx="1440" cy="960"/>
                  </a:xfrm>
                </p:grpSpPr>
                <p:sp>
                  <p:nvSpPr>
                    <p:cNvPr id="3103" name="Line 6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00" y="2064"/>
                      <a:ext cx="0" cy="9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04" name="Line 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2064"/>
                      <a:ext cx="14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05" name="Line 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3024"/>
                      <a:ext cx="14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102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2016"/>
                    <a:ext cx="0" cy="100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100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1920" y="1632"/>
                  <a:ext cx="686" cy="3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nb-NO" altLang="nb-NO" sz="1600" dirty="0"/>
                    <a:t>Rettskilde-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nb-NO" altLang="nb-NO" sz="1600" dirty="0"/>
                    <a:t>systemer</a:t>
                  </a:r>
                </a:p>
              </p:txBody>
            </p:sp>
          </p:grpSp>
          <p:grpSp>
            <p:nvGrpSpPr>
              <p:cNvPr id="3096" name="Group 70"/>
              <p:cNvGrpSpPr>
                <a:grpSpLocks/>
              </p:cNvGrpSpPr>
              <p:nvPr/>
            </p:nvGrpSpPr>
            <p:grpSpPr bwMode="auto">
              <a:xfrm>
                <a:off x="1392" y="1104"/>
                <a:ext cx="432" cy="1008"/>
                <a:chOff x="1488" y="1584"/>
                <a:chExt cx="432" cy="1008"/>
              </a:xfrm>
            </p:grpSpPr>
            <p:sp>
              <p:nvSpPr>
                <p:cNvPr id="3097" name="Line 71"/>
                <p:cNvSpPr>
                  <a:spLocks noChangeShapeType="1"/>
                </p:cNvSpPr>
                <p:nvPr/>
              </p:nvSpPr>
              <p:spPr bwMode="auto">
                <a:xfrm>
                  <a:off x="1920" y="1584"/>
                  <a:ext cx="0" cy="10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98" name="Text Box 72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1329" y="1983"/>
                  <a:ext cx="530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nb-NO" altLang="nb-NO" sz="1600"/>
                    <a:t>manuelt</a:t>
                  </a:r>
                </a:p>
              </p:txBody>
            </p:sp>
          </p:grpSp>
        </p:grpSp>
        <p:grpSp>
          <p:nvGrpSpPr>
            <p:cNvPr id="3083" name="Group 73"/>
            <p:cNvGrpSpPr>
              <a:grpSpLocks/>
            </p:cNvGrpSpPr>
            <p:nvPr/>
          </p:nvGrpSpPr>
          <p:grpSpPr bwMode="auto">
            <a:xfrm>
              <a:off x="4343400" y="1447800"/>
              <a:ext cx="2317750" cy="1600200"/>
              <a:chOff x="2688" y="1104"/>
              <a:chExt cx="1460" cy="1008"/>
            </a:xfrm>
          </p:grpSpPr>
          <p:grpSp>
            <p:nvGrpSpPr>
              <p:cNvPr id="3084" name="Group 74"/>
              <p:cNvGrpSpPr>
                <a:grpSpLocks/>
              </p:cNvGrpSpPr>
              <p:nvPr/>
            </p:nvGrpSpPr>
            <p:grpSpPr bwMode="auto">
              <a:xfrm>
                <a:off x="2688" y="1104"/>
                <a:ext cx="1440" cy="1008"/>
                <a:chOff x="2784" y="1584"/>
                <a:chExt cx="1440" cy="1008"/>
              </a:xfrm>
            </p:grpSpPr>
            <p:grpSp>
              <p:nvGrpSpPr>
                <p:cNvPr id="3088" name="Group 75"/>
                <p:cNvGrpSpPr>
                  <a:grpSpLocks/>
                </p:cNvGrpSpPr>
                <p:nvPr/>
              </p:nvGrpSpPr>
              <p:grpSpPr bwMode="auto">
                <a:xfrm rot="10800000">
                  <a:off x="2784" y="1584"/>
                  <a:ext cx="1440" cy="1008"/>
                  <a:chOff x="2400" y="2016"/>
                  <a:chExt cx="1440" cy="1008"/>
                </a:xfrm>
              </p:grpSpPr>
              <p:grpSp>
                <p:nvGrpSpPr>
                  <p:cNvPr id="3090" name="Group 76"/>
                  <p:cNvGrpSpPr>
                    <a:grpSpLocks/>
                  </p:cNvGrpSpPr>
                  <p:nvPr/>
                </p:nvGrpSpPr>
                <p:grpSpPr bwMode="auto">
                  <a:xfrm>
                    <a:off x="2400" y="2016"/>
                    <a:ext cx="1440" cy="1008"/>
                    <a:chOff x="2400" y="2064"/>
                    <a:chExt cx="1440" cy="960"/>
                  </a:xfrm>
                </p:grpSpPr>
                <p:sp>
                  <p:nvSpPr>
                    <p:cNvPr id="3092" name="Line 7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00" y="2064"/>
                      <a:ext cx="0" cy="9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093" name="Line 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2064"/>
                      <a:ext cx="14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094" name="Line 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3024"/>
                      <a:ext cx="14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091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3840" y="2016"/>
                    <a:ext cx="0" cy="100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089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2832" y="1632"/>
                  <a:ext cx="955" cy="3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nb-NO" altLang="nb-NO" sz="1600"/>
                    <a:t>Rettslige beslut-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nb-NO" altLang="nb-NO" sz="1600"/>
                    <a:t>ningssystemer</a:t>
                  </a:r>
                </a:p>
              </p:txBody>
            </p:sp>
          </p:grpSp>
          <p:grpSp>
            <p:nvGrpSpPr>
              <p:cNvPr id="3085" name="Group 82"/>
              <p:cNvGrpSpPr>
                <a:grpSpLocks/>
              </p:cNvGrpSpPr>
              <p:nvPr/>
            </p:nvGrpSpPr>
            <p:grpSpPr bwMode="auto">
              <a:xfrm>
                <a:off x="3888" y="1104"/>
                <a:ext cx="260" cy="1008"/>
                <a:chOff x="3984" y="1584"/>
                <a:chExt cx="260" cy="1008"/>
              </a:xfrm>
            </p:grpSpPr>
            <p:sp>
              <p:nvSpPr>
                <p:cNvPr id="3086" name="Text Box 83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3873" y="1983"/>
                  <a:ext cx="530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nb-NO" altLang="nb-NO" sz="1600"/>
                    <a:t>manuelt</a:t>
                  </a:r>
                </a:p>
              </p:txBody>
            </p:sp>
            <p:sp>
              <p:nvSpPr>
                <p:cNvPr id="3087" name="Line 84"/>
                <p:cNvSpPr>
                  <a:spLocks noChangeShapeType="1"/>
                </p:cNvSpPr>
                <p:nvPr/>
              </p:nvSpPr>
              <p:spPr bwMode="auto">
                <a:xfrm>
                  <a:off x="3984" y="1584"/>
                  <a:ext cx="0" cy="10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3" name="Gruppe 2"/>
          <p:cNvGrpSpPr>
            <a:grpSpLocks/>
          </p:cNvGrpSpPr>
          <p:nvPr/>
        </p:nvGrpSpPr>
        <p:grpSpPr bwMode="auto">
          <a:xfrm>
            <a:off x="3067473" y="1755677"/>
            <a:ext cx="5711825" cy="4613275"/>
            <a:chOff x="1524001" y="1333500"/>
            <a:chExt cx="5712295" cy="4613423"/>
          </a:xfrm>
        </p:grpSpPr>
        <p:sp>
          <p:nvSpPr>
            <p:cNvPr id="3077" name="AutoShape 85"/>
            <p:cNvSpPr>
              <a:spLocks noChangeArrowheads="1"/>
            </p:cNvSpPr>
            <p:nvPr/>
          </p:nvSpPr>
          <p:spPr bwMode="auto">
            <a:xfrm>
              <a:off x="4190999" y="1333500"/>
              <a:ext cx="2057400" cy="1752600"/>
            </a:xfrm>
            <a:prstGeom prst="wedgeEllipseCallout">
              <a:avLst>
                <a:gd name="adj1" fmla="val -24426"/>
                <a:gd name="adj2" fmla="val 87764"/>
              </a:avLst>
            </a:prstGeom>
            <a:noFill/>
            <a:ln w="19050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nb-NO" altLang="nb-NO" sz="2400"/>
            </a:p>
          </p:txBody>
        </p:sp>
        <p:sp>
          <p:nvSpPr>
            <p:cNvPr id="3078" name="Text Box 88"/>
            <p:cNvSpPr txBox="1">
              <a:spLocks noChangeArrowheads="1"/>
            </p:cNvSpPr>
            <p:nvPr/>
          </p:nvSpPr>
          <p:spPr bwMode="auto">
            <a:xfrm>
              <a:off x="1691680" y="4125912"/>
              <a:ext cx="5544616" cy="1821011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ts val="500"/>
                </a:spcBef>
                <a:spcAft>
                  <a:spcPts val="500"/>
                </a:spcAft>
                <a:buNone/>
              </a:pPr>
              <a:r>
                <a:rPr lang="nb-NO" altLang="nb-NO" sz="1800" dirty="0"/>
                <a:t>Dvs. en avgjørelse som treffes under utøving av offentlig myndighet og som er bestemmende for rettigheter eller plikter til en eller flere bestemte personer enkeltpersoner eller andre private rettssubjekter)   </a:t>
              </a:r>
            </a:p>
            <a:p>
              <a:pPr>
                <a:spcBef>
                  <a:spcPts val="500"/>
                </a:spcBef>
                <a:spcAft>
                  <a:spcPts val="500"/>
                </a:spcAft>
                <a:buNone/>
              </a:pPr>
              <a:r>
                <a:rPr lang="nb-NO" altLang="nb-NO" sz="1600" i="1" dirty="0"/>
                <a:t>(</a:t>
              </a:r>
              <a:r>
                <a:rPr lang="nb-NO" altLang="nb-NO" sz="1600" i="1" dirty="0" err="1"/>
                <a:t>jf</a:t>
              </a:r>
              <a:r>
                <a:rPr lang="nb-NO" altLang="nb-NO" sz="1600" i="1" dirty="0"/>
                <a:t> definisjonen i § 2 bokstav b, </a:t>
              </a:r>
              <a:r>
                <a:rPr lang="nb-NO" altLang="nb-NO" sz="1600" i="1" dirty="0" err="1"/>
                <a:t>jf</a:t>
              </a:r>
              <a:r>
                <a:rPr lang="nb-NO" altLang="nb-NO" sz="1600" i="1" dirty="0"/>
                <a:t> bokstav a i forvaltningsloven)	</a:t>
              </a:r>
              <a:endParaRPr lang="nb-NO" altLang="nb-NO" sz="1800" dirty="0"/>
            </a:p>
          </p:txBody>
        </p:sp>
        <p:sp>
          <p:nvSpPr>
            <p:cNvPr id="3079" name="Text Box 87"/>
            <p:cNvSpPr txBox="1">
              <a:spLocks noChangeArrowheads="1"/>
            </p:cNvSpPr>
            <p:nvPr/>
          </p:nvSpPr>
          <p:spPr bwMode="auto">
            <a:xfrm>
              <a:off x="1524001" y="3657600"/>
              <a:ext cx="42418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000"/>
                <a:t>  Rettslig beslutning - her: </a:t>
              </a:r>
              <a:r>
                <a:rPr lang="nb-NO" altLang="nb-NO" sz="2000" i="1"/>
                <a:t>enkeltvedtak</a:t>
              </a:r>
              <a:endParaRPr lang="nb-NO" altLang="nb-NO" sz="2000"/>
            </a:p>
          </p:txBody>
        </p:sp>
      </p:grpSp>
    </p:spTree>
    <p:extLst>
      <p:ext uri="{BB962C8B-B14F-4D97-AF65-F5344CB8AC3E}">
        <p14:creationId xmlns:p14="http://schemas.microsoft.com/office/powerpoint/2010/main" val="262801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AFE7D87F-211F-4693-9AF3-F7EDB0D6D2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917" y="541850"/>
            <a:ext cx="11163530" cy="5891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372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4EAD4A-7CE2-4EF6-84BD-D9F489FB3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423" y="365125"/>
            <a:ext cx="10968204" cy="1325563"/>
          </a:xfrm>
        </p:spPr>
        <p:txBody>
          <a:bodyPr>
            <a:noAutofit/>
          </a:bodyPr>
          <a:lstStyle/>
          <a:p>
            <a:pPr algn="ctr"/>
            <a:r>
              <a:rPr lang="nb-NO" sz="3600" dirty="0">
                <a:solidFill>
                  <a:srgbClr val="0066FF"/>
                </a:solidFill>
              </a:rPr>
              <a:t>Tre hovedgrupper av spørsmål vedrørende</a:t>
            </a:r>
            <a:br>
              <a:rPr lang="nb-NO" sz="3600" dirty="0">
                <a:solidFill>
                  <a:srgbClr val="0066FF"/>
                </a:solidFill>
              </a:rPr>
            </a:br>
            <a:r>
              <a:rPr lang="nb-NO" sz="3600" dirty="0">
                <a:solidFill>
                  <a:srgbClr val="0066FF"/>
                </a:solidFill>
              </a:rPr>
              <a:t>jus og digital forvaltning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7BC831-175A-441B-B572-45E303B0C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9318"/>
            <a:ext cx="10515600" cy="491662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dirty="0"/>
              <a:t>Hvilke rettslige krav gjelder for </a:t>
            </a:r>
            <a:r>
              <a:rPr lang="nb-NO" i="1" dirty="0"/>
              <a:t>utvikling</a:t>
            </a:r>
            <a:r>
              <a:rPr lang="nb-NO" dirty="0"/>
              <a:t> av systemer som tar sikte på å automatisere rettsanvendelsen?</a:t>
            </a:r>
          </a:p>
          <a:p>
            <a:pPr lvl="1"/>
            <a:r>
              <a:rPr lang="nb-NO" dirty="0">
                <a:solidFill>
                  <a:prstClr val="black"/>
                </a:solidFill>
              </a:rPr>
              <a:t>Ingen direkte rettslig regulering av dette, men forvaltningsrettslige prinsipper og andre rettsprinsipper kan gjelde (men har neppe stor faktisk innvirkning)</a:t>
            </a:r>
          </a:p>
          <a:p>
            <a:pPr lvl="1"/>
            <a:r>
              <a:rPr lang="nb-NO" dirty="0">
                <a:solidFill>
                  <a:prstClr val="black"/>
                </a:solidFill>
              </a:rPr>
              <a:t>Mulig Forvaltningslovkomiteen vil fremme forslag til bestemmelser om dette i en revidert forvaltningslov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Hvilke rettslige krav skal gjelde for den offentlig forvaltningens </a:t>
            </a:r>
            <a:r>
              <a:rPr lang="nb-NO" i="1" dirty="0"/>
              <a:t>systemløsninger</a:t>
            </a:r>
            <a:r>
              <a:rPr lang="nb-NO" dirty="0"/>
              <a:t>? (jf. «systembestemmelser»)</a:t>
            </a:r>
          </a:p>
          <a:p>
            <a:pPr lvl="1"/>
            <a:r>
              <a:rPr lang="nb-NO" dirty="0"/>
              <a:t>Slike bestemmelser finnes særlig i personvernforordningen og forskrifter til forvaltningsloven, enkelte bestemmelser i forskrifter i </a:t>
            </a:r>
            <a:r>
              <a:rPr lang="nb-NO" dirty="0" err="1"/>
              <a:t>offentleglova</a:t>
            </a:r>
            <a:r>
              <a:rPr lang="nb-NO" dirty="0"/>
              <a:t> og arkivlova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Hvilke saksbehandlingsregler skal gjelde for forvaltningens </a:t>
            </a:r>
            <a:r>
              <a:rPr lang="nb-NO" i="1" dirty="0"/>
              <a:t>bruk</a:t>
            </a:r>
            <a:r>
              <a:rPr lang="nb-NO" dirty="0"/>
              <a:t> av sine systemløsninger?</a:t>
            </a:r>
          </a:p>
          <a:p>
            <a:pPr lvl="1"/>
            <a:r>
              <a:rPr lang="nb-NO" dirty="0"/>
              <a:t>Plikter forvaltningen har overfor parter/registrerte personer</a:t>
            </a:r>
          </a:p>
          <a:p>
            <a:pPr lvl="1"/>
            <a:r>
              <a:rPr lang="nb-NO" dirty="0"/>
              <a:t>Rettigheter den enkelte part/registrert person har vis a vis forvaltningen</a:t>
            </a:r>
          </a:p>
          <a:p>
            <a:pPr lvl="1"/>
            <a:endParaRPr lang="nb-NO" dirty="0"/>
          </a:p>
          <a:p>
            <a:pPr marL="514350" indent="-514350">
              <a:buFont typeface="+mj-lt"/>
              <a:buAutoNum type="arabicPeriod"/>
            </a:pPr>
            <a:endParaRPr lang="nb-NO" dirty="0"/>
          </a:p>
          <a:p>
            <a:pPr marL="514350" indent="-514350">
              <a:buFont typeface="+mj-lt"/>
              <a:buAutoNum type="arabicPeriod"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170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063552" y="72277"/>
            <a:ext cx="7772400" cy="815096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0066FF"/>
                </a:solidFill>
              </a:rPr>
              <a:t>Hvordan styre digital forvaltning?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90336" y="1052736"/>
            <a:ext cx="10605202" cy="5472608"/>
          </a:xfrm>
        </p:spPr>
        <p:txBody>
          <a:bodyPr>
            <a:normAutofit/>
          </a:bodyPr>
          <a:lstStyle/>
          <a:p>
            <a:r>
              <a:rPr lang="nb-NO" sz="2000" dirty="0"/>
              <a:t>IKT og omstilling i offentlig forvaltning kan et stykke på vei styres ved hjelp av instrukser, planer, programmer, budsjettpolitikk mv</a:t>
            </a:r>
          </a:p>
          <a:p>
            <a:r>
              <a:rPr lang="nb-NO" sz="2000" dirty="0"/>
              <a:t>Dette gjelder særlig </a:t>
            </a:r>
          </a:p>
          <a:p>
            <a:pPr lvl="1">
              <a:buNone/>
            </a:pPr>
            <a:r>
              <a:rPr lang="nb-NO" sz="1800" dirty="0"/>
              <a:t>i) internt i forvaltningen selv og</a:t>
            </a:r>
          </a:p>
          <a:p>
            <a:pPr lvl="1">
              <a:buNone/>
            </a:pPr>
            <a:r>
              <a:rPr lang="nb-NO" sz="1800" dirty="0" err="1"/>
              <a:t>ii</a:t>
            </a:r>
            <a:r>
              <a:rPr lang="nb-NO" sz="1800" dirty="0"/>
              <a:t>) eksternt så lenge ikke legalitetsprinsippet står i veien</a:t>
            </a:r>
          </a:p>
          <a:p>
            <a:r>
              <a:rPr lang="nb-NO" sz="2000" dirty="0"/>
              <a:t>Ofte kreves det imidlertid styring gjennom lov og forskrift, fordi:</a:t>
            </a:r>
          </a:p>
          <a:p>
            <a:pPr lvl="1"/>
            <a:r>
              <a:rPr lang="nb-NO" sz="2000" dirty="0"/>
              <a:t>det i </a:t>
            </a:r>
            <a:r>
              <a:rPr lang="nb-NO" sz="2000" dirty="0" err="1"/>
              <a:t>hht</a:t>
            </a:r>
            <a:r>
              <a:rPr lang="nb-NO" sz="2000" dirty="0"/>
              <a:t>. legalitetsprinsippet er nødvendig å treffe bebyrdende vedtak (etablere plikter, nedlegge forbud mv), eller</a:t>
            </a:r>
          </a:p>
          <a:p>
            <a:pPr lvl="1"/>
            <a:r>
              <a:rPr lang="nb-NO" sz="2000" dirty="0"/>
              <a:t>spørsmålet allerede er regulert i lov og kan derfor bare endres ved lov, eller </a:t>
            </a:r>
          </a:p>
          <a:p>
            <a:pPr lvl="1"/>
            <a:r>
              <a:rPr lang="nb-NO" sz="2000" dirty="0"/>
              <a:t>det er nødvendig/ønskelig for å få tilstrekkelig etterlevelse, eller</a:t>
            </a:r>
          </a:p>
          <a:p>
            <a:pPr lvl="1"/>
            <a:r>
              <a:rPr lang="nb-NO" sz="2000" dirty="0"/>
              <a:t>det er ønskelig av andre grunner (f.eks. åpen politisk debatt mv.)</a:t>
            </a:r>
          </a:p>
          <a:p>
            <a:r>
              <a:rPr lang="nb-NO" sz="2000" dirty="0"/>
              <a:t>Mindre grad av ”rettsliggjøring” ville trolig gi større grad av frihet for omstillingsarbeidet i forvaltningen og raskere endring, men samtidig (trolig) mindre forutberegnelighet, flere feilvurderinger (?) og dårligere beskyttelse av borgerne (?)</a:t>
            </a:r>
          </a:p>
        </p:txBody>
      </p:sp>
    </p:spTree>
    <p:extLst>
      <p:ext uri="{BB962C8B-B14F-4D97-AF65-F5344CB8AC3E}">
        <p14:creationId xmlns:p14="http://schemas.microsoft.com/office/powerpoint/2010/main" val="380197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1556</Words>
  <Application>Microsoft Office PowerPoint</Application>
  <PresentationFormat>Widescreen</PresentationFormat>
  <Paragraphs>168</Paragraphs>
  <Slides>16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Times New Roman</vt:lpstr>
      <vt:lpstr>Wingdings</vt:lpstr>
      <vt:lpstr>Office-tema</vt:lpstr>
      <vt:lpstr> Introduksjon til FINF4012 - Digital forvaltning: Regulering, utvikling og bruk av IKT</vt:lpstr>
      <vt:lpstr>Hva er «digital forvaltning»?</vt:lpstr>
      <vt:lpstr>Hva kan maskiner gjøre?  (I)</vt:lpstr>
      <vt:lpstr>Hva kan maskiner gjøre?  (II)</vt:lpstr>
      <vt:lpstr>Ulike typer operasjoner som kan inngå i automatiserte prosesser</vt:lpstr>
      <vt:lpstr>Automatisering av enkeltvedtak (og andre enkeltavgjørelser)</vt:lpstr>
      <vt:lpstr>PowerPoint-presentasjon</vt:lpstr>
      <vt:lpstr>Tre hovedgrupper av spørsmål vedrørende jus og digital forvaltning</vt:lpstr>
      <vt:lpstr>Hvordan styre digital forvaltning?</vt:lpstr>
      <vt:lpstr>PowerPoint-presentasjon</vt:lpstr>
      <vt:lpstr>Viktig rettslig regulering av digital forvaltning</vt:lpstr>
      <vt:lpstr>Jus som tilrettelegging og hinder</vt:lpstr>
      <vt:lpstr>PowerPoint-presentasjon</vt:lpstr>
      <vt:lpstr>Supplerende presiseringer</vt:lpstr>
      <vt:lpstr>PowerPoint-presentasjon</vt:lpstr>
      <vt:lpstr>Digitalisering forutsetter tre parallelle utviklingsprosesser som gjensidig på-virker hverandre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FINF4012 - Digital forvaltning: Regulering, utvikling og bruk av IKT</dc:title>
  <dc:creator>dag wiese schartum</dc:creator>
  <cp:lastModifiedBy>dag wiese schartum</cp:lastModifiedBy>
  <cp:revision>38</cp:revision>
  <cp:lastPrinted>2018-08-13T20:10:17Z</cp:lastPrinted>
  <dcterms:created xsi:type="dcterms:W3CDTF">2017-08-14T18:48:27Z</dcterms:created>
  <dcterms:modified xsi:type="dcterms:W3CDTF">2018-08-13T20:25:09Z</dcterms:modified>
</cp:coreProperties>
</file>