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68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26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7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661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12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55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949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9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85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D11F-AE10-4726-816D-73AFF8ABAD53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98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.uio.no/studier/regelverk/hjelpemidler-eksam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FINF4012</a:t>
            </a:r>
            <a:br>
              <a:rPr lang="nb-NO" sz="3600" dirty="0"/>
            </a:br>
            <a:r>
              <a:rPr lang="nb-NO" sz="3600" dirty="0"/>
              <a:t>Digital forvaltning:</a:t>
            </a:r>
            <a:br>
              <a:rPr lang="nb-NO" sz="3600" dirty="0"/>
            </a:br>
            <a:r>
              <a:rPr lang="nb-NO" sz="3600" dirty="0"/>
              <a:t>Regulering, utvikling og bruk av IKT </a:t>
            </a:r>
            <a:br>
              <a:rPr lang="nb-NO" dirty="0"/>
            </a:br>
            <a:r>
              <a:rPr lang="nb-NO" sz="2700" dirty="0"/>
              <a:t>Oppsummering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67260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BA963F-0057-4CD4-8CBD-097C3F1F5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771"/>
          </a:xfrm>
        </p:spPr>
        <p:txBody>
          <a:bodyPr>
            <a:normAutofit/>
          </a:bodyPr>
          <a:lstStyle/>
          <a:p>
            <a:r>
              <a:rPr lang="nb-NO" sz="3200" dirty="0"/>
              <a:t>Tillatte hjelpemidler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AE7E33-AF66-49C4-A1E0-5DF697E7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544" y="1296473"/>
            <a:ext cx="10515600" cy="543917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nb-NO" b="1" dirty="0"/>
              <a:t>Ett</a:t>
            </a:r>
            <a:r>
              <a:rPr lang="nb-NO" dirty="0"/>
              <a:t> eksemplar av Norges lover </a:t>
            </a:r>
            <a:r>
              <a:rPr lang="nb-NO" b="1" dirty="0"/>
              <a:t>eller </a:t>
            </a:r>
            <a:r>
              <a:rPr lang="nb-NO" dirty="0"/>
              <a:t>særtrykk av lover som er nevnt i pensumlisten (jf. nedenfor)</a:t>
            </a:r>
          </a:p>
          <a:p>
            <a:pPr lvl="0"/>
            <a:r>
              <a:rPr lang="nb-NO" dirty="0"/>
              <a:t>Særtrykk </a:t>
            </a:r>
            <a:r>
              <a:rPr lang="nb-NO" b="1" dirty="0"/>
              <a:t>eller </a:t>
            </a:r>
            <a:r>
              <a:rPr lang="nb-NO" dirty="0"/>
              <a:t>utskrift fra Lovdata av forskrifter som er nevnt i pensumlisten (kun disse forskriftene)</a:t>
            </a:r>
          </a:p>
          <a:p>
            <a:pPr lvl="0"/>
            <a:r>
              <a:rPr lang="nb-NO" dirty="0"/>
              <a:t>Utskrift fra Lovdata av personvernforordningen (2016/679 av 27. april 2016)</a:t>
            </a:r>
          </a:p>
          <a:p>
            <a:pPr marL="0" indent="0">
              <a:buNone/>
            </a:pPr>
            <a:r>
              <a:rPr lang="nb-NO" b="1" dirty="0"/>
              <a:t>Lover og forskrifter i pensumlisten:</a:t>
            </a:r>
            <a:endParaRPr lang="nb-NO" dirty="0"/>
          </a:p>
          <a:p>
            <a:pPr marL="0" lvl="0" indent="0">
              <a:buNone/>
            </a:pPr>
            <a:r>
              <a:rPr lang="nb-NO" dirty="0"/>
              <a:t>Arkivloven</a:t>
            </a:r>
          </a:p>
          <a:p>
            <a:pPr lvl="1"/>
            <a:r>
              <a:rPr lang="nb-NO" dirty="0"/>
              <a:t>Arkivforskriften</a:t>
            </a:r>
          </a:p>
          <a:p>
            <a:pPr marL="0" lvl="0" indent="0">
              <a:buNone/>
            </a:pPr>
            <a:r>
              <a:rPr lang="nb-NO" dirty="0"/>
              <a:t>Forvaltningsloven</a:t>
            </a:r>
          </a:p>
          <a:p>
            <a:pPr lvl="1"/>
            <a:r>
              <a:rPr lang="nb-NO" dirty="0"/>
              <a:t>Forvaltningslovforskriften</a:t>
            </a:r>
          </a:p>
          <a:p>
            <a:pPr lvl="1"/>
            <a:r>
              <a:rPr lang="nb-NO" dirty="0" err="1"/>
              <a:t>eForvaltningsforskriften</a:t>
            </a:r>
            <a:endParaRPr lang="nb-NO" dirty="0"/>
          </a:p>
          <a:p>
            <a:pPr lvl="1"/>
            <a:r>
              <a:rPr lang="nb-NO" dirty="0"/>
              <a:t>Forskrift om IT-standarder i forvaltningen</a:t>
            </a:r>
          </a:p>
          <a:p>
            <a:pPr marL="0" lvl="0" indent="0">
              <a:buNone/>
            </a:pPr>
            <a:r>
              <a:rPr lang="nb-NO" dirty="0" err="1"/>
              <a:t>Offentleglova</a:t>
            </a:r>
            <a:endParaRPr lang="nb-NO" dirty="0"/>
          </a:p>
          <a:p>
            <a:pPr lvl="1"/>
            <a:r>
              <a:rPr lang="nb-NO" dirty="0"/>
              <a:t>Forskrift til </a:t>
            </a:r>
            <a:r>
              <a:rPr lang="nb-NO" dirty="0" err="1"/>
              <a:t>offentleglova</a:t>
            </a:r>
            <a:endParaRPr lang="nb-NO" dirty="0"/>
          </a:p>
          <a:p>
            <a:pPr marL="0" lvl="0" indent="0">
              <a:buNone/>
            </a:pPr>
            <a:r>
              <a:rPr lang="nb-NO" dirty="0"/>
              <a:t>Personopplysningsloven 2018</a:t>
            </a:r>
          </a:p>
          <a:p>
            <a:pPr marL="0" lvl="0" indent="0">
              <a:buNone/>
            </a:pPr>
            <a:r>
              <a:rPr lang="nb-NO" dirty="0"/>
              <a:t>Europaparlaments- og rådsforordning (EU) 2016/679 av 27. april 2016 om vern av fysiske personer (personvernforordningen)</a:t>
            </a:r>
          </a:p>
          <a:p>
            <a:pPr marL="0" lvl="0" indent="0">
              <a:buNone/>
            </a:pPr>
            <a:r>
              <a:rPr lang="nb-NO" dirty="0"/>
              <a:t>Tilgjengelighets- og diskrimineringsloven</a:t>
            </a:r>
          </a:p>
          <a:p>
            <a:pPr lvl="1"/>
            <a:r>
              <a:rPr lang="nb-NO" dirty="0"/>
              <a:t>Forskrift om universell utforming</a:t>
            </a:r>
          </a:p>
          <a:p>
            <a:pPr marL="0" indent="0">
              <a:buNone/>
            </a:pPr>
            <a:r>
              <a:rPr lang="nb-NO" b="1" dirty="0"/>
              <a:t>Norsk ordbok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135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967" y="547830"/>
            <a:ext cx="9038066" cy="5762339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D9ED1976-E283-40E9-9959-60E7D9B6BC37}"/>
              </a:ext>
            </a:extLst>
          </p:cNvPr>
          <p:cNvSpPr/>
          <p:nvPr/>
        </p:nvSpPr>
        <p:spPr>
          <a:xfrm>
            <a:off x="7628586" y="4559121"/>
            <a:ext cx="669701" cy="20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4E5C7C1-BA5F-4767-9CB9-0715D1D59AE7}"/>
              </a:ext>
            </a:extLst>
          </p:cNvPr>
          <p:cNvSpPr txBox="1"/>
          <p:nvPr/>
        </p:nvSpPr>
        <p:spPr>
          <a:xfrm>
            <a:off x="4552950" y="4519613"/>
            <a:ext cx="86914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700" dirty="0" err="1">
                <a:solidFill>
                  <a:srgbClr val="CC0066"/>
                </a:solidFill>
              </a:rPr>
              <a:t>Ldl</a:t>
            </a:r>
            <a:r>
              <a:rPr lang="nb-NO" sz="1700" dirty="0">
                <a:solidFill>
                  <a:srgbClr val="CC0066"/>
                </a:solidFill>
              </a:rPr>
              <a:t> § 18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E6D276A-CBD1-44EA-A844-04A8F13C9C4C}"/>
              </a:ext>
            </a:extLst>
          </p:cNvPr>
          <p:cNvSpPr txBox="1"/>
          <p:nvPr/>
        </p:nvSpPr>
        <p:spPr>
          <a:xfrm>
            <a:off x="4552950" y="4870777"/>
            <a:ext cx="32141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700" dirty="0">
                <a:solidFill>
                  <a:srgbClr val="CC0066"/>
                </a:solidFill>
              </a:rPr>
              <a:t>Forskrift om universell</a:t>
            </a:r>
            <a:br>
              <a:rPr lang="nb-NO" sz="1700" dirty="0">
                <a:solidFill>
                  <a:srgbClr val="CC0066"/>
                </a:solidFill>
              </a:rPr>
            </a:br>
            <a:r>
              <a:rPr lang="nb-NO" sz="1700" dirty="0">
                <a:solidFill>
                  <a:srgbClr val="CC0066"/>
                </a:solidFill>
              </a:rPr>
              <a:t>utforming av informasjons-</a:t>
            </a:r>
            <a:br>
              <a:rPr lang="nb-NO" sz="1700" dirty="0">
                <a:solidFill>
                  <a:srgbClr val="CC0066"/>
                </a:solidFill>
              </a:rPr>
            </a:br>
            <a:r>
              <a:rPr lang="nb-NO" sz="1700" dirty="0">
                <a:solidFill>
                  <a:srgbClr val="CC0066"/>
                </a:solidFill>
              </a:rPr>
              <a:t>og kommunikasjonsteknologiske</a:t>
            </a:r>
          </a:p>
          <a:p>
            <a:r>
              <a:rPr lang="nb-NO" sz="1700" dirty="0">
                <a:solidFill>
                  <a:srgbClr val="CC0066"/>
                </a:solidFill>
              </a:rPr>
              <a:t>(IKT)-løsninger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ECA934A-0CAA-4A91-BAB6-84CE4FA164BE}"/>
              </a:ext>
            </a:extLst>
          </p:cNvPr>
          <p:cNvSpPr/>
          <p:nvPr/>
        </p:nvSpPr>
        <p:spPr>
          <a:xfrm>
            <a:off x="7628586" y="4662488"/>
            <a:ext cx="2853677" cy="1347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C5CA3556-F0DB-4195-99E3-DF7D21A9443B}"/>
              </a:ext>
            </a:extLst>
          </p:cNvPr>
          <p:cNvCxnSpPr/>
          <p:nvPr/>
        </p:nvCxnSpPr>
        <p:spPr>
          <a:xfrm>
            <a:off x="7577138" y="6009550"/>
            <a:ext cx="2952750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1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solidFill>
                  <a:srgbClr val="0070C0"/>
                </a:solidFill>
              </a:rPr>
              <a:t>«… hvordan offentlig </a:t>
            </a:r>
            <a:r>
              <a:rPr lang="nb-NO" sz="2800" i="1" dirty="0">
                <a:solidFill>
                  <a:srgbClr val="0070C0"/>
                </a:solidFill>
              </a:rPr>
              <a:t>forvaltning bruker IKT </a:t>
            </a:r>
            <a:r>
              <a:rPr lang="nb-NO" sz="2800" dirty="0">
                <a:solidFill>
                  <a:srgbClr val="0070C0"/>
                </a:solidFill>
              </a:rPr>
              <a:t>i forbindelse med enkeltsaksbehandling og kommunikasjon med innbyggerne, herunder suksesskriterier og utfordringer i denne forbindelse»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9028"/>
          </a:xfrm>
        </p:spPr>
        <p:txBody>
          <a:bodyPr/>
          <a:lstStyle/>
          <a:p>
            <a:r>
              <a:rPr lang="nb-NO" dirty="0"/>
              <a:t>Lite om dette i pensum og undervisning</a:t>
            </a:r>
          </a:p>
          <a:p>
            <a:r>
              <a:rPr lang="nb-NO" dirty="0"/>
              <a:t>Kan ikke vektlegges spesielt ved eksamen</a:t>
            </a:r>
          </a:p>
          <a:p>
            <a:r>
              <a:rPr lang="nb-NO" dirty="0"/>
              <a:t>Det forutsettes likevel kunnskap om grunnleggende teknologibruk</a:t>
            </a:r>
          </a:p>
          <a:p>
            <a:pPr lvl="1"/>
            <a:r>
              <a:rPr lang="nb-NO" dirty="0"/>
              <a:t>Rettslige beslutningssystemer (typisk «masseforvaltning»)</a:t>
            </a:r>
          </a:p>
          <a:p>
            <a:pPr lvl="1"/>
            <a:r>
              <a:rPr lang="nb-NO" dirty="0"/>
              <a:t>Rettslige beslutnings</a:t>
            </a:r>
            <a:r>
              <a:rPr lang="nb-NO" i="1" dirty="0"/>
              <a:t>støtte</a:t>
            </a:r>
            <a:r>
              <a:rPr lang="nb-NO" dirty="0"/>
              <a:t>systemer</a:t>
            </a:r>
          </a:p>
          <a:p>
            <a:pPr lvl="1"/>
            <a:r>
              <a:rPr lang="nb-NO" dirty="0"/>
              <a:t>Rettskildesystemer (Lovdata mv.)</a:t>
            </a:r>
          </a:p>
          <a:p>
            <a:pPr lvl="1"/>
            <a:r>
              <a:rPr lang="nb-NO" dirty="0"/>
              <a:t>Arkiv- og journalsystemer</a:t>
            </a:r>
          </a:p>
          <a:p>
            <a:r>
              <a:rPr lang="nb-NO" dirty="0"/>
              <a:t>For den som vil sikre at de har nødvendige grunnkunnskaper om hvordan forvaltningen bruker IKT, anbefales å lese «Digital forvaltning – en innføring», avsnitt, 1.2 og </a:t>
            </a:r>
            <a:r>
              <a:rPr lang="nb-NO" dirty="0" err="1"/>
              <a:t>kap</a:t>
            </a:r>
            <a:r>
              <a:rPr lang="nb-NO" dirty="0"/>
              <a:t>. 4 (Fagbokforlaget 2017)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639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solidFill>
                  <a:srgbClr val="0070C0"/>
                </a:solidFill>
              </a:rPr>
              <a:t>«lovgivning som har særlig betydning for </a:t>
            </a:r>
            <a:r>
              <a:rPr lang="nb-NO" sz="2800" i="1" dirty="0">
                <a:solidFill>
                  <a:srgbClr val="0070C0"/>
                </a:solidFill>
              </a:rPr>
              <a:t>bruk</a:t>
            </a:r>
            <a:r>
              <a:rPr lang="nb-NO" sz="2800" dirty="0">
                <a:solidFill>
                  <a:srgbClr val="0070C0"/>
                </a:solidFill>
              </a:rPr>
              <a:t> av rettslige beslutningssystemer som skal brukes til å treffe enkeltvedtak»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«Saksbehandlingsbestemmelser» – Bestemmelser som regulerer hvordan </a:t>
            </a:r>
            <a:r>
              <a:rPr lang="nb-NO" i="1" dirty="0"/>
              <a:t>den enkelte sak</a:t>
            </a:r>
            <a:r>
              <a:rPr lang="nb-NO" dirty="0"/>
              <a:t> skal behandles</a:t>
            </a:r>
          </a:p>
          <a:p>
            <a:r>
              <a:rPr lang="nb-NO" dirty="0"/>
              <a:t>Igangsetting av saker</a:t>
            </a:r>
          </a:p>
          <a:p>
            <a:r>
              <a:rPr lang="nb-NO" dirty="0"/>
              <a:t>Saksutredning</a:t>
            </a:r>
          </a:p>
          <a:p>
            <a:pPr lvl="1"/>
            <a:r>
              <a:rPr lang="nb-NO" dirty="0"/>
              <a:t>Taushetsplikt</a:t>
            </a:r>
          </a:p>
          <a:p>
            <a:pPr lvl="1"/>
            <a:r>
              <a:rPr lang="nb-NO" dirty="0"/>
              <a:t>Opplysningskvalitet</a:t>
            </a:r>
          </a:p>
          <a:p>
            <a:pPr lvl="1"/>
            <a:r>
              <a:rPr lang="nb-NO" dirty="0"/>
              <a:t>Foreleggelsesplikt</a:t>
            </a:r>
          </a:p>
          <a:p>
            <a:pPr lvl="1"/>
            <a:r>
              <a:rPr lang="nb-NO" dirty="0"/>
              <a:t>Retting, sletting, supplering mv.</a:t>
            </a:r>
          </a:p>
          <a:p>
            <a:pPr lvl="1"/>
            <a:r>
              <a:rPr lang="nb-NO" dirty="0"/>
              <a:t>Skjønn og individuell behandling</a:t>
            </a:r>
          </a:p>
        </p:txBody>
      </p:sp>
    </p:spTree>
    <p:extLst>
      <p:ext uri="{BB962C8B-B14F-4D97-AF65-F5344CB8AC3E}">
        <p14:creationId xmlns:p14="http://schemas.microsoft.com/office/powerpoint/2010/main" val="384038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solidFill>
                  <a:srgbClr val="0070C0"/>
                </a:solidFill>
              </a:rPr>
              <a:t>«… lovgivning som har særlig betydning for </a:t>
            </a:r>
            <a:r>
              <a:rPr lang="nb-NO" sz="2800" i="1" dirty="0">
                <a:solidFill>
                  <a:srgbClr val="0070C0"/>
                </a:solidFill>
              </a:rPr>
              <a:t>utvikling</a:t>
            </a:r>
            <a:r>
              <a:rPr lang="nb-NO" sz="2800" dirty="0">
                <a:solidFill>
                  <a:srgbClr val="0070C0"/>
                </a:solidFill>
              </a:rPr>
              <a:t> av rettslige beslutningssystemer som skal brukes til å treffe enkeltvedtak»</a:t>
            </a:r>
            <a:br>
              <a:rPr lang="nb-NO" sz="2800" dirty="0">
                <a:solidFill>
                  <a:srgbClr val="0070C0"/>
                </a:solidFill>
              </a:rPr>
            </a:br>
            <a:endParaRPr lang="nb-NO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141"/>
            <a:ext cx="10515600" cy="5100034"/>
          </a:xfrm>
        </p:spPr>
        <p:txBody>
          <a:bodyPr>
            <a:normAutofit fontScale="77500" lnSpcReduction="20000"/>
          </a:bodyPr>
          <a:lstStyle/>
          <a:p>
            <a:r>
              <a:rPr lang="nb-NO" sz="2600" dirty="0"/>
              <a:t>«Systembestemmelser» - Bestemmelser som stiller krav til hvordan forvaltningsorganer skal </a:t>
            </a:r>
            <a:r>
              <a:rPr lang="nb-NO" sz="2600" i="1" dirty="0"/>
              <a:t>utforme sine informasjonssystemer</a:t>
            </a:r>
          </a:p>
          <a:p>
            <a:pPr lvl="1"/>
            <a:r>
              <a:rPr lang="nb-NO" dirty="0"/>
              <a:t>Grunnkrav til behandling av personopplysninger</a:t>
            </a:r>
          </a:p>
          <a:p>
            <a:pPr lvl="2"/>
            <a:r>
              <a:rPr lang="nb-NO" dirty="0"/>
              <a:t>Personvernprinsippene</a:t>
            </a:r>
          </a:p>
          <a:p>
            <a:pPr lvl="3"/>
            <a:r>
              <a:rPr lang="nb-NO" dirty="0"/>
              <a:t>Lovlighet, rettferdighet og åpenhet (art. 5(1)(a))</a:t>
            </a:r>
          </a:p>
          <a:p>
            <a:pPr lvl="3"/>
            <a:r>
              <a:rPr lang="nb-NO" dirty="0"/>
              <a:t>Formålsbegrensning (art. 5(1)(b))</a:t>
            </a:r>
          </a:p>
          <a:p>
            <a:pPr lvl="3"/>
            <a:r>
              <a:rPr lang="nb-NO" dirty="0"/>
              <a:t>Dataminimering (art. 5(1)(c))</a:t>
            </a:r>
          </a:p>
          <a:p>
            <a:pPr lvl="3"/>
            <a:r>
              <a:rPr lang="nb-NO" dirty="0"/>
              <a:t>Riktighet (art. 5(1)(d))</a:t>
            </a:r>
          </a:p>
          <a:p>
            <a:pPr lvl="3"/>
            <a:r>
              <a:rPr lang="nb-NO" dirty="0"/>
              <a:t>Lagringsbegrensning(art. 5(1)(e))</a:t>
            </a:r>
          </a:p>
          <a:p>
            <a:pPr lvl="3"/>
            <a:r>
              <a:rPr lang="nb-NO" dirty="0"/>
              <a:t>Integritet og konfidensialitet (art. 5(1)(f))</a:t>
            </a:r>
          </a:p>
          <a:p>
            <a:pPr lvl="2"/>
            <a:r>
              <a:rPr lang="nb-NO" dirty="0"/>
              <a:t>Rettslig grunnlag (art. 6 og 9, jf. art. 4(11), 7 og 8)</a:t>
            </a:r>
          </a:p>
          <a:p>
            <a:pPr lvl="2"/>
            <a:r>
              <a:rPr lang="nb-NO" dirty="0"/>
              <a:t>Behandlingssikkerhet (art. 32, jf. art. 5(1)(f))</a:t>
            </a:r>
          </a:p>
          <a:p>
            <a:pPr lvl="2"/>
            <a:r>
              <a:rPr lang="nb-NO" dirty="0"/>
              <a:t>Innebygget personvern (art. 25)</a:t>
            </a:r>
          </a:p>
          <a:p>
            <a:pPr lvl="3"/>
            <a:r>
              <a:rPr lang="nb-NO" dirty="0"/>
              <a:t>Merk at art. 25 kan gjøre at enhver saksbehandlingsbestemmelse helt eller delvis kan konverteres til innhold i systemet</a:t>
            </a:r>
          </a:p>
          <a:p>
            <a:pPr lvl="1"/>
            <a:r>
              <a:rPr lang="nb-NO" dirty="0"/>
              <a:t>Arkivering og journalføring (arkivlova </a:t>
            </a:r>
            <a:r>
              <a:rPr lang="nb-NO" dirty="0" err="1"/>
              <a:t>kap</a:t>
            </a:r>
            <a:r>
              <a:rPr lang="nb-NO" dirty="0"/>
              <a:t>. II og arkivforskriften </a:t>
            </a:r>
            <a:r>
              <a:rPr lang="nb-NO" dirty="0" err="1"/>
              <a:t>kap</a:t>
            </a:r>
            <a:r>
              <a:rPr lang="nb-NO" dirty="0"/>
              <a:t>. II)</a:t>
            </a:r>
          </a:p>
          <a:p>
            <a:pPr lvl="1"/>
            <a:r>
              <a:rPr lang="nb-NO" dirty="0"/>
              <a:t>Elektronisk kommunikasjon</a:t>
            </a:r>
          </a:p>
          <a:p>
            <a:pPr lvl="1"/>
            <a:r>
              <a:rPr lang="nb-NO" dirty="0"/>
              <a:t>Informasjonssikkerhet (jf. PVF art. 32, </a:t>
            </a:r>
            <a:r>
              <a:rPr lang="nb-NO" dirty="0" err="1"/>
              <a:t>efvf</a:t>
            </a:r>
            <a:r>
              <a:rPr lang="nb-NO" dirty="0"/>
              <a:t>, og </a:t>
            </a:r>
            <a:r>
              <a:rPr lang="nb-NO" dirty="0" err="1"/>
              <a:t>arkivforskr</a:t>
            </a:r>
            <a:r>
              <a:rPr lang="nb-NO" dirty="0"/>
              <a:t>. § 7 og Riksarkivarens forskrift </a:t>
            </a:r>
            <a:r>
              <a:rPr lang="nb-NO" dirty="0" err="1"/>
              <a:t>kap</a:t>
            </a:r>
            <a:r>
              <a:rPr lang="nb-NO" dirty="0"/>
              <a:t>. 2)</a:t>
            </a:r>
          </a:p>
          <a:p>
            <a:pPr lvl="1"/>
            <a:r>
              <a:rPr lang="nb-NO" dirty="0"/>
              <a:t>Standarder </a:t>
            </a:r>
          </a:p>
          <a:p>
            <a:pPr lvl="2"/>
            <a:r>
              <a:rPr lang="nb-NO" dirty="0"/>
              <a:t>Div. tekniske standarder</a:t>
            </a:r>
          </a:p>
          <a:p>
            <a:pPr lvl="2"/>
            <a:r>
              <a:rPr lang="nb-NO" dirty="0"/>
              <a:t>Utforming av skjemaer (ELMER)</a:t>
            </a:r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185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6472"/>
            <a:ext cx="10663990" cy="854075"/>
          </a:xfrm>
        </p:spPr>
        <p:txBody>
          <a:bodyPr>
            <a:normAutofit fontScale="90000"/>
          </a:bodyPr>
          <a:lstStyle/>
          <a:p>
            <a:r>
              <a:rPr lang="nb-NO" sz="2800" dirty="0">
                <a:solidFill>
                  <a:srgbClr val="0070C0"/>
                </a:solidFill>
              </a:rPr>
              <a:t>«…samspillet mellom rettslig regulering i forvaltningen og annen virkemiddelbruk»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0547"/>
            <a:ext cx="10515600" cy="5534527"/>
          </a:xfrm>
        </p:spPr>
        <p:txBody>
          <a:bodyPr>
            <a:normAutofit fontScale="55000" lnSpcReduction="20000"/>
          </a:bodyPr>
          <a:lstStyle/>
          <a:p>
            <a:r>
              <a:rPr lang="nb-NO" i="1" dirty="0"/>
              <a:t>Dette kunnskapskravet er bare delvis dekket i introduksjonsforelesningen, og vil derfor ikke bli vektlagt til eksamen</a:t>
            </a:r>
          </a:p>
          <a:p>
            <a:endParaRPr lang="nb-NO" dirty="0"/>
          </a:p>
          <a:p>
            <a:r>
              <a:rPr lang="nb-NO" dirty="0"/>
              <a:t>Forvaltningspolitiske dokumenter</a:t>
            </a:r>
          </a:p>
          <a:p>
            <a:pPr lvl="1"/>
            <a:r>
              <a:rPr lang="nb-NO" dirty="0"/>
              <a:t>Prioriteringer, mål og virkemidler mv.</a:t>
            </a:r>
          </a:p>
          <a:p>
            <a:pPr lvl="1"/>
            <a:r>
              <a:rPr lang="nb-NO" dirty="0"/>
              <a:t>Arkitekturprinsipper</a:t>
            </a:r>
          </a:p>
          <a:p>
            <a:pPr lvl="1"/>
            <a:r>
              <a:rPr lang="nb-NO" dirty="0"/>
              <a:t>Veiledninger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Lov- og forskrift (generelt bindende, overordnet styring, motstrid)</a:t>
            </a:r>
          </a:p>
          <a:p>
            <a:r>
              <a:rPr lang="nb-NO" dirty="0"/>
              <a:t>Instruks (internt bindende, f.eks. Digitaliseringsrundskrivet)</a:t>
            </a:r>
          </a:p>
          <a:p>
            <a:endParaRPr lang="nb-NO" dirty="0"/>
          </a:p>
          <a:p>
            <a:r>
              <a:rPr lang="nb-NO" dirty="0"/>
              <a:t>Organisering</a:t>
            </a:r>
          </a:p>
          <a:p>
            <a:pPr lvl="1"/>
            <a:r>
              <a:rPr lang="nb-NO" dirty="0"/>
              <a:t>KMD (overordnet politisk ansvar for digitalisering av offentlig forvaltning)</a:t>
            </a:r>
          </a:p>
          <a:p>
            <a:pPr lvl="1"/>
            <a:r>
              <a:rPr lang="nb-NO" dirty="0" err="1"/>
              <a:t>Difi</a:t>
            </a:r>
            <a:r>
              <a:rPr lang="nb-NO" dirty="0"/>
              <a:t> (Utførende direktorat for KMD, sekretariat for SKATE, Digitaliseringsrådet og Standardiseringsrådet)</a:t>
            </a:r>
          </a:p>
          <a:p>
            <a:pPr lvl="1"/>
            <a:r>
              <a:rPr lang="nb-NO" dirty="0"/>
              <a:t>SKATE (Består av etatsledere i store statsetater, KS og Oslo kommune. Koordinerer digitaliseringsarbeidet)</a:t>
            </a:r>
          </a:p>
          <a:p>
            <a:pPr lvl="1"/>
            <a:r>
              <a:rPr lang="nb-NO" dirty="0"/>
              <a:t>Digitaliseringsrådet (tilbyr frivillig kvalitetssikring i alle faser av digitaliseringsprosjekter)</a:t>
            </a:r>
          </a:p>
          <a:p>
            <a:pPr lvl="1"/>
            <a:r>
              <a:rPr lang="nb-NO" dirty="0"/>
              <a:t>Standardiseringsrådet (foreslår og gir råd om standardisering)</a:t>
            </a:r>
          </a:p>
          <a:p>
            <a:pPr lvl="1"/>
            <a:endParaRPr lang="nb-NO" dirty="0"/>
          </a:p>
          <a:p>
            <a:r>
              <a:rPr lang="nb-NO" dirty="0"/>
              <a:t>Budsjettpolitikk</a:t>
            </a:r>
          </a:p>
          <a:p>
            <a:r>
              <a:rPr lang="nb-NO" dirty="0"/>
              <a:t>Tildelingsbrev; krav og føringer</a:t>
            </a:r>
          </a:p>
          <a:p>
            <a:r>
              <a:rPr lang="nb-NO" dirty="0"/>
              <a:t>Annen prosjektstøtte</a:t>
            </a:r>
          </a:p>
        </p:txBody>
      </p:sp>
    </p:spTree>
    <p:extLst>
      <p:ext uri="{BB962C8B-B14F-4D97-AF65-F5344CB8AC3E}">
        <p14:creationId xmlns:p14="http://schemas.microsoft.com/office/powerpoint/2010/main" val="184387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558"/>
            <a:ext cx="10515600" cy="1062622"/>
          </a:xfrm>
        </p:spPr>
        <p:txBody>
          <a:bodyPr>
            <a:normAutofit/>
          </a:bodyPr>
          <a:lstStyle/>
          <a:p>
            <a:r>
              <a:rPr lang="nb-NO" sz="2800" dirty="0">
                <a:solidFill>
                  <a:srgbClr val="0070C0"/>
                </a:solidFill>
              </a:rPr>
              <a:t>«…mulige konflikter mellom hensynet til rettssikkerhet og personvern på den ene side, og hensynet til effektivitet på den annen side»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443"/>
            <a:ext cx="10515600" cy="4965783"/>
          </a:xfrm>
        </p:spPr>
        <p:txBody>
          <a:bodyPr/>
          <a:lstStyle/>
          <a:p>
            <a:pPr marL="0" indent="0">
              <a:buNone/>
            </a:pPr>
            <a:r>
              <a:rPr lang="nb-NO" sz="2200" dirty="0">
                <a:solidFill>
                  <a:srgbClr val="C00000"/>
                </a:solidFill>
              </a:rPr>
              <a:t>Vekt på RS og PV							effektivt</a:t>
            </a:r>
            <a:br>
              <a:rPr lang="nb-NO" sz="2200" dirty="0">
                <a:solidFill>
                  <a:srgbClr val="C00000"/>
                </a:solidFill>
              </a:rPr>
            </a:br>
            <a:r>
              <a:rPr lang="nb-NO" sz="1800" dirty="0">
                <a:solidFill>
                  <a:srgbClr val="C00000"/>
                </a:solidFill>
              </a:rPr>
              <a:t>(lite vekt på effektivitet)</a:t>
            </a:r>
          </a:p>
          <a:p>
            <a:pPr marL="0" indent="0">
              <a:buNone/>
            </a:pPr>
            <a:r>
              <a:rPr lang="nb-NO" sz="2000" u="sng" dirty="0"/>
              <a:t>Overordnet:</a:t>
            </a:r>
          </a:p>
          <a:p>
            <a:r>
              <a:rPr lang="nb-NO" sz="2200" dirty="0"/>
              <a:t>Jf.: hinder </a:t>
            </a:r>
            <a:r>
              <a:rPr lang="nb-NO" sz="2200" dirty="0">
                <a:sym typeface="Wingdings" panose="05000000000000000000" pitchFamily="2" charset="2"/>
              </a:rPr>
              <a:t>          mer eller mindre gjennomførbare krav                  tilrettelegging</a:t>
            </a:r>
          </a:p>
          <a:p>
            <a:pPr marL="0" indent="0">
              <a:buNone/>
            </a:pPr>
            <a:endParaRPr lang="nb-NO" sz="20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b-NO" sz="2000" u="sng" dirty="0">
                <a:sym typeface="Wingdings" panose="05000000000000000000" pitchFamily="2" charset="2"/>
              </a:rPr>
              <a:t>Eksemplifisering:</a:t>
            </a:r>
          </a:p>
          <a:p>
            <a:pPr marL="0" indent="0">
              <a:buNone/>
            </a:pPr>
            <a:r>
              <a:rPr lang="nb-NO" sz="2000" dirty="0">
                <a:sym typeface="Wingdings" panose="05000000000000000000" pitchFamily="2" charset="2"/>
              </a:rPr>
              <a:t> </a:t>
            </a:r>
            <a:r>
              <a:rPr lang="nb-NO" sz="2200" dirty="0">
                <a:sym typeface="Wingdings" panose="05000000000000000000" pitchFamily="2" charset="2"/>
              </a:rPr>
              <a:t>(taushetsplikt)          (krav til rettslig grunnlag og formål)                    (lovhjemlet tilgang)</a:t>
            </a:r>
          </a:p>
          <a:p>
            <a:pPr marL="0" indent="0">
              <a:buNone/>
            </a:pPr>
            <a:r>
              <a:rPr lang="nb-NO" sz="2200" dirty="0">
                <a:sym typeface="Wingdings" panose="05000000000000000000" pitchFamily="2" charset="2"/>
              </a:rPr>
              <a:t>		        (samtykke til el. kom.  reservasjonsadgang)</a:t>
            </a:r>
          </a:p>
          <a:p>
            <a:pPr marL="0" indent="0">
              <a:buNone/>
            </a:pPr>
            <a:endParaRPr lang="nb-NO" sz="2400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b-NO" sz="2400" i="1" dirty="0">
                <a:sym typeface="Wingdings" panose="05000000000000000000" pitchFamily="2" charset="2"/>
              </a:rPr>
              <a:t>Type rettslig regulering:</a:t>
            </a:r>
          </a:p>
          <a:p>
            <a:pPr marL="0" indent="0">
              <a:buNone/>
            </a:pPr>
            <a:r>
              <a:rPr lang="nb-NO" sz="2000" dirty="0">
                <a:sym typeface="Wingdings" panose="05000000000000000000" pitchFamily="2" charset="2"/>
              </a:rPr>
              <a:t>   (skjønns-/vurderingspreget + kompleks	 	faste, automatiseringsvennlige regler + enkelt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2353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Evaluering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Formuler inntil 5 prioriterte forslag til forbedringer</a:t>
            </a:r>
          </a:p>
          <a:p>
            <a:r>
              <a:rPr lang="nb-NO" dirty="0"/>
              <a:t>Sett samlet karakter for følgende elementer:</a:t>
            </a:r>
          </a:p>
          <a:p>
            <a:pPr lvl="1"/>
            <a:r>
              <a:rPr lang="nb-NO" dirty="0"/>
              <a:t>Emne som helhet</a:t>
            </a:r>
          </a:p>
          <a:p>
            <a:pPr lvl="1"/>
            <a:r>
              <a:rPr lang="nb-NO" dirty="0"/>
              <a:t>Pensum</a:t>
            </a:r>
          </a:p>
          <a:p>
            <a:pPr lvl="1"/>
            <a:r>
              <a:rPr lang="nb-NO" dirty="0"/>
              <a:t>Undervisning</a:t>
            </a:r>
          </a:p>
          <a:p>
            <a:pPr lvl="1"/>
            <a:r>
              <a:rPr lang="nb-NO" dirty="0"/>
              <a:t>Obligatoriske oppgaver</a:t>
            </a:r>
          </a:p>
          <a:p>
            <a:pPr marL="0" indent="0">
              <a:buNone/>
            </a:pPr>
            <a:r>
              <a:rPr lang="nb-NO" sz="2400" i="1" dirty="0"/>
              <a:t>(skala: 1 – 5, der 5 er best)</a:t>
            </a:r>
          </a:p>
          <a:p>
            <a:pPr lvl="1"/>
            <a:endParaRPr lang="nb-NO" dirty="0"/>
          </a:p>
          <a:p>
            <a:r>
              <a:rPr lang="nb-NO" sz="2400" dirty="0"/>
              <a:t>Send inn til Karianne &lt;karianne.stang@jus.uio.no&gt;, innen fredag 09.11</a:t>
            </a:r>
          </a:p>
        </p:txBody>
      </p:sp>
    </p:spTree>
    <p:extLst>
      <p:ext uri="{BB962C8B-B14F-4D97-AF65-F5344CB8AC3E}">
        <p14:creationId xmlns:p14="http://schemas.microsoft.com/office/powerpoint/2010/main" val="142817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eksamen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4 timers digital skoleeksamen den 4. desember kl. 09.00. Oppmøte 30 minutter før</a:t>
            </a:r>
          </a:p>
          <a:p>
            <a:r>
              <a:rPr lang="nb-NO" dirty="0"/>
              <a:t>To- eller flerdelt oppgave</a:t>
            </a:r>
          </a:p>
          <a:p>
            <a:r>
              <a:rPr lang="nb-NO" dirty="0"/>
              <a:t>Vekt på drøftelser og anvendelser av pensum</a:t>
            </a:r>
          </a:p>
          <a:p>
            <a:r>
              <a:rPr lang="nb-NO" dirty="0"/>
              <a:t>Gode råd</a:t>
            </a:r>
          </a:p>
          <a:p>
            <a:pPr lvl="1"/>
            <a:r>
              <a:rPr lang="nb-NO" dirty="0"/>
              <a:t>Jobb direkte med rettskildene på forhånd (litteratur er ikke nok)</a:t>
            </a:r>
          </a:p>
          <a:p>
            <a:pPr lvl="1"/>
            <a:r>
              <a:rPr lang="nb-NO" dirty="0"/>
              <a:t>Legg vekt på å systematisere stoffet så godt som mulig før du begynner å skrive, ved at du først utarbeider disposisjon for besvarelsen</a:t>
            </a:r>
          </a:p>
          <a:p>
            <a:pPr lvl="1"/>
            <a:r>
              <a:rPr lang="nb-NO" dirty="0"/>
              <a:t>Legg vekt på å skrive klart og enkelt språk (korte setninger, ikke jål dere til med «fine ord»)</a:t>
            </a:r>
          </a:p>
          <a:p>
            <a:pPr lvl="1"/>
            <a:r>
              <a:rPr lang="nb-NO" dirty="0"/>
              <a:t>Unngå å skrive «leksikon»; det er som regel best å integrere forklaring av begreper</a:t>
            </a:r>
          </a:p>
          <a:p>
            <a:pPr lvl="1"/>
            <a:r>
              <a:rPr lang="nb-NO" dirty="0"/>
              <a:t>Det er ofte en fordel å la figurer og eksempler inngå i besvarelsen</a:t>
            </a:r>
          </a:p>
          <a:p>
            <a:r>
              <a:rPr lang="nb-NO" dirty="0"/>
              <a:t>Hjelpemidler, se neste side</a:t>
            </a:r>
          </a:p>
          <a:p>
            <a:pPr lvl="2"/>
            <a:r>
              <a:rPr lang="nb-NO" dirty="0"/>
              <a:t>Lover og forskrifter kan innarbeides på måter som fremgår av «Hjelpemidler til eksamen i Masterstudiet i rettsvitenskap», kapittel 2.</a:t>
            </a:r>
            <a:br>
              <a:rPr lang="nb-NO" dirty="0"/>
            </a:br>
            <a:r>
              <a:rPr lang="nb-NO" dirty="0"/>
              <a:t>Se </a:t>
            </a:r>
            <a:r>
              <a:rPr lang="nb-NO" dirty="0">
                <a:hlinkClick r:id="rId2"/>
              </a:rPr>
              <a:t>http://www.jus.uio.no/studier/regelverk/hjelpemidler-eksamen.html</a:t>
            </a:r>
            <a:r>
              <a:rPr lang="nb-NO" dirty="0"/>
              <a:t>  </a:t>
            </a:r>
          </a:p>
          <a:p>
            <a:pPr lvl="2"/>
            <a:r>
              <a:rPr lang="nb-NO" dirty="0"/>
              <a:t>Det er særlig punktene 5 –10 som er aktuelle for dere.</a:t>
            </a:r>
          </a:p>
          <a:p>
            <a:pPr lvl="2"/>
            <a:r>
              <a:rPr lang="nb-NO" dirty="0"/>
              <a:t>Dag kontrollerer hjelpemidler før eksamen starter</a:t>
            </a:r>
          </a:p>
          <a:p>
            <a:r>
              <a:rPr lang="nb-NO" dirty="0"/>
              <a:t>Trøsterunde ca. 15 minutter etter at oppgaven er gitt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979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FINF4012 Digital forvaltning: Regulering, utvikling og bruk av IKT  Oppsummering</vt:lpstr>
      <vt:lpstr>PowerPoint-presentasjon</vt:lpstr>
      <vt:lpstr>«… hvordan offentlig forvaltning bruker IKT i forbindelse med enkeltsaksbehandling og kommunikasjon med innbyggerne, herunder suksesskriterier og utfordringer i denne forbindelse»</vt:lpstr>
      <vt:lpstr>«lovgivning som har særlig betydning for bruk av rettslige beslutningssystemer som skal brukes til å treffe enkeltvedtak»</vt:lpstr>
      <vt:lpstr>«… lovgivning som har særlig betydning for utvikling av rettslige beslutningssystemer som skal brukes til å treffe enkeltvedtak» </vt:lpstr>
      <vt:lpstr>«…samspillet mellom rettslig regulering i forvaltningen og annen virkemiddelbruk»</vt:lpstr>
      <vt:lpstr>«…mulige konflikter mellom hensynet til rettssikkerhet og personvern på den ene side, og hensynet til effektivitet på den annen side»</vt:lpstr>
      <vt:lpstr>Evaluering</vt:lpstr>
      <vt:lpstr>Om eksamen</vt:lpstr>
      <vt:lpstr>Tillatte hjelpemidler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FINF4012 Oppsummering</dc:title>
  <dc:creator>Dag Wiese Schartum</dc:creator>
  <cp:lastModifiedBy>dag wiese schartum</cp:lastModifiedBy>
  <cp:revision>26</cp:revision>
  <cp:lastPrinted>2018-11-05T21:20:40Z</cp:lastPrinted>
  <dcterms:created xsi:type="dcterms:W3CDTF">2017-10-23T09:17:50Z</dcterms:created>
  <dcterms:modified xsi:type="dcterms:W3CDTF">2018-11-05T21:20:45Z</dcterms:modified>
</cp:coreProperties>
</file>