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2" r:id="rId4"/>
    <p:sldId id="274" r:id="rId5"/>
    <p:sldId id="272" r:id="rId6"/>
    <p:sldId id="257" r:id="rId7"/>
    <p:sldId id="269" r:id="rId8"/>
    <p:sldId id="273" r:id="rId9"/>
    <p:sldId id="270" r:id="rId10"/>
    <p:sldId id="271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CCCCFF"/>
    <a:srgbClr val="9966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6BDD9-F1FF-4BFC-A0C7-CC28ED4C0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0EFC104-1CE6-4E0E-B359-0076AECE0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7D3546-1190-4441-ACE1-D2553CFD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0CE643-889E-4418-BFFB-1D163691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C6839D-746E-4088-A758-44BE97D7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76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834549-6CCC-4B7F-8A04-795D5536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EC7DF2C-2088-4450-BE8D-1117A7E2E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F789C9-2370-4E7B-B9F2-178859DE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0013D6-74CD-41DA-8071-75DD1A10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4AEAE9-5B11-466C-A855-711C031A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15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FE59133-3C88-4C67-92AF-664F12A91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3259258-771C-4690-A7CD-AA979AD08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63D397-B125-4405-BA65-62CCDA0A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7B2DD6-AAF6-4A90-8772-07A0DC97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327325-3A81-4827-8E57-481FE45B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03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CB589-60E3-42A8-9585-DF82D558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BE4D21-DFC8-4842-96A4-49D2BD94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E555FD-1788-4826-9C14-6031A963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A7D672-80BB-4674-8AF1-95CB25A5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1EC952-9784-4134-98DC-FBB67999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965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6808B2-AD58-4C0A-9E8D-C980FE1E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54314D-2B62-42AA-8B26-3638EFABB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F08F34-E504-4720-900A-D864C844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92472B-EC09-4FBD-B3B1-852A2D57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E61567-9BDA-4ECA-8582-85837BA7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46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653CD6-385E-4A21-96A1-1AD27CC6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DF060B-A368-43C7-A427-01D35CA9A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121F936-70D2-47C8-A916-FAB3279FF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1D7651-78E3-4404-9F45-D5F309B4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6CC3AF-B299-4433-9F15-DBF48785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7D74C6-A777-48D9-81C7-094E08EB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54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40480A-BBBC-4B8C-A023-2CF96F5B3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CF4847-9710-4C92-A70A-928AFEE5D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26A5B92-1E71-47FE-92EC-C949EC65D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CBD95DE-2995-4A09-A72A-FEB81D017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3FEECEA-F080-4412-83B1-DB9DB79BD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E2B24C1-897F-4005-8057-257B6A08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A210190-F3AA-4483-9B5B-5E7041BA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ABAFD3C-57CD-4D4B-B8B2-BA6ADBB1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17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2A547B-CB67-4D33-B9E1-B917A64B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0B28C2D-FD83-4922-84A1-D57BD977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52CCEDF-901A-403E-B846-9F71BC5E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F25632C-0C3B-462D-B7D8-658B7156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025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7803E96-5B1C-45C5-8069-9C04FDD7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F0C996C-1BDD-4515-BF89-1B627FCE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023287-7EF3-4C4B-AFBE-4560CB5D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54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0E1E31-6B71-4509-8534-7ADC7A58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D31A22-152A-48FF-851A-61C97AD4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AE19A2-C344-4D85-8197-717D0C094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2F8CB75-5F8A-4911-AD81-CB26B204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592F79F-AC48-4002-8E43-2F32B181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2B8433-7BC7-4DAF-88C1-6C952655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77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1EE932-FFB4-4D8E-BC7D-41F4570F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D05EE95-CE85-499E-98FE-36DA0EF19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04E013-2993-453D-85BE-3148B9BA0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6D64735-F941-4D3B-AF15-305BFC60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DACB47-1691-42D1-B247-BC864EB7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A628F8-5728-4725-81FC-76F8D02E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25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1C2F4AE-6566-45F9-BD66-08091EC5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5BEFE7-6461-4CE0-B8B8-9099D2D3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C1DFDB-9A3C-4A06-9083-CEC74F049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994F-41D5-4214-9315-072CC38CBD26}" type="datetimeFigureOut">
              <a:rPr lang="nb-NO" smtClean="0"/>
              <a:t>27.08.2018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EDB3E5-38DB-4359-A52D-0018731DB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266BE6-449E-40E3-B296-928B58ACE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8B88-6A85-4FF1-BDE9-B90EB66F30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496D5D-D325-45E7-BC9A-C040D4EA6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0868" y="1305059"/>
            <a:ext cx="9144000" cy="1170301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Regulering av IT-system kontra regulering av </a:t>
            </a:r>
            <a:br>
              <a:rPr lang="nb-NO" sz="3600" dirty="0">
                <a:solidFill>
                  <a:srgbClr val="0070C0"/>
                </a:solidFill>
              </a:rPr>
            </a:br>
            <a:r>
              <a:rPr lang="nb-NO" sz="3600" dirty="0">
                <a:solidFill>
                  <a:srgbClr val="0070C0"/>
                </a:solidFill>
              </a:rPr>
              <a:t>behandling av den enkelte sak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B02AC9-E2E6-4BE7-A857-534AD81CF5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87833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B7737EC-B088-4AA6-875B-F2E3F492B878}"/>
              </a:ext>
            </a:extLst>
          </p:cNvPr>
          <p:cNvSpPr txBox="1"/>
          <p:nvPr/>
        </p:nvSpPr>
        <p:spPr>
          <a:xfrm rot="10800000">
            <a:off x="346604" y="616000"/>
            <a:ext cx="461665" cy="2087431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Behandlingssikkerhet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57B5BB3-5D72-4E2F-A422-65728853336B}"/>
              </a:ext>
            </a:extLst>
          </p:cNvPr>
          <p:cNvSpPr txBox="1"/>
          <p:nvPr/>
        </p:nvSpPr>
        <p:spPr>
          <a:xfrm>
            <a:off x="1412381" y="492265"/>
            <a:ext cx="97879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Behandlingen av personopplysningene skal sikres i </a:t>
            </a:r>
            <a:r>
              <a:rPr lang="nb-NO" dirty="0" err="1"/>
              <a:t>hht</a:t>
            </a:r>
            <a:r>
              <a:rPr lang="nb-NO" dirty="0"/>
              <a:t>. art. 32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3CDC2AF-E4B7-4DD7-8F53-35C8AFFC39C1}"/>
              </a:ext>
            </a:extLst>
          </p:cNvPr>
          <p:cNvSpPr txBox="1"/>
          <p:nvPr/>
        </p:nvSpPr>
        <p:spPr>
          <a:xfrm>
            <a:off x="1897489" y="1475050"/>
            <a:ext cx="92599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Tiltakene skal være basert på en risikovurdering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E25344-BDA3-4D9B-84D5-2DA151CA6859}"/>
              </a:ext>
            </a:extLst>
          </p:cNvPr>
          <p:cNvSpPr txBox="1"/>
          <p:nvPr/>
        </p:nvSpPr>
        <p:spPr>
          <a:xfrm>
            <a:off x="1897488" y="1935040"/>
            <a:ext cx="925990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Tekniske og organisatoriske tiltak er angitt, men også andre typer tiltak kan være aktuelle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EB86011-420D-42AD-8441-4D090A2694EF}"/>
              </a:ext>
            </a:extLst>
          </p:cNvPr>
          <p:cNvSpPr txBox="1"/>
          <p:nvPr/>
        </p:nvSpPr>
        <p:spPr>
          <a:xfrm>
            <a:off x="1897488" y="2395030"/>
            <a:ext cx="595188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Forordningen nevner </a:t>
            </a:r>
            <a:r>
              <a:rPr lang="nb-NO" i="1" dirty="0"/>
              <a:t>eksempler</a:t>
            </a:r>
            <a:r>
              <a:rPr lang="nb-NO" dirty="0"/>
              <a:t> på tiltak, se art. 32(1)(a) – (d)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DE600742-37AA-460F-B546-C9B5D1457059}"/>
              </a:ext>
            </a:extLst>
          </p:cNvPr>
          <p:cNvSpPr txBox="1"/>
          <p:nvPr/>
        </p:nvSpPr>
        <p:spPr>
          <a:xfrm>
            <a:off x="1897488" y="1015060"/>
            <a:ext cx="772634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Hva som skal sikres fremgår av art. 5(1)(f), men bestemmelsen er ikke fullstendig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C67B35C5-BCB0-4258-A6C1-EF5D24E5052A}"/>
              </a:ext>
            </a:extLst>
          </p:cNvPr>
          <p:cNvGrpSpPr/>
          <p:nvPr/>
        </p:nvGrpSpPr>
        <p:grpSpPr>
          <a:xfrm>
            <a:off x="346605" y="3610377"/>
            <a:ext cx="10823667" cy="2255617"/>
            <a:chOff x="346605" y="3610377"/>
            <a:chExt cx="10823667" cy="225561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3AAE25F3-F660-44AC-921F-BB7BC20C01FB}"/>
                </a:ext>
              </a:extLst>
            </p:cNvPr>
            <p:cNvSpPr txBox="1"/>
            <p:nvPr/>
          </p:nvSpPr>
          <p:spPr>
            <a:xfrm rot="10800000">
              <a:off x="346605" y="3610377"/>
              <a:ext cx="461665" cy="2255617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dirty="0">
                  <a:solidFill>
                    <a:schemeClr val="accent4"/>
                  </a:solidFill>
                </a:rPr>
                <a:t>Innebygget personvern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75174F98-C2AA-45F0-B596-C2EBCD689416}"/>
                </a:ext>
              </a:extLst>
            </p:cNvPr>
            <p:cNvSpPr txBox="1"/>
            <p:nvPr/>
          </p:nvSpPr>
          <p:spPr>
            <a:xfrm>
              <a:off x="1412381" y="3610377"/>
              <a:ext cx="9740720" cy="646331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Plikt til å vurdere om personvernprinsipper (jf. art. 5) og konkrete bestemmelser i forordningen skal bygges inn i behandlingsopplegget/systemløsningen, eventuelt i organiseringen, se art. 25(1)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14100A14-EE63-45E5-9BC6-5067F1A2FA86}"/>
                </a:ext>
              </a:extLst>
            </p:cNvPr>
            <p:cNvSpPr txBox="1"/>
            <p:nvPr/>
          </p:nvSpPr>
          <p:spPr>
            <a:xfrm>
              <a:off x="1429551" y="4379607"/>
              <a:ext cx="9740721" cy="646331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Plikten er avhengig av en rekke forhold som er nevnt i bestemmelsen. Likevel grunn til å tro at den bl.a. reelt skaper plikt til å bygge inn/støtte rettigheter i </a:t>
              </a:r>
              <a:r>
                <a:rPr lang="nb-NO" dirty="0" err="1"/>
                <a:t>kap</a:t>
              </a:r>
              <a:r>
                <a:rPr lang="nb-NO" dirty="0"/>
                <a:t>. III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0C3A2230-C8BF-45AC-8620-6CE48B2BB3A2}"/>
                </a:ext>
              </a:extLst>
            </p:cNvPr>
            <p:cNvSpPr txBox="1"/>
            <p:nvPr/>
          </p:nvSpPr>
          <p:spPr>
            <a:xfrm>
              <a:off x="1429551" y="5140476"/>
              <a:ext cx="9680619" cy="646331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Det følger ikke av personvernforordningen at bestemmelser i forvaltningsloven mv. skal bygges inn i systemløsningen (men det er selvsagt heller ingen ting i veien for det)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0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DD44B9A-9949-45B2-A365-6C159850BC8E}"/>
              </a:ext>
            </a:extLst>
          </p:cNvPr>
          <p:cNvGrpSpPr/>
          <p:nvPr/>
        </p:nvGrpSpPr>
        <p:grpSpPr>
          <a:xfrm>
            <a:off x="3627343" y="451158"/>
            <a:ext cx="3981594" cy="3954781"/>
            <a:chOff x="607173" y="243401"/>
            <a:chExt cx="2587129" cy="2742059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FF5FB1A3-9B08-4E79-989B-2A7AA12F7F22}"/>
                </a:ext>
              </a:extLst>
            </p:cNvPr>
            <p:cNvGrpSpPr/>
            <p:nvPr/>
          </p:nvGrpSpPr>
          <p:grpSpPr>
            <a:xfrm>
              <a:off x="607173" y="243401"/>
              <a:ext cx="2587129" cy="2742059"/>
              <a:chOff x="607173" y="243401"/>
              <a:chExt cx="2587129" cy="2742059"/>
            </a:xfrm>
          </p:grpSpPr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EEFF9EE-29B8-46D8-85D2-E27BCA622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9401" y="243401"/>
                <a:ext cx="2094901" cy="2719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Systembestemmelser</a:t>
                </a:r>
                <a:endParaRPr lang="nb-N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kstboks 2">
                <a:extLst>
                  <a:ext uri="{FF2B5EF4-FFF2-40B4-BE49-F238E27FC236}">
                    <a16:creationId xmlns:a16="http://schemas.microsoft.com/office/drawing/2014/main" id="{04657B1A-59D4-4295-9F77-E27177770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461331" y="1649976"/>
                <a:ext cx="2403988" cy="2669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Saksbehandlingsbestemmelser</a:t>
                </a:r>
              </a:p>
            </p:txBody>
          </p:sp>
          <p:sp>
            <p:nvSpPr>
              <p:cNvPr id="18" name="Magnetplate 17">
                <a:extLst>
                  <a:ext uri="{FF2B5EF4-FFF2-40B4-BE49-F238E27FC236}">
                    <a16:creationId xmlns:a16="http://schemas.microsoft.com/office/drawing/2014/main" id="{97B9FB6D-C7B6-42B6-99DA-A26C532AD285}"/>
                  </a:ext>
                </a:extLst>
              </p:cNvPr>
              <p:cNvSpPr/>
              <p:nvPr/>
            </p:nvSpPr>
            <p:spPr>
              <a:xfrm>
                <a:off x="1489765" y="1033669"/>
                <a:ext cx="1017767" cy="17413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</p:grpSp>
        <p:sp>
          <p:nvSpPr>
            <p:cNvPr id="4" name="Pil ned 198">
              <a:extLst>
                <a:ext uri="{FF2B5EF4-FFF2-40B4-BE49-F238E27FC236}">
                  <a16:creationId xmlns:a16="http://schemas.microsoft.com/office/drawing/2014/main" id="{1A8E385B-F6FC-40B9-AD0B-0F6DB4B217DF}"/>
                </a:ext>
              </a:extLst>
            </p:cNvPr>
            <p:cNvSpPr/>
            <p:nvPr/>
          </p:nvSpPr>
          <p:spPr>
            <a:xfrm>
              <a:off x="1948070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5" name="Pil ned 199">
              <a:extLst>
                <a:ext uri="{FF2B5EF4-FFF2-40B4-BE49-F238E27FC236}">
                  <a16:creationId xmlns:a16="http://schemas.microsoft.com/office/drawing/2014/main" id="{D73C4B2C-A37B-4FBA-8093-35DD5ECEDBEB}"/>
                </a:ext>
              </a:extLst>
            </p:cNvPr>
            <p:cNvSpPr/>
            <p:nvPr/>
          </p:nvSpPr>
          <p:spPr>
            <a:xfrm>
              <a:off x="2369489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6" name="Pil ned 200">
              <a:extLst>
                <a:ext uri="{FF2B5EF4-FFF2-40B4-BE49-F238E27FC236}">
                  <a16:creationId xmlns:a16="http://schemas.microsoft.com/office/drawing/2014/main" id="{59009C89-45BD-4BE8-ADEF-A8D57CE1D929}"/>
                </a:ext>
              </a:extLst>
            </p:cNvPr>
            <p:cNvSpPr/>
            <p:nvPr/>
          </p:nvSpPr>
          <p:spPr>
            <a:xfrm>
              <a:off x="178109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7" name="Pil ned 201">
              <a:extLst>
                <a:ext uri="{FF2B5EF4-FFF2-40B4-BE49-F238E27FC236}">
                  <a16:creationId xmlns:a16="http://schemas.microsoft.com/office/drawing/2014/main" id="{A70E70C1-40B9-462C-8798-8C8E0DC863C6}"/>
                </a:ext>
              </a:extLst>
            </p:cNvPr>
            <p:cNvSpPr/>
            <p:nvPr/>
          </p:nvSpPr>
          <p:spPr>
            <a:xfrm>
              <a:off x="1590261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8" name="Pil ned 202">
              <a:extLst>
                <a:ext uri="{FF2B5EF4-FFF2-40B4-BE49-F238E27FC236}">
                  <a16:creationId xmlns:a16="http://schemas.microsoft.com/office/drawing/2014/main" id="{6D6BB628-A9EC-463A-9B66-A340CA176337}"/>
                </a:ext>
              </a:extLst>
            </p:cNvPr>
            <p:cNvSpPr/>
            <p:nvPr/>
          </p:nvSpPr>
          <p:spPr>
            <a:xfrm>
              <a:off x="214685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9" name="Rett pil 203">
              <a:extLst>
                <a:ext uri="{FF2B5EF4-FFF2-40B4-BE49-F238E27FC236}">
                  <a16:creationId xmlns:a16="http://schemas.microsoft.com/office/drawing/2014/main" id="{FE87400B-EAEE-4F22-8ABA-6B8EE1DCF269}"/>
                </a:ext>
              </a:extLst>
            </p:cNvPr>
            <p:cNvCxnSpPr/>
            <p:nvPr/>
          </p:nvCxnSpPr>
          <p:spPr>
            <a:xfrm flipV="1">
              <a:off x="919552" y="1209585"/>
              <a:ext cx="540688" cy="15903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pil 204">
              <a:extLst>
                <a:ext uri="{FF2B5EF4-FFF2-40B4-BE49-F238E27FC236}">
                  <a16:creationId xmlns:a16="http://schemas.microsoft.com/office/drawing/2014/main" id="{510D17D8-8828-474C-B6A3-6092B4A96C78}"/>
                </a:ext>
              </a:extLst>
            </p:cNvPr>
            <p:cNvCxnSpPr/>
            <p:nvPr/>
          </p:nvCxnSpPr>
          <p:spPr>
            <a:xfrm flipV="1">
              <a:off x="919552" y="1448123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1" name="Rett pil 205">
              <a:extLst>
                <a:ext uri="{FF2B5EF4-FFF2-40B4-BE49-F238E27FC236}">
                  <a16:creationId xmlns:a16="http://schemas.microsoft.com/office/drawing/2014/main" id="{719C9755-EA5A-4F79-A59D-9F2FF583EF89}"/>
                </a:ext>
              </a:extLst>
            </p:cNvPr>
            <p:cNvCxnSpPr/>
            <p:nvPr/>
          </p:nvCxnSpPr>
          <p:spPr>
            <a:xfrm flipV="1">
              <a:off x="919552" y="1901348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2" name="Rett pil 206">
              <a:extLst>
                <a:ext uri="{FF2B5EF4-FFF2-40B4-BE49-F238E27FC236}">
                  <a16:creationId xmlns:a16="http://schemas.microsoft.com/office/drawing/2014/main" id="{2F0ED2F5-FB03-471D-BBDF-8A3EBC58B7A2}"/>
                </a:ext>
              </a:extLst>
            </p:cNvPr>
            <p:cNvCxnSpPr/>
            <p:nvPr/>
          </p:nvCxnSpPr>
          <p:spPr>
            <a:xfrm flipV="1">
              <a:off x="919552" y="241023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3" name="Rett pil 207">
              <a:extLst>
                <a:ext uri="{FF2B5EF4-FFF2-40B4-BE49-F238E27FC236}">
                  <a16:creationId xmlns:a16="http://schemas.microsoft.com/office/drawing/2014/main" id="{6484736C-DB8B-4D3F-9869-939685A5D0D4}"/>
                </a:ext>
              </a:extLst>
            </p:cNvPr>
            <p:cNvCxnSpPr/>
            <p:nvPr/>
          </p:nvCxnSpPr>
          <p:spPr>
            <a:xfrm flipV="1">
              <a:off x="919552" y="2163742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4" name="Rett pil 208">
              <a:extLst>
                <a:ext uri="{FF2B5EF4-FFF2-40B4-BE49-F238E27FC236}">
                  <a16:creationId xmlns:a16="http://schemas.microsoft.com/office/drawing/2014/main" id="{3AD223F1-B549-4667-80D8-972381A39F34}"/>
                </a:ext>
              </a:extLst>
            </p:cNvPr>
            <p:cNvCxnSpPr/>
            <p:nvPr/>
          </p:nvCxnSpPr>
          <p:spPr>
            <a:xfrm flipV="1">
              <a:off x="919552" y="167871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15" name="Tekstboks 2">
              <a:extLst>
                <a:ext uri="{FF2B5EF4-FFF2-40B4-BE49-F238E27FC236}">
                  <a16:creationId xmlns:a16="http://schemas.microsoft.com/office/drawing/2014/main" id="{02CC3962-CA5E-4EDE-B79F-CC8193AA2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201" y="1710663"/>
              <a:ext cx="819738" cy="505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180340" marR="8890" algn="ctr">
                <a:lnSpc>
                  <a:spcPct val="115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nb-N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IKT-system</a:t>
              </a:r>
              <a:endPara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0997B5-DECE-40F5-ABB6-65C74DBD7BA2}"/>
              </a:ext>
            </a:extLst>
          </p:cNvPr>
          <p:cNvSpPr txBox="1"/>
          <p:nvPr/>
        </p:nvSpPr>
        <p:spPr>
          <a:xfrm>
            <a:off x="7768018" y="359742"/>
            <a:ext cx="3332002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Standarder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Behandling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Arkivering og journalføring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Elektronisk kommunikasjon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Informasjonssikkerhet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Mv.</a:t>
            </a:r>
          </a:p>
          <a:p>
            <a:endParaRPr lang="nb-NO" sz="1600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B0CC5964-E0FC-4327-A70F-FEB60B7663FF}"/>
              </a:ext>
            </a:extLst>
          </p:cNvPr>
          <p:cNvSpPr txBox="1"/>
          <p:nvPr/>
        </p:nvSpPr>
        <p:spPr>
          <a:xfrm>
            <a:off x="150335" y="121839"/>
            <a:ext cx="2391745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Begrunnelse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Klage og omgjøring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Informasjonsplikt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Innsynsrett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sletting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informasjon om</a:t>
            </a:r>
          </a:p>
          <a:p>
            <a:r>
              <a:rPr lang="nb-NO" sz="1600" dirty="0"/>
              <a:t>     den underliggende log-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ikken</a:t>
            </a:r>
            <a:r>
              <a:rPr lang="nb-NO" sz="1600" dirty="0"/>
              <a:t> ved helt automat-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iserte</a:t>
            </a:r>
            <a:r>
              <a:rPr lang="nb-NO" sz="1600" dirty="0"/>
              <a:t> beslutninger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begrenset be-</a:t>
            </a:r>
          </a:p>
          <a:p>
            <a:r>
              <a:rPr lang="nb-NO" sz="1600" dirty="0"/>
              <a:t>      handling mv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mv.</a:t>
            </a:r>
          </a:p>
          <a:p>
            <a:endParaRPr lang="nb-NO" sz="16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30E3844E-4379-4624-8643-4B088BA9778C}"/>
              </a:ext>
            </a:extLst>
          </p:cNvPr>
          <p:cNvSpPr txBox="1"/>
          <p:nvPr/>
        </p:nvSpPr>
        <p:spPr>
          <a:xfrm>
            <a:off x="7768018" y="3344959"/>
            <a:ext cx="377145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Dette er bestemmelser som primært må tas hensyn 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før og under utvikling av nye systemløsninger,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før / ved anskaffelse av «hyllevare»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3B4703A-0849-44C8-9643-BFD131AA5C66}"/>
              </a:ext>
            </a:extLst>
          </p:cNvPr>
          <p:cNvSpPr txBox="1"/>
          <p:nvPr/>
        </p:nvSpPr>
        <p:spPr>
          <a:xfrm>
            <a:off x="147896" y="4828770"/>
            <a:ext cx="5321031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Dette er bestemmelser som primært må tas hensyn 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ved bruk av systemløsninger,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kan også være aktuelt å ta hensyn til som om de var</a:t>
            </a:r>
          </a:p>
          <a:p>
            <a:r>
              <a:rPr lang="nb-NO" sz="1600" dirty="0"/>
              <a:t>      «systembestemmelser» fordi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PVF art. 25 om innebygget personvern krever det, eller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fordi forvaltningsrettslige prinsipper tilsier det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5BD223FB-5E42-4CF2-8645-CDC9611D23A8}"/>
              </a:ext>
            </a:extLst>
          </p:cNvPr>
          <p:cNvSpPr txBox="1"/>
          <p:nvPr/>
        </p:nvSpPr>
        <p:spPr>
          <a:xfrm>
            <a:off x="7768018" y="2324169"/>
            <a:ext cx="3348417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550" dirty="0"/>
              <a:t>Systembestemmelser finnes primært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50" dirty="0"/>
              <a:t>personvernforordningen,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50" dirty="0"/>
              <a:t>forskrifter til forvaltningsloven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9CE0C35-5061-46C9-BB84-F0B2E31FBEDB}"/>
              </a:ext>
            </a:extLst>
          </p:cNvPr>
          <p:cNvSpPr txBox="1"/>
          <p:nvPr/>
        </p:nvSpPr>
        <p:spPr>
          <a:xfrm>
            <a:off x="172903" y="3609287"/>
            <a:ext cx="3384571" cy="8079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50" dirty="0" err="1"/>
              <a:t>Saksbeh.bestemmelser</a:t>
            </a:r>
            <a:r>
              <a:rPr lang="nb-NO" sz="1550" dirty="0"/>
              <a:t> finnes primært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50" dirty="0"/>
              <a:t>forvaltningsloven </a:t>
            </a:r>
            <a:r>
              <a:rPr lang="nb-NO" sz="1550" dirty="0" err="1"/>
              <a:t>kap</a:t>
            </a:r>
            <a:r>
              <a:rPr lang="nb-NO" sz="1550" dirty="0"/>
              <a:t>. IV - VI,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550" dirty="0"/>
              <a:t>Personvernforordningen </a:t>
            </a:r>
            <a:r>
              <a:rPr lang="nb-NO" sz="1550" dirty="0" err="1"/>
              <a:t>kap</a:t>
            </a:r>
            <a:r>
              <a:rPr lang="nb-NO" sz="1550" dirty="0"/>
              <a:t>. III</a:t>
            </a:r>
          </a:p>
        </p:txBody>
      </p:sp>
    </p:spTree>
    <p:extLst>
      <p:ext uri="{BB962C8B-B14F-4D97-AF65-F5344CB8AC3E}">
        <p14:creationId xmlns:p14="http://schemas.microsoft.com/office/powerpoint/2010/main" val="3239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DD9EB35-73CC-4B55-9414-273C06FAA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08" y="536459"/>
            <a:ext cx="8571509" cy="5378625"/>
          </a:xfrm>
          <a:prstGeom prst="rect">
            <a:avLst/>
          </a:prstGeom>
        </p:spPr>
      </p:pic>
      <p:sp>
        <p:nvSpPr>
          <p:cNvPr id="3" name="Likebent trekant 2">
            <a:extLst>
              <a:ext uri="{FF2B5EF4-FFF2-40B4-BE49-F238E27FC236}">
                <a16:creationId xmlns:a16="http://schemas.microsoft.com/office/drawing/2014/main" id="{B182CDE2-A32B-4522-86DD-ABB207F6A9B1}"/>
              </a:ext>
            </a:extLst>
          </p:cNvPr>
          <p:cNvSpPr/>
          <p:nvPr/>
        </p:nvSpPr>
        <p:spPr>
          <a:xfrm>
            <a:off x="4801749" y="2987769"/>
            <a:ext cx="1294251" cy="1015490"/>
          </a:xfrm>
          <a:prstGeom prst="triangle">
            <a:avLst>
              <a:gd name="adj" fmla="val 507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F979758-FFDD-48B0-99BF-126B9500EBD4}"/>
              </a:ext>
            </a:extLst>
          </p:cNvPr>
          <p:cNvSpPr txBox="1"/>
          <p:nvPr/>
        </p:nvSpPr>
        <p:spPr>
          <a:xfrm>
            <a:off x="6138887" y="3727560"/>
            <a:ext cx="181306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forvaltningsorganet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EBECE0F-2F51-42E8-8F8D-4D6F79C04749}"/>
              </a:ext>
            </a:extLst>
          </p:cNvPr>
          <p:cNvSpPr txBox="1"/>
          <p:nvPr/>
        </p:nvSpPr>
        <p:spPr>
          <a:xfrm>
            <a:off x="4055400" y="3699253"/>
            <a:ext cx="70346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parter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8CAFAED-8724-4D91-8569-FAA6E16903D7}"/>
              </a:ext>
            </a:extLst>
          </p:cNvPr>
          <p:cNvSpPr txBox="1"/>
          <p:nvPr/>
        </p:nvSpPr>
        <p:spPr>
          <a:xfrm>
            <a:off x="4514682" y="2618437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Sivilombudsmannen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339E08-492C-432E-B8A5-909F3390752C}"/>
              </a:ext>
            </a:extLst>
          </p:cNvPr>
          <p:cNvGrpSpPr/>
          <p:nvPr/>
        </p:nvGrpSpPr>
        <p:grpSpPr>
          <a:xfrm>
            <a:off x="3376499" y="1494227"/>
            <a:ext cx="8160513" cy="2233331"/>
            <a:chOff x="5411877" y="3183817"/>
            <a:chExt cx="8160513" cy="156212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9C116527-A00A-4FE0-98B5-ACF3277A8AF3}"/>
                </a:ext>
              </a:extLst>
            </p:cNvPr>
            <p:cNvSpPr/>
            <p:nvPr/>
          </p:nvSpPr>
          <p:spPr>
            <a:xfrm>
              <a:off x="5411877" y="3260577"/>
              <a:ext cx="3305577" cy="1485363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5259E20F-7CE2-40AF-B3FA-067E5C389922}"/>
                </a:ext>
              </a:extLst>
            </p:cNvPr>
            <p:cNvSpPr txBox="1"/>
            <p:nvPr/>
          </p:nvSpPr>
          <p:spPr>
            <a:xfrm>
              <a:off x="8597744" y="3183817"/>
              <a:ext cx="4974646" cy="645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Husk at det også er andre bestemmelser som ikke</a:t>
              </a:r>
            </a:p>
            <a:p>
              <a:r>
                <a:rPr lang="nb-NO" dirty="0">
                  <a:solidFill>
                    <a:srgbClr val="C00000"/>
                  </a:solidFill>
                </a:rPr>
                <a:t>Faller inn under kategoriene «systembestem-</a:t>
              </a:r>
              <a:r>
                <a:rPr lang="nb-NO" dirty="0" err="1">
                  <a:solidFill>
                    <a:srgbClr val="C00000"/>
                  </a:solidFill>
                </a:rPr>
                <a:t>melser</a:t>
              </a:r>
              <a:r>
                <a:rPr lang="nb-NO" dirty="0">
                  <a:solidFill>
                    <a:srgbClr val="C00000"/>
                  </a:solidFill>
                </a:rPr>
                <a:t>» og saksbehandlingsbestemmelser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F64F1F80-E62A-4D87-B306-6DCB8A1D2738}"/>
              </a:ext>
            </a:extLst>
          </p:cNvPr>
          <p:cNvGrpSpPr/>
          <p:nvPr/>
        </p:nvGrpSpPr>
        <p:grpSpPr>
          <a:xfrm>
            <a:off x="577713" y="2930525"/>
            <a:ext cx="4373742" cy="1865352"/>
            <a:chOff x="4343712" y="2880588"/>
            <a:chExt cx="4373742" cy="186535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3C4ADCB-3248-4DAE-96CE-F7294925FDBC}"/>
                </a:ext>
              </a:extLst>
            </p:cNvPr>
            <p:cNvSpPr/>
            <p:nvPr/>
          </p:nvSpPr>
          <p:spPr>
            <a:xfrm>
              <a:off x="5411877" y="3260577"/>
              <a:ext cx="3305577" cy="1485363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CF05A93D-EFF2-4BE2-81C0-81AEDA039E3A}"/>
                </a:ext>
              </a:extLst>
            </p:cNvPr>
            <p:cNvSpPr txBox="1"/>
            <p:nvPr/>
          </p:nvSpPr>
          <p:spPr>
            <a:xfrm>
              <a:off x="4343712" y="2880588"/>
              <a:ext cx="3069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Saksbehandlingsbestemmelser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39CAB83E-9A9F-485B-8C7F-EFB156B9B179}"/>
              </a:ext>
            </a:extLst>
          </p:cNvPr>
          <p:cNvGrpSpPr/>
          <p:nvPr/>
        </p:nvGrpSpPr>
        <p:grpSpPr>
          <a:xfrm>
            <a:off x="5564277" y="3043645"/>
            <a:ext cx="3840566" cy="1854695"/>
            <a:chOff x="5411877" y="2891245"/>
            <a:chExt cx="3840566" cy="1854695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01408C86-4851-44E6-AD71-161C74F9221D}"/>
                </a:ext>
              </a:extLst>
            </p:cNvPr>
            <p:cNvSpPr/>
            <p:nvPr/>
          </p:nvSpPr>
          <p:spPr>
            <a:xfrm>
              <a:off x="5411877" y="3260577"/>
              <a:ext cx="3305577" cy="1485363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61F2A0BE-AE38-4D3C-8EBC-DC5D1C5586BC}"/>
                </a:ext>
              </a:extLst>
            </p:cNvPr>
            <p:cNvSpPr txBox="1"/>
            <p:nvPr/>
          </p:nvSpPr>
          <p:spPr>
            <a:xfrm>
              <a:off x="7064665" y="2891245"/>
              <a:ext cx="2187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Systembestemmelser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380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EF92972B-DFA7-41B5-9D72-A4D1490BC98E}"/>
              </a:ext>
            </a:extLst>
          </p:cNvPr>
          <p:cNvCxnSpPr>
            <a:cxnSpLocks/>
          </p:cNvCxnSpPr>
          <p:nvPr/>
        </p:nvCxnSpPr>
        <p:spPr>
          <a:xfrm>
            <a:off x="665063" y="3030182"/>
            <a:ext cx="0" cy="176697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A7641771-2F1C-4CA2-8523-13CB8351CEDD}"/>
              </a:ext>
            </a:extLst>
          </p:cNvPr>
          <p:cNvCxnSpPr>
            <a:cxnSpLocks/>
          </p:cNvCxnSpPr>
          <p:nvPr/>
        </p:nvCxnSpPr>
        <p:spPr>
          <a:xfrm>
            <a:off x="3551473" y="2979638"/>
            <a:ext cx="0" cy="184049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2509D6A1-755C-4653-9B86-6DD49FC2FAD4}"/>
              </a:ext>
            </a:extLst>
          </p:cNvPr>
          <p:cNvCxnSpPr>
            <a:cxnSpLocks/>
          </p:cNvCxnSpPr>
          <p:nvPr/>
        </p:nvCxnSpPr>
        <p:spPr>
          <a:xfrm>
            <a:off x="6479238" y="2983154"/>
            <a:ext cx="0" cy="183345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7539D26-5F5F-41B3-B013-06271393BC97}"/>
              </a:ext>
            </a:extLst>
          </p:cNvPr>
          <p:cNvSpPr txBox="1"/>
          <p:nvPr/>
        </p:nvSpPr>
        <p:spPr>
          <a:xfrm>
            <a:off x="4206368" y="1455043"/>
            <a:ext cx="43389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Generelle krav</a:t>
            </a:r>
          </a:p>
          <a:p>
            <a:r>
              <a:rPr lang="nb-NO" sz="2000" dirty="0">
                <a:solidFill>
                  <a:srgbClr val="0070C0"/>
                </a:solidFill>
              </a:rPr>
              <a:t>Særlig i personopplysningslovgivningen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61E4EDE-C4C5-434D-A796-5FC8CA07134C}"/>
              </a:ext>
            </a:extLst>
          </p:cNvPr>
          <p:cNvSpPr txBox="1"/>
          <p:nvPr/>
        </p:nvSpPr>
        <p:spPr>
          <a:xfrm>
            <a:off x="932779" y="2880180"/>
            <a:ext cx="2479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Krav til elektronisk</a:t>
            </a:r>
          </a:p>
          <a:p>
            <a:r>
              <a:rPr lang="nb-NO" sz="2400" dirty="0"/>
              <a:t>kommunikasjon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D222EEC-2D34-43BB-8FD9-987EFA38C324}"/>
              </a:ext>
            </a:extLst>
          </p:cNvPr>
          <p:cNvSpPr txBox="1"/>
          <p:nvPr/>
        </p:nvSpPr>
        <p:spPr>
          <a:xfrm>
            <a:off x="3841399" y="2880180"/>
            <a:ext cx="2348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Krav til utforming</a:t>
            </a:r>
          </a:p>
          <a:p>
            <a:r>
              <a:rPr lang="nb-NO" sz="2400" dirty="0"/>
              <a:t>av skjemaer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33B23DF-A8E2-46D8-9A35-3AE567E3A681}"/>
              </a:ext>
            </a:extLst>
          </p:cNvPr>
          <p:cNvSpPr txBox="1"/>
          <p:nvPr/>
        </p:nvSpPr>
        <p:spPr>
          <a:xfrm>
            <a:off x="6690282" y="2964290"/>
            <a:ext cx="1708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Krav til arkiv</a:t>
            </a: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E8891177-C8EA-4FA4-AF74-1CF95FFF61D2}"/>
              </a:ext>
            </a:extLst>
          </p:cNvPr>
          <p:cNvCxnSpPr>
            <a:cxnSpLocks/>
          </p:cNvCxnSpPr>
          <p:nvPr/>
        </p:nvCxnSpPr>
        <p:spPr>
          <a:xfrm>
            <a:off x="8841821" y="3030182"/>
            <a:ext cx="35670" cy="178643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10D057B7-17FD-46DF-AA4C-1565FCA0E0CD}"/>
              </a:ext>
            </a:extLst>
          </p:cNvPr>
          <p:cNvSpPr txBox="1"/>
          <p:nvPr/>
        </p:nvSpPr>
        <p:spPr>
          <a:xfrm>
            <a:off x="903776" y="4165763"/>
            <a:ext cx="2212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Særlig i </a:t>
            </a:r>
            <a:r>
              <a:rPr lang="nb-NO" dirty="0" err="1">
                <a:solidFill>
                  <a:srgbClr val="0070C0"/>
                </a:solidFill>
              </a:rPr>
              <a:t>eforvaltnings</a:t>
            </a:r>
            <a:r>
              <a:rPr lang="nb-NO" dirty="0">
                <a:solidFill>
                  <a:srgbClr val="0070C0"/>
                </a:solidFill>
              </a:rPr>
              <a:t>-</a:t>
            </a:r>
          </a:p>
          <a:p>
            <a:r>
              <a:rPr lang="nb-NO" dirty="0">
                <a:solidFill>
                  <a:srgbClr val="0070C0"/>
                </a:solidFill>
              </a:rPr>
              <a:t>forskriften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149D75C0-B20D-4B82-9B0D-E30707507AD8}"/>
              </a:ext>
            </a:extLst>
          </p:cNvPr>
          <p:cNvSpPr txBox="1"/>
          <p:nvPr/>
        </p:nvSpPr>
        <p:spPr>
          <a:xfrm>
            <a:off x="3848606" y="4165762"/>
            <a:ext cx="252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Særlig i IT-</a:t>
            </a:r>
            <a:r>
              <a:rPr lang="nb-NO" dirty="0" err="1">
                <a:solidFill>
                  <a:srgbClr val="0070C0"/>
                </a:solidFill>
              </a:rPr>
              <a:t>standardfor</a:t>
            </a:r>
            <a:r>
              <a:rPr lang="nb-NO" dirty="0">
                <a:solidFill>
                  <a:srgbClr val="0070C0"/>
                </a:solidFill>
              </a:rPr>
              <a:t>-skriften herunder ELMER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EA0200-0874-4CFF-B0CB-2D65403EB976}"/>
              </a:ext>
            </a:extLst>
          </p:cNvPr>
          <p:cNvSpPr txBox="1"/>
          <p:nvPr/>
        </p:nvSpPr>
        <p:spPr>
          <a:xfrm>
            <a:off x="6665217" y="4165761"/>
            <a:ext cx="204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Særlig i forskrift-ene til arkivlova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1DE07216-CBC4-4788-9AA8-1BAD3C7C3534}"/>
              </a:ext>
            </a:extLst>
          </p:cNvPr>
          <p:cNvCxnSpPr>
            <a:cxnSpLocks/>
          </p:cNvCxnSpPr>
          <p:nvPr/>
        </p:nvCxnSpPr>
        <p:spPr>
          <a:xfrm>
            <a:off x="11361188" y="3063814"/>
            <a:ext cx="35670" cy="178643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B964A7A-9DF0-49AE-9DA1-05909A212309}"/>
              </a:ext>
            </a:extLst>
          </p:cNvPr>
          <p:cNvSpPr txBox="1"/>
          <p:nvPr/>
        </p:nvSpPr>
        <p:spPr>
          <a:xfrm>
            <a:off x="8962936" y="3030182"/>
            <a:ext cx="2351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Krav til </a:t>
            </a:r>
            <a:r>
              <a:rPr lang="nb-NO" sz="2400" dirty="0" err="1"/>
              <a:t>tilgjenge-liggjøring</a:t>
            </a:r>
            <a:r>
              <a:rPr lang="nb-NO" sz="2400" dirty="0"/>
              <a:t> på nett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992C37F-80C0-4EE8-9154-A61D39C96EE3}"/>
              </a:ext>
            </a:extLst>
          </p:cNvPr>
          <p:cNvSpPr txBox="1"/>
          <p:nvPr/>
        </p:nvSpPr>
        <p:spPr>
          <a:xfrm>
            <a:off x="8940623" y="4150823"/>
            <a:ext cx="240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Særlig i forskrift til </a:t>
            </a:r>
            <a:r>
              <a:rPr lang="nb-NO" dirty="0" err="1">
                <a:solidFill>
                  <a:srgbClr val="0070C0"/>
                </a:solidFill>
              </a:rPr>
              <a:t>offentleglova</a:t>
            </a:r>
            <a:r>
              <a:rPr lang="nb-NO" dirty="0">
                <a:solidFill>
                  <a:srgbClr val="0070C0"/>
                </a:solidFill>
              </a:rPr>
              <a:t> (§§6 og 7)</a:t>
            </a:r>
          </a:p>
        </p:txBody>
      </p:sp>
    </p:spTree>
    <p:extLst>
      <p:ext uri="{BB962C8B-B14F-4D97-AF65-F5344CB8AC3E}">
        <p14:creationId xmlns:p14="http://schemas.microsoft.com/office/powerpoint/2010/main" val="121643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47C7D08-1D2D-447C-9DAE-30C0D1292B81}"/>
              </a:ext>
            </a:extLst>
          </p:cNvPr>
          <p:cNvSpPr txBox="1"/>
          <p:nvPr/>
        </p:nvSpPr>
        <p:spPr>
          <a:xfrm rot="10800000">
            <a:off x="373485" y="1465646"/>
            <a:ext cx="461665" cy="2232534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Samarbeidsrelasjoner?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C471B38-2C53-4BE1-A59B-E39A7CAE75DE}"/>
              </a:ext>
            </a:extLst>
          </p:cNvPr>
          <p:cNvSpPr txBox="1"/>
          <p:nvPr/>
        </p:nvSpPr>
        <p:spPr>
          <a:xfrm>
            <a:off x="1275008" y="1312201"/>
            <a:ext cx="1024729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Skal forvaltningsorganet ha behandlingsansvar eller skal det være felles med én eller flere andre?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7EA5F9F-81ED-40BA-BAB3-9C2ED256B4FC}"/>
              </a:ext>
            </a:extLst>
          </p:cNvPr>
          <p:cNvSpPr txBox="1"/>
          <p:nvPr/>
        </p:nvSpPr>
        <p:spPr>
          <a:xfrm>
            <a:off x="1553824" y="1820337"/>
            <a:ext cx="996847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Felles ansvar kan f.eks. være aktuelt ved portalløsninger mv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44FFB4E-0B85-40EF-8459-12508FD61EE7}"/>
              </a:ext>
            </a:extLst>
          </p:cNvPr>
          <p:cNvSpPr txBox="1"/>
          <p:nvPr/>
        </p:nvSpPr>
        <p:spPr>
          <a:xfrm>
            <a:off x="1553823" y="2284101"/>
            <a:ext cx="996847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Hvis felles behandlingsansvar, så plikt til å klargjøre ansvarsdelingen «på åpen måte», i </a:t>
            </a:r>
            <a:r>
              <a:rPr lang="nb-NO" dirty="0" err="1"/>
              <a:t>hht</a:t>
            </a:r>
            <a:r>
              <a:rPr lang="nb-NO" dirty="0"/>
              <a:t>. art. 26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5D0F7E2-6B2A-485B-85B8-DC52CA3CF717}"/>
              </a:ext>
            </a:extLst>
          </p:cNvPr>
          <p:cNvSpPr txBox="1"/>
          <p:nvPr/>
        </p:nvSpPr>
        <p:spPr>
          <a:xfrm>
            <a:off x="1553823" y="3193412"/>
            <a:ext cx="996847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Hvis bruk av databehandler så skal det inngås databehandleravtaler i </a:t>
            </a:r>
            <a:r>
              <a:rPr lang="nb-NO" dirty="0" err="1"/>
              <a:t>hht</a:t>
            </a:r>
            <a:r>
              <a:rPr lang="nb-NO" dirty="0"/>
              <a:t>. art. 28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CE1C911-0E0B-4334-9D68-CA45D9DE69A5}"/>
              </a:ext>
            </a:extLst>
          </p:cNvPr>
          <p:cNvSpPr txBox="1"/>
          <p:nvPr/>
        </p:nvSpPr>
        <p:spPr>
          <a:xfrm>
            <a:off x="1553823" y="2747865"/>
            <a:ext cx="996847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Databehandlere er en type oppdragstakere, utenfor den behandlingsansvarliges virksomhet, jf. art. 4(8)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651B541-E0FE-4B00-AE68-E9E825662E55}"/>
              </a:ext>
            </a:extLst>
          </p:cNvPr>
          <p:cNvSpPr txBox="1"/>
          <p:nvPr/>
        </p:nvSpPr>
        <p:spPr>
          <a:xfrm>
            <a:off x="1553823" y="3638959"/>
            <a:ext cx="99684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Databehandlere har flere selvstendige plikter (i tillegg til det som er avtalt), bl.a. til føring av protokoll (art. 30) og sikring (art. 32)</a:t>
            </a:r>
          </a:p>
        </p:txBody>
      </p:sp>
    </p:spTree>
    <p:extLst>
      <p:ext uri="{BB962C8B-B14F-4D97-AF65-F5344CB8AC3E}">
        <p14:creationId xmlns:p14="http://schemas.microsoft.com/office/powerpoint/2010/main" val="21505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71B022B5-DA71-4AFF-A2B8-47ADF7648DA4}"/>
              </a:ext>
            </a:extLst>
          </p:cNvPr>
          <p:cNvSpPr txBox="1"/>
          <p:nvPr/>
        </p:nvSpPr>
        <p:spPr>
          <a:xfrm>
            <a:off x="382072" y="698439"/>
            <a:ext cx="1148172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b-NO" u="sng" dirty="0"/>
              <a:t>Forutsetning:</a:t>
            </a:r>
            <a:r>
              <a:rPr lang="nb-NO" dirty="0"/>
              <a:t> Både forvaltningsloven, og personvernforordningen og personopplysningsloven av 2018 gjelder</a:t>
            </a:r>
          </a:p>
          <a:p>
            <a:r>
              <a:rPr lang="nb-NO" dirty="0"/>
              <a:t>(dvs.: det skal utvikle en systemløsning i/for et offentlig forvaltningsorgan for å treffe enkeltvedtak om fysiske personer) 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01B5818A-0D23-4920-A99E-B9F6CFEACB04}"/>
              </a:ext>
            </a:extLst>
          </p:cNvPr>
          <p:cNvGrpSpPr/>
          <p:nvPr/>
        </p:nvGrpSpPr>
        <p:grpSpPr>
          <a:xfrm>
            <a:off x="382073" y="1422438"/>
            <a:ext cx="11477741" cy="2673449"/>
            <a:chOff x="382073" y="1422438"/>
            <a:chExt cx="11477741" cy="2673449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FADDCB15-4572-4A48-80F4-6416A4EF99EC}"/>
                </a:ext>
              </a:extLst>
            </p:cNvPr>
            <p:cNvSpPr txBox="1"/>
            <p:nvPr/>
          </p:nvSpPr>
          <p:spPr>
            <a:xfrm>
              <a:off x="1102138" y="1422438"/>
              <a:ext cx="6938572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Forvaltningsorganet er da normalt behandlingsansvarlig, jf. PVF art. 4(7)</a:t>
              </a: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2BAAC140-D45B-4A44-955D-D851809E90B0}"/>
                </a:ext>
              </a:extLst>
            </p:cNvPr>
            <p:cNvSpPr txBox="1"/>
            <p:nvPr/>
          </p:nvSpPr>
          <p:spPr>
            <a:xfrm>
              <a:off x="1102138" y="1886226"/>
              <a:ext cx="10756831" cy="64633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Behandlingsansvarlige (v/ledelsen) har plikt til å organisere utviklingsarbeidet slik at forordningen blir fulgt, </a:t>
              </a:r>
            </a:p>
            <a:p>
              <a:r>
                <a:rPr lang="nb-NO" dirty="0"/>
                <a:t>jf. art. 24</a:t>
              </a: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655AA6A1-944E-44A6-ABD3-B8C3BC12CB53}"/>
                </a:ext>
              </a:extLst>
            </p:cNvPr>
            <p:cNvSpPr txBox="1"/>
            <p:nvPr/>
          </p:nvSpPr>
          <p:spPr>
            <a:xfrm>
              <a:off x="1297462" y="2585698"/>
              <a:ext cx="1056235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Innebærer i praksis krav til (intern) delegering og tildeling av oppgaver og ansvar til personer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EA629F6E-68C9-464B-B431-997AC5E107CF}"/>
                </a:ext>
              </a:extLst>
            </p:cNvPr>
            <p:cNvSpPr txBox="1"/>
            <p:nvPr/>
          </p:nvSpPr>
          <p:spPr>
            <a:xfrm>
              <a:off x="1297462" y="3017627"/>
              <a:ext cx="10560198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Skal alltid være et personvernombud og denne skal involveres i arbeidet, men ikke forpliktes, jf. art. 38(1)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AC53BE71-7E45-4838-918D-EC01208D8564}"/>
                </a:ext>
              </a:extLst>
            </p:cNvPr>
            <p:cNvSpPr txBox="1"/>
            <p:nvPr/>
          </p:nvSpPr>
          <p:spPr>
            <a:xfrm>
              <a:off x="1297461" y="3449556"/>
              <a:ext cx="10560198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Noen organisatoriske spørsmål må ofte vente til forvaltningsorganet har grunnleggende oversikt om behov for databehandler (jf. art. 28), eventuelt om det er aktuelt med felles behandlingsansvar (jf. art. 26)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267CC3F8-8F36-4892-B8A3-21099B036A41}"/>
                </a:ext>
              </a:extLst>
            </p:cNvPr>
            <p:cNvSpPr txBox="1"/>
            <p:nvPr/>
          </p:nvSpPr>
          <p:spPr>
            <a:xfrm rot="10800000">
              <a:off x="382073" y="2106224"/>
              <a:ext cx="461665" cy="1280735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dirty="0">
                  <a:solidFill>
                    <a:schemeClr val="accent4"/>
                  </a:solidFill>
                </a:rPr>
                <a:t>Organisering</a:t>
              </a:r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A17225F1-00B6-4BDC-859D-7D578EE817F5}"/>
              </a:ext>
            </a:extLst>
          </p:cNvPr>
          <p:cNvGrpSpPr/>
          <p:nvPr/>
        </p:nvGrpSpPr>
        <p:grpSpPr>
          <a:xfrm>
            <a:off x="382073" y="4234901"/>
            <a:ext cx="11476896" cy="2094607"/>
            <a:chOff x="382073" y="4234901"/>
            <a:chExt cx="11476896" cy="209460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98E58B74-9894-4008-81E5-A6C1079E3205}"/>
                </a:ext>
              </a:extLst>
            </p:cNvPr>
            <p:cNvSpPr txBox="1"/>
            <p:nvPr/>
          </p:nvSpPr>
          <p:spPr>
            <a:xfrm>
              <a:off x="1102139" y="4234901"/>
              <a:ext cx="10756830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Systemet («behandlingen av personopplysninger») må ha ett eller flere spesifikke, uttrykkelig angitte og berettigede formål, jf. art. 5(1)(b)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3F4D70DD-38D3-4957-89CD-B373731A6520}"/>
                </a:ext>
              </a:extLst>
            </p:cNvPr>
            <p:cNvSpPr txBox="1"/>
            <p:nvPr/>
          </p:nvSpPr>
          <p:spPr>
            <a:xfrm rot="10800000">
              <a:off x="382073" y="4462915"/>
              <a:ext cx="461665" cy="744819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dirty="0">
                  <a:solidFill>
                    <a:schemeClr val="accent4"/>
                  </a:solidFill>
                </a:rPr>
                <a:t>Formål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5C5E4AA1-4F30-473B-B4DF-62CE50DBAA8B}"/>
                </a:ext>
              </a:extLst>
            </p:cNvPr>
            <p:cNvSpPr txBox="1"/>
            <p:nvPr/>
          </p:nvSpPr>
          <p:spPr>
            <a:xfrm>
              <a:off x="1102139" y="4943829"/>
              <a:ext cx="10755520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Formålene kan i noen grad endres, og begrenser ikke bruk til «arkivformål i allmennhetens interesse» og i utgangspunktet heller ikke ytringsfrihet, og offentlig innsyn mv (jf. art. 85 og 86).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391F213A-9E05-4E24-9BD9-212CD6754D35}"/>
                </a:ext>
              </a:extLst>
            </p:cNvPr>
            <p:cNvSpPr txBox="1"/>
            <p:nvPr/>
          </p:nvSpPr>
          <p:spPr>
            <a:xfrm>
              <a:off x="1102138" y="5683177"/>
              <a:ext cx="10755520" cy="6463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Formålsangivelsen har vesentlig innvirkning på andre rettsspørsmål; særlig på spørsmål om dataminimering og opplysningskvalitet (jf. art. 5(1)(c) og (d)) og lagringstid (jf. art. 5(1)(e) og art. 17)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88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4AB1482-7BB6-4994-BC05-F801F70F1603}"/>
              </a:ext>
            </a:extLst>
          </p:cNvPr>
          <p:cNvSpPr txBox="1"/>
          <p:nvPr/>
        </p:nvSpPr>
        <p:spPr>
          <a:xfrm>
            <a:off x="1309352" y="785611"/>
            <a:ext cx="102472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Behandlingen/systemopplegget må ha et «rettslig grunnlag», dvs. enten ha samtykke fra den registrerte eller være dekket av en «nødvendig grunn» som angitt i forordningen selv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CE44ACC4-DC97-4A9B-BCB1-8244EF207ADE}"/>
              </a:ext>
            </a:extLst>
          </p:cNvPr>
          <p:cNvSpPr txBox="1"/>
          <p:nvPr/>
        </p:nvSpPr>
        <p:spPr>
          <a:xfrm rot="10800000">
            <a:off x="326264" y="2172790"/>
            <a:ext cx="461665" cy="1662763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Rettslig grunnlag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2DA9CFA-D080-4571-9C08-11C729ADDB68}"/>
              </a:ext>
            </a:extLst>
          </p:cNvPr>
          <p:cNvSpPr txBox="1"/>
          <p:nvPr/>
        </p:nvSpPr>
        <p:spPr>
          <a:xfrm>
            <a:off x="1309352" y="1488198"/>
            <a:ext cx="102472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«Vanlige» personopplysninger må ha rettslig grunnlag i </a:t>
            </a:r>
            <a:r>
              <a:rPr lang="nb-NO" dirty="0" err="1"/>
              <a:t>hht</a:t>
            </a:r>
            <a:r>
              <a:rPr lang="nb-NO" dirty="0"/>
              <a:t>. art. 6(1), se særlig (a) om samtykke og (e) om «oppgave i allmennhetens interesse» eller «utøve offentlig myndighet»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1B23223-4CA8-42F8-8932-5B2C2F43A120}"/>
              </a:ext>
            </a:extLst>
          </p:cNvPr>
          <p:cNvSpPr txBox="1"/>
          <p:nvPr/>
        </p:nvSpPr>
        <p:spPr>
          <a:xfrm>
            <a:off x="1588168" y="2970026"/>
            <a:ext cx="99684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For art. 6(1)(e) stiller forordningen krav til nasjonal lovgivning, se art. 6(2) og (3)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1C09991-5EA5-4FBF-9233-646B105FAB26}"/>
              </a:ext>
            </a:extLst>
          </p:cNvPr>
          <p:cNvSpPr txBox="1"/>
          <p:nvPr/>
        </p:nvSpPr>
        <p:spPr>
          <a:xfrm>
            <a:off x="1588168" y="2229112"/>
            <a:ext cx="996847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For samtykke, er det gitt videre krav i art. 4(11), 7 og 8 (bl.a. «frivillig, spesifikk, informert og utvetydig viljesytring …»)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915D5489-CA8D-45E7-9BB6-34E911DE9909}"/>
              </a:ext>
            </a:extLst>
          </p:cNvPr>
          <p:cNvGrpSpPr/>
          <p:nvPr/>
        </p:nvGrpSpPr>
        <p:grpSpPr>
          <a:xfrm>
            <a:off x="1309352" y="3518643"/>
            <a:ext cx="10247290" cy="1297162"/>
            <a:chOff x="1309352" y="3518643"/>
            <a:chExt cx="10247290" cy="1297162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2C2F0898-B6D9-49E4-8E48-C0D02498589A}"/>
                </a:ext>
              </a:extLst>
            </p:cNvPr>
            <p:cNvSpPr txBox="1"/>
            <p:nvPr/>
          </p:nvSpPr>
          <p:spPr>
            <a:xfrm>
              <a:off x="1309352" y="3518643"/>
              <a:ext cx="1024729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«Særlige kategorier» personopplysninger er det i </a:t>
              </a:r>
              <a:r>
                <a:rPr lang="nb-NO" dirty="0" err="1"/>
                <a:t>hht</a:t>
              </a:r>
              <a:r>
                <a:rPr lang="nb-NO" dirty="0"/>
                <a:t>. art. 9(1) i utgangspunktet </a:t>
              </a:r>
              <a:r>
                <a:rPr lang="nb-NO" i="1" dirty="0"/>
                <a:t>forbudt</a:t>
              </a:r>
              <a:r>
                <a:rPr lang="nb-NO" dirty="0"/>
                <a:t> å behandle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88E0749D-3135-4A84-8665-1A6B61479746}"/>
                </a:ext>
              </a:extLst>
            </p:cNvPr>
            <p:cNvSpPr txBox="1"/>
            <p:nvPr/>
          </p:nvSpPr>
          <p:spPr>
            <a:xfrm>
              <a:off x="1588394" y="3982558"/>
              <a:ext cx="996824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Behandling kan likevel skje dersom det dekkes av unntaksalternativene i art. 9(2)</a:t>
              </a: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B371233E-3DB5-4F81-BCDC-50383A5DE929}"/>
                </a:ext>
              </a:extLst>
            </p:cNvPr>
            <p:cNvSpPr txBox="1"/>
            <p:nvPr/>
          </p:nvSpPr>
          <p:spPr>
            <a:xfrm>
              <a:off x="1588168" y="4446473"/>
              <a:ext cx="9968474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Unntakene er i stor grad bygget opp som i art. 6(1); dvs. basert på samtykke og «nødvendig grunn»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41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E42D686-863D-4DA3-A6C9-928A4BBAFF25}"/>
              </a:ext>
            </a:extLst>
          </p:cNvPr>
          <p:cNvSpPr txBox="1"/>
          <p:nvPr/>
        </p:nvSpPr>
        <p:spPr>
          <a:xfrm rot="10800000">
            <a:off x="309091" y="714821"/>
            <a:ext cx="738664" cy="1298882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Opplysnings-</a:t>
            </a:r>
          </a:p>
          <a:p>
            <a:r>
              <a:rPr lang="nb-NO" dirty="0">
                <a:solidFill>
                  <a:schemeClr val="accent4"/>
                </a:solidFill>
              </a:rPr>
              <a:t>kvalitet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2701EF7-38D6-4D63-BEAD-71D8288FE0A6}"/>
              </a:ext>
            </a:extLst>
          </p:cNvPr>
          <p:cNvSpPr txBox="1"/>
          <p:nvPr/>
        </p:nvSpPr>
        <p:spPr>
          <a:xfrm>
            <a:off x="2064912" y="842789"/>
            <a:ext cx="91955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Opplysningene skal være så korrekte og oppdaterte som formålet tilsier, jf. art. 5(1)(d)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0CD734B-CE26-477C-8A8E-97AEB8361A02}"/>
              </a:ext>
            </a:extLst>
          </p:cNvPr>
          <p:cNvSpPr txBox="1"/>
          <p:nvPr/>
        </p:nvSpPr>
        <p:spPr>
          <a:xfrm>
            <a:off x="2064913" y="1330975"/>
            <a:ext cx="919551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Opplysningene skal dessuten være «adekvate» (dekkende) for formålet, jf. art. 5(1)(c)</a:t>
            </a: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79D2A71F-1B87-4667-A2F6-AB9417B20536}"/>
              </a:ext>
            </a:extLst>
          </p:cNvPr>
          <p:cNvGrpSpPr/>
          <p:nvPr/>
        </p:nvGrpSpPr>
        <p:grpSpPr>
          <a:xfrm>
            <a:off x="294236" y="3910885"/>
            <a:ext cx="11047759" cy="2734994"/>
            <a:chOff x="294236" y="3910885"/>
            <a:chExt cx="11047759" cy="2734994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BC2157B5-70F2-4393-88AC-92F663A977DE}"/>
                </a:ext>
              </a:extLst>
            </p:cNvPr>
            <p:cNvSpPr txBox="1"/>
            <p:nvPr/>
          </p:nvSpPr>
          <p:spPr>
            <a:xfrm rot="10800000">
              <a:off x="294236" y="4319658"/>
              <a:ext cx="461665" cy="1112484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dirty="0">
                  <a:solidFill>
                    <a:schemeClr val="accent4"/>
                  </a:solidFill>
                </a:rPr>
                <a:t>Lagringstid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ECA35E38-AC2C-4E50-8447-F483428A25D0}"/>
                </a:ext>
              </a:extLst>
            </p:cNvPr>
            <p:cNvSpPr txBox="1"/>
            <p:nvPr/>
          </p:nvSpPr>
          <p:spPr>
            <a:xfrm>
              <a:off x="2064911" y="3910885"/>
              <a:ext cx="9225567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Opplysningene skal ikke lagres lenger enn det formålet gjør nødvendig, jf. art. 5(1)(e)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667AA549-A002-4D05-A855-0502251E1AF9}"/>
                </a:ext>
              </a:extLst>
            </p:cNvPr>
            <p:cNvSpPr txBox="1"/>
            <p:nvPr/>
          </p:nvSpPr>
          <p:spPr>
            <a:xfrm>
              <a:off x="2064913" y="4443211"/>
              <a:ext cx="9277082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Kan innebære at enkelte opplysninger kan beholdes lenger enn andre, f.eks. fordi de trengs i senere saker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080EBEF2-FAEE-4F0E-AF5D-0393CAA5520D}"/>
                </a:ext>
              </a:extLst>
            </p:cNvPr>
            <p:cNvSpPr txBox="1"/>
            <p:nvPr/>
          </p:nvSpPr>
          <p:spPr>
            <a:xfrm>
              <a:off x="2064911" y="5197578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Opplysninger kan oppbevares lenger enn formålet tilsier dersom det skjer «for arkivformål i allmennhetens interesse», jf. art. 5(1)(e)</a:t>
              </a: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6B7E780B-9F0F-4BD5-804B-025715B3619B}"/>
                </a:ext>
              </a:extLst>
            </p:cNvPr>
            <p:cNvSpPr txBox="1"/>
            <p:nvPr/>
          </p:nvSpPr>
          <p:spPr>
            <a:xfrm>
              <a:off x="2064911" y="5999548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Artikkel 17 inneholder konkrete bestemmelser om når personopplysninger skal slettes, se art. 17(1)(a) – (f)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E448485B-D6FE-446F-ACDF-069ECF6E00C0}"/>
              </a:ext>
            </a:extLst>
          </p:cNvPr>
          <p:cNvGrpSpPr/>
          <p:nvPr/>
        </p:nvGrpSpPr>
        <p:grpSpPr>
          <a:xfrm>
            <a:off x="298869" y="2031925"/>
            <a:ext cx="10991609" cy="1668603"/>
            <a:chOff x="298869" y="2031925"/>
            <a:chExt cx="10991609" cy="1668603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05E9B72-0A1D-469F-A83E-30D78E196129}"/>
                </a:ext>
              </a:extLst>
            </p:cNvPr>
            <p:cNvSpPr txBox="1"/>
            <p:nvPr/>
          </p:nvSpPr>
          <p:spPr>
            <a:xfrm rot="10800000">
              <a:off x="298869" y="2454366"/>
              <a:ext cx="461665" cy="1246162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 err="1">
                  <a:solidFill>
                    <a:schemeClr val="accent4"/>
                  </a:solidFill>
                </a:rPr>
                <a:t>Minimalitet</a:t>
              </a:r>
              <a:endParaRPr lang="nb-NO" dirty="0">
                <a:solidFill>
                  <a:schemeClr val="accent4"/>
                </a:solidFill>
              </a:endParaRP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075B42E-537B-4318-979B-DF3622378E23}"/>
                </a:ext>
              </a:extLst>
            </p:cNvPr>
            <p:cNvSpPr txBox="1"/>
            <p:nvPr/>
          </p:nvSpPr>
          <p:spPr>
            <a:xfrm>
              <a:off x="2064913" y="2031925"/>
              <a:ext cx="919551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Det skal ikke behandles flere opplysninger enn formålene gjør nødvendig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F59DE734-B432-4C20-9987-3E06A315DA4B}"/>
                </a:ext>
              </a:extLst>
            </p:cNvPr>
            <p:cNvSpPr txBox="1"/>
            <p:nvPr/>
          </p:nvSpPr>
          <p:spPr>
            <a:xfrm>
              <a:off x="2064913" y="2520111"/>
              <a:ext cx="919551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Opplysningene skal være relevante for formålene, i betydningen rettslig relevante, jf. art. 5(1)(c)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24944E76-7C8F-496A-AEF6-2A0DA435B08A}"/>
                </a:ext>
              </a:extLst>
            </p:cNvPr>
            <p:cNvSpPr txBox="1"/>
            <p:nvPr/>
          </p:nvSpPr>
          <p:spPr>
            <a:xfrm>
              <a:off x="2064911" y="3014790"/>
              <a:ext cx="9225567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Systemløsninger skal være slik at kun nødvendige opplysninger blir samlet inn som standard (jf. «</a:t>
              </a:r>
              <a:r>
                <a:rPr lang="nb-NO" dirty="0" err="1"/>
                <a:t>privacy</a:t>
              </a:r>
              <a:r>
                <a:rPr lang="nb-NO" dirty="0"/>
                <a:t> by </a:t>
              </a:r>
              <a:r>
                <a:rPr lang="nb-NO" dirty="0" err="1"/>
                <a:t>default</a:t>
              </a:r>
              <a:r>
                <a:rPr lang="nb-NO" dirty="0"/>
                <a:t>» i art. 25(2)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3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C6AE4A0B-7884-4B46-821B-62F6E4A5C6CD}"/>
              </a:ext>
            </a:extLst>
          </p:cNvPr>
          <p:cNvSpPr txBox="1"/>
          <p:nvPr/>
        </p:nvSpPr>
        <p:spPr>
          <a:xfrm rot="10800000">
            <a:off x="243574" y="722828"/>
            <a:ext cx="738664" cy="2467727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Vurdering av personvern-</a:t>
            </a:r>
          </a:p>
          <a:p>
            <a:r>
              <a:rPr lang="nb-NO" dirty="0">
                <a:solidFill>
                  <a:schemeClr val="accent4"/>
                </a:solidFill>
              </a:rPr>
              <a:t>konsekvenser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C168643-5481-4F9C-9C06-43381C54FFE5}"/>
              </a:ext>
            </a:extLst>
          </p:cNvPr>
          <p:cNvSpPr txBox="1"/>
          <p:nvPr/>
        </p:nvSpPr>
        <p:spPr>
          <a:xfrm>
            <a:off x="1528293" y="244698"/>
            <a:ext cx="997254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Plikt til å vurdere personvernkonsekvenser hvis «sannsynlig at behandlingen vil medføre høy risiko for fysiske personers rettigheter og friheter» (jf. art. 35(1))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6F96BAF-2BB3-4B48-B589-A0F03E8DA6F5}"/>
              </a:ext>
            </a:extLst>
          </p:cNvPr>
          <p:cNvSpPr txBox="1"/>
          <p:nvPr/>
        </p:nvSpPr>
        <p:spPr>
          <a:xfrm>
            <a:off x="2116428" y="1008845"/>
            <a:ext cx="9384405" cy="147732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Vurderingen særlig nødvendig ved (jf. art. 35(3)):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Systematisk og omfattende vurdering av personlige aspekter ved den registrerte når denne er basert på automatisert behandling / «profilering» (jf. art. 4(4))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Behandling i stor skala av særlige kategorier personopplysninger (jf. art. 9(1))</a:t>
            </a:r>
          </a:p>
          <a:p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AAD1DCE-9B71-4094-9DA0-60DA7B9527CF}"/>
              </a:ext>
            </a:extLst>
          </p:cNvPr>
          <p:cNvSpPr txBox="1"/>
          <p:nvPr/>
        </p:nvSpPr>
        <p:spPr>
          <a:xfrm>
            <a:off x="2116427" y="2603989"/>
            <a:ext cx="9384405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Personvernombudet skal rådføres (jf. art. 35(2))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6F7C38D-0C2D-4316-B72E-D78684B52BA7}"/>
              </a:ext>
            </a:extLst>
          </p:cNvPr>
          <p:cNvSpPr txBox="1"/>
          <p:nvPr/>
        </p:nvSpPr>
        <p:spPr>
          <a:xfrm>
            <a:off x="2116427" y="3038002"/>
            <a:ext cx="6478312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Tilsynsmyndigheten </a:t>
            </a:r>
            <a:r>
              <a:rPr lang="nb-NO" i="1" dirty="0"/>
              <a:t>skal</a:t>
            </a:r>
            <a:r>
              <a:rPr lang="nb-NO" dirty="0"/>
              <a:t> utarbeide «må vurdere-liste», jf. art. 35(4)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2985AB6C-8BE6-42DD-8E3A-F30FB6D25F55}"/>
              </a:ext>
            </a:extLst>
          </p:cNvPr>
          <p:cNvSpPr txBox="1"/>
          <p:nvPr/>
        </p:nvSpPr>
        <p:spPr>
          <a:xfrm>
            <a:off x="2116427" y="3472015"/>
            <a:ext cx="6843220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Tilsynsmyndigheten </a:t>
            </a:r>
            <a:r>
              <a:rPr lang="nb-NO" i="1" dirty="0"/>
              <a:t>kan</a:t>
            </a:r>
            <a:r>
              <a:rPr lang="nb-NO" dirty="0"/>
              <a:t> utarbeide «må ikke vurdere-liste», jf. art. 35(5)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E639D26C-B938-4A34-9C36-2B6B270AF200}"/>
              </a:ext>
            </a:extLst>
          </p:cNvPr>
          <p:cNvGrpSpPr/>
          <p:nvPr/>
        </p:nvGrpSpPr>
        <p:grpSpPr>
          <a:xfrm>
            <a:off x="272431" y="3906028"/>
            <a:ext cx="11228401" cy="2320730"/>
            <a:chOff x="272431" y="3906028"/>
            <a:chExt cx="11228401" cy="2320730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9B929F52-6EA9-4928-BFE2-7F042A4CC0DF}"/>
                </a:ext>
              </a:extLst>
            </p:cNvPr>
            <p:cNvSpPr txBox="1"/>
            <p:nvPr/>
          </p:nvSpPr>
          <p:spPr>
            <a:xfrm>
              <a:off x="2116427" y="3906028"/>
              <a:ext cx="5082738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Det gjelder minstekrav til vurderingene, se art. 35(7)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E5E21CA2-39BD-4B43-94BD-2D8C19D173C3}"/>
                </a:ext>
              </a:extLst>
            </p:cNvPr>
            <p:cNvSpPr txBox="1"/>
            <p:nvPr/>
          </p:nvSpPr>
          <p:spPr>
            <a:xfrm>
              <a:off x="1485364" y="4371828"/>
              <a:ext cx="10015468" cy="369332"/>
            </a:xfrm>
            <a:prstGeom prst="rect">
              <a:avLst/>
            </a:prstGeom>
            <a:solidFill>
              <a:srgbClr val="FF99CC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Hvis vurderingen viser «høy risiko» skal den behandlingsansvarlige rådføre seg med Datatilsynet, jf. art. 36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2FB1C8D5-FD65-4EE5-BACC-64BFA26F66C0}"/>
                </a:ext>
              </a:extLst>
            </p:cNvPr>
            <p:cNvSpPr txBox="1"/>
            <p:nvPr/>
          </p:nvSpPr>
          <p:spPr>
            <a:xfrm>
              <a:off x="1485363" y="4837628"/>
              <a:ext cx="10015467" cy="646331"/>
            </a:xfrm>
            <a:prstGeom prst="rect">
              <a:avLst/>
            </a:prstGeom>
            <a:solidFill>
              <a:srgbClr val="FF99CC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Kan ikke risikoen reduseres ned til akseptabelt nivå, kan Datatilsynet i siste instans forby behandlingen, jf. art. 58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903B34A1-220E-4183-9548-BA47F1E7CA45}"/>
                </a:ext>
              </a:extLst>
            </p:cNvPr>
            <p:cNvSpPr txBox="1"/>
            <p:nvPr/>
          </p:nvSpPr>
          <p:spPr>
            <a:xfrm rot="10800000">
              <a:off x="272431" y="4031975"/>
              <a:ext cx="461665" cy="1907766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dirty="0">
                  <a:solidFill>
                    <a:schemeClr val="accent4"/>
                  </a:solidFill>
                </a:rPr>
                <a:t>Forhåndsdrøftinger</a:t>
              </a: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A19E22FE-C97F-4143-86F8-96295EB268A8}"/>
                </a:ext>
              </a:extLst>
            </p:cNvPr>
            <p:cNvSpPr txBox="1"/>
            <p:nvPr/>
          </p:nvSpPr>
          <p:spPr>
            <a:xfrm>
              <a:off x="2116427" y="5580427"/>
              <a:ext cx="9384403" cy="646331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Samlet sett kan en se art. 35 og 36 som en «selvbetjent konsesjonsbehandling» (men krav til konsesjon i tradisjonell forstand, finnes ikke i forordningen)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4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Office-tema</vt:lpstr>
      <vt:lpstr>Regulering av IT-system kontra regulering av  behandling av den enkelte sak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Regulering av IT-system kontra regulering av  behandling av den enkelte sak</dc:title>
  <dc:creator>dag wiese schartum</dc:creator>
  <cp:lastModifiedBy>dag wiese schartum</cp:lastModifiedBy>
  <cp:revision>25</cp:revision>
  <dcterms:created xsi:type="dcterms:W3CDTF">2018-08-27T18:39:11Z</dcterms:created>
  <dcterms:modified xsi:type="dcterms:W3CDTF">2018-08-27T22:23:31Z</dcterms:modified>
</cp:coreProperties>
</file>