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5" r:id="rId5"/>
    <p:sldId id="276" r:id="rId6"/>
    <p:sldId id="263" r:id="rId7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73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168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526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93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98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476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661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512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255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949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92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685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D11F-AE10-4726-816D-73AFF8ABAD53}" type="datetimeFigureOut">
              <a:rPr lang="nb-NO" smtClean="0"/>
              <a:t>09.11.2022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B6021-B58A-4684-B99E-DD04B2AEB6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98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us.uio.no/studier/regelverk/hjelpemidler-eksame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FINF4012</a:t>
            </a:r>
            <a:br>
              <a:rPr lang="nb-NO" sz="3600" dirty="0"/>
            </a:br>
            <a:r>
              <a:rPr lang="nb-NO" sz="3600" dirty="0"/>
              <a:t>Rettslig regulering </a:t>
            </a:r>
            <a:r>
              <a:rPr lang="nb-NO" sz="3600"/>
              <a:t>av personvern</a:t>
            </a:r>
            <a:br>
              <a:rPr lang="nb-NO" sz="3600"/>
            </a:br>
            <a:r>
              <a:rPr lang="nb-NO" sz="3600"/>
              <a:t>og </a:t>
            </a:r>
            <a:r>
              <a:rPr lang="nb-NO" sz="3600" dirty="0"/>
              <a:t>digital forvaltning </a:t>
            </a:r>
            <a:br>
              <a:rPr lang="nb-NO" dirty="0"/>
            </a:br>
            <a:r>
              <a:rPr lang="nb-NO" sz="2700" dirty="0"/>
              <a:t>Oppsummering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Dag Wiese Schartum</a:t>
            </a:r>
          </a:p>
        </p:txBody>
      </p:sp>
    </p:spTree>
    <p:extLst>
      <p:ext uri="{BB962C8B-B14F-4D97-AF65-F5344CB8AC3E}">
        <p14:creationId xmlns:p14="http://schemas.microsoft.com/office/powerpoint/2010/main" val="167260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D9ED1976-E283-40E9-9959-60E7D9B6BC37}"/>
              </a:ext>
            </a:extLst>
          </p:cNvPr>
          <p:cNvSpPr/>
          <p:nvPr/>
        </p:nvSpPr>
        <p:spPr>
          <a:xfrm>
            <a:off x="7628586" y="4559121"/>
            <a:ext cx="669701" cy="201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C5CA3556-F0DB-4195-99E3-DF7D21A9443B}"/>
              </a:ext>
            </a:extLst>
          </p:cNvPr>
          <p:cNvCxnSpPr/>
          <p:nvPr/>
        </p:nvCxnSpPr>
        <p:spPr>
          <a:xfrm>
            <a:off x="7577138" y="6009550"/>
            <a:ext cx="2952750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3">
            <a:extLst>
              <a:ext uri="{FF2B5EF4-FFF2-40B4-BE49-F238E27FC236}">
                <a16:creationId xmlns:a16="http://schemas.microsoft.com/office/drawing/2014/main" id="{4E59B760-1553-4CC5-93B5-53EE69D2345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68450" y="560388"/>
            <a:ext cx="9039225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F55EB0D-5834-4C10-A740-D69AA7114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555626"/>
            <a:ext cx="8794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Generell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485095A-1669-49C0-8532-6F8559C90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1" y="555626"/>
            <a:ext cx="1555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ADCA1F-2375-4DC3-86D6-1E598DFBC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555626"/>
            <a:ext cx="14509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Digital, generell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563A0346-F1F1-41C4-B40B-1EE5832FC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8526" y="555626"/>
            <a:ext cx="1555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CFB0FC9E-B979-468D-B742-D86C9086C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555626"/>
            <a:ext cx="16414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 forvaltning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63601F6F-4F58-4456-89C1-3D1584103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813" y="555626"/>
            <a:ext cx="1555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D145116A-5DC1-4FE7-97A9-807C6D4F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547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8ECC0BBB-3197-403D-A039-710706813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547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EA629C22-7660-42D7-BD84-8B3EA213A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738" y="547688"/>
            <a:ext cx="29924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F126E7DD-2FD9-4844-B9FC-44EB731B0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6" y="547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CEA50AB0-035B-47B9-BACB-DB1FAF012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6" y="547688"/>
            <a:ext cx="29940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2D082C84-D2DA-4D07-A6BB-EE048A153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551" y="547688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243313EF-CAD7-4E52-B7EC-09FABF2CD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0313" y="547688"/>
            <a:ext cx="29924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7907013E-E9D5-4E5E-AADB-F0FE5CC8C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547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ABE98B9D-DD76-4702-ADF9-DBCF51873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547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EBCC6D37-836B-45A1-977C-F0B161107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554038"/>
            <a:ext cx="6350" cy="247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049BE060-64DA-4C51-93FF-92FF9641C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6" y="554038"/>
            <a:ext cx="6350" cy="247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3722BFF7-5D68-475E-92DE-F62108DB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551" y="554038"/>
            <a:ext cx="4763" cy="247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6630E4C2-BB95-44A3-9383-CD95A6742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554038"/>
            <a:ext cx="6350" cy="247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FEDEE37D-513A-4B95-A7E0-D447A51DA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6" y="8096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D5C8EA8B-3146-492D-A65B-0F556D0E8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10572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D42AC6FB-F59E-47B2-B253-2F4C3D0EB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13049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2B50E017-5FD8-4026-9CD3-67308C29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15525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A5923536-7D3C-4461-BC62-BBBD7925D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17986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2FC59C0A-6F2C-4273-8C48-EFAD394E2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2049463"/>
            <a:ext cx="152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984807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2">
            <a:extLst>
              <a:ext uri="{FF2B5EF4-FFF2-40B4-BE49-F238E27FC236}">
                <a16:creationId xmlns:a16="http://schemas.microsoft.com/office/drawing/2014/main" id="{91E3C5A2-0B2A-41B6-9A7C-2B4E481CE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22955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984807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FF3FE8B2-1875-438D-B1F9-DE2DEB6B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25431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984807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5">
            <a:extLst>
              <a:ext uri="{FF2B5EF4-FFF2-40B4-BE49-F238E27FC236}">
                <a16:creationId xmlns:a16="http://schemas.microsoft.com/office/drawing/2014/main" id="{35DBA3D3-6BBB-4B1A-BFC4-67D99A52D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7892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51BBCD61-C78F-45E8-8668-E0927F762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303688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7">
            <a:extLst>
              <a:ext uri="{FF2B5EF4-FFF2-40B4-BE49-F238E27FC236}">
                <a16:creationId xmlns:a16="http://schemas.microsoft.com/office/drawing/2014/main" id="{5CD8C42D-6F30-4357-9059-38E09716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32861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8">
            <a:extLst>
              <a:ext uri="{FF2B5EF4-FFF2-40B4-BE49-F238E27FC236}">
                <a16:creationId xmlns:a16="http://schemas.microsoft.com/office/drawing/2014/main" id="{AD0215B0-11C3-440A-B36A-33D314E4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35337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F6E7B696-B0DF-44B2-9148-7A70F0C8F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37798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1">
            <a:extLst>
              <a:ext uri="{FF2B5EF4-FFF2-40B4-BE49-F238E27FC236}">
                <a16:creationId xmlns:a16="http://schemas.microsoft.com/office/drawing/2014/main" id="{90153652-D2DF-4269-A630-0A7DFB64D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606" y="4601367"/>
            <a:ext cx="1698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2">
            <a:extLst>
              <a:ext uri="{FF2B5EF4-FFF2-40B4-BE49-F238E27FC236}">
                <a16:creationId xmlns:a16="http://schemas.microsoft.com/office/drawing/2014/main" id="{46A81E3A-6F0B-47AB-AFB8-6DA67001D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518" y="4601367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6">
            <a:extLst>
              <a:ext uri="{FF2B5EF4-FFF2-40B4-BE49-F238E27FC236}">
                <a16:creationId xmlns:a16="http://schemas.microsoft.com/office/drawing/2014/main" id="{C204E47C-6A83-4093-9444-6E6D9C3BC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956" y="4850605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0">
            <a:extLst>
              <a:ext uri="{FF2B5EF4-FFF2-40B4-BE49-F238E27FC236}">
                <a16:creationId xmlns:a16="http://schemas.microsoft.com/office/drawing/2014/main" id="{02ABCD2A-DE00-4EB1-A548-AF19645BD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7056" y="4850605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281FC604-7873-4801-BD92-F7668435C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456" y="5098255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2">
            <a:extLst>
              <a:ext uri="{FF2B5EF4-FFF2-40B4-BE49-F238E27FC236}">
                <a16:creationId xmlns:a16="http://schemas.microsoft.com/office/drawing/2014/main" id="{014D604A-9140-47AE-93CD-9F14810BE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8096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3">
            <a:extLst>
              <a:ext uri="{FF2B5EF4-FFF2-40B4-BE49-F238E27FC236}">
                <a16:creationId xmlns:a16="http://schemas.microsoft.com/office/drawing/2014/main" id="{ED3596A0-5F88-46B2-ADC4-BEE077C07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10572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4">
            <a:extLst>
              <a:ext uri="{FF2B5EF4-FFF2-40B4-BE49-F238E27FC236}">
                <a16:creationId xmlns:a16="http://schemas.microsoft.com/office/drawing/2014/main" id="{53CBDBB3-FFAC-470B-B763-0D6EC0ADB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13049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6">
            <a:extLst>
              <a:ext uri="{FF2B5EF4-FFF2-40B4-BE49-F238E27FC236}">
                <a16:creationId xmlns:a16="http://schemas.microsoft.com/office/drawing/2014/main" id="{EBDA141D-19B0-4AAF-90C6-B686C1777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15525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EBD615D5-A7D9-4C67-A1B0-9DC89DE98E9A}"/>
              </a:ext>
            </a:extLst>
          </p:cNvPr>
          <p:cNvGrpSpPr/>
          <p:nvPr/>
        </p:nvGrpSpPr>
        <p:grpSpPr>
          <a:xfrm>
            <a:off x="4998244" y="1372394"/>
            <a:ext cx="2175670" cy="718872"/>
            <a:chOff x="4998244" y="1372394"/>
            <a:chExt cx="2175670" cy="718872"/>
          </a:xfrm>
        </p:grpSpPr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975BE2F6-DF6E-44F1-82F7-7B1294782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1264" y="1372394"/>
              <a:ext cx="2152650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anose="020F0502020204030204" pitchFamily="34" charset="0"/>
                </a:rPr>
                <a:t>Personvernforordningen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>
              <a:extLst>
                <a:ext uri="{FF2B5EF4-FFF2-40B4-BE49-F238E27FC236}">
                  <a16:creationId xmlns:a16="http://schemas.microsoft.com/office/drawing/2014/main" id="{4D6F88D4-E61C-44B1-8DCA-561020075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244" y="1788053"/>
              <a:ext cx="212248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anose="020F0502020204030204" pitchFamily="34" charset="0"/>
                </a:rPr>
                <a:t>Personopplysningsloven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3" name="Rectangle 58">
            <a:extLst>
              <a:ext uri="{FF2B5EF4-FFF2-40B4-BE49-F238E27FC236}">
                <a16:creationId xmlns:a16="http://schemas.microsoft.com/office/drawing/2014/main" id="{DF425FD2-AD88-4FC3-AF50-2983095D5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038" y="17986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59">
            <a:extLst>
              <a:ext uri="{FF2B5EF4-FFF2-40B4-BE49-F238E27FC236}">
                <a16:creationId xmlns:a16="http://schemas.microsoft.com/office/drawing/2014/main" id="{58A45121-6414-4B94-9FD6-00B9E4043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20478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0">
            <a:extLst>
              <a:ext uri="{FF2B5EF4-FFF2-40B4-BE49-F238E27FC236}">
                <a16:creationId xmlns:a16="http://schemas.microsoft.com/office/drawing/2014/main" id="{B2B066A1-400C-4247-9697-7A8AA0C48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22955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1">
            <a:extLst>
              <a:ext uri="{FF2B5EF4-FFF2-40B4-BE49-F238E27FC236}">
                <a16:creationId xmlns:a16="http://schemas.microsoft.com/office/drawing/2014/main" id="{C6B86155-DF55-41BF-80F2-DE98F2DA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8096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4">
            <a:extLst>
              <a:ext uri="{FF2B5EF4-FFF2-40B4-BE49-F238E27FC236}">
                <a16:creationId xmlns:a16="http://schemas.microsoft.com/office/drawing/2014/main" id="{20D415AC-BEF2-4440-A2C4-3557B6097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76" y="10572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8" name="Gruppe 127">
            <a:extLst>
              <a:ext uri="{FF2B5EF4-FFF2-40B4-BE49-F238E27FC236}">
                <a16:creationId xmlns:a16="http://schemas.microsoft.com/office/drawing/2014/main" id="{CBFD793A-7063-4898-AEF6-1D5D48D92D35}"/>
              </a:ext>
            </a:extLst>
          </p:cNvPr>
          <p:cNvGrpSpPr/>
          <p:nvPr/>
        </p:nvGrpSpPr>
        <p:grpSpPr>
          <a:xfrm>
            <a:off x="1647826" y="809626"/>
            <a:ext cx="8097837" cy="769064"/>
            <a:chOff x="1647826" y="809626"/>
            <a:chExt cx="8097837" cy="769064"/>
          </a:xfrm>
        </p:grpSpPr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8D06885B-2E3E-48DA-8957-7CDD20205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826" y="809626"/>
              <a:ext cx="158273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Forvaltningsloven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27" name="Gruppe 126">
              <a:extLst>
                <a:ext uri="{FF2B5EF4-FFF2-40B4-BE49-F238E27FC236}">
                  <a16:creationId xmlns:a16="http://schemas.microsoft.com/office/drawing/2014/main" id="{A2359007-1B50-42D8-A02F-823F71AFFEA0}"/>
                </a:ext>
              </a:extLst>
            </p:cNvPr>
            <p:cNvGrpSpPr/>
            <p:nvPr/>
          </p:nvGrpSpPr>
          <p:grpSpPr>
            <a:xfrm>
              <a:off x="7623177" y="1057276"/>
              <a:ext cx="2122486" cy="521414"/>
              <a:chOff x="7623177" y="1057276"/>
              <a:chExt cx="2122486" cy="521414"/>
            </a:xfrm>
          </p:grpSpPr>
          <p:sp>
            <p:nvSpPr>
              <p:cNvPr id="68" name="Rectangle 63">
                <a:extLst>
                  <a:ext uri="{FF2B5EF4-FFF2-40B4-BE49-F238E27FC236}">
                    <a16:creationId xmlns:a16="http://schemas.microsoft.com/office/drawing/2014/main" id="{AE9B5F81-28C5-404B-A541-DE07297F4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3177" y="1057276"/>
                <a:ext cx="21224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altLang="nb-NO" sz="16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eForvaltningsforskriften</a:t>
                </a:r>
                <a:endParaRPr kumimoji="0" lang="nb-NO" alt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67">
                <a:extLst>
                  <a:ext uri="{FF2B5EF4-FFF2-40B4-BE49-F238E27FC236}">
                    <a16:creationId xmlns:a16="http://schemas.microsoft.com/office/drawing/2014/main" id="{03DAE367-EAED-4723-941E-13D50EBF7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5400" y="1332469"/>
                <a:ext cx="177482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altLang="nb-NO" sz="1600" b="0" i="0" u="none" strike="noStrike" cap="none" normalizeH="0" baseline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ITstandardforskriften</a:t>
                </a:r>
                <a:endParaRPr kumimoji="0" lang="nb-NO" alt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3" name="Rectangle 68">
            <a:extLst>
              <a:ext uri="{FF2B5EF4-FFF2-40B4-BE49-F238E27FC236}">
                <a16:creationId xmlns:a16="http://schemas.microsoft.com/office/drawing/2014/main" id="{07612747-9D27-424A-A680-45EB23BA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088" y="13049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69">
            <a:extLst>
              <a:ext uri="{FF2B5EF4-FFF2-40B4-BE49-F238E27FC236}">
                <a16:creationId xmlns:a16="http://schemas.microsoft.com/office/drawing/2014/main" id="{37BC40E3-65FE-44B1-BEDE-46315288E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15525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70">
            <a:extLst>
              <a:ext uri="{FF2B5EF4-FFF2-40B4-BE49-F238E27FC236}">
                <a16:creationId xmlns:a16="http://schemas.microsoft.com/office/drawing/2014/main" id="{1DDD630E-9A82-4911-B6A6-1EB1D93A0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17986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1">
            <a:extLst>
              <a:ext uri="{FF2B5EF4-FFF2-40B4-BE49-F238E27FC236}">
                <a16:creationId xmlns:a16="http://schemas.microsoft.com/office/drawing/2014/main" id="{63155668-433B-472B-96F8-8E1CB44B2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20478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3">
            <a:extLst>
              <a:ext uri="{FF2B5EF4-FFF2-40B4-BE49-F238E27FC236}">
                <a16:creationId xmlns:a16="http://schemas.microsoft.com/office/drawing/2014/main" id="{6E614D82-D0AB-4B03-8C9F-4EC9FE42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6213" y="22955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984807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9" name="Gruppe 128">
            <a:extLst>
              <a:ext uri="{FF2B5EF4-FFF2-40B4-BE49-F238E27FC236}">
                <a16:creationId xmlns:a16="http://schemas.microsoft.com/office/drawing/2014/main" id="{EA1936EF-36AC-4977-AB2E-0B57A364D7F0}"/>
              </a:ext>
            </a:extLst>
          </p:cNvPr>
          <p:cNvGrpSpPr/>
          <p:nvPr/>
        </p:nvGrpSpPr>
        <p:grpSpPr>
          <a:xfrm>
            <a:off x="1647826" y="2049463"/>
            <a:ext cx="8448675" cy="796926"/>
            <a:chOff x="1647826" y="2049463"/>
            <a:chExt cx="8448675" cy="796926"/>
          </a:xfrm>
        </p:grpSpPr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CA568BD3-EDBD-4BA8-9CB3-E3D0526C8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826" y="2049463"/>
              <a:ext cx="123507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984807"/>
                  </a:solidFill>
                  <a:effectLst/>
                  <a:latin typeface="Calibri" panose="020F0502020204030204" pitchFamily="34" charset="0"/>
                </a:rPr>
                <a:t>Offentleglova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2">
              <a:extLst>
                <a:ext uri="{FF2B5EF4-FFF2-40B4-BE49-F238E27FC236}">
                  <a16:creationId xmlns:a16="http://schemas.microsoft.com/office/drawing/2014/main" id="{B5A1AE62-21EF-4D58-8103-96E9B1E76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6988" y="2295526"/>
              <a:ext cx="153193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984807"/>
                  </a:solidFill>
                  <a:effectLst/>
                  <a:latin typeface="Calibri" panose="020F0502020204030204" pitchFamily="34" charset="0"/>
                </a:rPr>
                <a:t>Offentleglova § 9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BF9FEEC2-091D-438F-80BC-D95BC8348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6988" y="2543176"/>
              <a:ext cx="2449513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984807"/>
                  </a:solidFill>
                  <a:effectLst/>
                  <a:latin typeface="Calibri" panose="020F0502020204030204" pitchFamily="34" charset="0"/>
                </a:rPr>
                <a:t>Offentlegforskrifta §§ 6 og 7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0" name="Rectangle 75">
            <a:extLst>
              <a:ext uri="{FF2B5EF4-FFF2-40B4-BE49-F238E27FC236}">
                <a16:creationId xmlns:a16="http://schemas.microsoft.com/office/drawing/2014/main" id="{0B290FC1-5BE4-4D3C-9E4C-B08CE79F0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0613" y="25431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984807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6">
            <a:extLst>
              <a:ext uri="{FF2B5EF4-FFF2-40B4-BE49-F238E27FC236}">
                <a16:creationId xmlns:a16="http://schemas.microsoft.com/office/drawing/2014/main" id="{C6892A04-3036-40C3-8D5C-B67FCA555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27892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8">
            <a:extLst>
              <a:ext uri="{FF2B5EF4-FFF2-40B4-BE49-F238E27FC236}">
                <a16:creationId xmlns:a16="http://schemas.microsoft.com/office/drawing/2014/main" id="{851418F6-EC44-414A-806F-48FC3EA04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4913" y="303688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0" name="Gruppe 129">
            <a:extLst>
              <a:ext uri="{FF2B5EF4-FFF2-40B4-BE49-F238E27FC236}">
                <a16:creationId xmlns:a16="http://schemas.microsoft.com/office/drawing/2014/main" id="{405FBBAA-2E1C-4165-A4DC-45CCFC332EE4}"/>
              </a:ext>
            </a:extLst>
          </p:cNvPr>
          <p:cNvGrpSpPr/>
          <p:nvPr/>
        </p:nvGrpSpPr>
        <p:grpSpPr>
          <a:xfrm>
            <a:off x="1647826" y="2789238"/>
            <a:ext cx="8907462" cy="1293813"/>
            <a:chOff x="1647826" y="2789238"/>
            <a:chExt cx="8907462" cy="1293813"/>
          </a:xfrm>
        </p:grpSpPr>
        <p:sp>
          <p:nvSpPr>
            <p:cNvPr id="39" name="Rectangle 34">
              <a:extLst>
                <a:ext uri="{FF2B5EF4-FFF2-40B4-BE49-F238E27FC236}">
                  <a16:creationId xmlns:a16="http://schemas.microsoft.com/office/drawing/2014/main" id="{CC8A5CF2-1882-43C3-94BA-633269DB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826" y="2789238"/>
              <a:ext cx="876300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Arkivlova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A058C862-546F-488F-B9C9-1DC3BAE5F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6988" y="3036888"/>
              <a:ext cx="1293813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Arkivforskrifta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B5C2FA95-7368-4DFF-8F7A-A206CC8D3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6988" y="3286126"/>
              <a:ext cx="279558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Forskrift om utfyllende tekniske 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342126A5-08E7-4F8C-8D68-140F2AE91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6988" y="3533776"/>
              <a:ext cx="2908300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og arkivfaglige bestemmelser om 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1">
              <a:extLst>
                <a:ext uri="{FF2B5EF4-FFF2-40B4-BE49-F238E27FC236}">
                  <a16:creationId xmlns:a16="http://schemas.microsoft.com/office/drawing/2014/main" id="{F265ABF7-4FFD-4253-8B2C-210659662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6988" y="3779838"/>
              <a:ext cx="2746375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behandling av offentlige arkiver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7" name="Rectangle 82">
            <a:extLst>
              <a:ext uri="{FF2B5EF4-FFF2-40B4-BE49-F238E27FC236}">
                <a16:creationId xmlns:a16="http://schemas.microsoft.com/office/drawing/2014/main" id="{D1A90BCD-B527-4342-B252-B78E356D9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7951" y="37798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83">
            <a:extLst>
              <a:ext uri="{FF2B5EF4-FFF2-40B4-BE49-F238E27FC236}">
                <a16:creationId xmlns:a16="http://schemas.microsoft.com/office/drawing/2014/main" id="{33B4B4C6-42FA-4CB5-993D-892486452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402748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4">
            <a:extLst>
              <a:ext uri="{FF2B5EF4-FFF2-40B4-BE49-F238E27FC236}">
                <a16:creationId xmlns:a16="http://schemas.microsoft.com/office/drawing/2014/main" id="{BFD048D2-A600-4815-9BF0-EAB1404F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8" y="427672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88">
            <a:extLst>
              <a:ext uri="{FF2B5EF4-FFF2-40B4-BE49-F238E27FC236}">
                <a16:creationId xmlns:a16="http://schemas.microsoft.com/office/drawing/2014/main" id="{55C23BEA-A9D4-4F61-803B-9FE6559D3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7063" y="4524376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3">
            <a:extLst>
              <a:ext uri="{FF2B5EF4-FFF2-40B4-BE49-F238E27FC236}">
                <a16:creationId xmlns:a16="http://schemas.microsoft.com/office/drawing/2014/main" id="{B41995E1-BCC2-4035-8CE6-942861EED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638" y="52657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Rectangle 99">
            <a:extLst>
              <a:ext uri="{FF2B5EF4-FFF2-40B4-BE49-F238E27FC236}">
                <a16:creationId xmlns:a16="http://schemas.microsoft.com/office/drawing/2014/main" id="{9325A625-AC85-48DC-B0AD-2A4910042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1901" y="5761038"/>
            <a:ext cx="152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100">
            <a:extLst>
              <a:ext uri="{FF2B5EF4-FFF2-40B4-BE49-F238E27FC236}">
                <a16:creationId xmlns:a16="http://schemas.microsoft.com/office/drawing/2014/main" id="{7EAA31E6-B6EF-434D-B52B-F3BEEE7EE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801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6" name="Rectangle 101">
            <a:extLst>
              <a:ext uri="{FF2B5EF4-FFF2-40B4-BE49-F238E27FC236}">
                <a16:creationId xmlns:a16="http://schemas.microsoft.com/office/drawing/2014/main" id="{55177DB9-F2D5-4CE0-87CE-A16F64952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738" y="801688"/>
            <a:ext cx="29924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7" name="Rectangle 102">
            <a:extLst>
              <a:ext uri="{FF2B5EF4-FFF2-40B4-BE49-F238E27FC236}">
                <a16:creationId xmlns:a16="http://schemas.microsoft.com/office/drawing/2014/main" id="{C8B40AB4-F9BD-4985-9FD7-2B30F0C42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6" y="801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8" name="Rectangle 103">
            <a:extLst>
              <a:ext uri="{FF2B5EF4-FFF2-40B4-BE49-F238E27FC236}">
                <a16:creationId xmlns:a16="http://schemas.microsoft.com/office/drawing/2014/main" id="{658F55F2-A0B6-4F69-A712-AEC3DDC01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6" y="801688"/>
            <a:ext cx="29940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9" name="Rectangle 104">
            <a:extLst>
              <a:ext uri="{FF2B5EF4-FFF2-40B4-BE49-F238E27FC236}">
                <a16:creationId xmlns:a16="http://schemas.microsoft.com/office/drawing/2014/main" id="{28E9F73E-8D48-43AC-820E-0B65B3A52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551" y="801688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0" name="Rectangle 105">
            <a:extLst>
              <a:ext uri="{FF2B5EF4-FFF2-40B4-BE49-F238E27FC236}">
                <a16:creationId xmlns:a16="http://schemas.microsoft.com/office/drawing/2014/main" id="{BFB9D4F5-25B8-40C6-BC76-7EAAEB496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0313" y="801688"/>
            <a:ext cx="29924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1" name="Rectangle 106">
            <a:extLst>
              <a:ext uri="{FF2B5EF4-FFF2-40B4-BE49-F238E27FC236}">
                <a16:creationId xmlns:a16="http://schemas.microsoft.com/office/drawing/2014/main" id="{EA80DAFB-53E4-404E-BD49-47C5F8386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801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2" name="Rectangle 107">
            <a:extLst>
              <a:ext uri="{FF2B5EF4-FFF2-40B4-BE49-F238E27FC236}">
                <a16:creationId xmlns:a16="http://schemas.microsoft.com/office/drawing/2014/main" id="{89B668D1-E1C7-4017-84DD-A7125DC10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808038"/>
            <a:ext cx="6350" cy="5200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3" name="Rectangle 108">
            <a:extLst>
              <a:ext uri="{FF2B5EF4-FFF2-40B4-BE49-F238E27FC236}">
                <a16:creationId xmlns:a16="http://schemas.microsoft.com/office/drawing/2014/main" id="{4209222E-65F3-44F3-BCAA-F0021B787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6008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4" name="Rectangle 109">
            <a:extLst>
              <a:ext uri="{FF2B5EF4-FFF2-40B4-BE49-F238E27FC236}">
                <a16:creationId xmlns:a16="http://schemas.microsoft.com/office/drawing/2014/main" id="{385F5A2A-AF60-417D-BA44-367738D07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6008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5" name="Rectangle 110">
            <a:extLst>
              <a:ext uri="{FF2B5EF4-FFF2-40B4-BE49-F238E27FC236}">
                <a16:creationId xmlns:a16="http://schemas.microsoft.com/office/drawing/2014/main" id="{65220190-7ED0-4476-B0B8-77F2B121B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738" y="6008688"/>
            <a:ext cx="29924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6" name="Rectangle 111">
            <a:extLst>
              <a:ext uri="{FF2B5EF4-FFF2-40B4-BE49-F238E27FC236}">
                <a16:creationId xmlns:a16="http://schemas.microsoft.com/office/drawing/2014/main" id="{70EE6F13-EA5F-4B34-BC2B-7CB9C00E0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6" y="808038"/>
            <a:ext cx="6350" cy="5200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7" name="Rectangle 112">
            <a:extLst>
              <a:ext uri="{FF2B5EF4-FFF2-40B4-BE49-F238E27FC236}">
                <a16:creationId xmlns:a16="http://schemas.microsoft.com/office/drawing/2014/main" id="{93F10319-8A1C-45CB-8D45-EA5ADE367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6" y="6008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8" name="Rectangle 113">
            <a:extLst>
              <a:ext uri="{FF2B5EF4-FFF2-40B4-BE49-F238E27FC236}">
                <a16:creationId xmlns:a16="http://schemas.microsoft.com/office/drawing/2014/main" id="{C89E3262-C366-4465-A70B-8BFE81B6E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6" y="6008688"/>
            <a:ext cx="29940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9" name="Rectangle 114">
            <a:extLst>
              <a:ext uri="{FF2B5EF4-FFF2-40B4-BE49-F238E27FC236}">
                <a16:creationId xmlns:a16="http://schemas.microsoft.com/office/drawing/2014/main" id="{ACE67879-3745-4FCB-9234-2F4096ED7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551" y="808038"/>
            <a:ext cx="4763" cy="5200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20" name="Rectangle 115">
            <a:extLst>
              <a:ext uri="{FF2B5EF4-FFF2-40B4-BE49-F238E27FC236}">
                <a16:creationId xmlns:a16="http://schemas.microsoft.com/office/drawing/2014/main" id="{49F9CF26-4706-43DB-B5C3-9D54EAAE3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551" y="6008688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21" name="Rectangle 116">
            <a:extLst>
              <a:ext uri="{FF2B5EF4-FFF2-40B4-BE49-F238E27FC236}">
                <a16:creationId xmlns:a16="http://schemas.microsoft.com/office/drawing/2014/main" id="{A85EF158-AFF4-4265-B129-1AAC4744E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0313" y="6008688"/>
            <a:ext cx="29924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22" name="Rectangle 117">
            <a:extLst>
              <a:ext uri="{FF2B5EF4-FFF2-40B4-BE49-F238E27FC236}">
                <a16:creationId xmlns:a16="http://schemas.microsoft.com/office/drawing/2014/main" id="{82FD3513-770F-4E15-B4DE-1BE0245DD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808038"/>
            <a:ext cx="6350" cy="52006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23" name="Rectangle 118">
            <a:extLst>
              <a:ext uri="{FF2B5EF4-FFF2-40B4-BE49-F238E27FC236}">
                <a16:creationId xmlns:a16="http://schemas.microsoft.com/office/drawing/2014/main" id="{A5E31BCF-EE9F-45B0-AF6B-26D01E2ED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6008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24" name="Rectangle 119">
            <a:extLst>
              <a:ext uri="{FF2B5EF4-FFF2-40B4-BE49-F238E27FC236}">
                <a16:creationId xmlns:a16="http://schemas.microsoft.com/office/drawing/2014/main" id="{ACAB8858-5DEF-4AFE-AF27-C678A60E1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1" y="6008688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25" name="Rectangle 120">
            <a:extLst>
              <a:ext uri="{FF2B5EF4-FFF2-40B4-BE49-F238E27FC236}">
                <a16:creationId xmlns:a16="http://schemas.microsoft.com/office/drawing/2014/main" id="{8A3E4956-7A9C-42D3-AAC1-6ADBAFD19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6015038"/>
            <a:ext cx="1047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1" name="Gruppe 130">
            <a:extLst>
              <a:ext uri="{FF2B5EF4-FFF2-40B4-BE49-F238E27FC236}">
                <a16:creationId xmlns:a16="http://schemas.microsoft.com/office/drawing/2014/main" id="{E916D104-743E-4615-A243-31077DEDFBDF}"/>
              </a:ext>
            </a:extLst>
          </p:cNvPr>
          <p:cNvGrpSpPr/>
          <p:nvPr/>
        </p:nvGrpSpPr>
        <p:grpSpPr>
          <a:xfrm>
            <a:off x="1665456" y="4574805"/>
            <a:ext cx="8827753" cy="830997"/>
            <a:chOff x="1665456" y="4574805"/>
            <a:chExt cx="8827753" cy="830997"/>
          </a:xfrm>
        </p:grpSpPr>
        <p:sp>
          <p:nvSpPr>
            <p:cNvPr id="45" name="Rectangle 40">
              <a:extLst>
                <a:ext uri="{FF2B5EF4-FFF2-40B4-BE49-F238E27FC236}">
                  <a16:creationId xmlns:a16="http://schemas.microsoft.com/office/drawing/2014/main" id="{B8F2DC52-0AF6-4F47-9BE6-4F3CE3E5E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456" y="4601367"/>
              <a:ext cx="1057275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Likestillings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DEC4DE8D-901F-4CDC-A3B4-4539D11A8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556" y="4601367"/>
              <a:ext cx="35718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og 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>
              <a:extLst>
                <a:ext uri="{FF2B5EF4-FFF2-40B4-BE49-F238E27FC236}">
                  <a16:creationId xmlns:a16="http://schemas.microsoft.com/office/drawing/2014/main" id="{CF85FAF6-1E98-4F4B-BB56-C9A0DEC84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456" y="4850605"/>
              <a:ext cx="215900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>
              <a:extLst>
                <a:ext uri="{FF2B5EF4-FFF2-40B4-BE49-F238E27FC236}">
                  <a16:creationId xmlns:a16="http://schemas.microsoft.com/office/drawing/2014/main" id="{5338662A-F5DF-45CE-BB0B-90FEE00D8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406" y="4850605"/>
              <a:ext cx="172878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 dirty="0" err="1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iskrimineringsloven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DDAF4BD8-A073-453A-BAD4-1F239C06A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5993" y="4850605"/>
              <a:ext cx="169863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(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>
              <a:extLst>
                <a:ext uri="{FF2B5EF4-FFF2-40B4-BE49-F238E27FC236}">
                  <a16:creationId xmlns:a16="http://schemas.microsoft.com/office/drawing/2014/main" id="{1CDF220D-D95F-471F-8DF4-392096E24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906" y="4850605"/>
              <a:ext cx="407988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ldl, 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F3906268-54B1-47C2-82F9-E43F33AB4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4768" y="4850605"/>
              <a:ext cx="627063" cy="30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600" b="0" i="0" u="none" strike="noStrike" cap="none" normalizeH="0" baseline="0">
                  <a:ln>
                    <a:noFill/>
                  </a:ln>
                  <a:solidFill>
                    <a:srgbClr val="CC0066"/>
                  </a:solidFill>
                  <a:effectLst/>
                  <a:latin typeface="Calibri" panose="020F0502020204030204" pitchFamily="34" charset="0"/>
                </a:rPr>
                <a:t>2018) 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" name="TekstSylinder 1">
              <a:extLst>
                <a:ext uri="{FF2B5EF4-FFF2-40B4-BE49-F238E27FC236}">
                  <a16:creationId xmlns:a16="http://schemas.microsoft.com/office/drawing/2014/main" id="{FB9CDB61-674B-4F3F-BB1C-363214C0E113}"/>
                </a:ext>
              </a:extLst>
            </p:cNvPr>
            <p:cNvSpPr txBox="1"/>
            <p:nvPr/>
          </p:nvSpPr>
          <p:spPr>
            <a:xfrm>
              <a:off x="7575551" y="4574805"/>
              <a:ext cx="291765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>
                  <a:solidFill>
                    <a:srgbClr val="CC0066"/>
                  </a:solidFill>
                </a:rPr>
                <a:t>Forskrift om universell utforming</a:t>
              </a:r>
              <a:br>
                <a:rPr lang="nb-NO" sz="1600" dirty="0">
                  <a:solidFill>
                    <a:srgbClr val="CC0066"/>
                  </a:solidFill>
                </a:rPr>
              </a:br>
              <a:r>
                <a:rPr lang="nb-NO" sz="1600" dirty="0">
                  <a:solidFill>
                    <a:srgbClr val="CC0066"/>
                  </a:solidFill>
                </a:rPr>
                <a:t>av informasjons- og </a:t>
              </a:r>
              <a:r>
                <a:rPr lang="nb-NO" sz="1600" dirty="0" err="1">
                  <a:solidFill>
                    <a:srgbClr val="CC0066"/>
                  </a:solidFill>
                </a:rPr>
                <a:t>kommunika</a:t>
              </a:r>
              <a:r>
                <a:rPr lang="nb-NO" sz="1600" dirty="0">
                  <a:solidFill>
                    <a:srgbClr val="CC0066"/>
                  </a:solidFill>
                </a:rPr>
                <a:t>-</a:t>
              </a:r>
              <a:br>
                <a:rPr lang="nb-NO" sz="1600" dirty="0">
                  <a:solidFill>
                    <a:srgbClr val="CC0066"/>
                  </a:solidFill>
                </a:rPr>
              </a:br>
              <a:r>
                <a:rPr lang="nb-NO" sz="1600" dirty="0" err="1">
                  <a:solidFill>
                    <a:srgbClr val="CC0066"/>
                  </a:solidFill>
                </a:rPr>
                <a:t>sjonsteknologiske</a:t>
              </a:r>
              <a:r>
                <a:rPr lang="nb-NO" sz="1600" dirty="0">
                  <a:solidFill>
                    <a:srgbClr val="CC0066"/>
                  </a:solidFill>
                </a:rPr>
                <a:t> (IKT)-løsninger</a:t>
              </a:r>
            </a:p>
          </p:txBody>
        </p:sp>
      </p:grpSp>
      <p:sp>
        <p:nvSpPr>
          <p:cNvPr id="4" name="Ellipse 3">
            <a:extLst>
              <a:ext uri="{FF2B5EF4-FFF2-40B4-BE49-F238E27FC236}">
                <a16:creationId xmlns:a16="http://schemas.microsoft.com/office/drawing/2014/main" id="{0C04828A-22F3-F34B-2A5F-42F540142592}"/>
              </a:ext>
            </a:extLst>
          </p:cNvPr>
          <p:cNvSpPr/>
          <p:nvPr/>
        </p:nvSpPr>
        <p:spPr>
          <a:xfrm>
            <a:off x="4844525" y="901436"/>
            <a:ext cx="2355319" cy="1605491"/>
          </a:xfrm>
          <a:prstGeom prst="ellipse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511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2BC608-2CF8-473C-B305-2DBE077C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Saksbehandlingsbestemmelser – systembestemmelser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B7A973-5B73-4D02-BA74-86FD63812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Saksbehandlingsbestemmelser</a:t>
            </a:r>
          </a:p>
          <a:p>
            <a:pPr lvl="1"/>
            <a:r>
              <a:rPr lang="nb-NO" dirty="0"/>
              <a:t>Som regulerer hvordan den enkelte sak skal behandles</a:t>
            </a:r>
          </a:p>
          <a:p>
            <a:pPr lvl="1"/>
            <a:r>
              <a:rPr lang="nb-NO" dirty="0"/>
              <a:t>Innbyggernes rettigheter er nesten bare knyttet til slike bestemmelser</a:t>
            </a:r>
          </a:p>
          <a:p>
            <a:pPr lvl="1"/>
            <a:r>
              <a:rPr lang="nb-NO" dirty="0"/>
              <a:t>Rettighetskatalogen i personvernforordningen (kap. III) er større enn i forvaltningsloven (jf. kap. IV – VI), i liten grad overlappende, og ikke samordnet</a:t>
            </a:r>
          </a:p>
          <a:p>
            <a:r>
              <a:rPr lang="nb-NO" dirty="0"/>
              <a:t>Systembestemmelser</a:t>
            </a:r>
          </a:p>
          <a:p>
            <a:pPr lvl="1"/>
            <a:r>
              <a:rPr lang="nb-NO" dirty="0"/>
              <a:t>Som stiller direkte krav til hvordan forvaltningsorganer skal innrette sine informasjonssystemer</a:t>
            </a:r>
          </a:p>
          <a:p>
            <a:pPr lvl="1"/>
            <a:r>
              <a:rPr lang="nb-NO" dirty="0"/>
              <a:t>Har størst styringseffekt!</a:t>
            </a:r>
          </a:p>
          <a:p>
            <a:pPr lvl="1"/>
            <a:r>
              <a:rPr lang="nb-NO" dirty="0"/>
              <a:t>Personvernforordningen bruker ikke «system», men «helt eller delvis automatisert behandling av personopplysninger» </a:t>
            </a:r>
            <a:r>
              <a:rPr lang="nb-NO" dirty="0">
                <a:sym typeface="Wingdings" panose="05000000000000000000" pitchFamily="2" charset="2"/>
              </a:rPr>
              <a:t> noe som langt på vei er det samme: det generelle behandlingsopplegget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Lovreformspørsmål vedr. digital forvaltning, gjelder i stor grad systembestemmelser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591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221BE5-8782-49EA-98EF-BFABF70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>
                <a:solidFill>
                  <a:srgbClr val="C00000"/>
                </a:solidFill>
              </a:rPr>
              <a:t>Spørsmål som må avklares for å sikre lovlig behandling av personopplysninger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43CC1F5-7562-4B92-85C6-6AB99F3DA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nb-NO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214679E-5D47-4E37-AC1F-0970E1D06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600" y="2358185"/>
            <a:ext cx="10531050" cy="26009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35F3DAB-A5FB-46E1-B6A1-EAA9F5B9B2EA}"/>
              </a:ext>
            </a:extLst>
          </p:cNvPr>
          <p:cNvSpPr txBox="1"/>
          <p:nvPr/>
        </p:nvSpPr>
        <p:spPr>
          <a:xfrm>
            <a:off x="509800" y="1871663"/>
            <a:ext cx="6900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Alle de følgende spørsmål må løses ved hjelp av «systembestemmelser»</a:t>
            </a:r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803A20A6-CD0B-4A88-AE1E-467AA4B6A1FE}"/>
              </a:ext>
            </a:extLst>
          </p:cNvPr>
          <p:cNvGrpSpPr/>
          <p:nvPr/>
        </p:nvGrpSpPr>
        <p:grpSpPr>
          <a:xfrm>
            <a:off x="1107303" y="5110163"/>
            <a:ext cx="8143832" cy="1217805"/>
            <a:chOff x="1107303" y="5110163"/>
            <a:chExt cx="8143832" cy="1217805"/>
          </a:xfrm>
        </p:grpSpPr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BE39E693-2FB9-4A6E-9E9E-8210D01A8F0A}"/>
                </a:ext>
              </a:extLst>
            </p:cNvPr>
            <p:cNvSpPr txBox="1"/>
            <p:nvPr/>
          </p:nvSpPr>
          <p:spPr>
            <a:xfrm>
              <a:off x="1107303" y="5866303"/>
              <a:ext cx="8143832" cy="46166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nb-NO" sz="2400" i="1" spc="300" dirty="0"/>
                <a:t>Personvernprinsippene (og andre rettsprinsipper)</a:t>
              </a:r>
            </a:p>
          </p:txBody>
        </p:sp>
        <p:sp>
          <p:nvSpPr>
            <p:cNvPr id="10" name="Pil: ned 9">
              <a:extLst>
                <a:ext uri="{FF2B5EF4-FFF2-40B4-BE49-F238E27FC236}">
                  <a16:creationId xmlns:a16="http://schemas.microsoft.com/office/drawing/2014/main" id="{83EF9FF1-8B67-4E42-B79C-BC69134D650F}"/>
                </a:ext>
              </a:extLst>
            </p:cNvPr>
            <p:cNvSpPr/>
            <p:nvPr/>
          </p:nvSpPr>
          <p:spPr>
            <a:xfrm rot="10800000">
              <a:off x="2703907" y="5175013"/>
              <a:ext cx="342900" cy="633412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Pil: ned 10">
              <a:extLst>
                <a:ext uri="{FF2B5EF4-FFF2-40B4-BE49-F238E27FC236}">
                  <a16:creationId xmlns:a16="http://schemas.microsoft.com/office/drawing/2014/main" id="{E81FB5D1-47EF-4BE6-A34B-EC5485F61A7F}"/>
                </a:ext>
              </a:extLst>
            </p:cNvPr>
            <p:cNvSpPr/>
            <p:nvPr/>
          </p:nvSpPr>
          <p:spPr>
            <a:xfrm rot="10800000">
              <a:off x="1456132" y="5136358"/>
              <a:ext cx="342900" cy="633412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Pil: ned 11">
              <a:extLst>
                <a:ext uri="{FF2B5EF4-FFF2-40B4-BE49-F238E27FC236}">
                  <a16:creationId xmlns:a16="http://schemas.microsoft.com/office/drawing/2014/main" id="{6C2889EB-BAFD-44B2-B1AA-7A8050A52803}"/>
                </a:ext>
              </a:extLst>
            </p:cNvPr>
            <p:cNvSpPr/>
            <p:nvPr/>
          </p:nvSpPr>
          <p:spPr>
            <a:xfrm rot="10800000">
              <a:off x="3941563" y="5162551"/>
              <a:ext cx="342900" cy="633412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Pil: ned 12">
              <a:extLst>
                <a:ext uri="{FF2B5EF4-FFF2-40B4-BE49-F238E27FC236}">
                  <a16:creationId xmlns:a16="http://schemas.microsoft.com/office/drawing/2014/main" id="{64319CC5-064C-4A8C-95C1-DA9B1EFFA731}"/>
                </a:ext>
              </a:extLst>
            </p:cNvPr>
            <p:cNvSpPr/>
            <p:nvPr/>
          </p:nvSpPr>
          <p:spPr>
            <a:xfrm rot="10800000">
              <a:off x="5179220" y="5124452"/>
              <a:ext cx="342900" cy="633412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Pil: ned 13">
              <a:extLst>
                <a:ext uri="{FF2B5EF4-FFF2-40B4-BE49-F238E27FC236}">
                  <a16:creationId xmlns:a16="http://schemas.microsoft.com/office/drawing/2014/main" id="{20175D47-F590-4504-95A3-BA41D98EB703}"/>
                </a:ext>
              </a:extLst>
            </p:cNvPr>
            <p:cNvSpPr/>
            <p:nvPr/>
          </p:nvSpPr>
          <p:spPr>
            <a:xfrm rot="10800000">
              <a:off x="6693693" y="5148264"/>
              <a:ext cx="342900" cy="633412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Pil: ned 14">
              <a:extLst>
                <a:ext uri="{FF2B5EF4-FFF2-40B4-BE49-F238E27FC236}">
                  <a16:creationId xmlns:a16="http://schemas.microsoft.com/office/drawing/2014/main" id="{708D9D4F-5885-4A84-B371-29C700C0B8FF}"/>
                </a:ext>
              </a:extLst>
            </p:cNvPr>
            <p:cNvSpPr/>
            <p:nvPr/>
          </p:nvSpPr>
          <p:spPr>
            <a:xfrm rot="10800000">
              <a:off x="8172451" y="5110163"/>
              <a:ext cx="342900" cy="633412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00803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92E98-0DC6-485C-A80A-98094A16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Ting til eksamen det er spesielt viktig å kunne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5F89BB-1AF6-48DC-9091-1D8012EEB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Kjenne til personvernprinsippene og andre relevante rettsprinsipper og forstå hvordan du kan bruke dem</a:t>
            </a:r>
          </a:p>
          <a:p>
            <a:r>
              <a:rPr lang="nb-NO" dirty="0"/>
              <a:t>De fem første kapitlene er spesielt viktige</a:t>
            </a:r>
          </a:p>
          <a:p>
            <a:r>
              <a:rPr lang="nb-NO" dirty="0"/>
              <a:t>Forstå sammenhenger og samspill mellom bestemmelser i personvernforordningen, herunder særlig</a:t>
            </a:r>
          </a:p>
          <a:p>
            <a:pPr lvl="1"/>
            <a:r>
              <a:rPr lang="nb-NO" dirty="0"/>
              <a:t>Skillet mellom ulike kategorier av rettsspørsmål, jf. kapittelinndelingen</a:t>
            </a:r>
          </a:p>
          <a:p>
            <a:pPr lvl="1"/>
            <a:r>
              <a:rPr lang="nb-NO" dirty="0"/>
              <a:t>Aktører og forholdet mellom dem</a:t>
            </a:r>
          </a:p>
          <a:p>
            <a:pPr lvl="1"/>
            <a:r>
              <a:rPr lang="nb-NO" dirty="0"/>
              <a:t>Hva som er normal rekkefølge på løsningen av rettsspørsmålene</a:t>
            </a:r>
          </a:p>
          <a:p>
            <a:pPr lvl="1"/>
            <a:r>
              <a:rPr lang="nb-NO" dirty="0"/>
              <a:t>Samspillet mellom prinsippene og enkeltbestemmelser som kan sies å understøtte prinsippene</a:t>
            </a:r>
          </a:p>
          <a:p>
            <a:pPr lvl="1"/>
            <a:r>
              <a:rPr lang="nb-NO" dirty="0"/>
              <a:t>Mellom personvernforordningen og norsk forvaltnings- og arkivlovgivning</a:t>
            </a:r>
          </a:p>
        </p:txBody>
      </p:sp>
    </p:spTree>
    <p:extLst>
      <p:ext uri="{BB962C8B-B14F-4D97-AF65-F5344CB8AC3E}">
        <p14:creationId xmlns:p14="http://schemas.microsoft.com/office/powerpoint/2010/main" val="36456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8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 dirty="0">
                <a:solidFill>
                  <a:srgbClr val="0070C0"/>
                </a:solidFill>
              </a:rPr>
              <a:t>Om eksamen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8765"/>
            <a:ext cx="10515600" cy="5437809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4 timers digital skoleeksamen: 24. november kl. </a:t>
            </a:r>
            <a:r>
              <a:rPr lang="nb-NO"/>
              <a:t>09:00 </a:t>
            </a:r>
            <a:endParaRPr lang="nb-NO" dirty="0"/>
          </a:p>
          <a:p>
            <a:r>
              <a:rPr lang="nb-NO" dirty="0"/>
              <a:t>To- eller tredelt oppgave som alle skal besvares, (med tyngdepunkt) innen sentrale deler av pensum, men som ofte legger til rette for å trekke inn andre, mindre sentrale deler</a:t>
            </a:r>
          </a:p>
          <a:p>
            <a:r>
              <a:rPr lang="nb-NO" dirty="0"/>
              <a:t>Spørsmål kan også delvis gjelde stoff som bare er behandlet i pensum (og ikke er forelest)</a:t>
            </a:r>
          </a:p>
          <a:p>
            <a:r>
              <a:rPr lang="nb-NO" dirty="0"/>
              <a:t>Spørsmålene krever nesten alltid både redegjørelser og drøftelser</a:t>
            </a:r>
          </a:p>
          <a:p>
            <a:r>
              <a:rPr lang="nb-NO" dirty="0"/>
              <a:t>Gode råd</a:t>
            </a:r>
          </a:p>
          <a:p>
            <a:pPr lvl="1"/>
            <a:r>
              <a:rPr lang="nb-NO" dirty="0"/>
              <a:t>Jobb direkte med rettskildene på forhånd (litteratur er ikke nok)</a:t>
            </a:r>
          </a:p>
          <a:p>
            <a:pPr lvl="1"/>
            <a:r>
              <a:rPr lang="nb-NO" dirty="0"/>
              <a:t>Legg vekt på å systematisere stoffet så godt som mulig før du begynner å skrive, ved at du først utarbeider disposisjon for besvarelsen</a:t>
            </a:r>
          </a:p>
          <a:p>
            <a:pPr lvl="1"/>
            <a:r>
              <a:rPr lang="nb-NO" dirty="0"/>
              <a:t>Disposisjonen viser ofte hvor god oversikt du har over stoffet. Følger du bare regel for regel slik de står i lov og forskrift, vil fremstillingen din lett bli for «</a:t>
            </a:r>
            <a:r>
              <a:rPr lang="nb-NO" dirty="0" err="1"/>
              <a:t>kildenær</a:t>
            </a:r>
            <a:r>
              <a:rPr lang="nb-NO" dirty="0"/>
              <a:t>» og lite selvstendig</a:t>
            </a:r>
          </a:p>
          <a:p>
            <a:pPr lvl="1"/>
            <a:r>
              <a:rPr lang="nb-NO" dirty="0"/>
              <a:t>Legg vekt på å skrive klart og enkelt språk (korte setninger, ikke jål deg til med «fine ord»)</a:t>
            </a:r>
          </a:p>
          <a:p>
            <a:pPr lvl="1"/>
            <a:r>
              <a:rPr lang="nb-NO" dirty="0"/>
              <a:t>Unngå å skrive «leksikon»; det er som regel best å integrere forklaring av begreper</a:t>
            </a:r>
          </a:p>
          <a:p>
            <a:pPr lvl="1"/>
            <a:r>
              <a:rPr lang="nb-NO" dirty="0"/>
              <a:t>Det er ofte en fordel å la figurer og eksempler inngå i besvarelsen</a:t>
            </a:r>
          </a:p>
          <a:p>
            <a:r>
              <a:rPr lang="nb-NO" dirty="0"/>
              <a:t>Hjelpemidler</a:t>
            </a:r>
          </a:p>
          <a:p>
            <a:pPr lvl="1"/>
            <a:r>
              <a:rPr lang="nb-NO" dirty="0" err="1"/>
              <a:t>LovdataPro</a:t>
            </a:r>
            <a:endParaRPr lang="nb-NO" dirty="0"/>
          </a:p>
          <a:p>
            <a:pPr lvl="1"/>
            <a:r>
              <a:rPr lang="nb-NO" dirty="0"/>
              <a:t>Studenter med annet morsmål enn norsk kan medbringe en ordbok som må leveres inn til kontroll minst 3 virkedager i forkant av eksamen, se hjelpemiddelreglementet </a:t>
            </a:r>
            <a:r>
              <a:rPr lang="nb-NO" dirty="0">
                <a:hlinkClick r:id="rId2"/>
              </a:rPr>
              <a:t>kapittel 1.1</a:t>
            </a:r>
            <a:r>
              <a:rPr lang="nb-NO" dirty="0"/>
              <a:t> </a:t>
            </a:r>
          </a:p>
          <a:p>
            <a:r>
              <a:rPr lang="nb-NO" dirty="0"/>
              <a:t>Dag går trøsterunde ca. 15 minutter etter at oppgaven er gitt</a:t>
            </a:r>
          </a:p>
          <a:p>
            <a:pPr lvl="1"/>
            <a:r>
              <a:rPr lang="nb-NO" dirty="0"/>
              <a:t>Kan svare på spørsmål om hvordan oppgaven skal forstås</a:t>
            </a:r>
          </a:p>
          <a:p>
            <a:pPr lvl="1"/>
            <a:r>
              <a:rPr lang="nb-NO" dirty="0"/>
              <a:t>Kan uansett være lurt å snakke med Dag dersom du – mot formodning – skulle få jernteppe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979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Microsoft Office PowerPoint</Application>
  <PresentationFormat>Widescreen</PresentationFormat>
  <Paragraphs>111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FINF4012 Rettslig regulering av personvern og digital forvaltning  Oppsummering</vt:lpstr>
      <vt:lpstr>PowerPoint-presentasjon</vt:lpstr>
      <vt:lpstr>Saksbehandlingsbestemmelser – systembestemmelser</vt:lpstr>
      <vt:lpstr>Spørsmål som må avklares for å sikre lovlig behandling av personopplysninger</vt:lpstr>
      <vt:lpstr>Ting til eksamen det er spesielt viktig å kunne</vt:lpstr>
      <vt:lpstr>Om eksamen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FINF4012 Oppsummering</dc:title>
  <dc:creator>Dag Wiese Schartum</dc:creator>
  <cp:lastModifiedBy>dag wiese schartum</cp:lastModifiedBy>
  <cp:revision>43</cp:revision>
  <cp:lastPrinted>2018-11-05T21:20:40Z</cp:lastPrinted>
  <dcterms:created xsi:type="dcterms:W3CDTF">2017-10-23T09:17:50Z</dcterms:created>
  <dcterms:modified xsi:type="dcterms:W3CDTF">2022-11-09T20:06:40Z</dcterms:modified>
</cp:coreProperties>
</file>