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91" r:id="rId5"/>
    <p:sldId id="287" r:id="rId6"/>
    <p:sldId id="281" r:id="rId7"/>
    <p:sldId id="275" r:id="rId8"/>
    <p:sldId id="272" r:id="rId9"/>
    <p:sldId id="274" r:id="rId10"/>
    <p:sldId id="282" r:id="rId11"/>
    <p:sldId id="273" r:id="rId12"/>
    <p:sldId id="283" r:id="rId13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2D964-5C8F-45DD-9759-B4720B833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EA368D6-D7D0-400C-A3D3-D12AA587E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1AF222-AC28-443A-9989-A16CC1CF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A8F7AD-0F74-4C60-80A6-0C7DD0A2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CDCEED-0182-4110-80DA-5007D114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3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459010-2AAE-4A14-AE0C-0069A022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1D08D2-8FF0-48D0-8C49-B2BEA3681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387DD5-6E92-4A21-BB80-903F2B4D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F28EF8-E635-4433-9C78-E423EE06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4BA03F-2E1B-48E5-B467-5BA5B1E8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35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343C030-FB42-4235-ABB1-95EBD8DF3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2806847-11D3-4BF1-BD15-61C27338F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C53EF6-9B80-4C99-B1E5-60F29929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08424F-E9A4-45CA-9729-5BF728E3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A4F827-E5D1-41B4-9BD8-76AF4834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056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195C9E-1041-4B5B-A5A0-C2C43F05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93C929-2553-4C67-90E4-0913DD99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0EF434-D28E-450A-B424-CAC3A7B4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AA1623-92A7-478B-8319-238D136B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4591D6-6048-4206-81A3-0637C48BA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8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D0975E-ECEA-4AC5-8409-8633182D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9184EA-82A8-487B-9110-0F218486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C4DA43-09E1-476A-89A3-763BDEAD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F304B3-2140-4A12-BB82-404CC1CC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02AAE7-D5D5-4DF2-BB69-5E214A40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209399-4428-47BF-B6CD-83C60A75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D91CC9-7BED-4FC6-8DA1-771B366DF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6459F7-852B-4B5F-9C03-1479F2B64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B25ED7-BE54-4D25-BDD0-D795DCE9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B9C96F-9F1C-4FB0-A175-F6858E38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3EAC1F-17B0-4145-BC57-11E256D7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61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1A4A96-479B-489B-98A8-E9717E7C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952EBC0-7B51-4767-9021-96F16E7D9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1FC451-A177-4756-8D8B-6046602F0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A5D4DF7-F9F9-4388-A3A3-53599E73A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056BD1-6BA5-4991-9AD8-2962F5929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A1082A6-52DF-4CFC-B65C-BB88E22A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311AC4C-49CF-40CF-AF4B-FA34E9F8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E74B374-10D2-46CF-8752-0003396B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1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0C6FEC-ED91-4DD1-BFD3-ABDF00169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99B0EDD-930B-4C19-99ED-03D4E0F1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8D0528D-925A-4F10-B593-0235E611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A2E7219-C8B9-44D5-923E-17348981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45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41E25C2-2660-4D2C-97B1-8D935256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BDF1752-2D4B-4331-97A5-1F61B5C9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A41650B-A342-4D1E-BA33-5F217CD6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31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4E9373-8AD7-488C-AD27-ED0DC968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CE2BC9-BEAF-422A-9BE4-08043E435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C30E50F-DE5D-4BC9-8F44-50B1B4D0F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CC5D06B-53B6-4C10-8A0E-06D67CD1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A268F66-12C7-4FC2-9D4E-249BD879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F32601-F423-4C75-9B4F-AE0F69D8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63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795386-2CFE-493C-A3CC-B6CCC381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7272EB6-D24A-42DC-81B8-1919B7015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7C5B5F-0D29-4037-B433-E2636DAD5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1D5AC1-3F01-411D-8937-E9E719AD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ABACB5-3C83-4410-951C-958B0D55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7666EAD-B6C1-4154-8594-4A68D4A2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12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9D171D-94A1-4312-B519-0E6E2FED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8139FC-9EDC-4FC5-B723-880A4547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0099AE-0C18-4542-8AAD-7A9BA8852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CC8E-C007-4718-8134-369B5F41BE4E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431B4D-E34A-4CC8-ABEB-1009C22F5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21843A-0ABF-45FC-B0EA-4DA1A2237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925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ifp/om/organisasjon/seri/arrangementer/2018/personvernkonferansen-2018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5E6097-1046-49AE-A7B8-031001572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246533" cy="2387600"/>
          </a:xfrm>
        </p:spPr>
        <p:txBody>
          <a:bodyPr>
            <a:normAutofit/>
          </a:bodyPr>
          <a:lstStyle/>
          <a:p>
            <a:r>
              <a:rPr lang="nb-NO" sz="3600" dirty="0"/>
              <a:t>Virkeområde, vilkår for lovlig behandling</a:t>
            </a:r>
            <a:br>
              <a:rPr lang="nb-NO" sz="3600" dirty="0"/>
            </a:br>
            <a:r>
              <a:rPr lang="nb-NO" sz="3600" dirty="0"/>
              <a:t>av personopplysninger og personvernprinsippene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FBC11D9-8429-4065-8D67-B87F3FBE95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42028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4EAE65AF-15DE-459C-B8E4-2880B48916AE}"/>
              </a:ext>
            </a:extLst>
          </p:cNvPr>
          <p:cNvSpPr txBox="1"/>
          <p:nvPr/>
        </p:nvSpPr>
        <p:spPr>
          <a:xfrm>
            <a:off x="1022741" y="1554582"/>
            <a:ext cx="1085868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 behandlingen av personopplysninger må ha ett eller flere spesifikke, uttrykkelig angitte og berettigede formål, jf. art. 5(1)(b)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Formålene skal være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spesifikke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uttrykkelig angitte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berettigede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ingen grenser for hvor mange formål som kan knyttes til én og samme behandling, men hvert formål kan ha særlige rettslige konsekvenser, jf. nedenfor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9ADA062-7B0A-49DE-8C86-EA0A556D1B09}"/>
              </a:ext>
            </a:extLst>
          </p:cNvPr>
          <p:cNvSpPr txBox="1"/>
          <p:nvPr/>
        </p:nvSpPr>
        <p:spPr>
          <a:xfrm rot="10800000">
            <a:off x="177740" y="1733460"/>
            <a:ext cx="553998" cy="3055222"/>
          </a:xfrm>
          <a:prstGeom prst="rect">
            <a:avLst/>
          </a:prstGeom>
          <a:solidFill>
            <a:schemeClr val="tx1"/>
          </a:solidFill>
        </p:spPr>
        <p:txBody>
          <a:bodyPr vert="eaVert" wrap="square" rtlCol="0">
            <a:spAutoFit/>
          </a:bodyPr>
          <a:lstStyle/>
          <a:p>
            <a:r>
              <a:rPr lang="nb-NO" sz="2400" b="1" dirty="0">
                <a:solidFill>
                  <a:schemeClr val="accent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nb-NO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4C67859-F8C5-4DD0-8FCB-556C2695B137}"/>
              </a:ext>
            </a:extLst>
          </p:cNvPr>
          <p:cNvSpPr txBox="1"/>
          <p:nvPr/>
        </p:nvSpPr>
        <p:spPr>
          <a:xfrm>
            <a:off x="1022741" y="3134960"/>
            <a:ext cx="10857370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Formålene kan endres, dersom den videre behandlingen skjer på en måte som ikke er «uforenelig» med de opprinnelige formålene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Hvis det ikke foreligger samtykke eller lovhjemmel må «uforenelig» vurderes ut i fra momentene i art. 6(4)(a – 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 angitte «primærformålene» begrenser ikke bruk til «arkivformål i allmennhetens interesse», «formål knyttet til vitenskapelig eller historisk forskning» og «statistiske formål»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Formålsbegrensningen begrenser i utgangspunktet heller ikke ytringsfrihet, og offentlig innsyn mv (jf. art. 85 og 86).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2D98F25-A90E-4C4F-B246-204CD7F23AC6}"/>
              </a:ext>
            </a:extLst>
          </p:cNvPr>
          <p:cNvSpPr txBox="1"/>
          <p:nvPr/>
        </p:nvSpPr>
        <p:spPr>
          <a:xfrm>
            <a:off x="1022741" y="5257945"/>
            <a:ext cx="1085737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Formålsangivelsen har vesentlig innvirkning på andre rettsspørsmål; særlig på spørsmål om dataminimering og opplysningskvalitet (jf. art. 5(1)(c) og (d)) og lagringstid (jf. art. 5(1)(e) og art. 17)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D66BAA02-7FA2-4896-95CA-B20DF26F2D16}"/>
              </a:ext>
            </a:extLst>
          </p:cNvPr>
          <p:cNvSpPr txBox="1"/>
          <p:nvPr/>
        </p:nvSpPr>
        <p:spPr>
          <a:xfrm>
            <a:off x="1022741" y="1070666"/>
            <a:ext cx="108573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er «feilplassert», jf. den grunnleggende prosedyren, se bilde 7</a:t>
            </a:r>
          </a:p>
        </p:txBody>
      </p:sp>
    </p:spTree>
    <p:extLst>
      <p:ext uri="{BB962C8B-B14F-4D97-AF65-F5344CB8AC3E}">
        <p14:creationId xmlns:p14="http://schemas.microsoft.com/office/powerpoint/2010/main" val="13160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E42D686-863D-4DA3-A6C9-928A4BBAFF25}"/>
              </a:ext>
            </a:extLst>
          </p:cNvPr>
          <p:cNvSpPr txBox="1"/>
          <p:nvPr/>
        </p:nvSpPr>
        <p:spPr>
          <a:xfrm rot="10800000">
            <a:off x="499346" y="1039997"/>
            <a:ext cx="553998" cy="1163395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Riktighet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2701EF7-38D6-4D63-BEAD-71D8288FE0A6}"/>
              </a:ext>
            </a:extLst>
          </p:cNvPr>
          <p:cNvSpPr txBox="1"/>
          <p:nvPr/>
        </p:nvSpPr>
        <p:spPr>
          <a:xfrm>
            <a:off x="2069245" y="1159132"/>
            <a:ext cx="91955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Opplysningene skal være så korrekte og oppdaterte som formålet tilsier, jf. art. 5(1)(d)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D76F3E1-B06E-4761-A8AB-9976F9C53811}"/>
              </a:ext>
            </a:extLst>
          </p:cNvPr>
          <p:cNvSpPr txBox="1"/>
          <p:nvPr/>
        </p:nvSpPr>
        <p:spPr>
          <a:xfrm>
            <a:off x="2069244" y="1621601"/>
            <a:ext cx="91955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Uriktige opplysninger skal rettes eller slettes, hvis mulig med «rimelige tiltak», jf. art. 16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DCE902F6-840A-4573-A406-673BDC8C6FBB}"/>
              </a:ext>
            </a:extLst>
          </p:cNvPr>
          <p:cNvGrpSpPr/>
          <p:nvPr/>
        </p:nvGrpSpPr>
        <p:grpSpPr>
          <a:xfrm>
            <a:off x="542681" y="2759045"/>
            <a:ext cx="10772478" cy="2495150"/>
            <a:chOff x="538347" y="2252008"/>
            <a:chExt cx="10772478" cy="2495150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10CD734B-CE26-477C-8A8E-97AEB8361A02}"/>
                </a:ext>
              </a:extLst>
            </p:cNvPr>
            <p:cNvSpPr txBox="1"/>
            <p:nvPr/>
          </p:nvSpPr>
          <p:spPr>
            <a:xfrm>
              <a:off x="2053357" y="2722299"/>
              <a:ext cx="9257463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Opplysningene skal dessuten være «adekvate» (dekkende) for formålet, jf. art. 5(1)(c)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05E9B72-0A1D-469F-A83E-30D78E196129}"/>
                </a:ext>
              </a:extLst>
            </p:cNvPr>
            <p:cNvSpPr txBox="1"/>
            <p:nvPr/>
          </p:nvSpPr>
          <p:spPr>
            <a:xfrm rot="10800000">
              <a:off x="538347" y="2457446"/>
              <a:ext cx="553998" cy="2228912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sz="2400" b="1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Dataminimering</a:t>
              </a: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1075B42E-537B-4318-979B-DF3622378E23}"/>
                </a:ext>
              </a:extLst>
            </p:cNvPr>
            <p:cNvSpPr txBox="1"/>
            <p:nvPr/>
          </p:nvSpPr>
          <p:spPr>
            <a:xfrm>
              <a:off x="2053357" y="3164982"/>
              <a:ext cx="925746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Det skal ikke behandles flere opplysninger enn formålene gjør nødvendig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F59DE734-B432-4C20-9987-3E06A315DA4B}"/>
                </a:ext>
              </a:extLst>
            </p:cNvPr>
            <p:cNvSpPr txBox="1"/>
            <p:nvPr/>
          </p:nvSpPr>
          <p:spPr>
            <a:xfrm>
              <a:off x="2053356" y="2252008"/>
              <a:ext cx="9257464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Opplysningene skal være relevante for formålene, i betydningen rettslig relevante, jf. art. 5(1)(c)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24944E76-7C8F-496A-AEF6-2A0DA435B08A}"/>
                </a:ext>
              </a:extLst>
            </p:cNvPr>
            <p:cNvSpPr txBox="1"/>
            <p:nvPr/>
          </p:nvSpPr>
          <p:spPr>
            <a:xfrm>
              <a:off x="2064911" y="4100827"/>
              <a:ext cx="9245914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Systemløsninger skal være slik at kun nødvendige opplysninger blir samlet inn som standard (jf. «personvern som standard» i art. 25(2)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45C954A-3144-4EEC-9BE5-778E2FB7167D}"/>
                </a:ext>
              </a:extLst>
            </p:cNvPr>
            <p:cNvSpPr/>
            <p:nvPr/>
          </p:nvSpPr>
          <p:spPr>
            <a:xfrm>
              <a:off x="2053357" y="3621688"/>
              <a:ext cx="9257467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Dataminimering gjelder også identifiserende elementer (navn, f.nr., adresse mv.), jf. art. 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3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6ADE069D-A610-4C7A-9906-247CBCF8616B}"/>
              </a:ext>
            </a:extLst>
          </p:cNvPr>
          <p:cNvGrpSpPr/>
          <p:nvPr/>
        </p:nvGrpSpPr>
        <p:grpSpPr>
          <a:xfrm>
            <a:off x="782172" y="1514551"/>
            <a:ext cx="10581490" cy="2651440"/>
            <a:chOff x="760505" y="3866202"/>
            <a:chExt cx="10581490" cy="2651440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FFA1B137-AFD2-4998-A434-88AB5C4B8E04}"/>
                </a:ext>
              </a:extLst>
            </p:cNvPr>
            <p:cNvSpPr txBox="1"/>
            <p:nvPr/>
          </p:nvSpPr>
          <p:spPr>
            <a:xfrm rot="10800000">
              <a:off x="760505" y="3866202"/>
              <a:ext cx="553998" cy="2582117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sz="2400" b="1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Lagringsbegrensning</a:t>
              </a: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A16F5EB9-E4F3-455E-BFA9-7BE39BA9434B}"/>
                </a:ext>
              </a:extLst>
            </p:cNvPr>
            <p:cNvSpPr txBox="1"/>
            <p:nvPr/>
          </p:nvSpPr>
          <p:spPr>
            <a:xfrm>
              <a:off x="2060277" y="4019861"/>
              <a:ext cx="9277082" cy="36933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Opplysningene skal ikke lagres lenger enn det formålet gjør nødvendig, jf. art. 5(1)(e)</a:t>
              </a: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2EBF648C-D763-4396-AB59-BEC433BD9827}"/>
                </a:ext>
              </a:extLst>
            </p:cNvPr>
            <p:cNvSpPr txBox="1"/>
            <p:nvPr/>
          </p:nvSpPr>
          <p:spPr>
            <a:xfrm>
              <a:off x="2064913" y="4443211"/>
              <a:ext cx="9277082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Kan innebære at enkelte opplysninger kan beholdes lenger enn andre, f.eks. fordi de trengs i senere saker</a:t>
              </a: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174FA676-1E54-43FA-B396-0F97739ACDF2}"/>
                </a:ext>
              </a:extLst>
            </p:cNvPr>
            <p:cNvSpPr txBox="1"/>
            <p:nvPr/>
          </p:nvSpPr>
          <p:spPr>
            <a:xfrm>
              <a:off x="2064911" y="5157261"/>
              <a:ext cx="9277084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Opplysninger kan oppbevares lenger enn formålet tilsier dersom det skjer «for arkivformål i allmennhetens interesse», jf. art. 5(1)(e)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18307892-885A-4D76-91A2-27F824601D80}"/>
                </a:ext>
              </a:extLst>
            </p:cNvPr>
            <p:cNvSpPr txBox="1"/>
            <p:nvPr/>
          </p:nvSpPr>
          <p:spPr>
            <a:xfrm>
              <a:off x="2064911" y="5871311"/>
              <a:ext cx="9277084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Artikkel 17 inneholder konkrete bestemmelser om når personopplysninger skal slettes, se art. 17(1)(a – 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5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6BAFC4-F298-4475-B8B2-D9FCA97A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348"/>
            <a:ext cx="10515600" cy="975778"/>
          </a:xfrm>
        </p:spPr>
        <p:txBody>
          <a:bodyPr>
            <a:normAutofit/>
          </a:bodyPr>
          <a:lstStyle/>
          <a:p>
            <a:r>
              <a:rPr lang="nb-NO" sz="3200" b="1" u="sng" dirty="0">
                <a:solidFill>
                  <a:srgbClr val="C00000"/>
                </a:solidFill>
              </a:rPr>
              <a:t>Hva</a:t>
            </a:r>
            <a:r>
              <a:rPr lang="nb-NO" sz="3200" b="1" dirty="0">
                <a:solidFill>
                  <a:srgbClr val="C00000"/>
                </a:solidFill>
              </a:rPr>
              <a:t> gjelder forordningen for: Saklig virkeområde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071E7-8359-45BD-B458-7128BBD3702A}"/>
              </a:ext>
            </a:extLst>
          </p:cNvPr>
          <p:cNvSpPr/>
          <p:nvPr/>
        </p:nvSpPr>
        <p:spPr>
          <a:xfrm>
            <a:off x="838198" y="1060164"/>
            <a:ext cx="8143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«helt  eller  delvis  automatisert 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av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2(1))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96C7581-744E-423F-BECF-F195315BDCA5}"/>
              </a:ext>
            </a:extLst>
          </p:cNvPr>
          <p:cNvSpPr txBox="1"/>
          <p:nvPr/>
        </p:nvSpPr>
        <p:spPr>
          <a:xfrm>
            <a:off x="838198" y="6224587"/>
            <a:ext cx="10048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«ikke automatisert behandling av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inngår i eller skal inngå i et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43F131-E614-4796-A8C8-746CF8167AF0}"/>
              </a:ext>
            </a:extLst>
          </p:cNvPr>
          <p:cNvSpPr/>
          <p:nvPr/>
        </p:nvSpPr>
        <p:spPr>
          <a:xfrm>
            <a:off x="838199" y="1815400"/>
            <a:ext cx="10291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enhver opplysning om en identifisert eller identifiserbar fysisk person («den registrerte»);»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BC140D33-43B6-42A5-AF44-DBBDDFFA3568}"/>
              </a:ext>
            </a:extLst>
          </p:cNvPr>
          <p:cNvCxnSpPr>
            <a:cxnSpLocks/>
          </p:cNvCxnSpPr>
          <p:nvPr/>
        </p:nvCxnSpPr>
        <p:spPr>
          <a:xfrm>
            <a:off x="8981612" y="2148558"/>
            <a:ext cx="132635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8E3DCC5E-3A15-4997-AB79-74B60ADE5A1E}"/>
              </a:ext>
            </a:extLst>
          </p:cNvPr>
          <p:cNvCxnSpPr>
            <a:cxnSpLocks/>
          </p:cNvCxnSpPr>
          <p:nvPr/>
        </p:nvCxnSpPr>
        <p:spPr>
          <a:xfrm>
            <a:off x="5907831" y="2156437"/>
            <a:ext cx="110733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C072AC56-465A-4CEA-A675-A5972754B1BC}"/>
              </a:ext>
            </a:extLst>
          </p:cNvPr>
          <p:cNvCxnSpPr>
            <a:cxnSpLocks/>
          </p:cNvCxnSpPr>
          <p:nvPr/>
        </p:nvCxnSpPr>
        <p:spPr>
          <a:xfrm>
            <a:off x="7551392" y="2148558"/>
            <a:ext cx="1371152" cy="1575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45FDDB6B-5344-4A3B-9B7F-FDC5F127C3AC}"/>
              </a:ext>
            </a:extLst>
          </p:cNvPr>
          <p:cNvGrpSpPr/>
          <p:nvPr/>
        </p:nvGrpSpPr>
        <p:grpSpPr>
          <a:xfrm>
            <a:off x="838199" y="2175438"/>
            <a:ext cx="10645607" cy="1752772"/>
            <a:chOff x="838199" y="2175438"/>
            <a:chExt cx="10645607" cy="1752772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56D7055E-EED9-483A-A547-80C1F4FC49E7}"/>
                </a:ext>
              </a:extLst>
            </p:cNvPr>
            <p:cNvSpPr txBox="1"/>
            <p:nvPr/>
          </p:nvSpPr>
          <p:spPr>
            <a:xfrm>
              <a:off x="838199" y="2604771"/>
              <a:ext cx="1064560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… en </a:t>
              </a:r>
              <a:r>
                <a:rPr lang="nb-NO" sz="200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identifiserbar fysisk  person  </a:t>
              </a:r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er  en  person  som  direkte  eller  indirekte  kan  identifiseres, </a:t>
              </a:r>
            </a:p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særlig  ved  hjelp  av  en  identifikator,  </a:t>
              </a:r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f.eks.  et  navn,  et identifikasjonsnummer, lokaliserings-</a:t>
              </a:r>
            </a:p>
            <a:p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opplysninger, en online-identifikator eller ett eller flere elementer som er spesifikke for nevnte</a:t>
              </a:r>
            </a:p>
            <a:p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fysiske persons fysiske, fysiologiske, genetiske, psykiske, økonomiske, kulturelle eller sosiale identitet</a:t>
              </a:r>
            </a:p>
          </p:txBody>
        </p:sp>
        <p:cxnSp>
          <p:nvCxnSpPr>
            <p:cNvPr id="21" name="Rett linje 20">
              <a:extLst>
                <a:ext uri="{FF2B5EF4-FFF2-40B4-BE49-F238E27FC236}">
                  <a16:creationId xmlns:a16="http://schemas.microsoft.com/office/drawing/2014/main" id="{EE61C9BE-C2BD-4D5D-8C65-D0541C7097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1338" y="2175438"/>
              <a:ext cx="5969793" cy="507881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99CE8C56-C363-4870-8208-9E8C89301DFB}"/>
              </a:ext>
            </a:extLst>
          </p:cNvPr>
          <p:cNvGrpSpPr/>
          <p:nvPr/>
        </p:nvGrpSpPr>
        <p:grpSpPr>
          <a:xfrm>
            <a:off x="9008269" y="947481"/>
            <a:ext cx="1833579" cy="955693"/>
            <a:chOff x="9008269" y="947481"/>
            <a:chExt cx="1833579" cy="955693"/>
          </a:xfrm>
        </p:grpSpPr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C6FFED71-5DE7-4075-A5F5-A06676E73969}"/>
                </a:ext>
              </a:extLst>
            </p:cNvPr>
            <p:cNvSpPr txBox="1"/>
            <p:nvPr/>
          </p:nvSpPr>
          <p:spPr>
            <a:xfrm>
              <a:off x="9008269" y="947481"/>
              <a:ext cx="1833579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levende, men …</a:t>
              </a:r>
            </a:p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fysisk, men …</a:t>
              </a:r>
            </a:p>
          </p:txBody>
        </p: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189F8C6D-1D0B-42C8-948B-701260FE14A5}"/>
                </a:ext>
              </a:extLst>
            </p:cNvPr>
            <p:cNvCxnSpPr>
              <a:cxnSpLocks/>
            </p:cNvCxnSpPr>
            <p:nvPr/>
          </p:nvCxnSpPr>
          <p:spPr>
            <a:xfrm>
              <a:off x="9757171" y="1655367"/>
              <a:ext cx="0" cy="247807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48AB843E-7631-42AF-82E4-70123EF431A7}"/>
              </a:ext>
            </a:extLst>
          </p:cNvPr>
          <p:cNvCxnSpPr>
            <a:cxnSpLocks/>
          </p:cNvCxnSpPr>
          <p:nvPr/>
        </p:nvCxnSpPr>
        <p:spPr>
          <a:xfrm>
            <a:off x="904874" y="3266490"/>
            <a:ext cx="383381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A1D74EB-BA95-4117-B201-CF3D1926576C}"/>
              </a:ext>
            </a:extLst>
          </p:cNvPr>
          <p:cNvSpPr txBox="1"/>
          <p:nvPr/>
        </p:nvSpPr>
        <p:spPr>
          <a:xfrm>
            <a:off x="838198" y="4257651"/>
            <a:ext cx="10524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[av personopplysninger] enhver operasjon eller rekke av operasjoner som gjøres med</a:t>
            </a:r>
            <a:b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personopplysninger, enten automatisert eller ikke, …»</a:t>
            </a:r>
          </a:p>
        </p:txBody>
      </p: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082B6B2C-A075-4393-8603-5FCB04A08EA7}"/>
              </a:ext>
            </a:extLst>
          </p:cNvPr>
          <p:cNvCxnSpPr>
            <a:cxnSpLocks/>
          </p:cNvCxnSpPr>
          <p:nvPr/>
        </p:nvCxnSpPr>
        <p:spPr>
          <a:xfrm>
            <a:off x="7159427" y="4611594"/>
            <a:ext cx="215508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EB316558-83AE-4919-B463-5E7BB95142DB}"/>
              </a:ext>
            </a:extLst>
          </p:cNvPr>
          <p:cNvSpPr txBox="1"/>
          <p:nvPr/>
        </p:nvSpPr>
        <p:spPr>
          <a:xfrm>
            <a:off x="838198" y="5532855"/>
            <a:ext cx="1084681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Definisjonene av «behandling» og «personopplysning» gir et ekstremt stort saklig virkeområde</a:t>
            </a:r>
          </a:p>
        </p:txBody>
      </p: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72A17C9F-8968-44CB-9C8F-4AABA8BEB364}"/>
              </a:ext>
            </a:extLst>
          </p:cNvPr>
          <p:cNvCxnSpPr>
            <a:cxnSpLocks/>
          </p:cNvCxnSpPr>
          <p:nvPr/>
        </p:nvCxnSpPr>
        <p:spPr>
          <a:xfrm>
            <a:off x="976262" y="1414107"/>
            <a:ext cx="316949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DCB8E833-0D73-4840-BB08-4757CAE9C4AE}"/>
              </a:ext>
            </a:extLst>
          </p:cNvPr>
          <p:cNvSpPr txBox="1"/>
          <p:nvPr/>
        </p:nvSpPr>
        <p:spPr>
          <a:xfrm>
            <a:off x="904874" y="5052764"/>
            <a:ext cx="107060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Behandling av personopplysninger dekker: skrift, foto, film, lyd, biometri, GPS-data og ulike typer </a:t>
            </a:r>
            <a:r>
              <a:rPr lang="nb-NO" dirty="0" err="1"/>
              <a:t>sensordata</a:t>
            </a:r>
            <a:r>
              <a:rPr lang="nb-NO" dirty="0"/>
              <a:t> mv.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14F0D0FA-470B-428A-909C-DB1DF31ECB97}"/>
              </a:ext>
            </a:extLst>
          </p:cNvPr>
          <p:cNvCxnSpPr/>
          <p:nvPr/>
        </p:nvCxnSpPr>
        <p:spPr>
          <a:xfrm>
            <a:off x="8866646" y="2933881"/>
            <a:ext cx="34235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3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7294AF-9633-4E8D-9E79-9056D702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39" y="319089"/>
            <a:ext cx="10515600" cy="98373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Behandling som ikke krever identifisering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2098F5-4DDF-4941-84A1-0B933035A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61" y="1509713"/>
            <a:ext cx="10169269" cy="4529137"/>
          </a:xfrm>
        </p:spPr>
        <p:txBody>
          <a:bodyPr>
            <a:normAutofit/>
          </a:bodyPr>
          <a:lstStyle/>
          <a:p>
            <a:r>
              <a:rPr lang="nb-NO" sz="2400" dirty="0"/>
              <a:t>Selv om opplysninger er «personopplysninger» fordi det – direkte eller indirekte –  er </a:t>
            </a:r>
            <a:r>
              <a:rPr lang="nb-NO" sz="2400" i="1" dirty="0"/>
              <a:t>mulig</a:t>
            </a:r>
            <a:r>
              <a:rPr lang="nb-NO" sz="2400" dirty="0"/>
              <a:t> å identifisere og knytte personer til opplysningene, er det fastlagt en «mellomgruppe» der den behandlingsansvarlige må foreta seg noe for å kunne identifisere/</a:t>
            </a:r>
            <a:r>
              <a:rPr lang="nb-NO" sz="2400" dirty="0" err="1"/>
              <a:t>reidentifisere</a:t>
            </a:r>
            <a:endParaRPr lang="nb-NO" sz="2400" dirty="0"/>
          </a:p>
          <a:p>
            <a:pPr lvl="1"/>
            <a:r>
              <a:rPr lang="nb-NO" sz="2200" dirty="0"/>
              <a:t>Hvis behandlingsformålet ikke gjør det nødvendig å identifisere, har den behandlingsansvarlige ikke plikt til å  identifisere/re-identifisere for å oppfylle kravene i forordningen hvis (art. 11(1))</a:t>
            </a:r>
          </a:p>
          <a:p>
            <a:pPr lvl="1"/>
            <a:r>
              <a:rPr lang="nb-NO" sz="2200" dirty="0"/>
              <a:t>En registrerte som ønsker å bruke rettighetene sine i samsvar med art. 15 – 20 kan gi slike opplysninger som er nødvendige for at identifisering likevel kan skje (jf. art. 11(2))</a:t>
            </a:r>
          </a:p>
          <a:p>
            <a:pPr lvl="1"/>
            <a:r>
              <a:rPr lang="nb-NO" sz="2200" dirty="0"/>
              <a:t>Hvilke situasjoner som kommer inn under art. 11 må bedømmes ut i fra kravet til sikker identifikasjon, jf. art. 32 og 12(6)</a:t>
            </a:r>
          </a:p>
        </p:txBody>
      </p:sp>
    </p:spTree>
    <p:extLst>
      <p:ext uri="{BB962C8B-B14F-4D97-AF65-F5344CB8AC3E}">
        <p14:creationId xmlns:p14="http://schemas.microsoft.com/office/powerpoint/2010/main" val="9160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F5BA17-9FE7-493B-9637-A0380FF3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Skillet mellom «alminnelige» og særskilte kategorier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6915EF-2EF1-4515-8298-8DC0FBD4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788"/>
            <a:ext cx="10515600" cy="380523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Eneste eksplisitte underkategorien personopplysninger er «særlige kategorier personopplysninger», jf. art. 9(1)</a:t>
            </a:r>
          </a:p>
          <a:p>
            <a:pPr lvl="1"/>
            <a:r>
              <a:rPr lang="nb-NO" dirty="0"/>
              <a:t>Ligner, men er ikke identisk med «sensitive personopplysninger» i tidligere lov</a:t>
            </a:r>
          </a:p>
          <a:p>
            <a:pPr lvl="1"/>
            <a:r>
              <a:rPr lang="nb-NO" dirty="0"/>
              <a:t>For slike opplysninger gjelder et forbud mot </a:t>
            </a:r>
            <a:r>
              <a:rPr lang="nb-NO" dirty="0" smtClean="0"/>
              <a:t>behandling</a:t>
            </a:r>
            <a:endParaRPr lang="nb-NO" dirty="0"/>
          </a:p>
          <a:p>
            <a:pPr lvl="1"/>
            <a:r>
              <a:rPr lang="nb-NO" dirty="0"/>
              <a:t>Særlige kategorier personopplysninger må forstås som opplysninger som </a:t>
            </a:r>
            <a:r>
              <a:rPr lang="nb-NO" i="1" dirty="0"/>
              <a:t>røper</a:t>
            </a:r>
            <a:r>
              <a:rPr lang="nb-NO" dirty="0"/>
              <a:t> slike forhold som er regnet opp i bestemmelsen (jf. «om» i norsk og «revealing» i engelsk versjon)</a:t>
            </a:r>
          </a:p>
          <a:p>
            <a:r>
              <a:rPr lang="nb-NO" dirty="0"/>
              <a:t>For å betegne «resten» av personopplysningene, kan en bruke betegnelsen «alminnelige personopplysninger»</a:t>
            </a:r>
          </a:p>
          <a:p>
            <a:r>
              <a:rPr lang="nb-NO" dirty="0"/>
              <a:t>Merk at «noens personlige forhold» i forvaltningslovens bestemmelser om taushetsplikt, verken er harmonisert med «personopplysninger» eller «særlige kategorier personopplysninger»</a:t>
            </a:r>
          </a:p>
          <a:p>
            <a:pPr lvl="1"/>
            <a:r>
              <a:rPr lang="nb-NO" dirty="0"/>
              <a:t>Det er likevel en stor grad av overlapping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5560B8C6-50E1-4A4D-B805-F3C954E12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066" y="4290438"/>
            <a:ext cx="4947247" cy="225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6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3652A4-66D3-44F0-85D5-2B3D97C6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112"/>
            <a:ext cx="10515600" cy="700953"/>
          </a:xfrm>
        </p:spPr>
        <p:txBody>
          <a:bodyPr>
            <a:normAutofit/>
          </a:bodyPr>
          <a:lstStyle/>
          <a:p>
            <a:r>
              <a:rPr lang="nb-NO" sz="3200" b="1" u="sng" dirty="0">
                <a:solidFill>
                  <a:srgbClr val="C00000"/>
                </a:solidFill>
              </a:rPr>
              <a:t>Hva</a:t>
            </a:r>
            <a:r>
              <a:rPr lang="nb-NO" sz="3200" b="1" dirty="0">
                <a:solidFill>
                  <a:srgbClr val="C00000"/>
                </a:solidFill>
              </a:rPr>
              <a:t> gjelder personvernforordningen </a:t>
            </a:r>
            <a:r>
              <a:rPr lang="nb-NO" sz="3200" b="1" i="1" dirty="0">
                <a:solidFill>
                  <a:srgbClr val="C00000"/>
                </a:solidFill>
              </a:rPr>
              <a:t>ikke</a:t>
            </a:r>
            <a:r>
              <a:rPr lang="nb-NO" sz="3200" b="1" dirty="0">
                <a:solidFill>
                  <a:srgbClr val="C00000"/>
                </a:solidFill>
              </a:rPr>
              <a:t> for? (art. 2(2))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CF704C-F184-44AD-B836-79E8F016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842963"/>
            <a:ext cx="11353799" cy="5738812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Unionsretten er ramme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personopplysninger som knyttet til sikkerhets- og forsvarspolitikk er unntatt (jf. TEU, avdeling V, kapittel 2)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personopplysninger som utføres som ledd i strafferettspleien (politisaker og straffeforfølgning) er unntatt (kommer inn under Direktiv 2016/680/EU om personvern innen det strafferettslige området)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personopplysninger som «utføres av en fysisk person som ledd i rent personlige eller familiemessige aktiviteter» er unntatt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bl.a. at behandling av lukkede (ikke-offentlige) profiler på sosiale medier som fysiske personer disponerer, faller utenfor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«rent personlig …» innebærer at kommersielt innhold mv. kan gjøre at en profil mv. kommer inn under forordningen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norsk rett er det gjort unntak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«saker som behandles eller avgjøres i medhold av rettspleielovene (domstolloven,​ straffeprosessloven,​ tvisteloven​ og tvangsfullbyrdelsesloven​ mv), se pol § 2 annet ledd, bokstav b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Altså ikke unntak for administrativ behandling av personopplysninger ved domstolene mv.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56 (om ledende tilsynsmyndighet) og kapittel VII (om samarbeid og ensartet anvendelse) gjelder bare innenfor EØS-avtalens virkeområde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 stat kan gjøre unntak fra bestemmelsene i art. 5, art. 12 – 22 og art. 34 i samsvar med art. 23 (med begrunnelse i nasjonal og offentlig sikkerhet, forsvar, forebygging, etterforskning mv.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F6A4A0-1B32-4765-B913-B990AD6B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440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Geografisk virkeområde (art. 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283693-493C-4F19-8FFA-DCAFFAFC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64" y="1188577"/>
            <a:ext cx="10988374" cy="53836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gjelder: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«…behandling  av  personopplysninger  som  utføres  i  forbindelse  med  aktiviteter ved virksomheten til en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eller en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databehandler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Unionen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uavhengig av om behandlingen finner sted i Unionen eller ikke» (jf. art. 3(1))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«i Unionen» må forstås som et krav om etablering</a:t>
            </a:r>
          </a:p>
          <a:p>
            <a:pPr marL="914400" lvl="2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i) det må utøves en aktivitet</a:t>
            </a:r>
          </a:p>
          <a:p>
            <a:pPr marL="914400" lvl="2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ii) gjennom en fast organisatorisk infrastruktur, og</a:t>
            </a:r>
          </a:p>
          <a:p>
            <a:pPr marL="914400" lvl="2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iii) over et ubestemt tidsrom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Når registrerte personer er i Unionen, og behandlingsansvarlig og databehandler ikke er etablert i Unionen og behandler opplysninger som 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knyttet til tilbud av varer og tjenester til registrerte som er i Unionen (jf. art. 23(2)(a))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knyttet til </a:t>
            </a:r>
            <a:r>
              <a:rPr lang="nb-NO" sz="2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monitorering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registrertes adferd som finner sted i Unionen (jf. art. 3(2)(b))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«I Unionen» må anses å innbefatte hele EØS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behandlingsansvarlige og databehandlere som er etablert i Norge også skal følge personopplysningsloven og eventuell annen relevant norsk lovgivning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0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221BE5-8782-49EA-98EF-BFABF701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151948"/>
            <a:ext cx="9296400" cy="912278"/>
          </a:xfrm>
        </p:spPr>
        <p:txBody>
          <a:bodyPr>
            <a:normAutofit fontScale="90000"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Spørsmål som må avklares for å sikre lovlig behandling av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3CC1F5-7562-4B92-85C6-6AB99F3D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57" y="1064226"/>
            <a:ext cx="11317423" cy="5589298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personopplysninger ønsker jeg å behandle?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4(1) og (2)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Til hvilket formål  ønsker jeg bruke personopplysningene?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5(1)(b)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Hvilket rettslig grunnlag kan jeg påberope meg?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6 og 9</a:t>
            </a:r>
          </a:p>
          <a:p>
            <a:pPr marL="1371600" lvl="2" indent="-457200">
              <a:buFont typeface="+mj-lt"/>
              <a:buAutoNum type="alphaLcParenR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fra den registrerte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Nødvendige grunner slik forordningen angir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må/kan jeg organisere behandlingen av personopplysninger?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26 – 28, art. 37 flg., jf. art. 24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må/kan jeg sikre behandlingen av personopplysninger?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32, jf. art. 5(1)(f)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kan jeg bygge personvernregler og -prinsipper inn i systemløsninger og organisering?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Gir den planlagte behandlingen akseptabel risiko for registrerte personers rettigheter og friheter?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35, jf. art. 36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89E93-6AA8-4388-8BCC-7B692C35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33" y="-17432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Generelt om de 6 prinsippene for behandling av personopplysninger (art. 5(1))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1CA99A-884C-471C-A048-95CC3405B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179543"/>
            <a:ext cx="11182350" cy="5226020"/>
          </a:xfrm>
        </p:spPr>
        <p:txBody>
          <a:bodyPr>
            <a:normAutofit fontScale="85000" lnSpcReduction="20000"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Prinsipper i stikkords form: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Lovlighet, rettferdighet og åpenhet (a)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 (b)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Dataminimering (c)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Riktighet (d)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Lagringsbegrensning (e)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Integritet og konfidensialitet (f)  </a:t>
            </a:r>
            <a:r>
              <a:rPr lang="nb-NO" sz="21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[Behandler </a:t>
            </a:r>
            <a:r>
              <a:rPr lang="nb-NO" sz="2100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ikke dette </a:t>
            </a:r>
            <a:r>
              <a:rPr lang="nb-NO" sz="21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prinsippet </a:t>
            </a:r>
            <a:r>
              <a:rPr lang="nb-NO" sz="2100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her, kan </a:t>
            </a:r>
            <a:r>
              <a:rPr lang="nb-NO" sz="210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best ses i sammen </a:t>
            </a:r>
            <a:r>
              <a:rPr lang="nb-NO" sz="21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 art. 32 om behandlingssikkerhet]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 tillegg kommer «ansvarsprinsippet» i art. 5(2), som langt på vei er en spesifisering av art. 24 om behandlingsansvarliges ansvar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Prinsippene kan ses som et «konsentrat» av tenkningen bak forordningen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Hvert prinsipp har selvstendig betydning, men står samtidig i nær sammenheng med andre bestemmelser i forordningen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om «dataminimering» i art. 5(1)(c) står f.eks. i nær relasjon med plikten i art. 17 til å slette personopplysninger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Prinsippene (som mange andre bestemmelser i PVF) er vagt og abstrakt formulert; det gjelder derfor å forstå </a:t>
            </a:r>
            <a:r>
              <a:rPr lang="nb-NO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 bakenforliggende tenkningen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snarere enn å lete etter en helt presis betydning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Grundige gjennomganger fra Personvernkonferansen 2018 av fire prinsipper, er tilgjengelig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her</a:t>
            </a: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9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9062EC9-CA72-4701-857B-9652B50B94C2}"/>
              </a:ext>
            </a:extLst>
          </p:cNvPr>
          <p:cNvSpPr txBox="1"/>
          <p:nvPr/>
        </p:nvSpPr>
        <p:spPr>
          <a:xfrm rot="10800000">
            <a:off x="257207" y="1396537"/>
            <a:ext cx="553998" cy="4316823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Lovlighet, rettferdighet og åpenhet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2507912D-E2FC-42F2-8FF1-EC617F022500}"/>
              </a:ext>
            </a:extLst>
          </p:cNvPr>
          <p:cNvGrpSpPr/>
          <p:nvPr/>
        </p:nvGrpSpPr>
        <p:grpSpPr>
          <a:xfrm>
            <a:off x="1200072" y="1427883"/>
            <a:ext cx="10658370" cy="1062063"/>
            <a:chOff x="1200072" y="1427883"/>
            <a:chExt cx="10658370" cy="1062063"/>
          </a:xfrm>
        </p:grpSpPr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F0655977-53FA-47CF-AAD2-B466CD0163DF}"/>
                </a:ext>
              </a:extLst>
            </p:cNvPr>
            <p:cNvSpPr txBox="1"/>
            <p:nvPr/>
          </p:nvSpPr>
          <p:spPr>
            <a:xfrm>
              <a:off x="1200072" y="1427883"/>
              <a:ext cx="1065837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«Lovlighet» viser til de krav som rettsordenen stiller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0C4D5A63-F9C3-4704-ABB9-26DDB85DBA2C}"/>
                </a:ext>
              </a:extLst>
            </p:cNvPr>
            <p:cNvSpPr txBox="1"/>
            <p:nvPr/>
          </p:nvSpPr>
          <p:spPr>
            <a:xfrm>
              <a:off x="1604430" y="1843615"/>
              <a:ext cx="1025401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Må f.eks. være i samsvar med annen EU-rett, internasjonalt bindende konvensjoner, f.eks. EMK art. 8 og 10 og Barnekonvensjonen, og Grunnloven, bl.a. §§ 100, 102, 104</a:t>
              </a:r>
            </a:p>
          </p:txBody>
        </p:sp>
      </p:grp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37A57577-DDF9-47B2-8F54-9D8A1FC84666}"/>
              </a:ext>
            </a:extLst>
          </p:cNvPr>
          <p:cNvSpPr txBox="1"/>
          <p:nvPr/>
        </p:nvSpPr>
        <p:spPr>
          <a:xfrm>
            <a:off x="1065580" y="5070835"/>
            <a:ext cx="1065836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«Åpenhet» gjelder bl.a. slike forhold som har betydning for folks utøvelse av personvernrettigheter, og om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forhold som gjelder tilsyn og myndighetsutøvelse knyttet til behandling av personopplysninger, jf. f.eks. art. 12 – 15, art. 26(1) og 34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463D71DF-EB7F-4C41-9647-072E459E1615}"/>
              </a:ext>
            </a:extLst>
          </p:cNvPr>
          <p:cNvGrpSpPr/>
          <p:nvPr/>
        </p:nvGrpSpPr>
        <p:grpSpPr>
          <a:xfrm>
            <a:off x="1200071" y="2536346"/>
            <a:ext cx="10658371" cy="2447525"/>
            <a:chOff x="1200071" y="2536346"/>
            <a:chExt cx="10658371" cy="2447525"/>
          </a:xfrm>
        </p:grpSpPr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4E56FD66-C2F8-4A3A-B490-24F8B8C40530}"/>
                </a:ext>
              </a:extLst>
            </p:cNvPr>
            <p:cNvSpPr txBox="1"/>
            <p:nvPr/>
          </p:nvSpPr>
          <p:spPr>
            <a:xfrm>
              <a:off x="1200071" y="2536346"/>
              <a:ext cx="10658371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«Rettferdighet» gjelder de innholdsmessige avveiningene mellom ulike, motstridende interesser 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4741388D-2BE1-452B-8654-D54B647603CF}"/>
                </a:ext>
              </a:extLst>
            </p:cNvPr>
            <p:cNvSpPr txBox="1"/>
            <p:nvPr/>
          </p:nvSpPr>
          <p:spPr>
            <a:xfrm>
              <a:off x="1604430" y="2952078"/>
              <a:ext cx="10254012" cy="9233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Innebærer trolig et krav om at motstridende interesser skal avveies på en forholdsmessig måte,</a:t>
              </a:r>
            </a:p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og er trolig i slekt med det generelle kravet om saksutredning og fravær av forutinntatte standpunkt,</a:t>
              </a:r>
            </a:p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åpen og frimodig vurdering av interessemotsetninger mv</a:t>
              </a:r>
            </a:p>
          </p:txBody>
        </p:sp>
        <p:sp>
          <p:nvSpPr>
            <p:cNvPr id="2" name="TekstSylinder 1">
              <a:extLst>
                <a:ext uri="{FF2B5EF4-FFF2-40B4-BE49-F238E27FC236}">
                  <a16:creationId xmlns:a16="http://schemas.microsoft.com/office/drawing/2014/main" id="{C2E0FF77-4786-4171-A2EA-77AB18434E14}"/>
                </a:ext>
              </a:extLst>
            </p:cNvPr>
            <p:cNvSpPr txBox="1"/>
            <p:nvPr/>
          </p:nvSpPr>
          <p:spPr>
            <a:xfrm>
              <a:off x="1604430" y="3921808"/>
              <a:ext cx="10254012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Se andre krav på </a:t>
              </a:r>
              <a:r>
                <a:rPr lang="da-DK" dirty="0" err="1">
                  <a:latin typeface="Calibri Light" panose="020F0302020204030204" pitchFamily="34" charset="0"/>
                  <a:cs typeface="Calibri Light" panose="020F0302020204030204" pitchFamily="34" charset="0"/>
                </a:rPr>
                <a:t>rettferdighet</a:t>
              </a:r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i forordningen: art. 13(2) og 14(2), 40(2)(a) 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48341C35-CF06-482C-9D13-F672CF234FD4}"/>
                </a:ext>
              </a:extLst>
            </p:cNvPr>
            <p:cNvSpPr txBox="1"/>
            <p:nvPr/>
          </p:nvSpPr>
          <p:spPr>
            <a:xfrm>
              <a:off x="1604430" y="4337540"/>
              <a:ext cx="1025401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Se eksempler på </a:t>
              </a:r>
              <a:r>
                <a:rPr lang="da-DK" dirty="0" err="1">
                  <a:latin typeface="Calibri Light" panose="020F0302020204030204" pitchFamily="34" charset="0"/>
                  <a:cs typeface="Calibri Light" panose="020F0302020204030204" pitchFamily="34" charset="0"/>
                </a:rPr>
                <a:t>interesseavveininger</a:t>
              </a:r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i forordningen: art. 6(1)(d) og (f); 9(2)(b), (c), (g) og (j); 22(2)(b), (3) og (4); og 49(1)(d) og (f) og 49(5)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8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1893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Virkeområde, vilkår for lovlig behandling av personopplysninger og personvernprinsippene</vt:lpstr>
      <vt:lpstr>Hva gjelder forordningen for: Saklig virkeområde</vt:lpstr>
      <vt:lpstr>Behandling som ikke krever identifisering</vt:lpstr>
      <vt:lpstr>Skillet mellom «alminnelige» og særskilte kategorier personopplysninger</vt:lpstr>
      <vt:lpstr>Hva gjelder personvernforordningen ikke for? (art. 2(2))</vt:lpstr>
      <vt:lpstr>Geografisk virkeområde (art. 3)</vt:lpstr>
      <vt:lpstr>Spørsmål som må avklares for å sikre lovlig behandling av personopplysninger</vt:lpstr>
      <vt:lpstr>Generelt om de 6 prinsippene for behandling av personopplysninger (art. 5(1))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Vilkår for lovlig behandling av personopplysninger</dc:title>
  <dc:creator>dag wiese schartum</dc:creator>
  <cp:lastModifiedBy>Dag Wiese Schartum</cp:lastModifiedBy>
  <cp:revision>7</cp:revision>
  <cp:lastPrinted>2022-09-07T08:29:14Z</cp:lastPrinted>
  <dcterms:created xsi:type="dcterms:W3CDTF">2021-09-06T18:58:49Z</dcterms:created>
  <dcterms:modified xsi:type="dcterms:W3CDTF">2022-09-07T09:57:55Z</dcterms:modified>
</cp:coreProperties>
</file>