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48FA1C-2368-17EC-65F8-DA841ABF7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19F1896-0B10-4F43-F2EC-FF9EC1347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F7D2E2-595E-BF39-EB97-952F566A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91684D5-FD8B-7A94-1335-A09E5B96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B73BA1-9A1A-DBEB-B32E-8307B305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4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7D36BD-85FE-0950-31F7-3779406D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D069A57-0D24-C7D3-0868-FB978DC5F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B60C44-2CA9-469E-9952-9BD14E543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AE4CA7-75BF-1AE7-1CFE-7ED57283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16B2CF9-9FEB-8B4F-27BD-0E6E1C04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89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C5EFD13-851B-30E9-907C-B8289B15F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2FC2828-A52A-8B23-9A88-5F9086F4D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0A55A9-4BC6-A653-BE0A-3232DA86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F3802F-3DF5-E02F-A202-EA592F13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CC1F3F-6555-7E12-8178-60C20BEC6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63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C42F41-31B4-395C-E37D-A2453A8E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FFD3F9-1D26-4D33-39BA-4C400529A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6840D8-5B26-3651-E28E-5C53B005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D8FFE2E-E2FD-1DBD-26EF-3D2D6C32B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079E63-4CFD-0A1B-7908-AB07D803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471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8318D7-AA95-ADBF-C329-317C18B1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E5E04AE-E200-89B0-ABC2-2D7595FBC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8E4915E-3A12-9FB9-A304-D2E3F7C41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FEC504-7336-6238-2B5D-5D0B5C4E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17F1A7F-509F-CB62-9E7C-471806D6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277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64778C-F0E8-4EAD-A35F-93C8B568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486768-BF3B-A6B7-C3E2-52025B820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999CDB3-DB27-6020-FDB6-B3FB415E22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7270EF-13C0-B7DD-4C7F-F2E7DA9E6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2E5EB49-9A04-DD5C-56B1-9FABCB24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E945BFD-D297-82A5-66B6-E1622F0B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767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AEFD7C-D385-3E44-43C2-1C0F9A5CB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3C55E1-5F7E-3408-DFA1-CACDFBECA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5A7AB4B-09A8-17FD-C2F6-7FCDFC81D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06E8506-857B-7AA1-23C7-7B445B456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8C771DF-0A0F-870D-CFF5-21CC12D27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5E72BC7-EC1D-7CEF-1672-DC6A5095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B9DE7CB-460D-11BE-D454-EB10D532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D9B8ABC-4861-BAC4-1BC3-0C20D4F4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84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384D27-2545-290A-6C79-5D071EEC8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B26E832-2B94-F8B1-4CF6-8F32C29F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9400359-FE51-8066-9C10-177D32A6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189374D-0946-DB94-ACD4-62D03F81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63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1A523ED-0670-E73C-FA3F-FB54994FB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77E8FA3-B82C-08A4-DCFB-EFB67A6A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FF960B8-9272-3CBE-B558-FD435E7F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26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2244C9-8BA7-7B79-CB1D-D1B3597F7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8E7C53-405C-DBE7-6C42-F2629FB31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1C8DD24-6656-51FD-7CB7-2EBB90B8D7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8853636-5019-FAB5-BC34-8BFAAA81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8138843-3115-3705-32D0-42018159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685350-259A-8657-294C-FBA11111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70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B5912D-3753-81E6-91DE-03642385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0283006-37DE-74A5-3E24-6A86BCD84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B483FE8-A210-03D4-E8D9-4D7B9801E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6F9E3D4-CC10-1074-9C48-3CD750DF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A1A14B-C586-F946-33CD-3C287D09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613777-88E0-9E42-336B-B423F16E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20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6F4CB5-564F-D747-14A0-AAB46428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F64D48F-0A97-C680-6AB9-490DE7AC1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54CE84A-51A0-9CB2-0EDC-33D3A9EA8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E8AB-C42A-4BDD-A04E-B01E16DEC9FF}" type="datetimeFigureOut">
              <a:rPr lang="nb-NO" smtClean="0"/>
              <a:t>24.10.2023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528E8F-5E2F-6072-4197-A109EAD8EF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B11513-2D1A-3C14-9965-3E00D5734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B9CE-32D5-45FD-8194-238A27C0FF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58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7D02D8-DF6A-2246-F757-ED6C5E850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867" y="1223433"/>
            <a:ext cx="9144000" cy="1524530"/>
          </a:xfrm>
        </p:spPr>
        <p:txBody>
          <a:bodyPr>
            <a:normAutofit/>
          </a:bodyPr>
          <a:lstStyle/>
          <a:p>
            <a:r>
              <a:rPr lang="nb-NO" sz="3600" dirty="0"/>
              <a:t> </a:t>
            </a:r>
            <a:r>
              <a:rPr lang="nb-NO" sz="3600" dirty="0">
                <a:solidFill>
                  <a:srgbClr val="7030A0"/>
                </a:solidFill>
              </a:rPr>
              <a:t>Diskusjon av veiledning om personvern</a:t>
            </a:r>
            <a:br>
              <a:rPr lang="nb-NO" sz="3600" dirty="0"/>
            </a:br>
            <a:r>
              <a:rPr lang="nb-NO" sz="2000" dirty="0"/>
              <a:t>jf. NOU 2022: 11, kapittel 13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42E7B41-DB20-A27F-75AE-902CCE9E3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47444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C8317A21-00EE-36A8-63B4-D04542DE2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29" y="349978"/>
            <a:ext cx="6005373" cy="44413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841B4D13-BD62-20B5-F751-12225C83DCE9}"/>
              </a:ext>
            </a:extLst>
          </p:cNvPr>
          <p:cNvSpPr txBox="1"/>
          <p:nvPr/>
        </p:nvSpPr>
        <p:spPr>
          <a:xfrm>
            <a:off x="5978549" y="1990785"/>
            <a:ext cx="6069522" cy="47089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i. følge relevant utvikling, i den grad den har innvirkning på personvern, særlig utviklingen innen informasjons- og kommunikasjonsteknologi og handelspraksis,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j. vedta standardavtalevilkår som nevnt i artikkel 28 nr. 8 og artikkel 46 nr. 2 bokstav d),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k. opprette og vedlikeholde en liste i forbindelse med kravene til vurderingen av personvernkonsekvenser i henhold til artikkel 35 nr. 4,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l. gi råd om behandlingsaktivitetene nevnt i artikkel 36 nr. 2,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m. oppmuntre til utarbeiding av atferdsnormer i henhold til artikkel 40 nr. 1 og avgi uttalelse om og godkjenne slike atferdsnormer som gir tilstrekkelige garantier, i henhold til artikkel 40 nr. 5,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n. oppmuntre til innføring av mekanismer for personvernsertifisering samt personvernsegl og -merker i henhold til artikkel 42 nr. 1, og å godkjenne kriteriene for sertifisering i henhold til artikkel 42 nr. 5,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o. dersom det er relevant, foreta en regelmessig gjennomgåelse av sertifiseringene utstedt i samsvar med artikkel 42 nr. 7,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 utarbeide et utkast til og offentliggjøre kravene for akkreditering av et organ med ansvar for tilsyn med atferdsnormer i henhold til artikkel 41 og et sertifiseringsorgan i henhold til artikkel 43,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q. foreta akkreditering av et organ med ansvar for overvåking av atferdsnormer i henhold til artikkel 41 og et sertifiseringsorgan i henhold til artikkel 43,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r. godkjenne avtalevilkår og bestemmelser som nevnt i artikkel 46 nr. 3,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 godkjenne bindende virksomhetsregler i henhold til artikkel 47,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t. bidra i Personvernrådets arbeid,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u. føre interne registre over overtredelser av denne forordning og over tiltak som er truffet i samsvar med artikkel 58 nr. 2, og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v. utføre enhver annen oppgave knyttet til vern av personopplysninger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AAAE65C-5911-2D53-A606-36AF31C7A053}"/>
              </a:ext>
            </a:extLst>
          </p:cNvPr>
          <p:cNvSpPr/>
          <p:nvPr/>
        </p:nvSpPr>
        <p:spPr>
          <a:xfrm>
            <a:off x="220393" y="1683434"/>
            <a:ext cx="121920" cy="14067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F837D67E-B88E-311C-7F34-E9698B0D5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84" y="2217088"/>
            <a:ext cx="134124" cy="152413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32032781-A434-2D07-998C-440C177FC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71" y="2570653"/>
            <a:ext cx="134124" cy="152413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82678E4-5CD9-949E-FF91-F36C8C73908D}"/>
              </a:ext>
            </a:extLst>
          </p:cNvPr>
          <p:cNvSpPr txBox="1"/>
          <p:nvPr/>
        </p:nvSpPr>
        <p:spPr>
          <a:xfrm>
            <a:off x="6911926" y="543951"/>
            <a:ext cx="398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Datatilsynets oppgaver</a:t>
            </a:r>
          </a:p>
        </p:txBody>
      </p:sp>
    </p:spTree>
    <p:extLst>
      <p:ext uri="{BB962C8B-B14F-4D97-AF65-F5344CB8AC3E}">
        <p14:creationId xmlns:p14="http://schemas.microsoft.com/office/powerpoint/2010/main" val="29316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EF21740A-4393-55B7-93F5-507FE66C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308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Datatilsynets veiledningsvirksomhet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9C43DA88-3A1C-167F-5896-8F843D1FAE31}"/>
              </a:ext>
            </a:extLst>
          </p:cNvPr>
          <p:cNvSpPr txBox="1"/>
          <p:nvPr/>
        </p:nvSpPr>
        <p:spPr>
          <a:xfrm>
            <a:off x="292101" y="1932517"/>
            <a:ext cx="54655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Spørsmål: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Hvor stor bør Datatilsynet være for å løse oppgavene</a:t>
            </a:r>
          </a:p>
          <a:p>
            <a:r>
              <a:rPr lang="nb-NO" dirty="0"/>
              <a:t>       sine?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Bør det treffes organisatoriske tiltak for å sikre at</a:t>
            </a:r>
          </a:p>
          <a:p>
            <a:r>
              <a:rPr lang="nb-NO" dirty="0"/>
              <a:t>       en viss del av Datatilsynets resurser blir brukt til</a:t>
            </a:r>
          </a:p>
          <a:p>
            <a:r>
              <a:rPr lang="nb-NO" dirty="0"/>
              <a:t>       veiledning mv? (jf. forrige side bokstavene c, d og e)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Er det noen grupper eller typer av saker som bør</a:t>
            </a:r>
          </a:p>
          <a:p>
            <a:r>
              <a:rPr lang="nb-NO" dirty="0"/>
              <a:t>       prioriteres?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44E7EE96-7FDF-06B2-95A4-6FAC670F8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963" y="1932517"/>
            <a:ext cx="6054936" cy="397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4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>
            <a:extLst>
              <a:ext uri="{FF2B5EF4-FFF2-40B4-BE49-F238E27FC236}">
                <a16:creationId xmlns:a16="http://schemas.microsoft.com/office/drawing/2014/main" id="{28F00A39-7300-0F15-9704-232D21AB4E9A}"/>
              </a:ext>
            </a:extLst>
          </p:cNvPr>
          <p:cNvSpPr txBox="1"/>
          <p:nvPr/>
        </p:nvSpPr>
        <p:spPr>
          <a:xfrm>
            <a:off x="231141" y="1596357"/>
            <a:ext cx="5121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Spørsmål: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/>
              <a:t>Hva er argumentene for og mot at andre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</a:rPr>
              <a:t>tilsyns</a:t>
            </a:r>
            <a:r>
              <a:rPr lang="nb-NO" dirty="0"/>
              <a:t>-</a:t>
            </a:r>
          </a:p>
          <a:p>
            <a:r>
              <a:rPr lang="nb-NO" dirty="0"/>
              <a:t>       </a:t>
            </a:r>
            <a:r>
              <a:rPr lang="nb-NO" dirty="0">
                <a:solidFill>
                  <a:schemeClr val="accent2">
                    <a:lumMod val="75000"/>
                  </a:schemeClr>
                </a:solidFill>
              </a:rPr>
              <a:t>myndigheter </a:t>
            </a:r>
            <a:r>
              <a:rPr lang="nb-NO" dirty="0"/>
              <a:t>enn Datatilsynet skal veilede i saker</a:t>
            </a:r>
          </a:p>
          <a:p>
            <a:r>
              <a:rPr lang="nb-NO" dirty="0"/>
              <a:t>       om personvern?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 er argumentene for og mot at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forvaltnings-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b-NO" dirty="0">
                <a:solidFill>
                  <a:schemeClr val="accent2">
                    <a:lumMod val="75000"/>
                  </a:schemeClr>
                </a:solidFill>
                <a:latin typeface="Calibri" panose="020F0502020204030204"/>
              </a:rPr>
              <a:t>      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organer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skal veilede i saker om personvern?</a:t>
            </a:r>
          </a:p>
          <a:p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8CE6F2A-86A8-388A-8FB8-938312C0E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5518" y="1596357"/>
            <a:ext cx="6103421" cy="3888280"/>
          </a:xfrm>
          <a:prstGeom prst="rect">
            <a:avLst/>
          </a:prstGeom>
        </p:spPr>
      </p:pic>
      <p:sp>
        <p:nvSpPr>
          <p:cNvPr id="9" name="Tittel 8">
            <a:extLst>
              <a:ext uri="{FF2B5EF4-FFF2-40B4-BE49-F238E27FC236}">
                <a16:creationId xmlns:a16="http://schemas.microsoft.com/office/drawing/2014/main" id="{9E7C6C59-C5F7-E460-9813-DF2A40FD6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794"/>
            <a:ext cx="10515600" cy="1325563"/>
          </a:xfrm>
        </p:spPr>
        <p:txBody>
          <a:bodyPr/>
          <a:lstStyle/>
          <a:p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Andre tilsyns og forvaltningsorganers veiledningsvirksomhet</a:t>
            </a:r>
            <a:endParaRPr lang="nb-NO" dirty="0">
              <a:solidFill>
                <a:srgbClr val="7030A0"/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515C040D-BD5F-F6C5-CEDF-672BBDF468D5}"/>
              </a:ext>
            </a:extLst>
          </p:cNvPr>
          <p:cNvSpPr txBox="1"/>
          <p:nvPr/>
        </p:nvSpPr>
        <p:spPr>
          <a:xfrm>
            <a:off x="3399449" y="5631766"/>
            <a:ext cx="8439490" cy="58477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chemeClr val="bg2"/>
                </a:solidFill>
              </a:rPr>
              <a:t>Forvaltningsorganers veiledningsplikt (fvl § 11) omfatter bl.a.:</a:t>
            </a:r>
          </a:p>
          <a:p>
            <a:r>
              <a:rPr lang="nb-NO" sz="1600" dirty="0">
                <a:solidFill>
                  <a:schemeClr val="bg2"/>
                </a:solidFill>
              </a:rPr>
              <a:t>«b.  regler for saksbehandlingen, særlig om parters rettigheter og plikter etter forvaltningsloven …» </a:t>
            </a:r>
          </a:p>
        </p:txBody>
      </p:sp>
    </p:spTree>
    <p:extLst>
      <p:ext uri="{BB962C8B-B14F-4D97-AF65-F5344CB8AC3E}">
        <p14:creationId xmlns:p14="http://schemas.microsoft.com/office/powerpoint/2010/main" val="87031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486D2BB7-D754-7760-786B-2D6A99C37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Hvilke veiledningsbehov har </a:t>
            </a:r>
            <a:r>
              <a:rPr lang="nb-NO" sz="3200" i="1" dirty="0">
                <a:solidFill>
                  <a:srgbClr val="7030A0"/>
                </a:solidFill>
              </a:rPr>
              <a:t>dere</a:t>
            </a:r>
            <a:r>
              <a:rPr lang="nb-NO" sz="3200" dirty="0">
                <a:solidFill>
                  <a:srgbClr val="7030A0"/>
                </a:solidFill>
              </a:rPr>
              <a:t>?</a:t>
            </a:r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091FECD4-3D64-E3C3-4B2C-85ECA8D8D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600" dirty="0"/>
              <a:t>Bli enige om og rangere minst </a:t>
            </a:r>
            <a:r>
              <a:rPr lang="nb-NO" sz="2600" i="1" dirty="0">
                <a:solidFill>
                  <a:schemeClr val="accent2">
                    <a:lumMod val="75000"/>
                  </a:schemeClr>
                </a:solidFill>
              </a:rPr>
              <a:t>tre</a:t>
            </a:r>
            <a:r>
              <a:rPr lang="nb-NO" sz="2600" dirty="0"/>
              <a:t> rettsspørsmål knyttet til personvernregelverket som dere mener er vanskeligst</a:t>
            </a:r>
          </a:p>
          <a:p>
            <a:pPr lvl="1"/>
            <a:r>
              <a:rPr lang="nb-NO" sz="2200" i="1" dirty="0"/>
              <a:t>Hvorfor</a:t>
            </a:r>
            <a:r>
              <a:rPr lang="nb-NO" sz="2200" dirty="0"/>
              <a:t> er disse spørsmålene vanskelige?</a:t>
            </a:r>
          </a:p>
          <a:p>
            <a:pPr lvl="1"/>
            <a:r>
              <a:rPr lang="nb-NO" sz="2200" dirty="0"/>
              <a:t>Rettsspørsmålene (ovenfor) kan både gjelde enkeltbestemmelser og relasjoner mellom to eller flere bestemmelser</a:t>
            </a:r>
          </a:p>
        </p:txBody>
      </p:sp>
    </p:spTree>
    <p:extLst>
      <p:ext uri="{BB962C8B-B14F-4D97-AF65-F5344CB8AC3E}">
        <p14:creationId xmlns:p14="http://schemas.microsoft.com/office/powerpoint/2010/main" val="196540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Office-tema</vt:lpstr>
      <vt:lpstr> Diskusjon av veiledning om personvern jf. NOU 2022: 11, kapittel 13</vt:lpstr>
      <vt:lpstr>PowerPoint-presentasjon</vt:lpstr>
      <vt:lpstr>Datatilsynets veiledningsvirksomhet</vt:lpstr>
      <vt:lpstr>Andre tilsyns og forvaltningsorganers veiledningsvirksomhet</vt:lpstr>
      <vt:lpstr>Hvilke veiledningsbehov har dere?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2</cp:revision>
  <dcterms:created xsi:type="dcterms:W3CDTF">2023-10-24T18:43:55Z</dcterms:created>
  <dcterms:modified xsi:type="dcterms:W3CDTF">2023-10-24T20:02:45Z</dcterms:modified>
</cp:coreProperties>
</file>