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9" r:id="rId4"/>
    <p:sldId id="280" r:id="rId5"/>
    <p:sldId id="275" r:id="rId6"/>
    <p:sldId id="269" r:id="rId7"/>
    <p:sldId id="281" r:id="rId8"/>
    <p:sldId id="272" r:id="rId9"/>
    <p:sldId id="266" r:id="rId10"/>
    <p:sldId id="282" r:id="rId11"/>
    <p:sldId id="271" r:id="rId12"/>
    <p:sldId id="268" r:id="rId13"/>
    <p:sldId id="263" r:id="rId14"/>
    <p:sldId id="273" r:id="rId15"/>
    <p:sldId id="276" r:id="rId16"/>
    <p:sldId id="283" r:id="rId17"/>
    <p:sldId id="277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3166AA-8F2F-4A68-BABA-FBAC1D8E6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578E8E5-3126-440B-BF51-4F45BAB65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BD9199-C24E-42EA-93F5-B768BFF4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39B33E-5B31-4B48-A9D9-F65B5767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8A17E7-DEF2-4160-A7A7-66EF9405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94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131D6F-A504-4D68-9ECC-4BB5C7BE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4B187F-EFF9-487C-90AE-A3D75B7C4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4FF8C6-3B75-4151-8917-18903078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2A4AF0-6C69-407C-BB6E-3E9609CD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1A8DBE-6474-470F-A621-D71BAC62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6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98C0E04-62CB-41D4-9175-D26748894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703D16A-6841-405C-879D-4EEECB171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4D5769-A0B6-4FF8-8391-32E1F9D7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7557AB-4C47-4CFB-A230-1FFC03D6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47FAA8-5A2F-476B-B397-979FF6E5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2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B6A971-3C39-4425-BC62-3D7A7E5E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8373DB-942E-44D9-9224-2DD0DDE7E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28A825-3BDC-40AC-BC0F-9A196486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9E6A7D-65B5-4067-A994-6E523E08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F6CFF-C4BD-42F7-B1FC-9CCBE134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1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A9E4BF-2CDE-4990-97BC-631FEFAFE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BCC9D11-9388-4588-9607-0228FCC2B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97A02E-2BF5-4C7E-A7CD-EDC5F0EF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EDC087-CB72-4F0F-A359-7A94603C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136F3B-EA22-41EB-93CA-D0E49ED5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09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8E46BF-FB46-4042-9172-2009D8CD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1EE6B0-C023-404C-AE19-F0D5258DB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8E71F8-A2F3-408C-925D-61A20C9D6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37F1CDC-E40E-4D0B-B625-6FD29BFD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4F31073-D168-40AE-8C58-F38E68AA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0CBF8D5-0535-4530-B021-A4DC4ABC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94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231C99-EC16-44D0-B41A-FD6E5326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CF1EF9-6354-4EED-BC79-29419CC2D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C1DA37-A210-432A-BAB0-FA24A1015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13E91A0-4CBC-47F2-AA3F-8118C43F5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4097C5A-FFE2-487A-A863-C02D518CD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507880F-1455-4F39-80C1-FC20E0CE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CA0AD2-43A6-4666-AF2C-AF5E809F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DCBE3F8-33FB-4340-9D5F-3C84B799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33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7053AC-D4A9-4FE2-B125-664BADB5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1173A5E-FC35-46A3-83AD-124A332D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AB6D991-EB99-4F31-B9EC-383142F1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28CE289-E2FF-478D-928C-8CFCD6DF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444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445908A-0A56-4FF2-884F-1739AACD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649FA04-8DD2-45FF-A36E-8B6D0C06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A7B10D-6D33-4DB0-8A38-0BF476F4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712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6A56B5-E3E5-47BA-988A-C745A221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6DAA39-AF2B-4173-A85C-24D8DCC9A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E837039-42D3-4020-8B4A-9B259E714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8269B2-FC5B-4275-89F6-8F552E65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682FD9-499A-47D1-A18D-69AC8DA4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9084CDA-F3C5-45EA-93A7-6BDDF28A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67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8B2808-520A-408A-837E-4CE0B9EF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BDC1318-2205-493A-AD45-D479010EE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2DB08C-D780-4788-B709-80B2283C1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961985-0865-42B8-9271-C96F85A2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B499F26-42B8-456A-ACF7-7EA23F53E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24AB67-F10C-4120-81BF-E8E2C338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2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BFC66D-CBD0-4861-92CA-E741C323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8FF4F3-77C8-4A4F-B486-42E43AAE9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346CAB-B2CE-4AA8-9DD4-C887DDC1E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9462-09E5-4CEF-859A-176184A4E8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2AC0CD-F117-4AEF-B345-E3287BA80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F92E16-D9E9-4042-88D8-27AE0DF48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0F0FC-E339-4E3B-8429-0ED06B8233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404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jus/afin/FINF4012/h21/forelesningsvideoer/Automatisering%20av%20enkeltvedtak%20og%20beslutningsst%C3%B8tte.mp4?vrtx=view-as-webpag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jus/afin/FINF4012/h23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ACD316-578E-4CA1-9508-A4C2D39E9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11209"/>
          </a:xfrm>
        </p:spPr>
        <p:txBody>
          <a:bodyPr>
            <a:normAutofit fontScale="90000"/>
          </a:bodyPr>
          <a:lstStyle/>
          <a:p>
            <a:pPr algn="l"/>
            <a:r>
              <a:rPr lang="nb-NO" sz="3600" dirty="0">
                <a:solidFill>
                  <a:srgbClr val="0033CC"/>
                </a:solidFill>
              </a:rPr>
              <a:t>1  Kort om emnet FINF4012</a:t>
            </a:r>
            <a:br>
              <a:rPr lang="nb-NO" sz="3600" dirty="0">
                <a:solidFill>
                  <a:srgbClr val="0033CC"/>
                </a:solidFill>
              </a:rPr>
            </a:br>
            <a:r>
              <a:rPr lang="nb-NO" sz="3600" dirty="0">
                <a:solidFill>
                  <a:srgbClr val="0033CC"/>
                </a:solidFill>
              </a:rPr>
              <a:t>2  Rettslig regulering av digital forvaltning – oversikt </a:t>
            </a:r>
            <a:br>
              <a:rPr lang="nb-NO" sz="3600" dirty="0">
                <a:solidFill>
                  <a:srgbClr val="0033CC"/>
                </a:solidFill>
              </a:rPr>
            </a:br>
            <a:r>
              <a:rPr lang="nb-NO" sz="3600" dirty="0">
                <a:solidFill>
                  <a:srgbClr val="0033CC"/>
                </a:solidFill>
              </a:rPr>
              <a:t>3  Digital enkeltsaksbehandling – fra saken oppstår til</a:t>
            </a:r>
            <a:br>
              <a:rPr lang="nb-NO" sz="3600" dirty="0">
                <a:solidFill>
                  <a:srgbClr val="0033CC"/>
                </a:solidFill>
              </a:rPr>
            </a:br>
            <a:r>
              <a:rPr lang="nb-NO" sz="3600" dirty="0">
                <a:solidFill>
                  <a:srgbClr val="0033CC"/>
                </a:solidFill>
              </a:rPr>
              <a:t>    endelig vedtak</a:t>
            </a:r>
            <a:br>
              <a:rPr lang="nb-NO" sz="3600" dirty="0">
                <a:solidFill>
                  <a:srgbClr val="0033CC"/>
                </a:solidFill>
              </a:rPr>
            </a:br>
            <a:endParaRPr lang="nb-NO" sz="3600" dirty="0">
              <a:solidFill>
                <a:srgbClr val="0033CC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C6B1C2D-0CCA-4BB6-9797-424F30DC5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2478"/>
            <a:ext cx="9144000" cy="1145321"/>
          </a:xfrm>
        </p:spPr>
        <p:txBody>
          <a:bodyPr>
            <a:normAutofit/>
          </a:bodyPr>
          <a:lstStyle/>
          <a:p>
            <a:endParaRPr lang="nb-NO" sz="1800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79728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131383A-09B9-DD82-136D-DDB60ECE07D6}"/>
              </a:ext>
            </a:extLst>
          </p:cNvPr>
          <p:cNvSpPr/>
          <p:nvPr/>
        </p:nvSpPr>
        <p:spPr>
          <a:xfrm>
            <a:off x="3201008" y="1234650"/>
            <a:ext cx="4157133" cy="4258734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>
                <a:solidFill>
                  <a:srgbClr val="7030A0"/>
                </a:solidFill>
              </a:rPr>
              <a:t>PVF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61C6AA43-F27D-14D5-1A29-3D36DCD8792B}"/>
              </a:ext>
            </a:extLst>
          </p:cNvPr>
          <p:cNvGrpSpPr/>
          <p:nvPr/>
        </p:nvGrpSpPr>
        <p:grpSpPr>
          <a:xfrm>
            <a:off x="3490990" y="723986"/>
            <a:ext cx="4446736" cy="5544884"/>
            <a:chOff x="4475014" y="788969"/>
            <a:chExt cx="4446736" cy="5544884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CF2C867C-6E33-05A8-9B04-69F368B509A8}"/>
                </a:ext>
              </a:extLst>
            </p:cNvPr>
            <p:cNvSpPr/>
            <p:nvPr/>
          </p:nvSpPr>
          <p:spPr>
            <a:xfrm>
              <a:off x="4657916" y="788969"/>
              <a:ext cx="2048933" cy="2053167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2500" dirty="0"/>
                <a:t>fvl</a:t>
              </a:r>
            </a:p>
          </p:txBody>
        </p:sp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32FC3A9-F698-C9D7-819C-285F0A49D94F}"/>
                </a:ext>
              </a:extLst>
            </p:cNvPr>
            <p:cNvSpPr/>
            <p:nvPr/>
          </p:nvSpPr>
          <p:spPr>
            <a:xfrm>
              <a:off x="6706849" y="1130299"/>
              <a:ext cx="1771651" cy="17843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2500" dirty="0" err="1"/>
                <a:t>offl</a:t>
              </a:r>
              <a:endParaRPr lang="nb-NO" sz="2500" dirty="0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CFCBA022-E0A3-EB71-52C4-68EBCDEB6BFF}"/>
                </a:ext>
              </a:extLst>
            </p:cNvPr>
            <p:cNvSpPr/>
            <p:nvPr/>
          </p:nvSpPr>
          <p:spPr>
            <a:xfrm>
              <a:off x="6893983" y="2914651"/>
              <a:ext cx="2027767" cy="201718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2500" dirty="0" err="1"/>
                <a:t>arkl</a:t>
              </a:r>
              <a:endParaRPr lang="nb-NO" sz="2500" dirty="0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4B4E200B-34F2-E142-DB19-23BAB2306872}"/>
                </a:ext>
              </a:extLst>
            </p:cNvPr>
            <p:cNvSpPr/>
            <p:nvPr/>
          </p:nvSpPr>
          <p:spPr>
            <a:xfrm>
              <a:off x="4475014" y="3797417"/>
              <a:ext cx="1591733" cy="16933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2500" dirty="0"/>
                <a:t>a-</a:t>
              </a:r>
              <a:r>
                <a:rPr lang="nb-NO" sz="2500" dirty="0" err="1"/>
                <a:t>opplysl</a:t>
              </a:r>
              <a:endParaRPr lang="nb-NO" sz="2500" dirty="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E219D41-C18F-68D6-605B-CE772115A6AF}"/>
                </a:ext>
              </a:extLst>
            </p:cNvPr>
            <p:cNvSpPr/>
            <p:nvPr/>
          </p:nvSpPr>
          <p:spPr>
            <a:xfrm>
              <a:off x="5837164" y="4549501"/>
              <a:ext cx="1771651" cy="1784352"/>
            </a:xfrm>
            <a:prstGeom prst="ellipse">
              <a:avLst/>
            </a:prstGeom>
            <a:solidFill>
              <a:srgbClr val="FF99FF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2500" dirty="0" err="1"/>
                <a:t>ldl</a:t>
              </a:r>
              <a:endParaRPr lang="nb-NO" sz="2500" dirty="0"/>
            </a:p>
          </p:txBody>
        </p:sp>
      </p:grpSp>
      <p:sp>
        <p:nvSpPr>
          <p:cNvPr id="8" name="Ellipse 7">
            <a:extLst>
              <a:ext uri="{FF2B5EF4-FFF2-40B4-BE49-F238E27FC236}">
                <a16:creationId xmlns:a16="http://schemas.microsoft.com/office/drawing/2014/main" id="{7DFC0922-054D-191B-DE03-4DC122FD423C}"/>
              </a:ext>
            </a:extLst>
          </p:cNvPr>
          <p:cNvSpPr/>
          <p:nvPr/>
        </p:nvSpPr>
        <p:spPr>
          <a:xfrm>
            <a:off x="3063042" y="2477884"/>
            <a:ext cx="1250952" cy="137002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500" dirty="0"/>
              <a:t>pol</a:t>
            </a:r>
          </a:p>
        </p:txBody>
      </p:sp>
      <p:sp>
        <p:nvSpPr>
          <p:cNvPr id="9" name="Bildeforklaring: bøyd linje 8">
            <a:extLst>
              <a:ext uri="{FF2B5EF4-FFF2-40B4-BE49-F238E27FC236}">
                <a16:creationId xmlns:a16="http://schemas.microsoft.com/office/drawing/2014/main" id="{58767662-1B93-AB29-5E54-4A7F0364D1EF}"/>
              </a:ext>
            </a:extLst>
          </p:cNvPr>
          <p:cNvSpPr/>
          <p:nvPr/>
        </p:nvSpPr>
        <p:spPr>
          <a:xfrm>
            <a:off x="7582667" y="2336686"/>
            <a:ext cx="2154740" cy="679210"/>
          </a:xfrm>
          <a:prstGeom prst="borderCallout2">
            <a:avLst>
              <a:gd name="adj1" fmla="val 46788"/>
              <a:gd name="adj2" fmla="val -653"/>
              <a:gd name="adj3" fmla="val 58386"/>
              <a:gd name="adj4" fmla="val -16452"/>
              <a:gd name="adj5" fmla="val 131555"/>
              <a:gd name="adj6" fmla="val -90489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7030A0"/>
                </a:solidFill>
              </a:rPr>
              <a:t>Går foran norsk lov</a:t>
            </a:r>
          </a:p>
        </p:txBody>
      </p:sp>
    </p:spTree>
    <p:extLst>
      <p:ext uri="{BB962C8B-B14F-4D97-AF65-F5344CB8AC3E}">
        <p14:creationId xmlns:p14="http://schemas.microsoft.com/office/powerpoint/2010/main" val="124941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4EAD4A-7CE2-4EF6-84BD-D9F489FB3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23" y="365125"/>
            <a:ext cx="10968204" cy="1325563"/>
          </a:xfrm>
        </p:spPr>
        <p:txBody>
          <a:bodyPr>
            <a:noAutofit/>
          </a:bodyPr>
          <a:lstStyle/>
          <a:p>
            <a:pPr algn="ctr"/>
            <a:r>
              <a:rPr lang="nb-NO" sz="3200" dirty="0">
                <a:solidFill>
                  <a:srgbClr val="0033CC"/>
                </a:solidFill>
              </a:rPr>
              <a:t>Tre hovedgrupper av rettsspørsmål som er særlig aktuelle å regulering rettslig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7BC831-175A-441B-B572-45E303B0C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318"/>
            <a:ext cx="10515600" cy="49166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200" dirty="0"/>
              <a:t>Hvilke rettslige krav bør gjelde for </a:t>
            </a:r>
            <a:r>
              <a:rPr lang="nb-NO" sz="2200" i="1" dirty="0">
                <a:solidFill>
                  <a:srgbClr val="7030A0"/>
                </a:solidFill>
              </a:rPr>
              <a:t>utvikling</a:t>
            </a:r>
            <a:r>
              <a:rPr lang="nb-NO" sz="2200" dirty="0"/>
              <a:t> av systemer som tar sikte på å automatisere rettsanvendelsen?</a:t>
            </a:r>
          </a:p>
          <a:p>
            <a:pPr lvl="1"/>
            <a:r>
              <a:rPr lang="nb-NO" sz="1800" dirty="0">
                <a:solidFill>
                  <a:prstClr val="black"/>
                </a:solidFill>
              </a:rPr>
              <a:t>Ingen direkte rettslig regulering av dette, men forvaltningsrettslige prinsipper og andre rettsprinsipper kan gjelde (men har neppe stor faktisk innvirkning)</a:t>
            </a:r>
          </a:p>
          <a:p>
            <a:pPr lvl="1"/>
            <a:r>
              <a:rPr lang="nb-NO" sz="1800" dirty="0">
                <a:solidFill>
                  <a:prstClr val="black"/>
                </a:solidFill>
              </a:rPr>
              <a:t>Forvaltningslovkomiteen fremmet ikke forslag til bestemmelser om dette i NOU 2019: 5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Hvilke rettslige krav bør gjelde for den offentlig forvaltningens </a:t>
            </a:r>
            <a:r>
              <a:rPr lang="nb-NO" sz="2200" i="1" dirty="0">
                <a:solidFill>
                  <a:srgbClr val="7030A0"/>
                </a:solidFill>
              </a:rPr>
              <a:t>systemløsninger</a:t>
            </a:r>
            <a:r>
              <a:rPr lang="nb-NO" sz="2200" dirty="0"/>
              <a:t>? </a:t>
            </a:r>
          </a:p>
          <a:p>
            <a:pPr lvl="1"/>
            <a:r>
              <a:rPr lang="nb-NO" sz="1800" dirty="0"/>
              <a:t>Slike bestemmelser finnes særlig i personvernforordningen og forskrifter til forvaltningsloven, enkelte bestemmelser i forskrifter i offentleglova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200" dirty="0"/>
              <a:t>Hvilke saksbehandlingsregler bør gjelde for forvaltningens </a:t>
            </a:r>
            <a:r>
              <a:rPr lang="nb-NO" sz="2200" i="1" dirty="0">
                <a:solidFill>
                  <a:srgbClr val="7030A0"/>
                </a:solidFill>
              </a:rPr>
              <a:t>bruk</a:t>
            </a:r>
            <a:r>
              <a:rPr lang="nb-NO" sz="2200" dirty="0"/>
              <a:t> av sine system-løsninger?</a:t>
            </a:r>
          </a:p>
          <a:p>
            <a:pPr lvl="1"/>
            <a:r>
              <a:rPr lang="nb-NO" sz="1800" dirty="0"/>
              <a:t>Plikter forvaltningen har overfor parter/registrerte personer</a:t>
            </a:r>
          </a:p>
          <a:p>
            <a:pPr lvl="1"/>
            <a:r>
              <a:rPr lang="nb-NO" sz="1800" dirty="0"/>
              <a:t>Rettigheter den enkelte part/registrert person har vis a vis forvaltningen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70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FDD44B9A-9949-45B2-A365-6C159850BC8E}"/>
              </a:ext>
            </a:extLst>
          </p:cNvPr>
          <p:cNvGrpSpPr/>
          <p:nvPr/>
        </p:nvGrpSpPr>
        <p:grpSpPr>
          <a:xfrm>
            <a:off x="2996598" y="451158"/>
            <a:ext cx="4612340" cy="4022106"/>
            <a:chOff x="197332" y="243401"/>
            <a:chExt cx="2996970" cy="2788739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FF5FB1A3-9B08-4E79-989B-2A7AA12F7F22}"/>
                </a:ext>
              </a:extLst>
            </p:cNvPr>
            <p:cNvGrpSpPr/>
            <p:nvPr/>
          </p:nvGrpSpPr>
          <p:grpSpPr>
            <a:xfrm>
              <a:off x="197332" y="243401"/>
              <a:ext cx="2996970" cy="2788739"/>
              <a:chOff x="197332" y="243401"/>
              <a:chExt cx="2996970" cy="2788739"/>
            </a:xfrm>
          </p:grpSpPr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EEFF9EE-29B8-46D8-85D2-E27BCA622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9401" y="243401"/>
                <a:ext cx="2094901" cy="2719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ln>
                      <a:noFill/>
                    </a:ln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Systembestemmelser</a:t>
                </a:r>
                <a:endParaRPr lang="nb-N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kstboks 2">
                <a:extLst>
                  <a:ext uri="{FF2B5EF4-FFF2-40B4-BE49-F238E27FC236}">
                    <a16:creationId xmlns:a16="http://schemas.microsoft.com/office/drawing/2014/main" id="{04657B1A-59D4-4295-9F77-E271777709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871172" y="1696656"/>
                <a:ext cx="2403988" cy="2669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Saksbehandlingsbestemmelser</a:t>
                </a:r>
              </a:p>
            </p:txBody>
          </p:sp>
          <p:sp>
            <p:nvSpPr>
              <p:cNvPr id="18" name="Magnetplate 17">
                <a:extLst>
                  <a:ext uri="{FF2B5EF4-FFF2-40B4-BE49-F238E27FC236}">
                    <a16:creationId xmlns:a16="http://schemas.microsoft.com/office/drawing/2014/main" id="{97B9FB6D-C7B6-42B6-99DA-A26C532AD285}"/>
                  </a:ext>
                </a:extLst>
              </p:cNvPr>
              <p:cNvSpPr/>
              <p:nvPr/>
            </p:nvSpPr>
            <p:spPr>
              <a:xfrm>
                <a:off x="1489765" y="1033669"/>
                <a:ext cx="1017767" cy="174133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</p:grpSp>
        <p:sp>
          <p:nvSpPr>
            <p:cNvPr id="4" name="Pil ned 198">
              <a:extLst>
                <a:ext uri="{FF2B5EF4-FFF2-40B4-BE49-F238E27FC236}">
                  <a16:creationId xmlns:a16="http://schemas.microsoft.com/office/drawing/2014/main" id="{1A8E385B-F6FC-40B9-AD0B-0F6DB4B217DF}"/>
                </a:ext>
              </a:extLst>
            </p:cNvPr>
            <p:cNvSpPr/>
            <p:nvPr/>
          </p:nvSpPr>
          <p:spPr>
            <a:xfrm>
              <a:off x="1948070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5" name="Pil ned 199">
              <a:extLst>
                <a:ext uri="{FF2B5EF4-FFF2-40B4-BE49-F238E27FC236}">
                  <a16:creationId xmlns:a16="http://schemas.microsoft.com/office/drawing/2014/main" id="{D73C4B2C-A37B-4FBA-8093-35DD5ECEDBEB}"/>
                </a:ext>
              </a:extLst>
            </p:cNvPr>
            <p:cNvSpPr/>
            <p:nvPr/>
          </p:nvSpPr>
          <p:spPr>
            <a:xfrm>
              <a:off x="2369489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6" name="Pil ned 200">
              <a:extLst>
                <a:ext uri="{FF2B5EF4-FFF2-40B4-BE49-F238E27FC236}">
                  <a16:creationId xmlns:a16="http://schemas.microsoft.com/office/drawing/2014/main" id="{59009C89-45BD-4BE8-ADEF-A8D57CE1D929}"/>
                </a:ext>
              </a:extLst>
            </p:cNvPr>
            <p:cNvSpPr/>
            <p:nvPr/>
          </p:nvSpPr>
          <p:spPr>
            <a:xfrm>
              <a:off x="178109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7" name="Pil ned 201">
              <a:extLst>
                <a:ext uri="{FF2B5EF4-FFF2-40B4-BE49-F238E27FC236}">
                  <a16:creationId xmlns:a16="http://schemas.microsoft.com/office/drawing/2014/main" id="{A70E70C1-40B9-462C-8798-8C8E0DC863C6}"/>
                </a:ext>
              </a:extLst>
            </p:cNvPr>
            <p:cNvSpPr/>
            <p:nvPr/>
          </p:nvSpPr>
          <p:spPr>
            <a:xfrm>
              <a:off x="1590261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8" name="Pil ned 202">
              <a:extLst>
                <a:ext uri="{FF2B5EF4-FFF2-40B4-BE49-F238E27FC236}">
                  <a16:creationId xmlns:a16="http://schemas.microsoft.com/office/drawing/2014/main" id="{6D6BB628-A9EC-463A-9B66-A340CA176337}"/>
                </a:ext>
              </a:extLst>
            </p:cNvPr>
            <p:cNvSpPr/>
            <p:nvPr/>
          </p:nvSpPr>
          <p:spPr>
            <a:xfrm>
              <a:off x="214685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cxnSp>
          <p:nvCxnSpPr>
            <p:cNvPr id="9" name="Rett pil 203">
              <a:extLst>
                <a:ext uri="{FF2B5EF4-FFF2-40B4-BE49-F238E27FC236}">
                  <a16:creationId xmlns:a16="http://schemas.microsoft.com/office/drawing/2014/main" id="{FE87400B-EAEE-4F22-8ABA-6B8EE1DCF269}"/>
                </a:ext>
              </a:extLst>
            </p:cNvPr>
            <p:cNvCxnSpPr/>
            <p:nvPr/>
          </p:nvCxnSpPr>
          <p:spPr>
            <a:xfrm flipV="1">
              <a:off x="612251" y="1232452"/>
              <a:ext cx="540688" cy="15903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pil 204">
              <a:extLst>
                <a:ext uri="{FF2B5EF4-FFF2-40B4-BE49-F238E27FC236}">
                  <a16:creationId xmlns:a16="http://schemas.microsoft.com/office/drawing/2014/main" id="{510D17D8-8828-474C-B6A3-6092B4A96C78}"/>
                </a:ext>
              </a:extLst>
            </p:cNvPr>
            <p:cNvCxnSpPr/>
            <p:nvPr/>
          </p:nvCxnSpPr>
          <p:spPr>
            <a:xfrm flipV="1">
              <a:off x="612251" y="1470991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1" name="Rett pil 205">
              <a:extLst>
                <a:ext uri="{FF2B5EF4-FFF2-40B4-BE49-F238E27FC236}">
                  <a16:creationId xmlns:a16="http://schemas.microsoft.com/office/drawing/2014/main" id="{719C9755-EA5A-4F79-A59D-9F2FF583EF89}"/>
                </a:ext>
              </a:extLst>
            </p:cNvPr>
            <p:cNvCxnSpPr/>
            <p:nvPr/>
          </p:nvCxnSpPr>
          <p:spPr>
            <a:xfrm flipV="1">
              <a:off x="612251" y="1924216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2" name="Rett pil 206">
              <a:extLst>
                <a:ext uri="{FF2B5EF4-FFF2-40B4-BE49-F238E27FC236}">
                  <a16:creationId xmlns:a16="http://schemas.microsoft.com/office/drawing/2014/main" id="{2F0ED2F5-FB03-471D-BBDF-8A3EBC58B7A2}"/>
                </a:ext>
              </a:extLst>
            </p:cNvPr>
            <p:cNvCxnSpPr/>
            <p:nvPr/>
          </p:nvCxnSpPr>
          <p:spPr>
            <a:xfrm flipV="1">
              <a:off x="612251" y="243309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3" name="Rett pil 207">
              <a:extLst>
                <a:ext uri="{FF2B5EF4-FFF2-40B4-BE49-F238E27FC236}">
                  <a16:creationId xmlns:a16="http://schemas.microsoft.com/office/drawing/2014/main" id="{6484736C-DB8B-4D3F-9869-939685A5D0D4}"/>
                </a:ext>
              </a:extLst>
            </p:cNvPr>
            <p:cNvCxnSpPr/>
            <p:nvPr/>
          </p:nvCxnSpPr>
          <p:spPr>
            <a:xfrm flipV="1">
              <a:off x="612251" y="218660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4" name="Rett pil 208">
              <a:extLst>
                <a:ext uri="{FF2B5EF4-FFF2-40B4-BE49-F238E27FC236}">
                  <a16:creationId xmlns:a16="http://schemas.microsoft.com/office/drawing/2014/main" id="{3AD223F1-B549-4667-80D8-972381A39F34}"/>
                </a:ext>
              </a:extLst>
            </p:cNvPr>
            <p:cNvCxnSpPr/>
            <p:nvPr/>
          </p:nvCxnSpPr>
          <p:spPr>
            <a:xfrm flipV="1">
              <a:off x="612251" y="170157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sp>
          <p:nvSpPr>
            <p:cNvPr id="15" name="Tekstboks 2">
              <a:extLst>
                <a:ext uri="{FF2B5EF4-FFF2-40B4-BE49-F238E27FC236}">
                  <a16:creationId xmlns:a16="http://schemas.microsoft.com/office/drawing/2014/main" id="{02CC3962-CA5E-4EDE-B79F-CC8193AA2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201" y="1710663"/>
              <a:ext cx="819738" cy="505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180340" marR="8890" algn="ctr">
                <a:lnSpc>
                  <a:spcPct val="115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nb-N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IKT-system</a:t>
              </a:r>
              <a:endPara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50997B5-DECE-40F5-ABB6-65C74DBD7BA2}"/>
              </a:ext>
            </a:extLst>
          </p:cNvPr>
          <p:cNvSpPr txBox="1"/>
          <p:nvPr/>
        </p:nvSpPr>
        <p:spPr>
          <a:xfrm>
            <a:off x="7780254" y="893008"/>
            <a:ext cx="3699411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Standarder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Behandling av personopplysninger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Arkivering og journalføring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Elektronisk kommunikasjon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Informasjonssikkerhet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Mv.</a:t>
            </a:r>
          </a:p>
          <a:p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1F01A5A-AB19-4EA2-B35A-C0D2853C87BD}"/>
              </a:ext>
            </a:extLst>
          </p:cNvPr>
          <p:cNvSpPr txBox="1"/>
          <p:nvPr/>
        </p:nvSpPr>
        <p:spPr>
          <a:xfrm>
            <a:off x="1639812" y="5282013"/>
            <a:ext cx="949016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000" dirty="0"/>
              <a:t>Selve systemutviklingsprosessen er ikke direkte rettslig regulert, men forvaltningsrettslige</a:t>
            </a:r>
          </a:p>
          <a:p>
            <a:r>
              <a:rPr lang="nb-NO" sz="2000" i="1" dirty="0"/>
              <a:t>prinsipper</a:t>
            </a:r>
            <a:r>
              <a:rPr lang="nb-NO" sz="2000" dirty="0"/>
              <a:t> kan ha betydning for systemutviklingen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B0CC5964-E0FC-4327-A70F-FEB60B7663FF}"/>
              </a:ext>
            </a:extLst>
          </p:cNvPr>
          <p:cNvSpPr txBox="1"/>
          <p:nvPr/>
        </p:nvSpPr>
        <p:spPr>
          <a:xfrm>
            <a:off x="207998" y="893008"/>
            <a:ext cx="2391745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Begrunnelse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Klage og omgjøring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Informasjonsplikt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Innsynsrett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sletting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informasjon om</a:t>
            </a:r>
          </a:p>
          <a:p>
            <a:r>
              <a:rPr lang="nb-NO" sz="1600" dirty="0"/>
              <a:t>     den underliggende log-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ikken</a:t>
            </a:r>
            <a:r>
              <a:rPr lang="nb-NO" sz="1600" dirty="0"/>
              <a:t> ved helt automat-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iserte</a:t>
            </a:r>
            <a:r>
              <a:rPr lang="nb-NO" sz="1600" dirty="0"/>
              <a:t> beslutninger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begrenset be-</a:t>
            </a:r>
          </a:p>
          <a:p>
            <a:r>
              <a:rPr lang="nb-NO" sz="1600" dirty="0"/>
              <a:t>      handling mv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mv.</a:t>
            </a:r>
          </a:p>
          <a:p>
            <a:endParaRPr lang="nb-NO" sz="16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5A3CA89C-732C-4A83-9010-C247C8DBB017}"/>
              </a:ext>
            </a:extLst>
          </p:cNvPr>
          <p:cNvSpPr txBox="1"/>
          <p:nvPr/>
        </p:nvSpPr>
        <p:spPr>
          <a:xfrm>
            <a:off x="100901" y="4180117"/>
            <a:ext cx="2849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Dvs. regler om </a:t>
            </a:r>
            <a:r>
              <a:rPr lang="nb-NO" sz="1600" i="1" dirty="0"/>
              <a:t>bruk</a:t>
            </a:r>
            <a:r>
              <a:rPr lang="nb-NO" sz="1600" dirty="0"/>
              <a:t> av systemer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C4D6BECE-DC7E-4FF4-AA8F-E02E1555557D}"/>
              </a:ext>
            </a:extLst>
          </p:cNvPr>
          <p:cNvSpPr txBox="1"/>
          <p:nvPr/>
        </p:nvSpPr>
        <p:spPr>
          <a:xfrm>
            <a:off x="7567318" y="477961"/>
            <a:ext cx="4490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Dvs. regler om krav til hvordan </a:t>
            </a:r>
            <a:r>
              <a:rPr lang="nb-NO" sz="1600" i="1" dirty="0"/>
              <a:t>systemene</a:t>
            </a:r>
            <a:r>
              <a:rPr lang="nb-NO" sz="1600" dirty="0"/>
              <a:t> skal være</a:t>
            </a:r>
          </a:p>
        </p:txBody>
      </p:sp>
    </p:spTree>
    <p:extLst>
      <p:ext uri="{BB962C8B-B14F-4D97-AF65-F5344CB8AC3E}">
        <p14:creationId xmlns:p14="http://schemas.microsoft.com/office/powerpoint/2010/main" val="3239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08200" y="671199"/>
            <a:ext cx="7772400" cy="78581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33CC"/>
                </a:solidFill>
              </a:rPr>
              <a:t>Jus som hinder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51467" y="1820333"/>
            <a:ext cx="9478434" cy="4512734"/>
          </a:xfrm>
        </p:spPr>
        <p:txBody>
          <a:bodyPr>
            <a:normAutofit lnSpcReduction="10000"/>
          </a:bodyPr>
          <a:lstStyle/>
          <a:p>
            <a:r>
              <a:rPr lang="nb-NO" sz="2200" dirty="0"/>
              <a:t>Er det klassiske perspektivet</a:t>
            </a:r>
          </a:p>
          <a:p>
            <a:r>
              <a:rPr lang="nb-NO" sz="2200" dirty="0"/>
              <a:t>Rettsregler er ofte </a:t>
            </a:r>
            <a:r>
              <a:rPr lang="nb-NO" sz="2200" i="1" dirty="0"/>
              <a:t>ment</a:t>
            </a:r>
            <a:r>
              <a:rPr lang="nb-NO" sz="2200" dirty="0"/>
              <a:t> å være hinder (men ingen vurderinger er evigvarende)</a:t>
            </a:r>
          </a:p>
          <a:p>
            <a:pPr lvl="1"/>
            <a:r>
              <a:rPr lang="nb-NO" sz="1800" dirty="0"/>
              <a:t>Jo dårligere regelkunnskap, jo mer irriterende blir hinderet</a:t>
            </a:r>
          </a:p>
          <a:p>
            <a:r>
              <a:rPr lang="nb-NO" sz="2200" dirty="0"/>
              <a:t>Men!</a:t>
            </a:r>
          </a:p>
          <a:p>
            <a:pPr lvl="1"/>
            <a:r>
              <a:rPr lang="nb-NO" sz="1800" dirty="0"/>
              <a:t>Ikke sjelden er lovgivning gammel og bygger på utdaterte teknologiske  og organisatoriske premisser (skriftlighet, underskrift, konkret vurdering, strengt adskilte myndigheter osv.)</a:t>
            </a:r>
          </a:p>
          <a:p>
            <a:pPr lvl="1"/>
            <a:r>
              <a:rPr lang="nb-NO" sz="1800" dirty="0"/>
              <a:t>Et dominerende trekk ved deler av lovgivningen er at den ikke gir forutberegnelighet (eller forutberegnelighet oppnås ved å kjøpe dyr ekspertise). Dette gjelder særlig personvernforordningen (PVF)</a:t>
            </a:r>
          </a:p>
          <a:p>
            <a:pPr lvl="1"/>
            <a:r>
              <a:rPr lang="nb-NO" sz="1800" dirty="0"/>
              <a:t>Det er mulig vi bør være tilbakeholdene med regulering for ikke å hindre innovasjon (jf. f.eks. forslaget til forordning om kunstig intelligens (</a:t>
            </a:r>
            <a:r>
              <a:rPr lang="nb-NO" sz="1800" dirty="0" err="1"/>
              <a:t>Artificial</a:t>
            </a:r>
            <a:r>
              <a:rPr lang="nb-NO" sz="1800" dirty="0"/>
              <a:t> </a:t>
            </a:r>
            <a:r>
              <a:rPr lang="nb-NO" sz="1800" dirty="0" err="1"/>
              <a:t>Intelligence</a:t>
            </a:r>
            <a:r>
              <a:rPr lang="nb-NO" sz="1800" dirty="0"/>
              <a:t> </a:t>
            </a:r>
            <a:r>
              <a:rPr lang="nb-NO" sz="1800" dirty="0" err="1"/>
              <a:t>Act</a:t>
            </a:r>
            <a:r>
              <a:rPr lang="nb-NO" sz="1800" dirty="0"/>
              <a:t>, AIA)</a:t>
            </a:r>
          </a:p>
          <a:p>
            <a:pPr lvl="1"/>
            <a:r>
              <a:rPr lang="nb-NO" sz="1800" dirty="0"/>
              <a:t>Mindre grad av ”rettsliggjøring” ville gi større grad av frihet for omstillingsarbeidet i forvaltningen og raskere endring, men samtidig (trolig)</a:t>
            </a:r>
          </a:p>
          <a:p>
            <a:pPr lvl="2"/>
            <a:r>
              <a:rPr lang="nb-NO" sz="1800" dirty="0"/>
              <a:t>dårligere beskyttelse av borgerne og</a:t>
            </a:r>
          </a:p>
          <a:p>
            <a:pPr lvl="2"/>
            <a:r>
              <a:rPr lang="nb-NO" sz="1800" dirty="0"/>
              <a:t>mindre demokratisk styring av teknologibruken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50898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D25207-A09E-46F8-9E4E-A032272E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66FF"/>
                </a:solidFill>
              </a:rPr>
              <a:t>Jus som tilrettelegging</a:t>
            </a: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BB1EF2-AE2B-4ABD-A83E-E0D64479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200" dirty="0"/>
              <a:t>Lovgivning kan skape klarhet, forutberegnelighet og større grad av måloppfyllelse</a:t>
            </a:r>
          </a:p>
          <a:p>
            <a:r>
              <a:rPr lang="nb-NO" sz="2200" dirty="0"/>
              <a:t>Men kommer ikke av seg selv …</a:t>
            </a:r>
          </a:p>
          <a:p>
            <a:r>
              <a:rPr lang="nb-NO" sz="2200" dirty="0"/>
              <a:t>På hvilket geografisk nivå?</a:t>
            </a:r>
          </a:p>
          <a:p>
            <a:pPr lvl="1"/>
            <a:r>
              <a:rPr lang="nb-NO" sz="1800" dirty="0"/>
              <a:t>«Verden», Europa eller Norge</a:t>
            </a:r>
          </a:p>
          <a:p>
            <a:r>
              <a:rPr lang="nb-NO" sz="2200" dirty="0"/>
              <a:t>Generell eller sektorvis regulering?</a:t>
            </a:r>
          </a:p>
          <a:p>
            <a:r>
              <a:rPr lang="nb-NO" sz="2200" dirty="0"/>
              <a:t>På hvilket presisjonsnivå?</a:t>
            </a:r>
          </a:p>
          <a:p>
            <a:pPr lvl="1"/>
            <a:r>
              <a:rPr lang="nb-NO" sz="1800" dirty="0"/>
              <a:t>Lover gitt som «algoritmer» </a:t>
            </a:r>
          </a:p>
          <a:p>
            <a:pPr lvl="1"/>
            <a:r>
              <a:rPr lang="nb-NO" sz="1800" dirty="0"/>
              <a:t>Lover med skjønnsmessige bestemmelser («Personopplysninger skal … behandles på en lovlig, rettferdig og åpen måte»)</a:t>
            </a:r>
          </a:p>
          <a:p>
            <a:r>
              <a:rPr lang="nb-NO" sz="2200" dirty="0"/>
              <a:t>Fragmentarisk eller som ett samlet regulatorisk design?</a:t>
            </a:r>
          </a:p>
          <a:p>
            <a:r>
              <a:rPr lang="nb-NO" sz="2200" dirty="0"/>
              <a:t>På hvilket teknologisk nivå?</a:t>
            </a:r>
          </a:p>
          <a:p>
            <a:pPr lvl="1"/>
            <a:r>
              <a:rPr lang="nb-NO" sz="1800" dirty="0"/>
              <a:t>Teknologinøytralt («behandling av personopplysninger»)</a:t>
            </a:r>
          </a:p>
          <a:p>
            <a:pPr lvl="1"/>
            <a:r>
              <a:rPr lang="nb-NO" sz="1800" dirty="0"/>
              <a:t>Teknologityper («kameraovervåking», «nettsider»)</a:t>
            </a:r>
          </a:p>
          <a:p>
            <a:pPr lvl="1"/>
            <a:r>
              <a:rPr lang="nb-NO" sz="1800" dirty="0"/>
              <a:t>Teknologispesifikt/produkter («videosporet kodet i </a:t>
            </a:r>
            <a:r>
              <a:rPr lang="nb-NO" sz="1800" dirty="0" err="1"/>
              <a:t>Theora</a:t>
            </a:r>
            <a:r>
              <a:rPr lang="nb-NO" sz="1800" dirty="0"/>
              <a:t> 1.0 (Xiph.org 2008) og lydsporet i </a:t>
            </a:r>
            <a:r>
              <a:rPr lang="nb-NO" sz="1800" dirty="0" err="1"/>
              <a:t>Vorbis</a:t>
            </a:r>
            <a:r>
              <a:rPr lang="nb-NO" sz="1800" dirty="0"/>
              <a:t> 1 (Xiph.org 2004) innkapslet i </a:t>
            </a:r>
            <a:r>
              <a:rPr lang="nb-NO" sz="1800" dirty="0" err="1"/>
              <a:t>Ogg</a:t>
            </a:r>
            <a:r>
              <a:rPr lang="nb-NO" sz="1800" dirty="0"/>
              <a:t> (RFC 3533, IETF 2003»)</a:t>
            </a:r>
          </a:p>
          <a:p>
            <a:pPr lvl="1"/>
            <a:endParaRPr lang="nb-NO" sz="1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06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2F02ADE4-AF80-4D0C-9F7B-183E7FB1D35B}"/>
              </a:ext>
            </a:extLst>
          </p:cNvPr>
          <p:cNvSpPr txBox="1"/>
          <p:nvPr/>
        </p:nvSpPr>
        <p:spPr>
          <a:xfrm>
            <a:off x="2444400" y="874455"/>
            <a:ext cx="6099427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4000" dirty="0"/>
              <a:t>Del 3</a:t>
            </a:r>
          </a:p>
          <a:p>
            <a:r>
              <a:rPr lang="nb-NO" sz="4000" dirty="0"/>
              <a:t>Digital enkeltsaksbehandling</a:t>
            </a:r>
          </a:p>
          <a:p>
            <a:r>
              <a:rPr lang="nb-NO" sz="4000" dirty="0"/>
              <a:t>– fra saken oppstår til</a:t>
            </a:r>
          </a:p>
          <a:p>
            <a:r>
              <a:rPr lang="nb-NO" sz="4000" dirty="0"/>
              <a:t>endelig vedtak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05739C8B-B021-4DE5-BCF6-30FD1FE8EEAA}"/>
              </a:ext>
            </a:extLst>
          </p:cNvPr>
          <p:cNvSpPr txBox="1"/>
          <p:nvPr/>
        </p:nvSpPr>
        <p:spPr>
          <a:xfrm>
            <a:off x="2087258" y="4219870"/>
            <a:ext cx="7152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Se om dette emnet også den innspilte forelesningen om</a:t>
            </a:r>
          </a:p>
          <a:p>
            <a:r>
              <a:rPr lang="nb-NO" sz="2400" dirty="0">
                <a:hlinkClick r:id="rId2"/>
              </a:rPr>
              <a:t>Automatisering av enkeltvedtak og beslutningsstøtte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2014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1F3C098-C670-29C4-5679-3710B9B18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26" y="285170"/>
            <a:ext cx="10903176" cy="613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609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3623FDC6-745D-4560-B4F1-CAE8734A6B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10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7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4DDF132B-3C7B-4D65-ACB3-1916DAC7828C}"/>
              </a:ext>
            </a:extLst>
          </p:cNvPr>
          <p:cNvSpPr txBox="1"/>
          <p:nvPr/>
        </p:nvSpPr>
        <p:spPr>
          <a:xfrm>
            <a:off x="4085518" y="782072"/>
            <a:ext cx="333373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4000" dirty="0"/>
              <a:t>Del 1</a:t>
            </a:r>
          </a:p>
          <a:p>
            <a:r>
              <a:rPr lang="nb-NO" sz="4000" dirty="0"/>
              <a:t>Kort om emnet</a:t>
            </a:r>
          </a:p>
        </p:txBody>
      </p:sp>
    </p:spTree>
    <p:extLst>
      <p:ext uri="{BB962C8B-B14F-4D97-AF65-F5344CB8AC3E}">
        <p14:creationId xmlns:p14="http://schemas.microsoft.com/office/powerpoint/2010/main" val="333071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96508-3C26-429A-A730-63D1A4C0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70C0"/>
                </a:solidFill>
              </a:rPr>
              <a:t>Om vektleggingen i emnet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9F817D-3AE9-40E5-ABEC-358B9C67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dirty="0"/>
              <a:t>Klart størst vekt på personvernforordningen (GDPR)</a:t>
            </a:r>
          </a:p>
          <a:p>
            <a:pPr lvl="1"/>
            <a:r>
              <a:rPr lang="nb-NO" dirty="0"/>
              <a:t>Viktigst</a:t>
            </a:r>
          </a:p>
          <a:p>
            <a:pPr lvl="1"/>
            <a:r>
              <a:rPr lang="nb-NO" dirty="0"/>
              <a:t>Vanskeligst</a:t>
            </a:r>
          </a:p>
          <a:p>
            <a:r>
              <a:rPr lang="nb-NO" dirty="0"/>
              <a:t>Omfatter også norsk forvaltningslovgivning; primært slik at vi «står i» forordningen og ser på sammenhenger med norsk forvaltningslovgivning</a:t>
            </a:r>
          </a:p>
          <a:p>
            <a:pPr lvl="1"/>
            <a:r>
              <a:rPr lang="nb-NO" dirty="0"/>
              <a:t>Forvaltningsloven er under revisjon (jf. NOU 2019:5), og forventningen/forhåpningen er bl.a. at loven blir endret i løpet av noen år i lys av digitalisering</a:t>
            </a:r>
          </a:p>
          <a:p>
            <a:pPr lvl="1"/>
            <a:r>
              <a:rPr lang="nb-NO" dirty="0"/>
              <a:t>Vi kommer ikke i nevneverdig grad å se på særlovgivning vedrørende spesifikke forvaltningsordninger, men merk at også disse konkret kan være viktige </a:t>
            </a:r>
          </a:p>
          <a:p>
            <a:pPr lvl="2"/>
            <a:r>
              <a:rPr lang="nb-NO" dirty="0"/>
              <a:t>Merk f.eks. diverse lov- og forskriftshjemler til å treffe helt automatiserte avgjørelser, jf. PVF artikkel 22, og a-opplysningsloven</a:t>
            </a:r>
          </a:p>
        </p:txBody>
      </p:sp>
    </p:spTree>
    <p:extLst>
      <p:ext uri="{BB962C8B-B14F-4D97-AF65-F5344CB8AC3E}">
        <p14:creationId xmlns:p14="http://schemas.microsoft.com/office/powerpoint/2010/main" val="167875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3FE64B-7EE1-4DB7-9D70-A4CFB8E0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894"/>
            <a:ext cx="10515600" cy="860264"/>
          </a:xfrm>
        </p:spPr>
        <p:txBody>
          <a:bodyPr/>
          <a:lstStyle/>
          <a:p>
            <a:r>
              <a:rPr lang="nb-NO" dirty="0"/>
              <a:t>Undervisningsformer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DDF41D-0797-4F0E-A5AB-7E08B844E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231"/>
            <a:ext cx="10515600" cy="34279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nb-NO" dirty="0"/>
              <a:t>Fysiske forelesninger</a:t>
            </a:r>
          </a:p>
          <a:p>
            <a:r>
              <a:rPr lang="nb-NO" dirty="0"/>
              <a:t>Forelesningsopptak (supplerer fysiske forelesninger som gjelder mer spesifikke emner) </a:t>
            </a:r>
          </a:p>
          <a:p>
            <a:pPr lvl="1"/>
            <a:r>
              <a:rPr lang="nb-NO" dirty="0"/>
              <a:t>Det er mulig å spørre meg om supplerende forelesningsopptak dersom det er deler av pensum som oppfattes som spesielt vanskelig</a:t>
            </a:r>
          </a:p>
          <a:p>
            <a:r>
              <a:rPr lang="nb-NO" dirty="0"/>
              <a:t>Seminarer (eksterne innledere etterfulgt av gruppearbeid og diskusjon i plenum)</a:t>
            </a:r>
          </a:p>
          <a:p>
            <a:r>
              <a:rPr lang="nb-NO" dirty="0"/>
              <a:t>Frivillig oppgave (tilbud til deg som har lyst på godt resultat til eksamen </a:t>
            </a:r>
            <a:r>
              <a:rPr lang="nb-NO" sz="35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nb-NO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Oppgaveteksten og nærmere beskrivelse av opplegg, finner du på </a:t>
            </a:r>
            <a:r>
              <a:rPr lang="nb-NO" dirty="0">
                <a:sym typeface="Wingdings" panose="05000000000000000000" pitchFamily="2" charset="2"/>
                <a:hlinkClick r:id="rId2"/>
              </a:rPr>
              <a:t>semestersiden</a:t>
            </a:r>
            <a:endParaRPr lang="nb-NO" dirty="0"/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A2BFBBCE-EB66-2562-4DE0-1D7C2F412A65}"/>
              </a:ext>
            </a:extLst>
          </p:cNvPr>
          <p:cNvGrpSpPr/>
          <p:nvPr/>
        </p:nvGrpSpPr>
        <p:grpSpPr>
          <a:xfrm>
            <a:off x="362940" y="4885988"/>
            <a:ext cx="11370292" cy="1275606"/>
            <a:chOff x="335090" y="5401208"/>
            <a:chExt cx="11370292" cy="1275606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0EE36887-4460-9358-5337-BEF94DF31E59}"/>
                </a:ext>
              </a:extLst>
            </p:cNvPr>
            <p:cNvSpPr txBox="1"/>
            <p:nvPr/>
          </p:nvSpPr>
          <p:spPr>
            <a:xfrm>
              <a:off x="335090" y="5401208"/>
              <a:ext cx="11370292" cy="3539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700" dirty="0"/>
                <a:t>Forhåndsinnspilte forelesninger og </a:t>
              </a:r>
              <a:r>
                <a:rPr lang="nb-NO" sz="1700" dirty="0" err="1"/>
                <a:t>ppt</a:t>
              </a:r>
              <a:r>
                <a:rPr lang="nb-NO" sz="1700" dirty="0"/>
                <a:t>-presentasjoner til fysiske forelesninger foreligger senest dagen før angitt på timeplanen</a:t>
              </a: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AAB735F1-3A67-ECD7-4D20-46734BF57562}"/>
                </a:ext>
              </a:extLst>
            </p:cNvPr>
            <p:cNvSpPr txBox="1"/>
            <p:nvPr/>
          </p:nvSpPr>
          <p:spPr>
            <a:xfrm>
              <a:off x="335090" y="5834503"/>
              <a:ext cx="8188780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Skaff dere tidlig oversikt over pensum og møt forberedt til forelesninger og seminarer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BCFA1F24-06AB-B5C0-1FEE-11A9546F8A70}"/>
                </a:ext>
              </a:extLst>
            </p:cNvPr>
            <p:cNvSpPr txBox="1"/>
            <p:nvPr/>
          </p:nvSpPr>
          <p:spPr>
            <a:xfrm>
              <a:off x="335090" y="6307482"/>
              <a:ext cx="10141879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Det vil </a:t>
              </a:r>
              <a:r>
                <a:rPr lang="nb-NO" i="1" dirty="0"/>
                <a:t>ikke</a:t>
              </a:r>
              <a:r>
                <a:rPr lang="nb-NO" dirty="0"/>
                <a:t> bli gjort opptak av fysiske forelesninger, og derfor veldig lurt å være til stede på undervisningen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481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EA8DB6A-4C4F-4245-8B3E-DC6DE9291368}"/>
              </a:ext>
            </a:extLst>
          </p:cNvPr>
          <p:cNvSpPr txBox="1"/>
          <p:nvPr/>
        </p:nvSpPr>
        <p:spPr>
          <a:xfrm>
            <a:off x="3177776" y="1011876"/>
            <a:ext cx="5926109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4000" dirty="0"/>
              <a:t>Del 2</a:t>
            </a:r>
          </a:p>
          <a:p>
            <a:r>
              <a:rPr lang="nb-NO" sz="4000" dirty="0"/>
              <a:t>Rettslig regulering av digital</a:t>
            </a:r>
          </a:p>
          <a:p>
            <a:r>
              <a:rPr lang="nb-NO" sz="4000" dirty="0"/>
              <a:t>forvaltning – en oversikt</a:t>
            </a:r>
          </a:p>
        </p:txBody>
      </p:sp>
    </p:spTree>
    <p:extLst>
      <p:ext uri="{BB962C8B-B14F-4D97-AF65-F5344CB8AC3E}">
        <p14:creationId xmlns:p14="http://schemas.microsoft.com/office/powerpoint/2010/main" val="370351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4F2581-7368-4707-95A0-A1460EA2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66FF"/>
                </a:solidFill>
              </a:rPr>
              <a:t>Hva er «digital forvaltning»? (altså det som skal reguleres)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A1084-845A-4DA7-9AF9-C5BF4CF4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8" y="1690688"/>
            <a:ext cx="10723808" cy="4486275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Rammen rundt gjennomgangen av PVF og annen rettslig regulering, er </a:t>
            </a:r>
            <a:r>
              <a:rPr lang="nb-NO" i="1" dirty="0"/>
              <a:t>digital forvaltning</a:t>
            </a:r>
          </a:p>
          <a:p>
            <a:r>
              <a:rPr lang="nb-NO" dirty="0"/>
              <a:t>Rent språklig dekker «digital forvaltning» all anvendelse av digitale hjelpemidler i offentlig forvaltning (tekstbehandling, epost, WWW osv.)</a:t>
            </a:r>
          </a:p>
          <a:p>
            <a:r>
              <a:rPr lang="nb-NO" dirty="0"/>
              <a:t>I dette emnet er fokus på mer avanserte former for digital forvaltning, særlig: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/>
              <a:t>Anvendelse av teknologi for å </a:t>
            </a:r>
            <a:r>
              <a:rPr lang="nb-NO" dirty="0">
                <a:solidFill>
                  <a:srgbClr val="7030A0"/>
                </a:solidFill>
              </a:rPr>
              <a:t>automatisere rettsanvendelse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/>
              <a:t>Annen bruk av teknologi </a:t>
            </a:r>
            <a:r>
              <a:rPr lang="nb-NO" dirty="0">
                <a:solidFill>
                  <a:srgbClr val="7030A0"/>
                </a:solidFill>
              </a:rPr>
              <a:t>som på vesentlige måter endrer forvaltningens arbeidsprosesser </a:t>
            </a:r>
            <a:r>
              <a:rPr lang="nb-NO" dirty="0"/>
              <a:t>(jf. f.eks. «gjenbruk av opplysninger» og «selvbetjent forvaltning»)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/>
              <a:t>Ofte er 1) og 2) integrerte deler av samme utvikling</a:t>
            </a:r>
          </a:p>
          <a:p>
            <a:r>
              <a:rPr lang="nb-NO" dirty="0"/>
              <a:t>Digital forvaltning er ikke nytt!</a:t>
            </a:r>
          </a:p>
          <a:p>
            <a:pPr lvl="1"/>
            <a:r>
              <a:rPr lang="nb-NO" dirty="0"/>
              <a:t>Offentlig forvaltning og store private selskaper har brukt IKT («edb») siden tidlig i 1960-årene</a:t>
            </a:r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226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092BC-6510-8C4A-E33C-47CBF90C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14325"/>
            <a:ext cx="10579099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33CC"/>
                </a:solidFill>
              </a:rPr>
              <a:t>To hovedtyper metoder/teknologier innen myndighetsutøvelse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2A3735-36AB-3E6D-E826-9B3A87499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967" y="1639888"/>
            <a:ext cx="10922000" cy="4537075"/>
          </a:xfrm>
        </p:spPr>
        <p:txBody>
          <a:bodyPr>
            <a:normAutofit fontScale="85000" lnSpcReduction="20000"/>
          </a:bodyPr>
          <a:lstStyle/>
          <a:p>
            <a:r>
              <a:rPr lang="nb-NO" sz="2600" dirty="0">
                <a:solidFill>
                  <a:srgbClr val="C00000"/>
                </a:solidFill>
              </a:rPr>
              <a:t>Regelbaserte, deklarative metoder (HVIS – SÅ </a:t>
            </a:r>
            <a:r>
              <a:rPr lang="nb-NO" sz="2600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nb-NO" sz="2600" dirty="0">
                <a:solidFill>
                  <a:srgbClr val="C00000"/>
                </a:solidFill>
              </a:rPr>
              <a:t>automatisert rettsanvendelse)</a:t>
            </a:r>
          </a:p>
          <a:p>
            <a:pPr marL="0" indent="0">
              <a:buNone/>
            </a:pPr>
            <a:r>
              <a:rPr lang="nb-NO" sz="2200" dirty="0"/>
              <a:t>… der en transformerer rettsregler, som er utledet fra rettskildene, fra naturlig språk til programmeringsspråk, slik at rettsreglene kan kjøres automatisk i digitale systemer</a:t>
            </a:r>
          </a:p>
          <a:p>
            <a:pPr marL="0" indent="0">
              <a:buNone/>
            </a:pPr>
            <a:r>
              <a:rPr lang="nb-NO" sz="2400" i="1" dirty="0">
                <a:solidFill>
                  <a:schemeClr val="accent1">
                    <a:lumMod val="75000"/>
                  </a:schemeClr>
                </a:solidFill>
              </a:rPr>
              <a:t>Dette er den helt dominerende metoden i digital forvaltning</a:t>
            </a:r>
          </a:p>
          <a:p>
            <a:r>
              <a:rPr lang="nb-NO" sz="2600" dirty="0">
                <a:solidFill>
                  <a:srgbClr val="C00000"/>
                </a:solidFill>
              </a:rPr>
              <a:t>Statistisk baserte metoder (kunstig intelligens (KI), herunder bl.a. maskinlæring (ML))</a:t>
            </a:r>
          </a:p>
          <a:p>
            <a:pPr marL="0" indent="0">
              <a:buNone/>
            </a:pPr>
            <a:r>
              <a:rPr lang="nb-NO" sz="2200" dirty="0"/>
              <a:t>… der en gjør statistiske analyser av store datamengder (jf. «Big Data») for å finne mønstre i datamaterialet. Metoden kan bl.a. brukes til å predikere sannsynlige resultater, herunder ved utøvelse av forvaltningsskjønn</a:t>
            </a:r>
          </a:p>
          <a:p>
            <a:pPr marL="0" indent="0">
              <a:buNone/>
            </a:pPr>
            <a:r>
              <a:rPr lang="nb-NO" sz="2400" i="1" dirty="0">
                <a:solidFill>
                  <a:schemeClr val="accent1">
                    <a:lumMod val="75000"/>
                  </a:schemeClr>
                </a:solidFill>
              </a:rPr>
              <a:t>Metoden er lite brukt ved avgjørelse av enkeltsaker, men praktisk viktig som beslutningsstøtte for å gjenkjenne saker som bør undergis kontroll mv</a:t>
            </a:r>
          </a:p>
          <a:p>
            <a:pPr marL="0" indent="0">
              <a:buNone/>
            </a:pPr>
            <a:r>
              <a:rPr lang="nb-NO" sz="2400" i="1" dirty="0">
                <a:solidFill>
                  <a:schemeClr val="accent1">
                    <a:lumMod val="75000"/>
                  </a:schemeClr>
                </a:solidFill>
              </a:rPr>
              <a:t>Har mange viktige anvendelser «rundt» selve vedtaksprosessen</a:t>
            </a:r>
          </a:p>
          <a:p>
            <a:r>
              <a:rPr lang="nb-NO" sz="2600" dirty="0">
                <a:solidFill>
                  <a:srgbClr val="7030A0"/>
                </a:solidFill>
              </a:rPr>
              <a:t>Begge metoder blir ofte anvendt på personopplysninger</a:t>
            </a:r>
          </a:p>
          <a:p>
            <a:pPr lvl="1"/>
            <a:r>
              <a:rPr lang="nb-NO" sz="2200" dirty="0">
                <a:solidFill>
                  <a:srgbClr val="7030A0"/>
                </a:solidFill>
              </a:rPr>
              <a:t>Regelbasert metode krever i stor grad formaliserte opplysninger, ML-metode kan brukes uavhengig av formaliseringsgrad</a:t>
            </a:r>
          </a:p>
          <a:p>
            <a:pPr lvl="1"/>
            <a:r>
              <a:rPr lang="nb-NO" sz="2200" dirty="0">
                <a:solidFill>
                  <a:srgbClr val="7030A0"/>
                </a:solidFill>
              </a:rPr>
              <a:t>De primære formålene er ofte knyttet til regelbaserte metoder; ML-metoder er ofte knyttet til videre (sekundære) formål, jf. PVF artikkel 5(1)(b) og 6(4)</a:t>
            </a:r>
          </a:p>
          <a:p>
            <a:pPr marL="0" indent="0">
              <a:buNone/>
            </a:pPr>
            <a:endParaRPr lang="nb-NO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DB1123-D354-4029-BB05-4135F12E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291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33CC"/>
                </a:solidFill>
              </a:rPr>
              <a:t>Rettslige og ikke-rettslige styringsmåter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F420CF-12B1-43F5-AFD0-F3450DB9E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432" y="1193800"/>
            <a:ext cx="10346267" cy="5257799"/>
          </a:xfrm>
        </p:spPr>
        <p:txBody>
          <a:bodyPr>
            <a:noAutofit/>
          </a:bodyPr>
          <a:lstStyle/>
          <a:p>
            <a:r>
              <a:rPr lang="nb-NO" sz="2000" dirty="0"/>
              <a:t>Viktige </a:t>
            </a:r>
            <a:r>
              <a:rPr lang="nb-NO" sz="2000" i="1" dirty="0"/>
              <a:t>rettslige</a:t>
            </a:r>
            <a:r>
              <a:rPr lang="nb-NO" sz="2000" dirty="0"/>
              <a:t> styringsmåter («regulering»): lov, forskrift, direktiv, forordning mv.</a:t>
            </a:r>
          </a:p>
          <a:p>
            <a:r>
              <a:rPr lang="nb-NO" sz="2000" dirty="0"/>
              <a:t>Viktige </a:t>
            </a:r>
            <a:r>
              <a:rPr lang="nb-NO" sz="2000" i="1" dirty="0"/>
              <a:t>ikke-rettslig</a:t>
            </a:r>
            <a:r>
              <a:rPr lang="nb-NO" sz="2000" dirty="0"/>
              <a:t> styringsinstrumenter: Instrukser, planer, programmer, budsjettpolitikk mv</a:t>
            </a:r>
          </a:p>
          <a:p>
            <a:pPr lvl="1"/>
            <a:r>
              <a:rPr lang="nb-NO" sz="1800" dirty="0"/>
              <a:t>Eksempler: Digitaliseringsrundskrivet (årlig), </a:t>
            </a:r>
            <a:r>
              <a:rPr lang="nb-NO" sz="1800" dirty="0" err="1"/>
              <a:t>Digitaliseringstrategien</a:t>
            </a:r>
            <a:r>
              <a:rPr lang="nb-NO" sz="1800" dirty="0"/>
              <a:t>, Nasjonal strategi for kunstig intelligens, tildelingsbrev mv.</a:t>
            </a:r>
          </a:p>
          <a:p>
            <a:r>
              <a:rPr lang="nb-NO" sz="2000" dirty="0"/>
              <a:t>Rettslig og ikke-rettslig styring bør skje i et samspill, men er i praksis ikke alltid godt koordinert</a:t>
            </a:r>
          </a:p>
          <a:p>
            <a:pPr lvl="1"/>
            <a:r>
              <a:rPr lang="nb-NO" sz="1800" dirty="0"/>
              <a:t>Ikke sjelden omhandler forvaltningspolitiske dokumenter spørsmål som er rettslig regulert, men uten at tydelig kobling blir gjort til lovgivningen</a:t>
            </a:r>
          </a:p>
          <a:p>
            <a:pPr lvl="1"/>
            <a:r>
              <a:rPr lang="nb-NO" sz="1800" dirty="0"/>
              <a:t>Ikke sjelden argumenterer forvaltningspolitiske dokumenter for løsninger som støter an mot rettslige hindringer, for eksempel hensynet til personvern</a:t>
            </a:r>
          </a:p>
          <a:p>
            <a:pPr lvl="1"/>
            <a:r>
              <a:rPr lang="nb-NO" sz="1800" dirty="0"/>
              <a:t>Det kan derfor oppstå spenninger mellom rettslig regulering og forvaltningspolitikk slik den fremkommer i Regjeringens dokumenter: F.eks. kan det forvaltningspolitikken stilles krav om «kun én gang», samtidig som lovgivningen inneholder flere hindre for at gjenbruk av opplysninger er lovlig</a:t>
            </a:r>
          </a:p>
          <a:p>
            <a:r>
              <a:rPr lang="nb-NO" sz="1800" dirty="0"/>
              <a:t>Rettslig regulering går foran ikke-rettslige styringsmåter</a:t>
            </a:r>
          </a:p>
          <a:p>
            <a:r>
              <a:rPr lang="nb-NO" sz="1800" dirty="0"/>
              <a:t>Merk at rettslig regulering kan være vag, skjønnsmessig og derfor uklar (men er uansett rettslig bindende</a:t>
            </a:r>
            <a:r>
              <a:rPr lang="nb-NO" sz="1800" dirty="0">
                <a:sym typeface="Wingdings" panose="05000000000000000000" pitchFamily="2" charset="2"/>
              </a:rPr>
              <a:t>) og gir ikke alltid stor forutberegnelighet</a:t>
            </a:r>
            <a:endParaRPr lang="nb-NO" sz="1800" dirty="0"/>
          </a:p>
          <a:p>
            <a:pPr marL="457200" lvl="1" indent="0">
              <a:buNone/>
            </a:pPr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20138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1E8E21-8B09-45EB-B5F9-0314C2DE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168" y="264640"/>
            <a:ext cx="10515600" cy="64386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66FF"/>
                </a:solidFill>
              </a:rPr>
              <a:t>Viktig rettslig regulering av digital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F3763C-92B1-472A-995F-2144F3AF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68" y="1193676"/>
            <a:ext cx="10958632" cy="5396310"/>
          </a:xfrm>
        </p:spPr>
        <p:txBody>
          <a:bodyPr>
            <a:normAutofit/>
          </a:bodyPr>
          <a:lstStyle/>
          <a:p>
            <a:r>
              <a:rPr lang="nb-NO" sz="2200" dirty="0"/>
              <a:t>Forvaltningsloven  </a:t>
            </a:r>
          </a:p>
          <a:p>
            <a:pPr lvl="1"/>
            <a:r>
              <a:rPr lang="nb-NO" sz="2200" dirty="0"/>
              <a:t>IT-standardforskriften</a:t>
            </a:r>
          </a:p>
          <a:p>
            <a:pPr lvl="1"/>
            <a:r>
              <a:rPr lang="nb-NO" sz="2200" dirty="0"/>
              <a:t>eForvaltningsforskriften</a:t>
            </a:r>
          </a:p>
          <a:p>
            <a:r>
              <a:rPr lang="nb-NO" sz="2200" dirty="0"/>
              <a:t>Personopplysningsloven 2018 / Personvernforordningen</a:t>
            </a:r>
          </a:p>
          <a:p>
            <a:r>
              <a:rPr lang="nb-NO" sz="2200" dirty="0" err="1"/>
              <a:t>Offentleglova</a:t>
            </a:r>
            <a:r>
              <a:rPr lang="nb-NO" sz="2200" dirty="0"/>
              <a:t> </a:t>
            </a:r>
            <a:r>
              <a:rPr lang="nb-NO" sz="1800" i="1" dirty="0">
                <a:solidFill>
                  <a:srgbClr val="7030A0"/>
                </a:solidFill>
              </a:rPr>
              <a:t>(Ble revidert i 2006 mht. digital forvaltning)</a:t>
            </a:r>
          </a:p>
          <a:p>
            <a:pPr lvl="1"/>
            <a:r>
              <a:rPr lang="nb-NO" sz="2200" dirty="0"/>
              <a:t>Offentlegforskrifta</a:t>
            </a:r>
          </a:p>
          <a:p>
            <a:r>
              <a:rPr lang="nb-NO" sz="2200" dirty="0"/>
              <a:t>Arkivlova </a:t>
            </a:r>
            <a:r>
              <a:rPr lang="nb-NO" sz="1800" i="1" dirty="0">
                <a:solidFill>
                  <a:srgbClr val="7030A0"/>
                </a:solidFill>
              </a:rPr>
              <a:t>(skulle revideres mht. digital forvaltning, men lite kom ut av det, jf. NOU 2019: 9)</a:t>
            </a:r>
          </a:p>
          <a:p>
            <a:pPr lvl="1"/>
            <a:r>
              <a:rPr lang="nb-NO" sz="2200" dirty="0" err="1"/>
              <a:t>Arkivforskrifta</a:t>
            </a:r>
            <a:endParaRPr lang="nb-NO" sz="2200" dirty="0"/>
          </a:p>
          <a:p>
            <a:pPr lvl="1"/>
            <a:r>
              <a:rPr lang="nb-NO" sz="2200" dirty="0"/>
              <a:t>Forskrift om tekniske og arkivfaglige bestemmelser</a:t>
            </a:r>
          </a:p>
          <a:p>
            <a:r>
              <a:rPr lang="nb-NO" sz="2200" dirty="0"/>
              <a:t>A-opplysningsloven</a:t>
            </a:r>
          </a:p>
          <a:p>
            <a:pPr lvl="1"/>
            <a:r>
              <a:rPr lang="nb-NO" sz="2200" dirty="0"/>
              <a:t>A-opplysningsforskriften</a:t>
            </a:r>
          </a:p>
          <a:p>
            <a:r>
              <a:rPr lang="nb-NO" sz="2200" dirty="0"/>
              <a:t>Diskriminerings- og tilgjengelighetsloven</a:t>
            </a:r>
          </a:p>
          <a:p>
            <a:pPr lvl="1"/>
            <a:r>
              <a:rPr lang="nb-NO" sz="2200" dirty="0"/>
              <a:t>Forskrift om universell utforming av IKT-løsninger</a:t>
            </a:r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F136C1A-E9F9-493F-BDDB-2A15E5C59E33}"/>
              </a:ext>
            </a:extLst>
          </p:cNvPr>
          <p:cNvSpPr txBox="1"/>
          <p:nvPr/>
        </p:nvSpPr>
        <p:spPr>
          <a:xfrm>
            <a:off x="7924997" y="461872"/>
            <a:ext cx="4148508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500" dirty="0"/>
              <a:t>Merk også betydningen av rettslige prinsipper,</a:t>
            </a:r>
          </a:p>
          <a:p>
            <a:r>
              <a:rPr lang="nb-NO" sz="1500" dirty="0"/>
              <a:t>f.eks.: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Legalitetsprinsippet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Prinsippet om åpen og offentlig lovgivning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Kontradiksjonsprinsippet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Prinsippet om forsvarlig saksbehandling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Utredningsprinsippet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Prinsippet om nøytralitet og forholdsmessighet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Formålsbestemthetsprinsippet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Dataminimeringsprinsippet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Lagringsbegrensningsprinsippet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00" dirty="0"/>
              <a:t>mv.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A8FD381-63FB-4707-B94F-DFF636FD23C8}"/>
              </a:ext>
            </a:extLst>
          </p:cNvPr>
          <p:cNvSpPr txBox="1"/>
          <p:nvPr/>
        </p:nvSpPr>
        <p:spPr>
          <a:xfrm>
            <a:off x="3167898" y="936068"/>
            <a:ext cx="4137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>
                <a:solidFill>
                  <a:srgbClr val="7030A0"/>
                </a:solidFill>
              </a:rPr>
              <a:t>(Under revisjon mht. digital forvaltning, se</a:t>
            </a:r>
            <a:br>
              <a:rPr lang="nb-NO" i="1" dirty="0">
                <a:solidFill>
                  <a:srgbClr val="7030A0"/>
                </a:solidFill>
              </a:rPr>
            </a:br>
            <a:r>
              <a:rPr lang="nb-NO" i="1" dirty="0">
                <a:solidFill>
                  <a:srgbClr val="7030A0"/>
                </a:solidFill>
              </a:rPr>
              <a:t>NOU 2019: 5, særlig kap. 18)</a:t>
            </a:r>
          </a:p>
        </p:txBody>
      </p:sp>
    </p:spTree>
    <p:extLst>
      <p:ext uri="{BB962C8B-B14F-4D97-AF65-F5344CB8AC3E}">
        <p14:creationId xmlns:p14="http://schemas.microsoft.com/office/powerpoint/2010/main" val="22940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1441</Words>
  <Application>Microsoft Office PowerPoint</Application>
  <PresentationFormat>Widescreen</PresentationFormat>
  <Paragraphs>159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1  Kort om emnet FINF4012 2  Rettslig regulering av digital forvaltning – oversikt  3  Digital enkeltsaksbehandling – fra saken oppstår til     endelig vedtak </vt:lpstr>
      <vt:lpstr>PowerPoint-presentasjon</vt:lpstr>
      <vt:lpstr>Om vektleggingen i emnet</vt:lpstr>
      <vt:lpstr>Undervisningsformer</vt:lpstr>
      <vt:lpstr>PowerPoint-presentasjon</vt:lpstr>
      <vt:lpstr>Hva er «digital forvaltning»? (altså det som skal reguleres)</vt:lpstr>
      <vt:lpstr>To hovedtyper metoder/teknologier innen myndighetsutøvelse</vt:lpstr>
      <vt:lpstr>Rettslige og ikke-rettslige styringsmåter</vt:lpstr>
      <vt:lpstr>Viktig rettslig regulering av digital forvaltning</vt:lpstr>
      <vt:lpstr>PowerPoint-presentasjon</vt:lpstr>
      <vt:lpstr>Tre hovedgrupper av rettsspørsmål som er særlig aktuelle å regulering rettslig</vt:lpstr>
      <vt:lpstr>PowerPoint-presentasjon</vt:lpstr>
      <vt:lpstr>Jus som hinder</vt:lpstr>
      <vt:lpstr>Jus som tilrettelegging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Rettslig regulering av digital forvaltning – oversikt </dc:title>
  <dc:creator>dag wiese schartum</dc:creator>
  <cp:lastModifiedBy>dag wiese schartum</cp:lastModifiedBy>
  <cp:revision>32</cp:revision>
  <dcterms:created xsi:type="dcterms:W3CDTF">2020-08-14T12:16:36Z</dcterms:created>
  <dcterms:modified xsi:type="dcterms:W3CDTF">2023-08-22T12:04:15Z</dcterms:modified>
</cp:coreProperties>
</file>