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4" r:id="rId5"/>
    <p:sldId id="268" r:id="rId6"/>
    <p:sldId id="273" r:id="rId7"/>
    <p:sldId id="260" r:id="rId8"/>
    <p:sldId id="259" r:id="rId9"/>
    <p:sldId id="276" r:id="rId10"/>
    <p:sldId id="275" r:id="rId11"/>
    <p:sldId id="279" r:id="rId12"/>
    <p:sldId id="280" r:id="rId1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3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BB57A5-E760-40A7-BE05-5B2A2031D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F244C61-4CD5-4D01-9B37-F0F294922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BFB8D9-69C4-47D1-AFE9-00A76C1A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8279ED-E27C-4D13-A323-EC4A80AA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B9C676-403E-4382-B1E8-BCE3DDAC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60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A28D5-BF2E-432A-8CB9-46607AFC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DBA1E7F-FFB5-403F-9AF9-14551B0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6C9AC0-2FBF-4F83-8935-88D3EDCE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F4C103-B77F-4E13-81D0-356D57E7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62249A-0B1F-4DEE-BEDE-B98A9701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006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DADF679-02EE-44D3-A26C-04480EDFD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E67D3BD-FCF6-4BA2-A38A-20D87AE71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CC75D6-D311-477C-B478-9BB2F126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8F338B-823A-42F0-B909-034B0C31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C44DFD-5420-44F0-849E-38856C20E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3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6CDEB4-C254-492B-8212-B7B4D6EE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9E2B87-A931-41B7-B658-248188E0E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CC431E-C552-4147-8A7D-35E44BCE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227117-1E12-49E1-9BC6-5E475CC8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002C9F-A059-4469-ACD2-60B104FD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64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A401F3-D945-41E2-8C44-A603043E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F2FF67-A76C-43C5-828E-CF072B216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ED0CC8-4AD9-4767-8155-43A9A9906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87B4CC-A56B-4FD1-BDE5-2B611ED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464509-B08F-48B3-B927-99632F71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0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35E1BF-2237-40A3-82CA-01355D08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899A29-3EFC-401D-912D-0FFC23802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1281D98-7E19-4B82-87B1-437CE3C3E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4784BED-995A-4B4C-9EC2-CFF28560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8CA584A-24B7-4D26-A924-0437F9BA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2029B2-34EB-463B-8F1E-9F08E1C3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46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389782-3F57-4BBC-9542-9C6102ED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A765629-BF88-4EA8-989E-E5D3BF3A0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47A1A5B-1881-49D1-AEE6-80D295D6A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C3993C5-D040-4E4C-8328-A16165423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5BF6A73-8799-43DF-800F-EA6E51ACC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DB64C6D-04A6-4B73-BFBE-EE18ECA1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A60C3A3-0FAE-49DC-86DB-BC8962D3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A26E2A1-E421-46B5-8993-C2AC8EB8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591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FCF60C-47ED-4EEE-B7C6-759176D3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E0E0993-88E7-424F-BF6E-638CB63C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D9325A-4EF4-41AD-B690-38235474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3A34713-FFC2-4C00-A570-40A0A3468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8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6A1195E-99F0-4B7E-816F-51C0DCE5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B5B22D-4A1C-4D75-86AF-7B56E674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A7485AD-EC80-4301-9C9C-1448B7684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94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9234F9-A006-48E8-8AAB-3FB90BB2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032417-030D-4669-A429-08A7B83C2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0998C66-8E64-44D5-8899-673B47D13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B4CF3-28CE-4E83-8273-D6B65982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A02A640-D704-44A5-A6F4-2B96F256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FBCCAE3-C986-42E5-BC04-31459F2A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32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752C03-2AB9-4632-BDF3-6348F24C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7A0E7DB-A300-417E-8D10-D78A1BD97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8CF152A-3CA3-4897-B218-6D5A5BB04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6B23DD-12B9-4B6A-A056-2713E608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C4614CC-ED90-46D3-A169-6B415A5F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549E4A4-A3DE-4895-944D-4589C7E2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216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0318B30-A35D-4277-BBA1-7484913FC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6CDDC9-0525-4CD2-836A-7A74BDDFA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A58372-BEE4-49BB-9306-FF737D018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5602-473D-450C-903D-6F1829F55BC1}" type="datetimeFigureOut">
              <a:rPr lang="nb-NO" smtClean="0"/>
              <a:t>19.09.2023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64177E-2129-4B82-84F4-AC749C94C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B8307C-92C9-4CF7-9AA6-3C4ABA837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831D3-CC77-4E74-8EC5-9ACE8BD4B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34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C597CE-D80D-4951-A52B-743CFEB42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Krav til utredning når saksbehandlingen er automatisert</a:t>
            </a:r>
            <a:br>
              <a:rPr lang="nb-NO" sz="3600" dirty="0">
                <a:solidFill>
                  <a:srgbClr val="7030A0"/>
                </a:solidFill>
              </a:rPr>
            </a:br>
            <a:r>
              <a:rPr lang="nb-NO" sz="2400" dirty="0">
                <a:solidFill>
                  <a:srgbClr val="7030A0"/>
                </a:solidFill>
              </a:rPr>
              <a:t>(forvaltningsrettslige og personvernrettslige perspektiver)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7CB20E8-3115-4F63-9700-73A2139FB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8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1187803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978EB2-C890-7FC8-73E9-28E9289C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Betydningen av personvernprinsippene</a:t>
            </a:r>
            <a:br>
              <a:rPr lang="nb-NO" sz="3600" dirty="0">
                <a:solidFill>
                  <a:srgbClr val="7030A0"/>
                </a:solidFill>
              </a:rPr>
            </a:br>
            <a:endParaRPr lang="nb-NO" sz="3600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8CE88F-A022-33FB-6E05-E9F00027C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202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/>
              <a:t>Alle de tre følgende prinsipper må ses i lys av behandlingsformål</a:t>
            </a:r>
          </a:p>
          <a:p>
            <a:r>
              <a:rPr lang="nb-NO" dirty="0"/>
              <a:t>Dataminimeringsprinsippet krever at opplysningene skal være</a:t>
            </a:r>
          </a:p>
          <a:p>
            <a:pPr lvl="1"/>
            <a:r>
              <a:rPr lang="nb-NO" dirty="0"/>
              <a:t>Rettslig relevante (jf. kognitiv relevans)</a:t>
            </a:r>
          </a:p>
          <a:p>
            <a:pPr lvl="1"/>
            <a:r>
              <a:rPr lang="nb-NO" dirty="0"/>
              <a:t>Adekvate (dekkende)</a:t>
            </a:r>
          </a:p>
          <a:p>
            <a:pPr lvl="1"/>
            <a:r>
              <a:rPr lang="nb-NO" dirty="0"/>
              <a:t>Ikke flere enn nødvendig</a:t>
            </a:r>
          </a:p>
          <a:p>
            <a:r>
              <a:rPr lang="nb-NO" dirty="0"/>
              <a:t>Riktighetsprinsippet krever at opplysningene skal være</a:t>
            </a:r>
          </a:p>
          <a:p>
            <a:pPr lvl="1"/>
            <a:r>
              <a:rPr lang="nb-NO" dirty="0"/>
              <a:t>Korrekte</a:t>
            </a:r>
          </a:p>
          <a:p>
            <a:pPr lvl="1"/>
            <a:r>
              <a:rPr lang="nb-NO" dirty="0"/>
              <a:t>Oppdaterte</a:t>
            </a:r>
          </a:p>
          <a:p>
            <a:r>
              <a:rPr lang="nb-NO" dirty="0"/>
              <a:t>Lagringsbegrensningsprinsippet gir stimulans til oppdatering av opplysninger</a:t>
            </a:r>
          </a:p>
          <a:p>
            <a:r>
              <a:rPr lang="nb-NO" dirty="0">
                <a:solidFill>
                  <a:srgbClr val="C00000"/>
                </a:solidFill>
              </a:rPr>
              <a:t>Dermed har vi fem typer konkretiseringer når vi anvender fvl § 17 første ledd:</a:t>
            </a:r>
          </a:p>
          <a:p>
            <a:pPr marL="457200" lvl="1" indent="0">
              <a:buNone/>
            </a:pPr>
            <a:r>
              <a:rPr lang="nb-NO" dirty="0">
                <a:solidFill>
                  <a:srgbClr val="C00000"/>
                </a:solidFill>
              </a:rPr>
              <a:t>Opplysningene skal være relevante, korrekte, oppdaterte/ikke for gamle, adekvate og begrensede</a:t>
            </a:r>
          </a:p>
          <a:p>
            <a:pPr lvl="0"/>
            <a:r>
              <a:rPr lang="nb-NO" dirty="0">
                <a:solidFill>
                  <a:srgbClr val="C00000"/>
                </a:solidFill>
              </a:rPr>
              <a:t>Kravene i PVF bidrar altså til å konkretisere «så godt som mulig» i fvl § 17 første ledd</a:t>
            </a:r>
          </a:p>
          <a:p>
            <a:pPr lvl="0"/>
            <a:r>
              <a:rPr lang="nb-NO" dirty="0">
                <a:solidFill>
                  <a:srgbClr val="C00000"/>
                </a:solidFill>
              </a:rPr>
              <a:t>PVF setter en nedre grense for kvaliteten av saksutredningen</a:t>
            </a:r>
          </a:p>
          <a:p>
            <a:pPr lvl="0"/>
            <a:r>
              <a:rPr lang="nb-NO" dirty="0">
                <a:solidFill>
                  <a:srgbClr val="C00000"/>
                </a:solidFill>
              </a:rPr>
              <a:t>PVF stiller krav til </a:t>
            </a:r>
            <a:r>
              <a:rPr lang="nb-NO" dirty="0" err="1">
                <a:solidFill>
                  <a:srgbClr val="C00000"/>
                </a:solidFill>
              </a:rPr>
              <a:t>innebygging</a:t>
            </a:r>
            <a:r>
              <a:rPr lang="nb-NO" dirty="0">
                <a:solidFill>
                  <a:srgbClr val="C00000"/>
                </a:solidFill>
              </a:rPr>
              <a:t> av PV-prinsipper og rettigheter i automatiserte systemer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 styrker saksutredning</a:t>
            </a:r>
            <a:endParaRPr lang="nb-NO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8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913CC5-3428-CF4A-0433-5D8F54C1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Prinsippet om </a:t>
            </a:r>
            <a:r>
              <a:rPr lang="nb-NO" sz="3600" i="1" dirty="0"/>
              <a:t>kun én gang </a:t>
            </a:r>
            <a:r>
              <a:rPr lang="nb-NO" sz="3600" dirty="0"/>
              <a:t>(K1G)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EF83BB-8769-4491-6E0B-D6B820E1D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K1G-prinsippet: Del og gjenbruk data</a:t>
            </a:r>
          </a:p>
          <a:p>
            <a:pPr lvl="1"/>
            <a:r>
              <a:rPr lang="nb-NO" dirty="0"/>
              <a:t>Ikke et rettsprinsipp, men et overordnet IT-arkitekturprinsipp for å redusere kostnader ved informasjonsbehandling og være brukervennlig</a:t>
            </a:r>
          </a:p>
          <a:p>
            <a:r>
              <a:rPr lang="nb-NO" dirty="0"/>
              <a:t>K1G kan være i strid med utredningsprinsippet og «så godt opplyst som mulig»</a:t>
            </a:r>
          </a:p>
          <a:p>
            <a:pPr lvl="1"/>
            <a:r>
              <a:rPr lang="nb-NO" dirty="0"/>
              <a:t>Utredningsprinsippet går foran og setter rammer for K1G</a:t>
            </a:r>
          </a:p>
          <a:p>
            <a:pPr lvl="1"/>
            <a:r>
              <a:rPr lang="nb-NO" dirty="0"/>
              <a:t>Gjenbruk av opplysninger kan f.eks. gi utilstrekkelig kvalitet og ajourhold</a:t>
            </a:r>
          </a:p>
          <a:p>
            <a:r>
              <a:rPr lang="nb-NO" dirty="0"/>
              <a:t>K1G kan være i strid med formålsbegrensningsprinsippet (PVF art. 5(1)(b)), jf. neste bilde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336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9C034-CC3C-C960-D38B-078B6D23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K1G-prinsippet versus formålsbegrensningsprinsippet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03B94D-2A33-6880-284E-EB611C0D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Situasjon: Som ledd i systemutvikling kommer spørsmålet opp om beslutnings-grunnlaget i en automatisk rutine kan være basert på gjenbrukte opplysninger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Dvs. slik at opplysninger som er samlet inn for ett formål blir </a:t>
            </a:r>
            <a:r>
              <a:rPr lang="nb-NO" dirty="0">
                <a:solidFill>
                  <a:prstClr val="black"/>
                </a:solidFill>
                <a:latin typeface="Calibri" panose="020F0502020204030204"/>
              </a:rPr>
              <a:t>brukt til et </a:t>
            </a: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annet, videre formål</a:t>
            </a:r>
          </a:p>
          <a:p>
            <a:r>
              <a:rPr lang="nb-NO" dirty="0"/>
              <a:t>Personvernrettslige utgangspunkter</a:t>
            </a:r>
          </a:p>
          <a:p>
            <a:pPr lvl="1"/>
            <a:r>
              <a:rPr lang="nb-NO" dirty="0"/>
              <a:t>Formål skal angis på forhånd</a:t>
            </a:r>
          </a:p>
          <a:p>
            <a:pPr lvl="1"/>
            <a:r>
              <a:rPr lang="nb-NO" dirty="0"/>
              <a:t>Skal være spesifikke, uttrykkelig angitte og berettigede</a:t>
            </a:r>
          </a:p>
          <a:p>
            <a:pPr lvl="1"/>
            <a:r>
              <a:rPr lang="nb-NO" dirty="0"/>
              <a:t>Skal ikke </a:t>
            </a:r>
            <a:r>
              <a:rPr lang="nb-NO" dirty="0" err="1"/>
              <a:t>viderebehandles</a:t>
            </a:r>
            <a:r>
              <a:rPr lang="nb-NO" dirty="0"/>
              <a:t> på måter som er </a:t>
            </a:r>
            <a:r>
              <a:rPr lang="nb-NO" i="1" dirty="0"/>
              <a:t>uforenelig </a:t>
            </a:r>
            <a:r>
              <a:rPr lang="nb-NO" dirty="0"/>
              <a:t>med innsamlingsformålet</a:t>
            </a:r>
          </a:p>
          <a:p>
            <a:r>
              <a:rPr lang="nb-NO" dirty="0"/>
              <a:t>Spørsmål om uforenelighet skal vurderes ut ifra artikkel 6(4)</a:t>
            </a:r>
          </a:p>
          <a:p>
            <a:pPr lvl="1"/>
            <a:r>
              <a:rPr lang="nb-NO" dirty="0"/>
              <a:t>Hvor like/forskjellige er innsamlingsformålet og videre formål? (rettighet </a:t>
            </a:r>
            <a:r>
              <a:rPr lang="nb-NO" dirty="0">
                <a:sym typeface="Wingdings" panose="05000000000000000000" pitchFamily="2" charset="2"/>
              </a:rPr>
              <a:t> plikt)</a:t>
            </a:r>
            <a:endParaRPr lang="nb-NO" dirty="0"/>
          </a:p>
          <a:p>
            <a:pPr lvl="1"/>
            <a:r>
              <a:rPr lang="nb-NO" dirty="0"/>
              <a:t>Er hvor forskjellig er bakgrunnen for innsamling av opplysningene? (f.eks. frivillig/plikt)</a:t>
            </a:r>
          </a:p>
          <a:p>
            <a:pPr lvl="1"/>
            <a:r>
              <a:rPr lang="nb-NO" dirty="0"/>
              <a:t>Gjelder det personopplysninger som trenger spesiell beskyttelse? (jf. art. 9 og 10)</a:t>
            </a:r>
          </a:p>
          <a:p>
            <a:pPr lvl="1"/>
            <a:r>
              <a:rPr lang="nb-NO" dirty="0"/>
              <a:t>Hva er konsekvensene av viderebehandlingen? (får registrerte mindre innflytelse på saken?)</a:t>
            </a:r>
          </a:p>
          <a:p>
            <a:r>
              <a:rPr lang="nb-NO" dirty="0">
                <a:solidFill>
                  <a:srgbClr val="C00000"/>
                </a:solidFill>
              </a:rPr>
              <a:t>Konklusjonen kan altså bli at formålsbegrensningsprinsippet forhindrer K1G</a:t>
            </a:r>
          </a:p>
        </p:txBody>
      </p:sp>
    </p:spTree>
    <p:extLst>
      <p:ext uri="{BB962C8B-B14F-4D97-AF65-F5344CB8AC3E}">
        <p14:creationId xmlns:p14="http://schemas.microsoft.com/office/powerpoint/2010/main" val="224889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F54FCE-3E70-F403-94F2-642A746E5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Opplegget for denne forelesningen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0D7A2E-8938-7B5F-D848-5EF4DF74E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167" y="1917700"/>
            <a:ext cx="10515600" cy="3115733"/>
          </a:xfrm>
        </p:spPr>
        <p:txBody>
          <a:bodyPr>
            <a:normAutofit/>
          </a:bodyPr>
          <a:lstStyle/>
          <a:p>
            <a:r>
              <a:rPr lang="nb-NO" sz="2400" dirty="0"/>
              <a:t>Tar utgangspunkt i utredningsplikten i forvaltningsretten</a:t>
            </a:r>
          </a:p>
          <a:p>
            <a:r>
              <a:rPr lang="nb-NO" sz="2400" dirty="0"/>
              <a:t>Forholder utredningsplikten til automatisert saksbehandling</a:t>
            </a:r>
          </a:p>
          <a:p>
            <a:r>
              <a:rPr lang="nb-NO" sz="2400" dirty="0"/>
              <a:t>Kommenterer utredningsplikten i lys av automatisert saksbehandling</a:t>
            </a:r>
          </a:p>
          <a:p>
            <a:r>
              <a:rPr lang="nb-NO" sz="2400" dirty="0"/>
              <a:t>Tar nytt utgangspunkt i personvernforordningen</a:t>
            </a:r>
          </a:p>
          <a:p>
            <a:r>
              <a:rPr lang="nb-NO" sz="2400" dirty="0"/>
              <a:t>Forholder deler av personvernforordningen til krav om saksutredning</a:t>
            </a:r>
          </a:p>
          <a:p>
            <a:r>
              <a:rPr lang="nb-NO" sz="2400" dirty="0"/>
              <a:t>Drøfter prinsippet om Kun én gang opp mot formålsbegrensningsprinsippet</a:t>
            </a:r>
          </a:p>
        </p:txBody>
      </p:sp>
    </p:spTree>
    <p:extLst>
      <p:ext uri="{BB962C8B-B14F-4D97-AF65-F5344CB8AC3E}">
        <p14:creationId xmlns:p14="http://schemas.microsoft.com/office/powerpoint/2010/main" val="156630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5BD30-B968-4AC6-85A0-24DFCF6A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692"/>
            <a:ext cx="10515600" cy="989542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Utgangspunkt i forvaltningsloven § 17 første ledd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E807D3-B437-444D-AC3C-1222C8F8F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199" y="1147234"/>
            <a:ext cx="10892367" cy="5345642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Fvl § 17 første ledd er uttrykk for et generelt, overordnet prinsipp som også kommer til syne i fvl. § 37 første ledd om saksforberedelse av forskrifter</a:t>
            </a:r>
          </a:p>
          <a:p>
            <a:r>
              <a:rPr lang="nb-NO" dirty="0"/>
              <a:t>Paragraf 17 første ledd, første punktum fastslår at forvaltningsorganet har en alminnelig utredningsplikt i saker om enkeltvedtak:</a:t>
            </a:r>
          </a:p>
          <a:p>
            <a:pPr lvl="1"/>
            <a:r>
              <a:rPr lang="nb-NO" dirty="0"/>
              <a:t>«Forvaltningsorganet skal påse at saken er så godt opplyst som mulig før vedtak treffes.»</a:t>
            </a:r>
          </a:p>
          <a:p>
            <a:r>
              <a:rPr lang="nb-NO" dirty="0"/>
              <a:t>Kan ikke tolkes strengt etter ordlyden</a:t>
            </a:r>
          </a:p>
          <a:p>
            <a:r>
              <a:rPr lang="nb-NO" dirty="0"/>
              <a:t>Grundigheten må etter omstendighetene fastsettes</a:t>
            </a:r>
          </a:p>
          <a:p>
            <a:pPr lvl="1"/>
            <a:r>
              <a:rPr lang="nb-NO" dirty="0"/>
              <a:t>ut i fra </a:t>
            </a:r>
            <a:r>
              <a:rPr lang="nb-NO" dirty="0">
                <a:solidFill>
                  <a:srgbClr val="002060"/>
                </a:solidFill>
              </a:rPr>
              <a:t>sakens karakter</a:t>
            </a:r>
          </a:p>
          <a:p>
            <a:pPr lvl="2"/>
            <a:r>
              <a:rPr lang="nb-NO" dirty="0"/>
              <a:t>om saksbehandlingen gjelder ordinær saksbehandling eller behandling av klage</a:t>
            </a:r>
          </a:p>
          <a:p>
            <a:pPr lvl="2"/>
            <a:r>
              <a:rPr lang="nb-NO" dirty="0"/>
              <a:t>sakens viktighet</a:t>
            </a:r>
          </a:p>
          <a:p>
            <a:pPr lvl="2"/>
            <a:r>
              <a:rPr lang="nb-NO" dirty="0"/>
              <a:t>sakens vanskelighetsgrad</a:t>
            </a:r>
          </a:p>
          <a:p>
            <a:pPr lvl="2"/>
            <a:r>
              <a:rPr lang="nb-NO" dirty="0"/>
              <a:t>hvor mye det haster å treffe vedtak</a:t>
            </a:r>
          </a:p>
          <a:p>
            <a:pPr lvl="1"/>
            <a:r>
              <a:rPr lang="nb-NO" dirty="0"/>
              <a:t>ut i fra </a:t>
            </a:r>
            <a:r>
              <a:rPr lang="nb-NO" dirty="0">
                <a:solidFill>
                  <a:srgbClr val="002060"/>
                </a:solidFill>
              </a:rPr>
              <a:t>situasjonen i forvaltningsorganet er i</a:t>
            </a:r>
          </a:p>
          <a:p>
            <a:pPr lvl="2"/>
            <a:r>
              <a:rPr lang="nb-NO" dirty="0"/>
              <a:t>forvaltningsorganets kapasitet</a:t>
            </a:r>
          </a:p>
          <a:p>
            <a:pPr lvl="2"/>
            <a:r>
              <a:rPr lang="nb-NO" dirty="0"/>
              <a:t>forsvarlig prioritering av ressursbruk</a:t>
            </a:r>
          </a:p>
          <a:p>
            <a:r>
              <a:rPr lang="nb-NO" dirty="0">
                <a:solidFill>
                  <a:srgbClr val="C00000"/>
                </a:solidFill>
              </a:rPr>
              <a:t>Forvaltningsloven/prinsippet sier ikke direkte hva som skal vurderes for at saken skal anses å være «godt opplyst» </a:t>
            </a: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(men her kan personvernforordningen komme til hjelp, jf. nedenfor)</a:t>
            </a:r>
          </a:p>
        </p:txBody>
      </p:sp>
    </p:spTree>
    <p:extLst>
      <p:ext uri="{BB962C8B-B14F-4D97-AF65-F5344CB8AC3E}">
        <p14:creationId xmlns:p14="http://schemas.microsoft.com/office/powerpoint/2010/main" val="353658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0CB65E-6678-0F1D-06F7-D26F6182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Sammenligning mellom saksutredning ved manuell og ved automatisert saksbehandling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73DAA1-FA67-3509-BC4A-7FA6890B7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Manuell/tradisjonell saksbehandling</a:t>
            </a:r>
          </a:p>
          <a:p>
            <a:pPr lvl="1"/>
            <a:r>
              <a:rPr lang="nb-NO" dirty="0"/>
              <a:t>Saksutredningen er knyttet til og begrenset til hver enkeltsak (jf. </a:t>
            </a:r>
            <a:r>
              <a:rPr lang="nb-NO" i="1" dirty="0"/>
              <a:t>saksdrevet rettsanvendelse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Rettsspørsmålene blir utredet og avgjort etter hvert som de blir aktuelle</a:t>
            </a:r>
          </a:p>
          <a:p>
            <a:r>
              <a:rPr lang="nb-NO" dirty="0"/>
              <a:t>Automatisert saksbehandling</a:t>
            </a:r>
          </a:p>
          <a:p>
            <a:pPr lvl="1"/>
            <a:r>
              <a:rPr lang="nb-NO" dirty="0"/>
              <a:t>Saksutredningen er knyttet til alle fremtidige enkeltsaker, og således «ubegrenset» (jf. </a:t>
            </a:r>
            <a:r>
              <a:rPr lang="nb-NO" i="1" dirty="0"/>
              <a:t>systemdrevet rettsanvendelse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Alle potensielle rettsspørsmål blir utredet og avgjort før en eneste sak blir aktuell</a:t>
            </a:r>
          </a:p>
          <a:p>
            <a:pPr lvl="1"/>
            <a:r>
              <a:rPr lang="nb-NO" dirty="0"/>
              <a:t>Saksutredningen inngår i systemutviklingen, dvs. i arbeidsprosesser som bl.a. fastlegger det generelle behandlingsopplegget for alle fremtidige saker</a:t>
            </a:r>
          </a:p>
          <a:p>
            <a:pPr lvl="1"/>
            <a:r>
              <a:rPr lang="nb-NO" dirty="0"/>
              <a:t>Resultatene fra saksutredningen gis uttrykk i form av algoritmer; dvs. detaljerte, programmerbare anvisninger på hvordan alle saker skal behandles</a:t>
            </a:r>
          </a:p>
          <a:p>
            <a:r>
              <a:rPr lang="nb-NO" dirty="0"/>
              <a:t>Ved system for </a:t>
            </a:r>
            <a:r>
              <a:rPr lang="nb-NO" i="1" dirty="0"/>
              <a:t>selvbetjent</a:t>
            </a:r>
            <a:r>
              <a:rPr lang="nb-NO" dirty="0"/>
              <a:t> saksbehandling, får vi en mellomsituasjon av manuell og automatisert, jf. nedenfor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152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D92A2EF-5005-4118-BB4C-E0EFE3FB48E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6" t="26132" r="25871" b="26937"/>
          <a:stretch/>
        </p:blipFill>
        <p:spPr bwMode="auto">
          <a:xfrm>
            <a:off x="7585734" y="3900859"/>
            <a:ext cx="1235078" cy="1182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5205054C-18D3-4435-8591-65455B7EC231}"/>
              </a:ext>
            </a:extLst>
          </p:cNvPr>
          <p:cNvGrpSpPr/>
          <p:nvPr/>
        </p:nvGrpSpPr>
        <p:grpSpPr>
          <a:xfrm>
            <a:off x="5207138" y="2752844"/>
            <a:ext cx="2244181" cy="1693731"/>
            <a:chOff x="0" y="0"/>
            <a:chExt cx="1463373" cy="1121615"/>
          </a:xfrm>
        </p:grpSpPr>
        <p:sp>
          <p:nvSpPr>
            <p:cNvPr id="29" name="Tekstboks 2">
              <a:extLst>
                <a:ext uri="{FF2B5EF4-FFF2-40B4-BE49-F238E27FC236}">
                  <a16:creationId xmlns:a16="http://schemas.microsoft.com/office/drawing/2014/main" id="{4EA832CA-24AD-4037-982D-37EFCF798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30250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Privat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virksomhet,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  <p:pic>
          <p:nvPicPr>
            <p:cNvPr id="30" name="Bilde 29" descr="Bilderesultat for business building icon black">
              <a:extLst>
                <a:ext uri="{FF2B5EF4-FFF2-40B4-BE49-F238E27FC236}">
                  <a16:creationId xmlns:a16="http://schemas.microsoft.com/office/drawing/2014/main" id="{44569F02-D278-4909-BB9A-342575CEA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36" y="455500"/>
              <a:ext cx="632460" cy="666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Pil: høyre 30">
              <a:extLst>
                <a:ext uri="{FF2B5EF4-FFF2-40B4-BE49-F238E27FC236}">
                  <a16:creationId xmlns:a16="http://schemas.microsoft.com/office/drawing/2014/main" id="{766D9275-C625-4F60-93DD-FCD40BDA0283}"/>
                </a:ext>
              </a:extLst>
            </p:cNvPr>
            <p:cNvSpPr/>
            <p:nvPr/>
          </p:nvSpPr>
          <p:spPr>
            <a:xfrm rot="356819" flipV="1">
              <a:off x="832818" y="972187"/>
              <a:ext cx="630555" cy="12128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A7BE28CE-21BF-4585-95B0-F3F362999CDA}"/>
              </a:ext>
            </a:extLst>
          </p:cNvPr>
          <p:cNvGrpSpPr/>
          <p:nvPr/>
        </p:nvGrpSpPr>
        <p:grpSpPr>
          <a:xfrm>
            <a:off x="8486718" y="3502842"/>
            <a:ext cx="1313001" cy="1877874"/>
            <a:chOff x="0" y="0"/>
            <a:chExt cx="856063" cy="1243708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B12C2448-50BF-4ADD-BB76-1D6A294B816A}"/>
                </a:ext>
              </a:extLst>
            </p:cNvPr>
            <p:cNvGrpSpPr/>
            <p:nvPr/>
          </p:nvGrpSpPr>
          <p:grpSpPr>
            <a:xfrm>
              <a:off x="0" y="0"/>
              <a:ext cx="805180" cy="1063653"/>
              <a:chOff x="0" y="0"/>
              <a:chExt cx="805180" cy="1063653"/>
            </a:xfrm>
          </p:grpSpPr>
          <p:pic>
            <p:nvPicPr>
              <p:cNvPr id="27" name="Bilde 26">
                <a:extLst>
                  <a:ext uri="{FF2B5EF4-FFF2-40B4-BE49-F238E27FC236}">
                    <a16:creationId xmlns:a16="http://schemas.microsoft.com/office/drawing/2014/main" id="{7FDF1E40-A893-428E-AD5F-56CE48E96B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886" t="26132" r="25871" b="26937"/>
              <a:stretch/>
            </p:blipFill>
            <p:spPr bwMode="auto">
              <a:xfrm>
                <a:off x="0" y="0"/>
                <a:ext cx="805180" cy="78295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8" name="Grafikk 218" descr="Pil: U-sving">
                <a:extLst>
                  <a:ext uri="{FF2B5EF4-FFF2-40B4-BE49-F238E27FC236}">
                    <a16:creationId xmlns:a16="http://schemas.microsoft.com/office/drawing/2014/main" id="{91B4F245-B915-4C4E-A661-0904F62CB8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344460" flipV="1">
                <a:off x="200556" y="693448"/>
                <a:ext cx="370205" cy="370205"/>
              </a:xfrm>
              <a:prstGeom prst="rect">
                <a:avLst/>
              </a:prstGeom>
            </p:spPr>
          </p:pic>
        </p:grpSp>
        <p:sp>
          <p:nvSpPr>
            <p:cNvPr id="26" name="Tekstboks 2">
              <a:extLst>
                <a:ext uri="{FF2B5EF4-FFF2-40B4-BE49-F238E27FC236}">
                  <a16:creationId xmlns:a16="http://schemas.microsoft.com/office/drawing/2014/main" id="{BE5AC8AC-7226-4AC1-848D-F81806552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58" y="1016378"/>
              <a:ext cx="662305" cy="227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Egne data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6527B436-7C91-4C03-B31B-59D0FC99395F}"/>
              </a:ext>
            </a:extLst>
          </p:cNvPr>
          <p:cNvGrpSpPr/>
          <p:nvPr/>
        </p:nvGrpSpPr>
        <p:grpSpPr>
          <a:xfrm>
            <a:off x="10030565" y="2327013"/>
            <a:ext cx="1177610" cy="1898972"/>
            <a:chOff x="0" y="0"/>
            <a:chExt cx="767715" cy="1257638"/>
          </a:xfrm>
        </p:grpSpPr>
        <p:pic>
          <p:nvPicPr>
            <p:cNvPr id="14" name="Bilde 13" descr="Bilderesultat for data center icon">
              <a:extLst>
                <a:ext uri="{FF2B5EF4-FFF2-40B4-BE49-F238E27FC236}">
                  <a16:creationId xmlns:a16="http://schemas.microsoft.com/office/drawing/2014/main" id="{A8C5CF05-731B-490E-966C-146C704AB9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3" t="22669" r="55626" b="20919"/>
            <a:stretch/>
          </p:blipFill>
          <p:spPr bwMode="auto">
            <a:xfrm>
              <a:off x="95179" y="292336"/>
              <a:ext cx="547370" cy="4076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Pil: høyre 14">
              <a:extLst>
                <a:ext uri="{FF2B5EF4-FFF2-40B4-BE49-F238E27FC236}">
                  <a16:creationId xmlns:a16="http://schemas.microsoft.com/office/drawing/2014/main" id="{20032F19-4479-4E53-8B76-67E5EBE83EF0}"/>
                </a:ext>
              </a:extLst>
            </p:cNvPr>
            <p:cNvSpPr/>
            <p:nvPr/>
          </p:nvSpPr>
          <p:spPr>
            <a:xfrm rot="7940134" flipV="1">
              <a:off x="-125772" y="948393"/>
              <a:ext cx="469900" cy="148590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6" name="Tekstboks 2">
              <a:extLst>
                <a:ext uri="{FF2B5EF4-FFF2-40B4-BE49-F238E27FC236}">
                  <a16:creationId xmlns:a16="http://schemas.microsoft.com/office/drawing/2014/main" id="{DC131709-770B-4FAA-9524-52CD94C6C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67715" cy="213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Fellesregister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42AC2DF6-8EF1-4A8E-931B-93DCC0618216}"/>
              </a:ext>
            </a:extLst>
          </p:cNvPr>
          <p:cNvGrpSpPr/>
          <p:nvPr/>
        </p:nvGrpSpPr>
        <p:grpSpPr>
          <a:xfrm>
            <a:off x="6162982" y="1556874"/>
            <a:ext cx="1167555" cy="2696927"/>
            <a:chOff x="-12499" y="0"/>
            <a:chExt cx="761423" cy="1785698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21F708D9-19CF-40E2-9AA7-A7664A3F2283}"/>
                </a:ext>
              </a:extLst>
            </p:cNvPr>
            <p:cNvGrpSpPr/>
            <p:nvPr/>
          </p:nvGrpSpPr>
          <p:grpSpPr>
            <a:xfrm>
              <a:off x="-12499" y="476618"/>
              <a:ext cx="679450" cy="862382"/>
              <a:chOff x="-12499" y="-33270"/>
              <a:chExt cx="679450" cy="862382"/>
            </a:xfrm>
          </p:grpSpPr>
          <p:sp>
            <p:nvSpPr>
              <p:cNvPr id="12" name="Tekstboks 2">
                <a:extLst>
                  <a:ext uri="{FF2B5EF4-FFF2-40B4-BE49-F238E27FC236}">
                    <a16:creationId xmlns:a16="http://schemas.microsoft.com/office/drawing/2014/main" id="{4317E329-34E4-4ECA-9CD7-5A4FE11E6E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207" y="567492"/>
                <a:ext cx="356870" cy="2616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b="1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§§</a:t>
                </a:r>
              </a:p>
            </p:txBody>
          </p:sp>
          <p:pic>
            <p:nvPicPr>
              <p:cNvPr id="13" name="Bilde 12" descr="Bilderesultat for building icon">
                <a:extLst>
                  <a:ext uri="{FF2B5EF4-FFF2-40B4-BE49-F238E27FC236}">
                    <a16:creationId xmlns:a16="http://schemas.microsoft.com/office/drawing/2014/main" id="{ED0434F7-D5FA-47BC-9C25-23A2EA1E8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499" y="-33270"/>
                <a:ext cx="679450" cy="679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" name="Pil: høyre 9">
              <a:extLst>
                <a:ext uri="{FF2B5EF4-FFF2-40B4-BE49-F238E27FC236}">
                  <a16:creationId xmlns:a16="http://schemas.microsoft.com/office/drawing/2014/main" id="{6C8E366C-F427-4C61-A726-BBFB22FB2A9E}"/>
                </a:ext>
              </a:extLst>
            </p:cNvPr>
            <p:cNvSpPr/>
            <p:nvPr/>
          </p:nvSpPr>
          <p:spPr>
            <a:xfrm rot="3111737" flipV="1">
              <a:off x="413009" y="1449783"/>
              <a:ext cx="542925" cy="12890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1" name="Tekstboks 2">
              <a:extLst>
                <a:ext uri="{FF2B5EF4-FFF2-40B4-BE49-F238E27FC236}">
                  <a16:creationId xmlns:a16="http://schemas.microsoft.com/office/drawing/2014/main" id="{DB4199A9-AB16-4690-A4F8-950D8F9C1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7" y="0"/>
              <a:ext cx="727075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Annen forvaltning,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276E02D8-6A8B-4524-9948-4F7864B2A5E8}"/>
              </a:ext>
            </a:extLst>
          </p:cNvPr>
          <p:cNvGrpSpPr/>
          <p:nvPr/>
        </p:nvGrpSpPr>
        <p:grpSpPr>
          <a:xfrm>
            <a:off x="243535" y="5495590"/>
            <a:ext cx="6357834" cy="856947"/>
            <a:chOff x="712463" y="5495590"/>
            <a:chExt cx="5106801" cy="856947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ED87B056-F48A-4468-B793-D4336D1B7D8A}"/>
                </a:ext>
              </a:extLst>
            </p:cNvPr>
            <p:cNvCxnSpPr/>
            <p:nvPr/>
          </p:nvCxnSpPr>
          <p:spPr>
            <a:xfrm>
              <a:off x="1024679" y="5495590"/>
              <a:ext cx="440198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kstboks 2">
              <a:extLst>
                <a:ext uri="{FF2B5EF4-FFF2-40B4-BE49-F238E27FC236}">
                  <a16:creationId xmlns:a16="http://schemas.microsoft.com/office/drawing/2014/main" id="{BA7A3DD9-8B16-4AFD-870A-C46054417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63" y="5702940"/>
              <a:ext cx="1203641" cy="592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 forvaltning</a:t>
              </a:r>
            </a:p>
          </p:txBody>
        </p:sp>
        <p:sp>
          <p:nvSpPr>
            <p:cNvPr id="66" name="Tekstboks 2">
              <a:extLst>
                <a:ext uri="{FF2B5EF4-FFF2-40B4-BE49-F238E27FC236}">
                  <a16:creationId xmlns:a16="http://schemas.microsoft.com/office/drawing/2014/main" id="{605F14CB-30FB-4CAA-A96C-6A8B494C1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376" y="5760376"/>
              <a:ext cx="1119888" cy="592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Diffus</a:t>
              </a:r>
              <a:b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forvaltning</a:t>
              </a:r>
              <a:endParaRPr lang="nb-NO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0" name="Bilde 69">
            <a:extLst>
              <a:ext uri="{FF2B5EF4-FFF2-40B4-BE49-F238E27FC236}">
                <a16:creationId xmlns:a16="http://schemas.microsoft.com/office/drawing/2014/main" id="{10F9AE80-7CF1-461E-878E-B2CB778A0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707" y="5304951"/>
            <a:ext cx="810961" cy="810961"/>
          </a:xfrm>
          <a:prstGeom prst="rect">
            <a:avLst/>
          </a:prstGeom>
        </p:spPr>
      </p:pic>
      <p:sp>
        <p:nvSpPr>
          <p:cNvPr id="72" name="Pil: venstre og høyre 71">
            <a:extLst>
              <a:ext uri="{FF2B5EF4-FFF2-40B4-BE49-F238E27FC236}">
                <a16:creationId xmlns:a16="http://schemas.microsoft.com/office/drawing/2014/main" id="{C3A0088C-0F33-4303-B989-9E32F4EAD9C8}"/>
              </a:ext>
            </a:extLst>
          </p:cNvPr>
          <p:cNvSpPr/>
          <p:nvPr/>
        </p:nvSpPr>
        <p:spPr>
          <a:xfrm rot="17618650">
            <a:off x="7679026" y="5108365"/>
            <a:ext cx="381383" cy="171623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kstboks 2">
            <a:extLst>
              <a:ext uri="{FF2B5EF4-FFF2-40B4-BE49-F238E27FC236}">
                <a16:creationId xmlns:a16="http://schemas.microsoft.com/office/drawing/2014/main" id="{04A7B53B-FBE4-4128-915C-D6CE4502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684" y="6115912"/>
            <a:ext cx="1134191" cy="3432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2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atabehandler</a:t>
            </a:r>
          </a:p>
        </p:txBody>
      </p:sp>
      <p:grpSp>
        <p:nvGrpSpPr>
          <p:cNvPr id="78" name="Gruppe 77">
            <a:extLst>
              <a:ext uri="{FF2B5EF4-FFF2-40B4-BE49-F238E27FC236}">
                <a16:creationId xmlns:a16="http://schemas.microsoft.com/office/drawing/2014/main" id="{A3EDC911-5779-4F98-B352-4979F9917029}"/>
              </a:ext>
            </a:extLst>
          </p:cNvPr>
          <p:cNvGrpSpPr/>
          <p:nvPr/>
        </p:nvGrpSpPr>
        <p:grpSpPr>
          <a:xfrm>
            <a:off x="5604741" y="3168359"/>
            <a:ext cx="5638378" cy="1784970"/>
            <a:chOff x="5580735" y="2548037"/>
            <a:chExt cx="5638378" cy="1784970"/>
          </a:xfrm>
        </p:grpSpPr>
        <p:sp>
          <p:nvSpPr>
            <p:cNvPr id="74" name="Tekstboks 2">
              <a:extLst>
                <a:ext uri="{FF2B5EF4-FFF2-40B4-BE49-F238E27FC236}">
                  <a16:creationId xmlns:a16="http://schemas.microsoft.com/office/drawing/2014/main" id="{024C4DCB-B924-4A9E-8562-C36C587D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299" y="2548037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Tekstboks 2">
              <a:extLst>
                <a:ext uri="{FF2B5EF4-FFF2-40B4-BE49-F238E27FC236}">
                  <a16:creationId xmlns:a16="http://schemas.microsoft.com/office/drawing/2014/main" id="{D81FF810-5EC9-4509-9CA4-BE3BFCB37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735" y="383761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Tekstboks 2">
              <a:extLst>
                <a:ext uri="{FF2B5EF4-FFF2-40B4-BE49-F238E27FC236}">
                  <a16:creationId xmlns:a16="http://schemas.microsoft.com/office/drawing/2014/main" id="{497F3D6F-BBF5-4540-8255-CDDD90E63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0968" y="3447319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7" name="Tekstboks 2">
              <a:extLst>
                <a:ext uri="{FF2B5EF4-FFF2-40B4-BE49-F238E27FC236}">
                  <a16:creationId xmlns:a16="http://schemas.microsoft.com/office/drawing/2014/main" id="{ACD5A0FC-8DA5-4739-9CE4-6DAF42532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2149" y="283999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A5CA2882-A039-49D0-915C-731181B39F67}"/>
              </a:ext>
            </a:extLst>
          </p:cNvPr>
          <p:cNvGrpSpPr/>
          <p:nvPr/>
        </p:nvGrpSpPr>
        <p:grpSpPr>
          <a:xfrm>
            <a:off x="7809198" y="702562"/>
            <a:ext cx="1840214" cy="2947978"/>
            <a:chOff x="7809198" y="702562"/>
            <a:chExt cx="1840214" cy="2947978"/>
          </a:xfrm>
        </p:grpSpPr>
        <p:grpSp>
          <p:nvGrpSpPr>
            <p:cNvPr id="5" name="Gruppe 4">
              <a:extLst>
                <a:ext uri="{FF2B5EF4-FFF2-40B4-BE49-F238E27FC236}">
                  <a16:creationId xmlns:a16="http://schemas.microsoft.com/office/drawing/2014/main" id="{7340EA4B-2E07-49A8-A3F8-D4B572AB101A}"/>
                </a:ext>
              </a:extLst>
            </p:cNvPr>
            <p:cNvGrpSpPr/>
            <p:nvPr/>
          </p:nvGrpSpPr>
          <p:grpSpPr>
            <a:xfrm>
              <a:off x="7809198" y="1237231"/>
              <a:ext cx="1014946" cy="2413309"/>
              <a:chOff x="129172" y="56990"/>
              <a:chExt cx="661670" cy="1598384"/>
            </a:xfrm>
          </p:grpSpPr>
          <p:pic>
            <p:nvPicPr>
              <p:cNvPr id="20" name="Grafikk 215" descr="Hjerne i hode">
                <a:extLst>
                  <a:ext uri="{FF2B5EF4-FFF2-40B4-BE49-F238E27FC236}">
                    <a16:creationId xmlns:a16="http://schemas.microsoft.com/office/drawing/2014/main" id="{F29B6A89-2380-4100-88AB-5380D6D7C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29172" y="401112"/>
                <a:ext cx="434975" cy="425450"/>
              </a:xfrm>
              <a:prstGeom prst="rect">
                <a:avLst/>
              </a:prstGeom>
            </p:spPr>
          </p:pic>
          <p:pic>
            <p:nvPicPr>
              <p:cNvPr id="21" name="Bilde 20">
                <a:extLst>
                  <a:ext uri="{FF2B5EF4-FFF2-40B4-BE49-F238E27FC236}">
                    <a16:creationId xmlns:a16="http://schemas.microsoft.com/office/drawing/2014/main" id="{546F304A-B95C-4B68-B460-9D7D6CBF8F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2571" y="1080963"/>
                <a:ext cx="431165" cy="386080"/>
              </a:xfrm>
              <a:prstGeom prst="rect">
                <a:avLst/>
              </a:prstGeom>
              <a:noFill/>
            </p:spPr>
          </p:pic>
          <p:sp>
            <p:nvSpPr>
              <p:cNvPr id="22" name="Pil: høyre 21">
                <a:extLst>
                  <a:ext uri="{FF2B5EF4-FFF2-40B4-BE49-F238E27FC236}">
                    <a16:creationId xmlns:a16="http://schemas.microsoft.com/office/drawing/2014/main" id="{A2A8B998-7B67-41EA-8605-BDEA5D213CCE}"/>
                  </a:ext>
                </a:extLst>
              </p:cNvPr>
              <p:cNvSpPr/>
              <p:nvPr/>
            </p:nvSpPr>
            <p:spPr>
              <a:xfrm rot="5400000">
                <a:off x="258344" y="914399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23" name="Pil: høyre 22">
                <a:extLst>
                  <a:ext uri="{FF2B5EF4-FFF2-40B4-BE49-F238E27FC236}">
                    <a16:creationId xmlns:a16="http://schemas.microsoft.com/office/drawing/2014/main" id="{A77BF1A3-3E85-4738-A687-D8DC73536727}"/>
                  </a:ext>
                </a:extLst>
              </p:cNvPr>
              <p:cNvSpPr/>
              <p:nvPr/>
            </p:nvSpPr>
            <p:spPr>
              <a:xfrm rot="5400000">
                <a:off x="295736" y="1522866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24" name="Tekstboks 2">
                <a:extLst>
                  <a:ext uri="{FF2B5EF4-FFF2-40B4-BE49-F238E27FC236}">
                    <a16:creationId xmlns:a16="http://schemas.microsoft.com/office/drawing/2014/main" id="{400E1BD5-9349-4E40-BB61-86A0150C5E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172" y="56990"/>
                <a:ext cx="661670" cy="3771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Via saks-</a:t>
                </a:r>
                <a:b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behandler</a:t>
                </a:r>
              </a:p>
            </p:txBody>
          </p:sp>
        </p:grpSp>
        <p:grpSp>
          <p:nvGrpSpPr>
            <p:cNvPr id="6" name="Gruppe 5">
              <a:extLst>
                <a:ext uri="{FF2B5EF4-FFF2-40B4-BE49-F238E27FC236}">
                  <a16:creationId xmlns:a16="http://schemas.microsoft.com/office/drawing/2014/main" id="{0BAD45DD-F9B1-4204-A06F-74A19BFBB2B8}"/>
                </a:ext>
              </a:extLst>
            </p:cNvPr>
            <p:cNvGrpSpPr/>
            <p:nvPr/>
          </p:nvGrpSpPr>
          <p:grpSpPr>
            <a:xfrm>
              <a:off x="8634466" y="2370818"/>
              <a:ext cx="1014946" cy="1104211"/>
              <a:chOff x="8056" y="19494"/>
              <a:chExt cx="661670" cy="731679"/>
            </a:xfrm>
          </p:grpSpPr>
          <p:pic>
            <p:nvPicPr>
              <p:cNvPr id="17" name="Grafikk 220" descr="Hjerne i hode">
                <a:extLst>
                  <a:ext uri="{FF2B5EF4-FFF2-40B4-BE49-F238E27FC236}">
                    <a16:creationId xmlns:a16="http://schemas.microsoft.com/office/drawing/2014/main" id="{AA92D2FA-F215-4721-9427-53BD25C74D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46168" y="237948"/>
                <a:ext cx="385445" cy="377190"/>
              </a:xfrm>
              <a:prstGeom prst="rect">
                <a:avLst/>
              </a:prstGeom>
            </p:spPr>
          </p:pic>
          <p:sp>
            <p:nvSpPr>
              <p:cNvPr id="18" name="Pil: høyre 17">
                <a:extLst>
                  <a:ext uri="{FF2B5EF4-FFF2-40B4-BE49-F238E27FC236}">
                    <a16:creationId xmlns:a16="http://schemas.microsoft.com/office/drawing/2014/main" id="{E52BA068-1264-426A-A8D8-0DFA7ED84EB4}"/>
                  </a:ext>
                </a:extLst>
              </p:cNvPr>
              <p:cNvSpPr/>
              <p:nvPr/>
            </p:nvSpPr>
            <p:spPr>
              <a:xfrm rot="5400000">
                <a:off x="244747" y="618665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19" name="Tekstboks 2">
                <a:extLst>
                  <a:ext uri="{FF2B5EF4-FFF2-40B4-BE49-F238E27FC236}">
                    <a16:creationId xmlns:a16="http://schemas.microsoft.com/office/drawing/2014/main" id="{EFB7B3FD-E8A6-4094-B126-9AC884D4D0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56" y="19494"/>
                <a:ext cx="661670" cy="2000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Selvbetjent</a:t>
                </a:r>
              </a:p>
            </p:txBody>
          </p:sp>
        </p:grpSp>
        <p:sp>
          <p:nvSpPr>
            <p:cNvPr id="33" name="Venstre klammeparentes 32">
              <a:extLst>
                <a:ext uri="{FF2B5EF4-FFF2-40B4-BE49-F238E27FC236}">
                  <a16:creationId xmlns:a16="http://schemas.microsoft.com/office/drawing/2014/main" id="{0051DCC1-C5BA-40D7-8042-D314C6238E01}"/>
                </a:ext>
              </a:extLst>
            </p:cNvPr>
            <p:cNvSpPr/>
            <p:nvPr/>
          </p:nvSpPr>
          <p:spPr>
            <a:xfrm rot="5400000">
              <a:off x="8653334" y="337865"/>
              <a:ext cx="111773" cy="1641881"/>
            </a:xfrm>
            <a:prstGeom prst="leftBrace">
              <a:avLst>
                <a:gd name="adj1" fmla="val 283659"/>
                <a:gd name="adj2" fmla="val 49720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BEEDC169-6678-4B5C-8751-11E4D2D50DCC}"/>
                </a:ext>
              </a:extLst>
            </p:cNvPr>
            <p:cNvSpPr txBox="1"/>
            <p:nvPr/>
          </p:nvSpPr>
          <p:spPr>
            <a:xfrm>
              <a:off x="8348099" y="702562"/>
              <a:ext cx="6395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parter</a:t>
              </a:r>
            </a:p>
          </p:txBody>
        </p:sp>
      </p:grpSp>
      <p:sp>
        <p:nvSpPr>
          <p:cNvPr id="37" name="Tittel 36">
            <a:extLst>
              <a:ext uri="{FF2B5EF4-FFF2-40B4-BE49-F238E27FC236}">
                <a16:creationId xmlns:a16="http://schemas.microsoft.com/office/drawing/2014/main" id="{63E2D5E5-8DB7-4E70-9006-26705097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75" y="25766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Hvem skal utrede beslutnings-</a:t>
            </a:r>
            <a:br>
              <a:rPr lang="nb-NO" sz="3600" dirty="0">
                <a:solidFill>
                  <a:srgbClr val="7030A0"/>
                </a:solidFill>
              </a:rPr>
            </a:br>
            <a:r>
              <a:rPr lang="nb-NO" sz="3600" dirty="0">
                <a:solidFill>
                  <a:srgbClr val="7030A0"/>
                </a:solidFill>
              </a:rPr>
              <a:t>grunnlaget?</a:t>
            </a: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E2D03B1B-7F92-40A3-B3A2-0D1AE1CF0258}"/>
              </a:ext>
            </a:extLst>
          </p:cNvPr>
          <p:cNvSpPr txBox="1"/>
          <p:nvPr/>
        </p:nvSpPr>
        <p:spPr>
          <a:xfrm>
            <a:off x="243535" y="1634396"/>
            <a:ext cx="4017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Merk: Forvaltningsloven krever ikke at</a:t>
            </a:r>
          </a:p>
          <a:p>
            <a:r>
              <a:rPr lang="nb-NO" dirty="0"/>
              <a:t>forvaltningsorganet utreder selv:</a:t>
            </a:r>
          </a:p>
          <a:p>
            <a:r>
              <a:rPr lang="nb-NO" dirty="0"/>
              <a:t>«skal </a:t>
            </a:r>
            <a:r>
              <a:rPr lang="nb-NO" dirty="0">
                <a:solidFill>
                  <a:srgbClr val="C00000"/>
                </a:solidFill>
              </a:rPr>
              <a:t>påse</a:t>
            </a:r>
            <a:r>
              <a:rPr lang="nb-NO" dirty="0"/>
              <a:t> at saken er så godt utredet …»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4C77CB06-2953-5F90-FC92-D803D7534BF9}"/>
              </a:ext>
            </a:extLst>
          </p:cNvPr>
          <p:cNvSpPr txBox="1"/>
          <p:nvPr/>
        </p:nvSpPr>
        <p:spPr>
          <a:xfrm>
            <a:off x="243535" y="2655826"/>
            <a:ext cx="4567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Automatisert saksbehandling innebærer</a:t>
            </a:r>
          </a:p>
          <a:p>
            <a:r>
              <a:rPr lang="nb-NO" dirty="0"/>
              <a:t>ofte at eksterne i stor grad skaffer de opp-</a:t>
            </a:r>
            <a:br>
              <a:rPr lang="nb-NO" dirty="0"/>
            </a:br>
            <a:r>
              <a:rPr lang="nb-NO" dirty="0"/>
              <a:t>lysninger som skal utgjøre beslutningsgrunnlag</a:t>
            </a: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FD9CD82A-50CE-C3B7-5ED0-346882A8D65D}"/>
              </a:ext>
            </a:extLst>
          </p:cNvPr>
          <p:cNvSpPr txBox="1"/>
          <p:nvPr/>
        </p:nvSpPr>
        <p:spPr>
          <a:xfrm>
            <a:off x="212052" y="3738280"/>
            <a:ext cx="4225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Forvaltningsorganet har imidlertid ansvar</a:t>
            </a:r>
          </a:p>
          <a:p>
            <a:r>
              <a:rPr lang="nb-NO" dirty="0"/>
              <a:t>for at eksterne aktørers bidrag gir forsvarlig</a:t>
            </a:r>
          </a:p>
          <a:p>
            <a:r>
              <a:rPr lang="nb-NO" dirty="0"/>
              <a:t>saksutredning</a:t>
            </a:r>
          </a:p>
        </p:txBody>
      </p:sp>
    </p:spTree>
    <p:extLst>
      <p:ext uri="{BB962C8B-B14F-4D97-AF65-F5344CB8AC3E}">
        <p14:creationId xmlns:p14="http://schemas.microsoft.com/office/powerpoint/2010/main" val="1451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38" grpId="0"/>
      <p:bldP spid="39" grpId="0"/>
      <p:bldP spid="39" grpId="1"/>
      <p:bldP spid="40" grpId="0"/>
      <p:bldP spid="4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BA182E-87A2-4784-BB3D-B0EA6C98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>
                <a:solidFill>
                  <a:srgbClr val="7030A0"/>
                </a:solidFill>
              </a:rPr>
              <a:t>Saksutredningen som ledd i systemutvikling gjelder primært tre hovedaspekter</a:t>
            </a:r>
            <a:br>
              <a:rPr lang="nb-NO" sz="3200" dirty="0">
                <a:solidFill>
                  <a:srgbClr val="7030A0"/>
                </a:solidFill>
              </a:rPr>
            </a:br>
            <a:endParaRPr lang="nb-NO" sz="3200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B0E55B-B055-4B65-94C3-57AAC8136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dirty="0"/>
              <a:t>1) Utredning av hva som er riktig og tilstrekkelig beslutningsgrunnlag</a:t>
            </a:r>
          </a:p>
          <a:p>
            <a:pPr lvl="2"/>
            <a:r>
              <a:rPr lang="nb-NO" dirty="0"/>
              <a:t>Hvilke saksopplysninger som er forutsetning for å treffe vedtak</a:t>
            </a:r>
          </a:p>
          <a:p>
            <a:pPr lvl="2"/>
            <a:r>
              <a:rPr lang="nb-NO" dirty="0"/>
              <a:t>Hvilke saksopplysninger som skal legges til grunn ved fastsettelse av vedtakets innhold</a:t>
            </a:r>
          </a:p>
          <a:p>
            <a:pPr lvl="2"/>
            <a:r>
              <a:rPr lang="nb-NO" dirty="0"/>
              <a:t>Det gjelder et forvaltningspolitisk prinsipp om «kun én gang», men ved motstrid trumfer rettsprinsippet om forsvarlig saksutredning dette</a:t>
            </a:r>
          </a:p>
          <a:p>
            <a:pPr lvl="2"/>
            <a:r>
              <a:rPr lang="nb-NO" dirty="0"/>
              <a:t>Finnes det opplysninger i  maskinlesbar form som kan brukes og gi riktige resultater?</a:t>
            </a:r>
          </a:p>
          <a:p>
            <a:pPr marL="457200" lvl="1" indent="0">
              <a:buNone/>
            </a:pPr>
            <a:r>
              <a:rPr lang="nb-NO" dirty="0"/>
              <a:t>2) Utredning av hva som er riktig behandlingsregler</a:t>
            </a:r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sz="2000" dirty="0"/>
              <a:t>Hvilke rettsregler skal anvendes på beslutningsgrunnlaget?</a:t>
            </a:r>
          </a:p>
          <a:p>
            <a:pPr marL="457200" lvl="1" indent="0">
              <a:buNone/>
            </a:pPr>
            <a:r>
              <a:rPr lang="nb-NO" dirty="0"/>
              <a:t>3) Utredning av krav til forvaltningsskjønn</a:t>
            </a:r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sz="2000" dirty="0"/>
              <a:t>Hva er rammene for skjønnsutøvelsen?</a:t>
            </a:r>
          </a:p>
          <a:p>
            <a:pPr marL="457200" lvl="1" indent="0">
              <a:buNone/>
            </a:pPr>
            <a:r>
              <a:rPr lang="nb-NO" sz="2000" dirty="0"/>
              <a:t>        Er det «plikt til å skjønne»? (hvis ja, havner skjønnsutøvelsen utenfor datasystemet)</a:t>
            </a:r>
          </a:p>
          <a:p>
            <a:pPr marL="457200" lvl="1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5D9F7A2-0B6A-5225-BD74-DC06167E9220}"/>
              </a:ext>
            </a:extLst>
          </p:cNvPr>
          <p:cNvSpPr txBox="1"/>
          <p:nvPr/>
        </p:nvSpPr>
        <p:spPr>
          <a:xfrm>
            <a:off x="3564466" y="5946130"/>
            <a:ext cx="478175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I fortsettelsen holder jeg meg til nr. 1</a:t>
            </a:r>
          </a:p>
        </p:txBody>
      </p:sp>
    </p:spTree>
    <p:extLst>
      <p:ext uri="{BB962C8B-B14F-4D97-AF65-F5344CB8AC3E}">
        <p14:creationId xmlns:p14="http://schemas.microsoft.com/office/powerpoint/2010/main" val="35202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AD951E-3C42-4D97-BF60-A3AFE001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099"/>
            <a:ext cx="10515600" cy="1031875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Fvl. § 17 første ledd i lys av automatisert saksbehandling og systemutvikling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B3718E-E3E5-4D0D-8C1A-D2BCF38FB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467"/>
            <a:ext cx="10515600" cy="4898496"/>
          </a:xfrm>
        </p:spPr>
        <p:txBody>
          <a:bodyPr>
            <a:normAutofit fontScale="85000" lnSpcReduction="10000"/>
          </a:bodyPr>
          <a:lstStyle/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Grundigheten må etter omstendighetene fastsettes</a:t>
            </a:r>
          </a:p>
          <a:p>
            <a:pPr lvl="1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Ut i fra sakens karakter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om saksbehandlingen gjelder ordinær saksbehandling eller behandling av klage</a:t>
            </a:r>
          </a:p>
          <a:p>
            <a:pPr lvl="3"/>
            <a:r>
              <a:rPr lang="nb-NO" dirty="0"/>
              <a:t>Grunn til å utrede systemløsninger veldig grundig fordi den vil ha stor effekt</a:t>
            </a:r>
          </a:p>
          <a:p>
            <a:pPr lvl="3"/>
            <a:r>
              <a:rPr lang="nb-NO" dirty="0"/>
              <a:t>Klagesaksbehandling må være spesielt grundig hvis </a:t>
            </a:r>
            <a:r>
              <a:rPr lang="nb-NO" dirty="0" err="1"/>
              <a:t>systemmessig</a:t>
            </a:r>
            <a:r>
              <a:rPr lang="nb-NO" dirty="0"/>
              <a:t> effekt (jf. likebehandling)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sakens viktighet</a:t>
            </a:r>
          </a:p>
          <a:p>
            <a:pPr lvl="3"/>
            <a:r>
              <a:rPr lang="nb-NO" dirty="0"/>
              <a:t>Kan ikke vurdere viktighet for den enkelte, fordi aktuelle personer ikke er kjent </a:t>
            </a:r>
            <a:r>
              <a:rPr lang="nb-NO" dirty="0">
                <a:sym typeface="Wingdings" panose="05000000000000000000" pitchFamily="2" charset="2"/>
              </a:rPr>
              <a:t> generell vurdering  mulige økonomiske konsekvenser og konsekvenser for parter vil gjøre at utredningen alltid vil fremstå som viktig</a:t>
            </a:r>
            <a:endParaRPr lang="nb-NO" dirty="0"/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sakens vanskelighetsgrad</a:t>
            </a:r>
          </a:p>
          <a:p>
            <a:pPr lvl="3"/>
            <a:r>
              <a:rPr lang="nb-NO" dirty="0"/>
              <a:t>Saksutredningen av systemløsninger vil nesten alltid fremstå som vanskelig (stort volum, komplekst, usikkerhet)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hvor mye det haster å treffe vedtak</a:t>
            </a:r>
          </a:p>
          <a:p>
            <a:pPr lvl="3"/>
            <a:r>
              <a:rPr lang="nb-NO" dirty="0"/>
              <a:t>Problematisk å ta hensyn til tid, men kan i realiteten spille en rolle. «Hastverk» vil lett kunne få katastrofale virkninger, f.eks. fordi det oppstår rettslige feil i programkoden e.l.</a:t>
            </a:r>
          </a:p>
          <a:p>
            <a:pPr lvl="1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Ut i fra situasjonen i forvaltningsorganet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forvaltningsorganets kapasitet</a:t>
            </a:r>
          </a:p>
          <a:p>
            <a:pPr lvl="3"/>
            <a:r>
              <a:rPr lang="nb-NO" dirty="0"/>
              <a:t>Forvaltningsorganet må alltid kjøpe eksterne tjenester (i større eller mindre grad)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forsvarlig prioritering av ressursbruk</a:t>
            </a:r>
          </a:p>
          <a:p>
            <a:pPr lvl="3"/>
            <a:r>
              <a:rPr lang="nb-NO" dirty="0"/>
              <a:t>Systemutvikling må alltid ha høy prioritet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645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53B059-6063-49FE-B383-DFB55EAD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90910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Utgangspunkt i personvernretten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B7A316-2A4B-4998-B247-53DAAF3D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6" y="1545166"/>
            <a:ext cx="10515600" cy="3983567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/>
              <a:t>Kommentar til sentrale begreper</a:t>
            </a:r>
          </a:p>
          <a:p>
            <a:pPr lvl="1"/>
            <a:r>
              <a:rPr lang="nb-NO" sz="2000" dirty="0"/>
              <a:t>Beslutningsgrunnlaget vil i stor grad være «personopplysninger», jf. PVF art. 4(1)</a:t>
            </a:r>
          </a:p>
          <a:p>
            <a:pPr lvl="1"/>
            <a:r>
              <a:rPr lang="nb-NO" sz="2000" dirty="0"/>
              <a:t>Datasystemer («systemer») vil i stor grad foreta «behandling»</a:t>
            </a:r>
          </a:p>
          <a:p>
            <a:pPr lvl="1"/>
            <a:r>
              <a:rPr lang="nb-NO" sz="2000" dirty="0"/>
              <a:t>Fysiske personer som er </a:t>
            </a:r>
            <a:r>
              <a:rPr lang="nb-NO" sz="2000" i="1" dirty="0"/>
              <a:t>parter</a:t>
            </a:r>
            <a:r>
              <a:rPr lang="nb-NO" sz="2000" dirty="0"/>
              <a:t> (jf. fvl. § 2 bokstav e) er alltid </a:t>
            </a:r>
            <a:r>
              <a:rPr lang="nb-NO" sz="2000" i="1" dirty="0"/>
              <a:t>registrerte personer </a:t>
            </a:r>
            <a:r>
              <a:rPr lang="nb-NO" sz="2000" dirty="0"/>
              <a:t>(jf. PVF artikkel 4(1))</a:t>
            </a:r>
          </a:p>
          <a:p>
            <a:pPr lvl="1"/>
            <a:endParaRPr lang="nb-NO" sz="2000" dirty="0"/>
          </a:p>
          <a:p>
            <a:r>
              <a:rPr lang="nb-NO" sz="2400" dirty="0"/>
              <a:t>Personvernretten kommer inn med full tyngde </a:t>
            </a:r>
            <a:r>
              <a:rPr lang="nb-NO" sz="2400" i="1" dirty="0"/>
              <a:t>i tillegg</a:t>
            </a:r>
            <a:r>
              <a:rPr lang="nb-NO" sz="2400" dirty="0"/>
              <a:t> til forvaltningsretten</a:t>
            </a:r>
          </a:p>
          <a:p>
            <a:r>
              <a:rPr lang="nb-NO" sz="2400" dirty="0"/>
              <a:t>Personvernprinsippene i PVF art. 5(1) og flere av de øvrige bestemmelsene i personvernforordningen har betydning både for</a:t>
            </a:r>
          </a:p>
          <a:p>
            <a:pPr lvl="1"/>
            <a:r>
              <a:rPr lang="nb-NO" sz="2000" dirty="0"/>
              <a:t>utredning av </a:t>
            </a:r>
            <a:r>
              <a:rPr lang="nb-NO" sz="2000" i="1" dirty="0"/>
              <a:t>systemløsningen</a:t>
            </a:r>
            <a:r>
              <a:rPr lang="nb-NO" sz="2000" dirty="0"/>
              <a:t> og</a:t>
            </a:r>
          </a:p>
          <a:p>
            <a:pPr lvl="1"/>
            <a:r>
              <a:rPr lang="nb-NO" sz="2000" dirty="0"/>
              <a:t>utredningen av den enkelte sak ved </a:t>
            </a:r>
            <a:r>
              <a:rPr lang="nb-NO" sz="2000" i="1" dirty="0"/>
              <a:t>bruken av systemet</a:t>
            </a:r>
          </a:p>
          <a:p>
            <a:r>
              <a:rPr lang="nb-NO" sz="2400" dirty="0"/>
              <a:t>Her gjennomgår jeg bare de mest relevante bestemmelsene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05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489A22-B7A5-972B-CD04-C80D4CC71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 fontScale="90000"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Plikter for behandlingsansvarlige (BA) med betydning for saksutredning, jf. rettigheter for registrerte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291CBD-BF1A-EA6D-0232-857B3ACE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733"/>
            <a:ext cx="10515600" cy="4839230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Personvernforordningen: PV-prinsippene gir plikter for forvaltningsorganet som BA</a:t>
            </a:r>
          </a:p>
          <a:p>
            <a:pPr lvl="1"/>
            <a:r>
              <a:rPr lang="nb-NO" dirty="0"/>
              <a:t>Pliktene gjelder både generelt (jf. selve systemet) og individuelt (ved bruken av systemet)</a:t>
            </a:r>
          </a:p>
          <a:p>
            <a:pPr lvl="1"/>
            <a:r>
              <a:rPr lang="nb-NO" dirty="0"/>
              <a:t>Er ikke systemet slik at opplysningene blir korrekte, oppdaterte mv., har BA plikt til å rette dette opp i den enkelte sak</a:t>
            </a:r>
          </a:p>
          <a:p>
            <a:r>
              <a:rPr lang="nb-NO" dirty="0"/>
              <a:t>Personvernforordningen: Bestemmelser i PVF kapittel III gir rettigheter for registrerte personer</a:t>
            </a:r>
          </a:p>
          <a:p>
            <a:pPr lvl="1"/>
            <a:r>
              <a:rPr lang="nb-NO" dirty="0"/>
              <a:t>Egne rettigheter for registrerte personer (inkludert parter) knyttet til BAs plikter</a:t>
            </a:r>
          </a:p>
          <a:p>
            <a:pPr lvl="2"/>
            <a:r>
              <a:rPr lang="nb-NO" dirty="0"/>
              <a:t>Artikkel 16: Kan kreve retting og supplering av egne opplysninger</a:t>
            </a:r>
          </a:p>
          <a:p>
            <a:pPr lvl="2"/>
            <a:r>
              <a:rPr lang="nb-NO" dirty="0"/>
              <a:t>Artikkel 17: Kan kreve sletting av egne opplysninger</a:t>
            </a:r>
          </a:p>
          <a:p>
            <a:pPr lvl="1"/>
            <a:r>
              <a:rPr lang="nb-NO" dirty="0"/>
              <a:t>Rettighetene gjelder primært individuelt (jf. «opplysninger om seg selv»)</a:t>
            </a:r>
          </a:p>
          <a:p>
            <a:pPr lvl="2"/>
            <a:r>
              <a:rPr lang="nb-NO" dirty="0"/>
              <a:t>Men hva hvis noen klager på systemet?</a:t>
            </a:r>
          </a:p>
          <a:p>
            <a:pPr lvl="2"/>
            <a:r>
              <a:rPr lang="nb-NO" dirty="0"/>
              <a:t>Hva hvis den sviktende saksutredning skyldes systemet (dvs. det generelle behandlingsopplegget)</a:t>
            </a:r>
          </a:p>
          <a:p>
            <a:pPr lvl="2"/>
            <a:r>
              <a:rPr lang="nb-NO" dirty="0"/>
              <a:t>Mulig betydning av artikkel 24(1)?</a:t>
            </a:r>
          </a:p>
          <a:p>
            <a:r>
              <a:rPr lang="nb-NO" dirty="0"/>
              <a:t>Plikt til å bygge inn prinsipper og rettigheter i systemløsningen (jf. artikkel 25(1))</a:t>
            </a:r>
          </a:p>
          <a:p>
            <a:pPr lvl="1"/>
            <a:r>
              <a:rPr lang="nb-NO" dirty="0"/>
              <a:t>Bygge inn ivaretakelse av opplysningens relevans, korrekthet, oppdaterthet, adekvans og begrensning</a:t>
            </a:r>
          </a:p>
          <a:p>
            <a:pPr lvl="1"/>
            <a:r>
              <a:rPr lang="nb-NO" dirty="0"/>
              <a:t>Jf. også plikten til å legge til rette for bruk av rettigheter, se artikkel 12(2)</a:t>
            </a:r>
          </a:p>
        </p:txBody>
      </p:sp>
    </p:spTree>
    <p:extLst>
      <p:ext uri="{BB962C8B-B14F-4D97-AF65-F5344CB8AC3E}">
        <p14:creationId xmlns:p14="http://schemas.microsoft.com/office/powerpoint/2010/main" val="262037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1443</Words>
  <Application>Microsoft Office PowerPoint</Application>
  <PresentationFormat>Widescreen</PresentationFormat>
  <Paragraphs>149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Krav til utredning når saksbehandlingen er automatisert (forvaltningsrettslige og personvernrettslige perspektiver)</vt:lpstr>
      <vt:lpstr>Opplegget for denne forelesningen</vt:lpstr>
      <vt:lpstr>Utgangspunkt i forvaltningsloven § 17 første ledd </vt:lpstr>
      <vt:lpstr>Sammenligning mellom saksutredning ved manuell og ved automatisert saksbehandling</vt:lpstr>
      <vt:lpstr>Hvem skal utrede beslutnings- grunnlaget?</vt:lpstr>
      <vt:lpstr>Saksutredningen som ledd i systemutvikling gjelder primært tre hovedaspekter </vt:lpstr>
      <vt:lpstr>Fvl. § 17 første ledd i lys av automatisert saksbehandling og systemutvikling</vt:lpstr>
      <vt:lpstr>Utgangspunkt i personvernretten</vt:lpstr>
      <vt:lpstr>Plikter for behandlingsansvarlige (BA) med betydning for saksutredning, jf. rettigheter for registrerte</vt:lpstr>
      <vt:lpstr>Betydningen av personvernprinsippene </vt:lpstr>
      <vt:lpstr>Prinsippet om kun én gang (K1G)</vt:lpstr>
      <vt:lpstr>K1G-prinsippet versus formålsbegrensningsprinsippet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Krav til utredning når saksbehandlingen er automatisert</dc:title>
  <dc:creator>dag wiese schartum</dc:creator>
  <cp:lastModifiedBy>dag wiese schartum</cp:lastModifiedBy>
  <cp:revision>14</cp:revision>
  <cp:lastPrinted>2021-09-20T21:52:04Z</cp:lastPrinted>
  <dcterms:created xsi:type="dcterms:W3CDTF">2021-09-20T18:22:53Z</dcterms:created>
  <dcterms:modified xsi:type="dcterms:W3CDTF">2023-09-20T07:34:44Z</dcterms:modified>
</cp:coreProperties>
</file>