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9" r:id="rId5"/>
    <p:sldId id="264" r:id="rId6"/>
    <p:sldId id="268" r:id="rId7"/>
    <p:sldId id="263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9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96" y="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54FCA59-6DF2-46FD-A55F-055022AA11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38249FBB-5E9A-45F1-B692-ED47EB15F6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CE56ED9-5196-4817-8E30-80E518A4A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90B4-FE36-412E-870D-BCB9DBA380B9}" type="datetimeFigureOut">
              <a:rPr lang="nb-NO" smtClean="0"/>
              <a:t>29.08.2023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0DDE634-ABDB-4818-898C-149AF020B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160FE37-5375-4846-A1EA-4FC386FBF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E7D8E-8463-43BA-A1AF-EBDDE7FF3EF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48445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9D581CD-FCCF-4134-9DFB-EF1EB4659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344685D4-CBBD-4E69-A16E-74586673B2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6090964-AA83-467F-B9C0-AF32B753A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90B4-FE36-412E-870D-BCB9DBA380B9}" type="datetimeFigureOut">
              <a:rPr lang="nb-NO" smtClean="0"/>
              <a:t>29.08.2023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D9ED3C1-B11A-43A2-BF3C-439D3CCCF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4A55F18-3ACC-4880-A71E-768C28022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E7D8E-8463-43BA-A1AF-EBDDE7FF3EF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46982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46AC74FB-0932-45F3-BAC4-E8FFC3695A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0919F089-2A0D-4E30-BB4B-1B6AB92822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4AE13A7-C3AC-402D-8412-9317930B6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90B4-FE36-412E-870D-BCB9DBA380B9}" type="datetimeFigureOut">
              <a:rPr lang="nb-NO" smtClean="0"/>
              <a:t>29.08.2023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11A803F-746B-497F-B7D0-06A402689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596431B-EACA-4FDB-8622-2FF1951E6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E7D8E-8463-43BA-A1AF-EBDDE7FF3EF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0208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8475770-153F-4F03-9D64-C4ED88A7B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40EDF1C-6E51-4F64-91C8-5E82DC167C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0898484-95F9-4C5F-942F-17CA04EE8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90B4-FE36-412E-870D-BCB9DBA380B9}" type="datetimeFigureOut">
              <a:rPr lang="nb-NO" smtClean="0"/>
              <a:t>29.08.2023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91D8EF6-D482-4E55-8CC9-A19C6FA5F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E30FF93-EB69-4C2A-9539-7222FD571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E7D8E-8463-43BA-A1AF-EBDDE7FF3EF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82072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88400C8-7612-4876-A468-E81537559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4F63E0F-7C0D-4A1E-A37E-C13010547C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C64DF84-42E0-400B-ACD4-A28CB5912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90B4-FE36-412E-870D-BCB9DBA380B9}" type="datetimeFigureOut">
              <a:rPr lang="nb-NO" smtClean="0"/>
              <a:t>29.08.2023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B981340-A1CA-4203-8E4E-141EAB860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EDC4DED-CEE6-4BA9-841C-24A6FC0C1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E7D8E-8463-43BA-A1AF-EBDDE7FF3EF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96253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5BC1DCA-2959-4BEB-A968-3468885CE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8EADBD1-6012-48DB-8795-FADFBB5EA2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0D54921A-40AD-44BA-856C-22222A22C6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F8FED30-07AA-4FB5-9B9B-D2FADE6A6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90B4-FE36-412E-870D-BCB9DBA380B9}" type="datetimeFigureOut">
              <a:rPr lang="nb-NO" smtClean="0"/>
              <a:t>29.08.2023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C43AD62-F797-4837-9238-A5E6CEB21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3F52C050-8BA1-4C71-8D41-12A8B25EB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E7D8E-8463-43BA-A1AF-EBDDE7FF3EF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8436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5AAFA0E-0846-47B2-8228-040016F0F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64D9008-F4C9-4C33-B9F7-CDD84A10CD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8DB88F67-20C8-485B-A618-60AF19F11D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59C1C950-3310-4490-9FBD-EAD0ED0434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5F70D195-C1A7-4454-8039-DF73D3BD3B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1D8C1D20-1B36-4FD7-8CED-BA4C27E64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90B4-FE36-412E-870D-BCB9DBA380B9}" type="datetimeFigureOut">
              <a:rPr lang="nb-NO" smtClean="0"/>
              <a:t>29.08.2023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11325853-A025-43AD-BA77-1D230B220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EAC79B16-A158-49CB-99A4-57A6EA054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E7D8E-8463-43BA-A1AF-EBDDE7FF3EF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77533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EDB02D8-9DE8-4DB5-A39B-EA9E639E3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B6EE598E-F8A4-4FD1-A25E-E753781E0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90B4-FE36-412E-870D-BCB9DBA380B9}" type="datetimeFigureOut">
              <a:rPr lang="nb-NO" smtClean="0"/>
              <a:t>29.08.2023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BB716589-A6E5-42D5-A8E0-DC703760D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8FC27B1E-5663-428C-8406-36815D183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E7D8E-8463-43BA-A1AF-EBDDE7FF3EF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09597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13A02C37-8755-4591-B1D5-572E11F84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90B4-FE36-412E-870D-BCB9DBA380B9}" type="datetimeFigureOut">
              <a:rPr lang="nb-NO" smtClean="0"/>
              <a:t>29.08.2023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E4CB880E-816F-4040-9164-E753D8869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C4E17905-8FC2-44AF-9604-2ED3901B2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E7D8E-8463-43BA-A1AF-EBDDE7FF3EF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23444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4DC4DB2-C736-4A40-B063-975909FF2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C380B39-6BE8-471E-BDF3-F2EC211E8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6A36A99D-2058-4E9B-909D-0627C24444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4F72D70-729C-4982-952E-EAE71B0F2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90B4-FE36-412E-870D-BCB9DBA380B9}" type="datetimeFigureOut">
              <a:rPr lang="nb-NO" smtClean="0"/>
              <a:t>29.08.2023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59CC0A0-51F4-47F2-BF0A-C3B1C0076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1316070-43FF-44E1-8814-DF45BCCA8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E7D8E-8463-43BA-A1AF-EBDDE7FF3EF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8296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19351AD-E54A-4BE5-A424-5891EE4BE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FC1A313A-DF3D-4D90-B4E1-774C4A410E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0B8D396C-467C-4A72-8CE0-65F886D8E8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875ACDA-37D1-46C2-82C7-99E8D5A0A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90B4-FE36-412E-870D-BCB9DBA380B9}" type="datetimeFigureOut">
              <a:rPr lang="nb-NO" smtClean="0"/>
              <a:t>29.08.2023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DEF2DDC-7B1D-4F13-A44D-848D31848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E0DF12C-97C6-4864-B101-D679426D9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E7D8E-8463-43BA-A1AF-EBDDE7FF3EF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38854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F30C72C2-30F6-4377-AFD5-BA87C32E0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0136C01-6B31-46FE-9DC4-EB46F91141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5F754B4-0028-465E-AECD-F50291C138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D90B4-FE36-412E-870D-BCB9DBA380B9}" type="datetimeFigureOut">
              <a:rPr lang="nb-NO" smtClean="0"/>
              <a:t>29.08.2023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209543D-2C3E-441E-9C27-006959C5D9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E9B9583-6424-45C6-B4E4-81049B0863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E7D8E-8463-43BA-A1AF-EBDDE7FF3EF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01557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gjeringen.no/no/dokumenter/nou-2019-5/id2632006/sec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us.uio.no/ifp/om/organisasjon/seri/arrangementer/2019/ny-forvaltningslov_inge-lorange-backer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ACB1CFE-F2BA-470C-9A3B-DA39C423A7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2383" y="1515414"/>
            <a:ext cx="9144000" cy="1262130"/>
          </a:xfrm>
        </p:spPr>
        <p:txBody>
          <a:bodyPr>
            <a:normAutofit/>
          </a:bodyPr>
          <a:lstStyle/>
          <a:p>
            <a:r>
              <a:rPr lang="nb-NO" sz="3200" b="1" dirty="0">
                <a:solidFill>
                  <a:srgbClr val="7030A0"/>
                </a:solidFill>
              </a:rPr>
              <a:t>Om forholdet mellom personvernforordningen og forvaltningslovgivning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5D58D48-DB6A-4581-BAE7-4387340DED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Dag Wiese Schartum, AFIN</a:t>
            </a:r>
          </a:p>
        </p:txBody>
      </p:sp>
    </p:spTree>
    <p:extLst>
      <p:ext uri="{BB962C8B-B14F-4D97-AF65-F5344CB8AC3E}">
        <p14:creationId xmlns:p14="http://schemas.microsoft.com/office/powerpoint/2010/main" val="2072610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DAD0881-6AEA-4E6C-AAFA-552D39C98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>
                <a:solidFill>
                  <a:srgbClr val="0070C0"/>
                </a:solidFill>
              </a:rPr>
              <a:t>Noen avsluttende oppsummerende synspunkter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61F7E88-6C96-4F27-9230-119276FB11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/>
              <a:t>Personvernperspektivet på digital forvaltning har blitt dominerende mens rettssikkerhetsperspektivet har «sovet»</a:t>
            </a:r>
          </a:p>
          <a:p>
            <a:r>
              <a:rPr lang="nb-NO" sz="2400" dirty="0"/>
              <a:t>Forsøk på oppdatering og modernisering av forvaltningslovgivningen for å ivareta rettssikkerhet på bedre måte, vil være begrenset av personvernforordningens bindende, «altomfattende», vanskelige og felles europeiske regler</a:t>
            </a:r>
          </a:p>
          <a:p>
            <a:r>
              <a:rPr lang="nb-NO" sz="2400" dirty="0"/>
              <a:t>Hva som blir resultatet av forsøket på å «modernisere» rettssikkerhets-tilnærmingen til offentlig forvaltning, avhenger av den videre behandlingen av forslagene i NOU 2019: 5</a:t>
            </a:r>
          </a:p>
        </p:txBody>
      </p:sp>
    </p:spTree>
    <p:extLst>
      <p:ext uri="{BB962C8B-B14F-4D97-AF65-F5344CB8AC3E}">
        <p14:creationId xmlns:p14="http://schemas.microsoft.com/office/powerpoint/2010/main" val="2056194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DE2FD7F-C64B-45DA-A33E-D3FE913D2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>
                <a:solidFill>
                  <a:srgbClr val="0070C0"/>
                </a:solidFill>
              </a:rPr>
              <a:t>Forvaltningsrettslig bakgrunn og problemstilling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28765BF-51DB-428C-A143-26066116C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72485"/>
            <a:ext cx="10666927" cy="5065690"/>
          </a:xfrm>
        </p:spPr>
        <p:txBody>
          <a:bodyPr>
            <a:normAutofit fontScale="92500" lnSpcReduction="10000"/>
          </a:bodyPr>
          <a:lstStyle/>
          <a:p>
            <a:r>
              <a:rPr lang="nb-NO" sz="2600" dirty="0"/>
              <a:t>Forvaltningsloven (1967) er i stor grad basert på enkeltsaksbehandling slik den var i 1950- og 60-årene</a:t>
            </a:r>
          </a:p>
          <a:p>
            <a:pPr lvl="1"/>
            <a:r>
              <a:rPr lang="nb-NO" dirty="0"/>
              <a:t>Stilltiende forutsetning om individuell behandling av partene</a:t>
            </a:r>
          </a:p>
          <a:p>
            <a:pPr lvl="1"/>
            <a:r>
              <a:rPr lang="nb-NO" dirty="0"/>
              <a:t>Loven har i liten grad blitt endret med tanke på digitalisering</a:t>
            </a:r>
          </a:p>
          <a:p>
            <a:pPr lvl="2"/>
            <a:r>
              <a:rPr lang="nb-NO" dirty="0"/>
              <a:t>Noen endringer ble gjort i Ot.prp. nr. 108 (2000 – 2001) Om lov om endringer i diverse lover for å fjerne hindringer for elektronisk kommunikasjon</a:t>
            </a:r>
          </a:p>
          <a:p>
            <a:pPr lvl="3"/>
            <a:r>
              <a:rPr lang="nb-NO" dirty="0"/>
              <a:t>Jf. forståelsen av ord som «dokument», «kopi», «nedtegne», «undertegne», «muntlig», «skriftlig» og «avgitt»</a:t>
            </a:r>
          </a:p>
          <a:p>
            <a:pPr lvl="3"/>
            <a:r>
              <a:rPr lang="nb-NO" dirty="0"/>
              <a:t>Ble gitt hjemmel for </a:t>
            </a:r>
            <a:r>
              <a:rPr lang="nb-NO" dirty="0" err="1"/>
              <a:t>eforvaltningsforskriften</a:t>
            </a:r>
            <a:r>
              <a:rPr lang="nb-NO" dirty="0"/>
              <a:t> (20014) og forskrift om IT-standarder i offentlig forvaltning (2013)</a:t>
            </a:r>
          </a:p>
          <a:p>
            <a:pPr lvl="2"/>
            <a:r>
              <a:rPr lang="nb-NO" dirty="0"/>
              <a:t>Er ikke gjort noen endringer med bakgrunn i tiltakende automatisert rettsanvendelse mv.</a:t>
            </a:r>
          </a:p>
          <a:p>
            <a:r>
              <a:rPr lang="nb-NO" sz="2600" dirty="0"/>
              <a:t>Kan hevdes å være behov for ny forvaltningslovgivning vedrørende</a:t>
            </a:r>
          </a:p>
          <a:p>
            <a:pPr marL="971550" lvl="1" indent="-514350">
              <a:buFont typeface="+mj-lt"/>
              <a:buAutoNum type="arabicPeriod"/>
            </a:pPr>
            <a:r>
              <a:rPr lang="nb-NO" sz="1800" dirty="0">
                <a:solidFill>
                  <a:prstClr val="black"/>
                </a:solidFill>
              </a:rPr>
              <a:t>Krav til </a:t>
            </a:r>
            <a:r>
              <a:rPr lang="nb-NO" sz="1800" i="1" dirty="0">
                <a:solidFill>
                  <a:prstClr val="black"/>
                </a:solidFill>
              </a:rPr>
              <a:t>utvikling</a:t>
            </a:r>
            <a:r>
              <a:rPr lang="nb-NO" sz="1800" dirty="0">
                <a:solidFill>
                  <a:prstClr val="black"/>
                </a:solidFill>
              </a:rPr>
              <a:t> av systemer som tar sikte på å automatisere rettsanvendelsen</a:t>
            </a:r>
          </a:p>
          <a:p>
            <a:pPr marL="971550" lvl="1" indent="-514350">
              <a:buFont typeface="+mj-lt"/>
              <a:buAutoNum type="arabicPeriod"/>
            </a:pPr>
            <a:r>
              <a:rPr lang="nb-NO" sz="1800" dirty="0">
                <a:solidFill>
                  <a:prstClr val="black"/>
                </a:solidFill>
              </a:rPr>
              <a:t>Krav til den offentlig forvaltningens </a:t>
            </a:r>
            <a:r>
              <a:rPr lang="nb-NO" sz="1800" i="1" dirty="0">
                <a:solidFill>
                  <a:prstClr val="black"/>
                </a:solidFill>
              </a:rPr>
              <a:t>systemløsninger</a:t>
            </a:r>
            <a:endParaRPr lang="nb-NO" sz="1800" dirty="0">
              <a:solidFill>
                <a:prstClr val="black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nb-NO" sz="1800" dirty="0">
                <a:solidFill>
                  <a:prstClr val="black"/>
                </a:solidFill>
              </a:rPr>
              <a:t> Krav til saksbehandlingsregler for forvaltningens </a:t>
            </a:r>
            <a:r>
              <a:rPr lang="nb-NO" sz="1800" i="1" dirty="0">
                <a:solidFill>
                  <a:prstClr val="black"/>
                </a:solidFill>
              </a:rPr>
              <a:t>bruk</a:t>
            </a:r>
            <a:r>
              <a:rPr lang="nb-NO" sz="1800" dirty="0">
                <a:solidFill>
                  <a:prstClr val="black"/>
                </a:solidFill>
              </a:rPr>
              <a:t> av deres systemløsninger</a:t>
            </a:r>
          </a:p>
          <a:p>
            <a:pPr marL="457200" lvl="1" indent="0">
              <a:buNone/>
            </a:pPr>
            <a:r>
              <a:rPr lang="nb-NO" dirty="0"/>
              <a:t>… for å ivareta rettssikkerhetshensyn (jf. </a:t>
            </a:r>
            <a:r>
              <a:rPr lang="nb-NO" i="1" dirty="0"/>
              <a:t>systemrettssikkerhet</a:t>
            </a:r>
            <a:r>
              <a:rPr lang="nb-NO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30843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40C881E-4B36-41F2-BB73-ADC87437C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034"/>
          </a:xfrm>
        </p:spPr>
        <p:txBody>
          <a:bodyPr>
            <a:normAutofit/>
          </a:bodyPr>
          <a:lstStyle/>
          <a:p>
            <a:r>
              <a:rPr lang="nb-NO" sz="3200" dirty="0">
                <a:solidFill>
                  <a:srgbClr val="0070C0"/>
                </a:solidFill>
              </a:rPr>
              <a:t>Solberg-regjeringens mandat til Forvaltningslovutvalget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E8747D6-202F-4FBC-BF5C-20C97D70D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97111"/>
            <a:ext cx="10515600" cy="516662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Utdrag fra mandatet:</a:t>
            </a:r>
          </a:p>
          <a:p>
            <a:pPr marL="0" indent="0">
              <a:buNone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«Utviklingen innen informasjons- og kommunikasjonsteknologi gjør det stadig enklere å søke frem, innhente og spre informasjon, og den </a:t>
            </a:r>
            <a:r>
              <a:rPr lang="nb-NO" dirty="0">
                <a:solidFill>
                  <a:srgbClr val="00B05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har muliggjort helt eller delvis automatisert saksbehandling i større grad enn tidligere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nb-NO" dirty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Denne teknologien har skapt nye rettssikkerhets- og personvernutfordringer, men den kan også bidra nettopp til å styrke rettssikkerheten og personvernet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.»</a:t>
            </a:r>
          </a:p>
          <a:p>
            <a:pPr marL="0" indent="0">
              <a:buNone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«Loven skal legge til rette for bruk av </a:t>
            </a:r>
            <a:r>
              <a:rPr lang="nb-NO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helautomatiserte saksforberedelses- og beslutningsverktøy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 der dette er hensiktsmessig. </a:t>
            </a:r>
            <a:r>
              <a:rPr lang="nb-NO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Det skal vurderes hvilke særlige utfordringer bruken av moderne informasjons- og kommunikasjonsteknologi skaper for rettssikkerheten og personvernet, og hvordan disse utfordringene best kan løses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.»</a:t>
            </a:r>
          </a:p>
          <a:p>
            <a:r>
              <a:rPr lang="nb-NO" dirty="0">
                <a:cs typeface="Calibri Light" panose="020F0302020204030204" pitchFamily="34" charset="0"/>
              </a:rPr>
              <a:t>Utvalget la fram forslaget til ny lov i </a:t>
            </a:r>
            <a:r>
              <a:rPr lang="nb-NO" dirty="0">
                <a:cs typeface="Calibri Light" panose="020F0302020204030204" pitchFamily="34" charset="0"/>
                <a:hlinkClick r:id="rId2"/>
              </a:rPr>
              <a:t>NOU 2019: 5</a:t>
            </a:r>
            <a:endParaRPr lang="nb-NO" dirty="0"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nb-NO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707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31E7C85-4FE4-4445-99B4-135A40038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531" y="9643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nb-NO" sz="3600" dirty="0">
                <a:solidFill>
                  <a:srgbClr val="0070C0"/>
                </a:solidFill>
              </a:rPr>
              <a:t>Forvaltningslovutvalgets forslag til bestemmelser som direkte gjelder digital forvaltning </a:t>
            </a:r>
            <a:r>
              <a:rPr lang="nb-NO" sz="2200" dirty="0">
                <a:solidFill>
                  <a:srgbClr val="0070C0"/>
                </a:solidFill>
                <a:hlinkClick r:id="rId2"/>
              </a:rPr>
              <a:t>[se utvalgsleders presentasjon av denne delen av forslaget]</a:t>
            </a:r>
            <a:endParaRPr lang="nb-NO" sz="2200" dirty="0">
              <a:solidFill>
                <a:srgbClr val="0070C0"/>
              </a:solidFill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9D611EB-E691-49B8-A836-D332C7A922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3096"/>
            <a:ext cx="10515600" cy="525671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b="1" dirty="0"/>
              <a:t>§ 11. Helautomatisert saksbehandling</a:t>
            </a:r>
          </a:p>
          <a:p>
            <a:pPr marL="0" indent="0">
              <a:buNone/>
            </a:pPr>
            <a:r>
              <a:rPr lang="nb-NO" dirty="0"/>
              <a:t>Kongen kan gi forskrift om at forvaltningsorganet på bestemte </a:t>
            </a:r>
            <a:r>
              <a:rPr lang="nb-NO" dirty="0" err="1"/>
              <a:t>sakområder</a:t>
            </a:r>
            <a:r>
              <a:rPr lang="nb-NO" dirty="0"/>
              <a:t> kan treffe avgjørelser ved helautomatisert saksbehandling. Avgjørelser som er lite inngripende overfor den enkelte, kan treffes ved helautomatisert behandling uten hjemmel i forskrift.</a:t>
            </a:r>
          </a:p>
          <a:p>
            <a:pPr marL="0" indent="0">
              <a:buNone/>
            </a:pPr>
            <a:endParaRPr lang="nb-NO" b="1" dirty="0"/>
          </a:p>
          <a:p>
            <a:pPr marL="0" indent="0">
              <a:buNone/>
            </a:pPr>
            <a:r>
              <a:rPr lang="nb-NO" b="1" dirty="0"/>
              <a:t>§ 12. Automatiserte saksbehandlingssystemer</a:t>
            </a:r>
          </a:p>
          <a:p>
            <a:pPr marL="0" indent="0">
              <a:buNone/>
            </a:pPr>
            <a:r>
              <a:rPr lang="nb-NO" dirty="0"/>
              <a:t>(1) Forvaltningsorganet skal dokumentere det rettslige innholdet i automatiserte saksbehandlingssystemer. Dokumentasjonen skal offentliggjøres, hvis ikke annet følger av lov eller særlige hensyn taler mot det.</a:t>
            </a:r>
          </a:p>
          <a:p>
            <a:pPr marL="0" indent="0">
              <a:buNone/>
            </a:pPr>
            <a:r>
              <a:rPr lang="nb-NO" dirty="0"/>
              <a:t>(2) Kongen kan gi forskrift om krav til systemer og om offentliggjøring etter denne paragrafen.</a:t>
            </a:r>
          </a:p>
          <a:p>
            <a:pPr marL="0" indent="0">
              <a:buNone/>
            </a:pPr>
            <a:endParaRPr lang="nb-NO" sz="27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nb-NO" sz="2700" dirty="0">
                <a:solidFill>
                  <a:srgbClr val="7030A0"/>
                </a:solidFill>
              </a:rPr>
              <a:t>[Merk at Arkivlovutvalget har mye mer omfattende og mer presise krav til dokumentering, se §§ 7 – 15 i NOU 2019. 9]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8187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DE2FD7F-C64B-45DA-A33E-D3FE913D2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4566"/>
            <a:ext cx="10515600" cy="861733"/>
          </a:xfrm>
        </p:spPr>
        <p:txBody>
          <a:bodyPr>
            <a:normAutofit/>
          </a:bodyPr>
          <a:lstStyle/>
          <a:p>
            <a:r>
              <a:rPr lang="nb-NO" sz="3200" dirty="0">
                <a:solidFill>
                  <a:srgbClr val="0070C0"/>
                </a:solidFill>
              </a:rPr>
              <a:t>Personvernrettslig bakgrunn og problemstilling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28765BF-51DB-428C-A143-26066116C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047654"/>
            <a:ext cx="10741312" cy="5490521"/>
          </a:xfrm>
        </p:spPr>
        <p:txBody>
          <a:bodyPr>
            <a:normAutofit/>
          </a:bodyPr>
          <a:lstStyle/>
          <a:p>
            <a:r>
              <a:rPr lang="nb-NO" sz="2400" dirty="0"/>
              <a:t>Personopplysningsloven av 2018 (med personvernforordningen) er tredje generasjon lovgivning på området</a:t>
            </a:r>
          </a:p>
          <a:p>
            <a:pPr lvl="1"/>
            <a:r>
              <a:rPr lang="nb-NO" sz="2200" dirty="0"/>
              <a:t>Personregisterloven (1978) </a:t>
            </a:r>
          </a:p>
          <a:p>
            <a:pPr lvl="1"/>
            <a:r>
              <a:rPr lang="nb-NO" sz="2200" dirty="0"/>
              <a:t>Personopplysningsloven (2000)  Representerte skifte i tenkning</a:t>
            </a:r>
          </a:p>
          <a:p>
            <a:r>
              <a:rPr lang="nb-NO" sz="2400" dirty="0"/>
              <a:t>Personopplysningsvern (jf. «data </a:t>
            </a:r>
            <a:r>
              <a:rPr lang="nb-NO" sz="2400" dirty="0" err="1"/>
              <a:t>protection</a:t>
            </a:r>
            <a:r>
              <a:rPr lang="nb-NO" sz="2400" dirty="0"/>
              <a:t>») har bakgrunn i digitalisering (fra  1960-årene)</a:t>
            </a:r>
          </a:p>
          <a:p>
            <a:r>
              <a:rPr lang="nb-NO" sz="2400" dirty="0"/>
              <a:t>Ble utviklet som felles tilnærming, uten avgjørende skille mellom offentlig forvaltning og privat virksomhet</a:t>
            </a:r>
          </a:p>
          <a:p>
            <a:r>
              <a:rPr lang="nb-NO" sz="2400" dirty="0"/>
              <a:t>Har blitt det dominerende perspektivet på digital forvaltning («på bekostning» av rettssikkerhetsperspektivet)</a:t>
            </a:r>
          </a:p>
          <a:p>
            <a:r>
              <a:rPr lang="nb-NO" sz="2400" dirty="0"/>
              <a:t>Personopplysningsvern har blitt et stadig bredere område som også i noen grad omhandler tradisjonelle rettssikkerhetsspørsmål</a:t>
            </a:r>
          </a:p>
          <a:p>
            <a:endParaRPr lang="nb-NO" sz="2600" dirty="0"/>
          </a:p>
        </p:txBody>
      </p:sp>
    </p:spTree>
    <p:extLst>
      <p:ext uri="{BB962C8B-B14F-4D97-AF65-F5344CB8AC3E}">
        <p14:creationId xmlns:p14="http://schemas.microsoft.com/office/powerpoint/2010/main" val="3920581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D2E9A70-02B2-40CF-A410-956EF4C14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333" y="115359"/>
            <a:ext cx="10515600" cy="1325563"/>
          </a:xfrm>
        </p:spPr>
        <p:txBody>
          <a:bodyPr>
            <a:normAutofit/>
          </a:bodyPr>
          <a:lstStyle/>
          <a:p>
            <a:r>
              <a:rPr lang="nb-NO" sz="3200" dirty="0">
                <a:solidFill>
                  <a:srgbClr val="0070C0"/>
                </a:solidFill>
              </a:rPr>
              <a:t>Litt om forholdet mellom personvernforordningen og forvaltningsretten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6DF90BA-4DA4-4A5B-B770-8917B059DA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0757"/>
            <a:ext cx="10515600" cy="4833410"/>
          </a:xfrm>
        </p:spPr>
        <p:txBody>
          <a:bodyPr>
            <a:normAutofit fontScale="85000" lnSpcReduction="20000"/>
          </a:bodyPr>
          <a:lstStyle/>
          <a:p>
            <a:r>
              <a:rPr lang="nb-NO" dirty="0"/>
              <a:t>Personvernforordningen og personopplysningsloven gjelder generelt, også for offentlig forvaltning</a:t>
            </a:r>
          </a:p>
          <a:p>
            <a:r>
              <a:rPr lang="nb-NO" dirty="0"/>
              <a:t>Bare enkelte elementer med spesiell relevans for offentlig forvaltning er særlig regulert, se f.eks. om</a:t>
            </a:r>
          </a:p>
          <a:p>
            <a:pPr lvl="1"/>
            <a:r>
              <a:rPr lang="nb-NO" dirty="0"/>
              <a:t>rettslig grunnlag og offentlig myndighet i art.6(1)(e), jf. (2) og (3)</a:t>
            </a:r>
          </a:p>
          <a:p>
            <a:pPr lvl="1"/>
            <a:r>
              <a:rPr lang="nb-NO" dirty="0"/>
              <a:t>«arkivformål i allmennhetens interesse» i art. 5(1)(b), 14(5)(b), 17(3)(d) og art. 89(1))</a:t>
            </a:r>
            <a:endParaRPr lang="nb-NO" dirty="0">
              <a:solidFill>
                <a:srgbClr val="C00000"/>
              </a:solidFill>
            </a:endParaRPr>
          </a:p>
          <a:p>
            <a:pPr lvl="1"/>
            <a:r>
              <a:rPr lang="nb-NO" dirty="0"/>
              <a:t>innsyn i offentlige dokumenter (art. 86) og</a:t>
            </a:r>
          </a:p>
          <a:p>
            <a:pPr lvl="1"/>
            <a:r>
              <a:rPr lang="nb-NO" dirty="0"/>
              <a:t>nasjonale identifikasjonsnumre (art. 87)</a:t>
            </a:r>
          </a:p>
          <a:p>
            <a:r>
              <a:rPr lang="nb-NO" dirty="0"/>
              <a:t>Forordningen regulerer i stor grad </a:t>
            </a:r>
            <a:r>
              <a:rPr lang="nb-NO" i="1" dirty="0"/>
              <a:t>forvaltningsprosessens faktiske side</a:t>
            </a:r>
            <a:r>
              <a:rPr lang="nb-NO" dirty="0"/>
              <a:t>, dvs. behandling av personopplysninger som er beslutningsgrunnlag for enkeltvedtak og andre enkeltavgjørelser</a:t>
            </a:r>
          </a:p>
          <a:p>
            <a:r>
              <a:rPr lang="nb-NO" dirty="0"/>
              <a:t>Forordningen begrenser hva Norge kan fastsette av bestemmelser i forvaltningslovgivning som gjelder personopplysninger i forvaltningsprosessen</a:t>
            </a:r>
          </a:p>
          <a:p>
            <a:r>
              <a:rPr lang="nb-NO" dirty="0"/>
              <a:t>Forordningen har større vekt på «systembestemmelser» enn forvaltningsloven med forskrifter </a:t>
            </a:r>
          </a:p>
          <a:p>
            <a:pPr lvl="1"/>
            <a:r>
              <a:rPr lang="nb-NO" dirty="0"/>
              <a:t>jf. forholdet mellom «behandling av personopplysninger» og «system»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44073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AE19A325-E0F0-4E5B-B6E2-FAC0D27FE615}"/>
              </a:ext>
            </a:extLst>
          </p:cNvPr>
          <p:cNvSpPr/>
          <p:nvPr/>
        </p:nvSpPr>
        <p:spPr>
          <a:xfrm>
            <a:off x="477877" y="346683"/>
            <a:ext cx="1082116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3200" dirty="0">
                <a:solidFill>
                  <a:srgbClr val="0070C0"/>
                </a:solidFill>
                <a:latin typeface="Calibri Light" panose="020F0302020204030204"/>
                <a:ea typeface="+mj-ea"/>
                <a:cs typeface="+mj-cs"/>
              </a:rPr>
              <a:t>PVF kan sies å innebære noen få krav til </a:t>
            </a:r>
            <a:r>
              <a:rPr lang="nb-NO" sz="3200" i="1" dirty="0">
                <a:solidFill>
                  <a:srgbClr val="0070C0"/>
                </a:solidFill>
                <a:latin typeface="Calibri Light" panose="020F0302020204030204"/>
                <a:ea typeface="+mj-ea"/>
                <a:cs typeface="+mj-cs"/>
              </a:rPr>
              <a:t>utvikling</a:t>
            </a:r>
            <a:r>
              <a:rPr lang="nb-NO" sz="3200" dirty="0">
                <a:solidFill>
                  <a:srgbClr val="0070C0"/>
                </a:solidFill>
                <a:latin typeface="Calibri Light" panose="020F0302020204030204"/>
                <a:ea typeface="+mj-ea"/>
                <a:cs typeface="+mj-cs"/>
              </a:rPr>
              <a:t> av systemer som skal brukes til å behandle personopplysninger (dvs. fremgangsmåter)</a:t>
            </a:r>
            <a:endParaRPr lang="nb-NO" dirty="0">
              <a:solidFill>
                <a:srgbClr val="0070C0"/>
              </a:solidFill>
            </a:endParaRP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1585CDD-FB65-4DA9-BCFD-F9A20130C3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76" y="2065867"/>
            <a:ext cx="10515600" cy="4183299"/>
          </a:xfrm>
        </p:spPr>
        <p:txBody>
          <a:bodyPr>
            <a:normAutofit fontScale="92500" lnSpcReduction="20000"/>
          </a:bodyPr>
          <a:lstStyle/>
          <a:p>
            <a:r>
              <a:rPr lang="nb-NO" sz="2400" dirty="0"/>
              <a:t>Krav til </a:t>
            </a:r>
            <a:r>
              <a:rPr lang="nb-NO" sz="2400" dirty="0">
                <a:solidFill>
                  <a:srgbClr val="C00000"/>
                </a:solidFill>
              </a:rPr>
              <a:t>innebygget personvern </a:t>
            </a:r>
            <a:r>
              <a:rPr lang="nb-NO" sz="2400" dirty="0"/>
              <a:t>(art. 25)</a:t>
            </a:r>
          </a:p>
          <a:p>
            <a:r>
              <a:rPr lang="nb-NO" sz="2400" dirty="0"/>
              <a:t>Krav til gjennomføring av </a:t>
            </a:r>
            <a:r>
              <a:rPr lang="nb-NO" sz="2400" dirty="0">
                <a:solidFill>
                  <a:srgbClr val="C00000"/>
                </a:solidFill>
              </a:rPr>
              <a:t>risikovurderinger</a:t>
            </a:r>
            <a:r>
              <a:rPr lang="nb-NO" sz="2400" dirty="0"/>
              <a:t>, særlig vedr. sikkerhet (art. 32) og art. 35 (personvernkonsekvensvurdering, eller </a:t>
            </a:r>
            <a:r>
              <a:rPr lang="nb-NO" sz="2400" i="1" dirty="0"/>
              <a:t>DPIA – data </a:t>
            </a:r>
            <a:r>
              <a:rPr lang="nb-NO" sz="2400" i="1" dirty="0" err="1"/>
              <a:t>protection</a:t>
            </a:r>
            <a:r>
              <a:rPr lang="nb-NO" sz="2400" i="1" dirty="0"/>
              <a:t> </a:t>
            </a:r>
            <a:r>
              <a:rPr lang="nb-NO" sz="2400" i="1" dirty="0" err="1"/>
              <a:t>impact</a:t>
            </a:r>
            <a:r>
              <a:rPr lang="nb-NO" sz="2400" i="1" dirty="0"/>
              <a:t> </a:t>
            </a:r>
            <a:r>
              <a:rPr lang="nb-NO" sz="2400" i="1" dirty="0" err="1"/>
              <a:t>assessment</a:t>
            </a:r>
            <a:r>
              <a:rPr lang="nb-NO" sz="2400" i="1" dirty="0"/>
              <a:t>)</a:t>
            </a:r>
          </a:p>
          <a:p>
            <a:r>
              <a:rPr lang="nb-NO" sz="2400" dirty="0"/>
              <a:t>Forutsetninger for at art. 25, 32 og 35 skal få betydning for systemutvikling:</a:t>
            </a:r>
          </a:p>
          <a:p>
            <a:pPr lvl="1"/>
            <a:r>
              <a:rPr lang="nb-NO" dirty="0"/>
              <a:t>Forordningen gjelder ikke systemutviklere som bare er produsenter av kommersielle systemløsninger (jf. «hyllevare»)</a:t>
            </a:r>
          </a:p>
          <a:p>
            <a:pPr lvl="1"/>
            <a:r>
              <a:rPr lang="nb-NO" dirty="0"/>
              <a:t>Kravene i art. 25, 32 og 35 får derfor bare betydning for systemutvikling når </a:t>
            </a:r>
            <a:r>
              <a:rPr lang="nb-NO" dirty="0">
                <a:solidFill>
                  <a:srgbClr val="C00000"/>
                </a:solidFill>
              </a:rPr>
              <a:t>behandlingsansvarlige utvikler systemer </a:t>
            </a:r>
            <a:r>
              <a:rPr lang="nb-NO" i="1" dirty="0">
                <a:solidFill>
                  <a:srgbClr val="C00000"/>
                </a:solidFill>
              </a:rPr>
              <a:t>selv</a:t>
            </a:r>
            <a:r>
              <a:rPr lang="nb-NO" dirty="0">
                <a:solidFill>
                  <a:srgbClr val="C00000"/>
                </a:solidFill>
              </a:rPr>
              <a:t> </a:t>
            </a:r>
            <a:r>
              <a:rPr lang="nb-NO" dirty="0"/>
              <a:t>(noe statlig forvaltning ofte gjør)</a:t>
            </a:r>
          </a:p>
          <a:p>
            <a:pPr lvl="1"/>
            <a:r>
              <a:rPr lang="nb-NO" dirty="0"/>
              <a:t>De nevnte bestemmelsene innebærer alltid krav til </a:t>
            </a:r>
            <a:r>
              <a:rPr lang="nb-NO" i="1" dirty="0"/>
              <a:t>resultatet</a:t>
            </a:r>
            <a:r>
              <a:rPr lang="nb-NO" dirty="0"/>
              <a:t>, se neste bilde</a:t>
            </a:r>
          </a:p>
          <a:p>
            <a:r>
              <a:rPr lang="nb-NO" sz="2400" dirty="0"/>
              <a:t>Art. 38(1): «Den  behandlingsansvarlige  og  databehandleren skal sikre at </a:t>
            </a:r>
            <a:r>
              <a:rPr lang="nb-NO" sz="2400" dirty="0">
                <a:solidFill>
                  <a:srgbClr val="C00000"/>
                </a:solidFill>
              </a:rPr>
              <a:t>personvernombudet</a:t>
            </a:r>
            <a:r>
              <a:rPr lang="nb-NO" sz="2400" dirty="0"/>
              <a:t> på riktig måte  og  i  rett  tid  </a:t>
            </a:r>
            <a:r>
              <a:rPr lang="nb-NO" sz="2400" dirty="0">
                <a:solidFill>
                  <a:srgbClr val="C00000"/>
                </a:solidFill>
              </a:rPr>
              <a:t>involveres</a:t>
            </a:r>
            <a:r>
              <a:rPr lang="nb-NO" sz="2400" dirty="0"/>
              <a:t>  i  alle  spørsmål  som gjelder vern av personopplysninger.» (merk dog ombudets uavhengige stilling)</a:t>
            </a:r>
          </a:p>
          <a:p>
            <a:r>
              <a:rPr lang="nb-NO" sz="2400" dirty="0"/>
              <a:t>Flere andre krav gjelder selve systemløsningen (</a:t>
            </a:r>
            <a:r>
              <a:rPr lang="nb-NO" sz="2400" i="1" dirty="0"/>
              <a:t>resultatet</a:t>
            </a:r>
            <a:r>
              <a:rPr lang="nb-NO" sz="2400" dirty="0"/>
              <a:t> av utviklingsarbeidet), og har indirekte effekt på systemutviklingen – jf. neste bilde</a:t>
            </a:r>
          </a:p>
        </p:txBody>
      </p:sp>
    </p:spTree>
    <p:extLst>
      <p:ext uri="{BB962C8B-B14F-4D97-AF65-F5344CB8AC3E}">
        <p14:creationId xmlns:p14="http://schemas.microsoft.com/office/powerpoint/2010/main" val="3095567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>
            <a:extLst>
              <a:ext uri="{FF2B5EF4-FFF2-40B4-BE49-F238E27FC236}">
                <a16:creationId xmlns:a16="http://schemas.microsoft.com/office/drawing/2014/main" id="{DA989E78-C54C-41B7-855C-448C5E0E2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>
                <a:solidFill>
                  <a:srgbClr val="0070C0"/>
                </a:solidFill>
              </a:rPr>
              <a:t>PVF innebærer krav til den offentlig forvaltningens systemløsninger (resultatet)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01A4E661-762F-4C8A-BA34-FDC353AFD6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Se bl.a. krav til</a:t>
            </a:r>
          </a:p>
          <a:p>
            <a:pPr lvl="1"/>
            <a:r>
              <a:rPr lang="nb-NO" dirty="0"/>
              <a:t>Behandlingsformål (art. 5(1)(b))</a:t>
            </a:r>
          </a:p>
          <a:p>
            <a:pPr lvl="1"/>
            <a:r>
              <a:rPr lang="nb-NO" dirty="0"/>
              <a:t>Rettslig grunnlag (art. 6 og 9)</a:t>
            </a:r>
          </a:p>
          <a:p>
            <a:pPr lvl="1"/>
            <a:r>
              <a:rPr lang="nb-NO" dirty="0"/>
              <a:t>Innbygget personvern (art. 25)</a:t>
            </a:r>
          </a:p>
          <a:p>
            <a:pPr lvl="1"/>
            <a:r>
              <a:rPr lang="nb-NO" dirty="0"/>
              <a:t>Behandlingssikkerhet (art. 32)</a:t>
            </a:r>
          </a:p>
          <a:p>
            <a:pPr lvl="1"/>
            <a:r>
              <a:rPr lang="nb-NO" dirty="0"/>
              <a:t>Vurdering av personvernkonsekvenser (art. 35)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948477D1-E5C5-4191-96C5-9E75EC9C5BD4}"/>
              </a:ext>
            </a:extLst>
          </p:cNvPr>
          <p:cNvSpPr txBox="1"/>
          <p:nvPr/>
        </p:nvSpPr>
        <p:spPr>
          <a:xfrm>
            <a:off x="6454890" y="6176963"/>
            <a:ext cx="5295937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i="1" dirty="0"/>
              <a:t>Alle</a:t>
            </a:r>
            <a:r>
              <a:rPr lang="nb-NO" dirty="0"/>
              <a:t> slike krav gjennomgås i emnet FINF4021 (til våren)</a:t>
            </a:r>
          </a:p>
        </p:txBody>
      </p:sp>
    </p:spTree>
    <p:extLst>
      <p:ext uri="{BB962C8B-B14F-4D97-AF65-F5344CB8AC3E}">
        <p14:creationId xmlns:p14="http://schemas.microsoft.com/office/powerpoint/2010/main" val="4413198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0D87740-C3B2-4A97-BDB2-7A78E213C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637303" cy="1325563"/>
          </a:xfrm>
        </p:spPr>
        <p:txBody>
          <a:bodyPr>
            <a:noAutofit/>
          </a:bodyPr>
          <a:lstStyle/>
          <a:p>
            <a:r>
              <a:rPr lang="nb-NO" sz="3200" dirty="0">
                <a:solidFill>
                  <a:srgbClr val="0070C0"/>
                </a:solidFill>
              </a:rPr>
              <a:t>Bestemmelser i PVF som innebærer nye saksbehandlings-bestemmelser som offentlig forvaltningen må etterleve (jf. </a:t>
            </a:r>
            <a:r>
              <a:rPr lang="nb-NO" sz="3200" i="1" dirty="0">
                <a:solidFill>
                  <a:srgbClr val="0070C0"/>
                </a:solidFill>
              </a:rPr>
              <a:t>bruk</a:t>
            </a:r>
            <a:r>
              <a:rPr lang="nb-NO" sz="3200" dirty="0">
                <a:solidFill>
                  <a:srgbClr val="0070C0"/>
                </a:solidFill>
              </a:rPr>
              <a:t>)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0D9D8A8-BAD5-4014-97B2-9B4F756F5A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sz="2400" dirty="0"/>
              <a:t>Krav til kommunikasjon med registrerte mv. (PVF art. 12, jf. fvl §§ 11 – 11b)</a:t>
            </a:r>
          </a:p>
          <a:p>
            <a:r>
              <a:rPr lang="nb-NO" sz="2400" dirty="0"/>
              <a:t>Plikt til å gi informasjon til registrerte (PVF art. 13 og 14, jf. fvl § 17 annet og tredje ledd)</a:t>
            </a:r>
          </a:p>
          <a:p>
            <a:r>
              <a:rPr lang="nb-NO" sz="2400" dirty="0"/>
              <a:t>Innsyn for registrerte (PVF art. 15, jf. fvl § 18 flg.)</a:t>
            </a:r>
          </a:p>
          <a:p>
            <a:r>
              <a:rPr lang="nb-NO" sz="2400" dirty="0"/>
              <a:t>Rett til retting og sletting (PVF art. 16 og 17, jf. fvl § 17 første ledd)</a:t>
            </a:r>
          </a:p>
          <a:p>
            <a:r>
              <a:rPr lang="nb-NO" sz="2400" dirty="0"/>
              <a:t>Rett til begrensning av behandling (PVF art. 18)</a:t>
            </a:r>
          </a:p>
          <a:p>
            <a:r>
              <a:rPr lang="nb-NO" sz="2400" dirty="0"/>
              <a:t>Rett til dataportabilitet (PVF art. 20)</a:t>
            </a:r>
          </a:p>
          <a:p>
            <a:r>
              <a:rPr lang="nb-NO" sz="2400" dirty="0"/>
              <a:t>Rett til å protestere (PVF art. 21)</a:t>
            </a:r>
          </a:p>
          <a:p>
            <a:r>
              <a:rPr lang="nb-NO" sz="2400" dirty="0"/>
              <a:t>Rett til ikke å være gjenstand for en avgjørelse som utelukkende er basert på automatisert behandling (PVF art. 22)</a:t>
            </a:r>
          </a:p>
          <a:p>
            <a:pPr marL="0" indent="0">
              <a:buNone/>
            </a:pPr>
            <a:endParaRPr lang="nb-NO" sz="2400" dirty="0"/>
          </a:p>
          <a:p>
            <a:pPr marL="0" indent="0">
              <a:buNone/>
            </a:pPr>
            <a:r>
              <a:rPr lang="nb-NO" sz="2400" dirty="0"/>
              <a:t>Men merk at noen rettigheter som eksisterte i personopplysningsloven 2000 har falt bort:</a:t>
            </a:r>
          </a:p>
          <a:p>
            <a:r>
              <a:rPr lang="nb-NO" sz="2400" dirty="0"/>
              <a:t>Rett til veiledning om lovbestemt innsynrett</a:t>
            </a:r>
          </a:p>
          <a:p>
            <a:r>
              <a:rPr lang="nb-NO" sz="2400" dirty="0"/>
              <a:t>Innsyn i hvordan personopplysninger er sikret </a:t>
            </a:r>
          </a:p>
        </p:txBody>
      </p:sp>
    </p:spTree>
    <p:extLst>
      <p:ext uri="{BB962C8B-B14F-4D97-AF65-F5344CB8AC3E}">
        <p14:creationId xmlns:p14="http://schemas.microsoft.com/office/powerpoint/2010/main" val="3910701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1213</Words>
  <Application>Microsoft Office PowerPoint</Application>
  <PresentationFormat>Widescreen</PresentationFormat>
  <Paragraphs>83</Paragraphs>
  <Slides>10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4" baseType="lpstr">
      <vt:lpstr>Calibri</vt:lpstr>
      <vt:lpstr>Calibri Light</vt:lpstr>
      <vt:lpstr>Arial</vt:lpstr>
      <vt:lpstr>Office-tema</vt:lpstr>
      <vt:lpstr>Om forholdet mellom personvernforordningen og forvaltningslovgivning</vt:lpstr>
      <vt:lpstr>Forvaltningsrettslig bakgrunn og problemstilling</vt:lpstr>
      <vt:lpstr>Solberg-regjeringens mandat til Forvaltningslovutvalget</vt:lpstr>
      <vt:lpstr>Forvaltningslovutvalgets forslag til bestemmelser som direkte gjelder digital forvaltning [se utvalgsleders presentasjon av denne delen av forslaget]</vt:lpstr>
      <vt:lpstr>Personvernrettslig bakgrunn og problemstilling</vt:lpstr>
      <vt:lpstr>Litt om forholdet mellom personvernforordningen og forvaltningsretten</vt:lpstr>
      <vt:lpstr>PowerPoint-presentasjon</vt:lpstr>
      <vt:lpstr>PVF innebærer krav til den offentlig forvaltningens systemløsninger (resultatet)</vt:lpstr>
      <vt:lpstr>Bestemmelser i PVF som innebærer nye saksbehandlings-bestemmelser som offentlig forvaltningen må etterleve (jf. bruk) </vt:lpstr>
      <vt:lpstr>Noen avsluttende oppsummerende synspunkter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Personvernrettslig og forvaltningsrettslig tilnærming til regulering av digital forvaltning</dc:title>
  <dc:creator>dag wiese schartum</dc:creator>
  <cp:lastModifiedBy>dag wiese schartum</cp:lastModifiedBy>
  <cp:revision>33</cp:revision>
  <dcterms:created xsi:type="dcterms:W3CDTF">2018-08-20T18:48:12Z</dcterms:created>
  <dcterms:modified xsi:type="dcterms:W3CDTF">2023-08-29T21:52:33Z</dcterms:modified>
</cp:coreProperties>
</file>