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3" r:id="rId3"/>
    <p:sldId id="276" r:id="rId4"/>
    <p:sldId id="281" r:id="rId5"/>
    <p:sldId id="282" r:id="rId6"/>
    <p:sldId id="279" r:id="rId7"/>
    <p:sldId id="262" r:id="rId8"/>
  </p:sldIdLst>
  <p:sldSz cx="12192000" cy="6858000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9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96" y="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C76A421-44FF-4DA5-BF59-ECE37A83A6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8F565D8C-3527-4CEB-9BD8-73CBAF53A0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CFE51EF-BF7A-427F-8147-9CF624E30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241C4-2FE0-4296-98CF-CBEC474C8BB2}" type="datetimeFigureOut">
              <a:rPr lang="nb-NO" smtClean="0"/>
              <a:t>30.08.2022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F731C82-BC2A-4C74-9F9E-4BDEAFE6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9985411-07B0-4F4E-BEBC-233C5E94D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F1A61-B9CF-44F0-9E5E-BCB001BAB99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64860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26C324F-F807-43BC-9FCF-8DDA7FD459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7BBF050B-B1CC-44A7-82B6-ADA1B1C5CF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0E568F9-4E71-41AB-ADC6-743B7AC13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241C4-2FE0-4296-98CF-CBEC474C8BB2}" type="datetimeFigureOut">
              <a:rPr lang="nb-NO" smtClean="0"/>
              <a:t>30.08.2022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BCB544E-2FD5-4456-9FAC-419525288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415ED71-65C0-40C6-BA31-6CD057906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F1A61-B9CF-44F0-9E5E-BCB001BAB99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32015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2CC2F5AE-BE99-4BE5-A52A-AE0C4C87A9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DEFF0D7B-9A90-4A30-874F-0E43D31BED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C2863E4-0F10-4BC0-B6B3-B48023C78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241C4-2FE0-4296-98CF-CBEC474C8BB2}" type="datetimeFigureOut">
              <a:rPr lang="nb-NO" smtClean="0"/>
              <a:t>30.08.2022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5BC4D48-C03A-4097-A017-26F0A5680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D7143A9-58F7-4D6A-B7CC-1980CD9DF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F1A61-B9CF-44F0-9E5E-BCB001BAB99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58316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C1D2142-6243-4613-9D3E-34F545D77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1C76281-511E-48B7-9D76-F49D52DF05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421818A-562B-4E8F-90BE-3FDB3C97A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241C4-2FE0-4296-98CF-CBEC474C8BB2}" type="datetimeFigureOut">
              <a:rPr lang="nb-NO" smtClean="0"/>
              <a:t>30.08.2022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29BE38C-6606-41EF-A036-211A0B498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924917E-0215-4B21-861D-BE7791DAB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F1A61-B9CF-44F0-9E5E-BCB001BAB99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8756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6A321B7-E3D0-439F-B615-D3C8DDD8A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07B6EED7-68CC-4098-BD7D-97968A81AC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3A60490-4F3E-41C6-8E33-D1C3D7284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241C4-2FE0-4296-98CF-CBEC474C8BB2}" type="datetimeFigureOut">
              <a:rPr lang="nb-NO" smtClean="0"/>
              <a:t>30.08.2022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E8D43F0-CC1C-4BAC-AA40-449606A20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0E99425-25C7-4446-85C0-30308787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F1A61-B9CF-44F0-9E5E-BCB001BAB99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59662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8CD6810-5A3A-452A-9943-906C32B87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90D205E-EE26-4FFD-A60B-DB2091A8D8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E4B9F9AF-2BCF-4C7E-978A-15FCF33BD1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96B0FBA7-A324-417C-934A-979DFC31A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241C4-2FE0-4296-98CF-CBEC474C8BB2}" type="datetimeFigureOut">
              <a:rPr lang="nb-NO" smtClean="0"/>
              <a:t>30.08.2022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C6D3175-C001-4B38-882A-B73B3DF81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F6BEAC2-20AE-4494-B927-0113C510E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F1A61-B9CF-44F0-9E5E-BCB001BAB99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7443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2F78B5A-FB5B-47E1-9645-24928F1CA7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1EBD56A-676F-4072-8C8B-3914D72DE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EE42F7A7-8EF3-4FDC-B1D2-FF7CBDAEBE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DEC8B937-7A9C-487C-9559-53C24EE55C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6B86B7CB-6885-47DA-996E-58E1D9E4F6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3214ACB6-E22C-475C-B99F-47FEB878A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241C4-2FE0-4296-98CF-CBEC474C8BB2}" type="datetimeFigureOut">
              <a:rPr lang="nb-NO" smtClean="0"/>
              <a:t>30.08.2022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01FC33B8-723E-48A3-992E-077C9700A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C8A16E01-9C99-4601-BBD7-97E02938D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F1A61-B9CF-44F0-9E5E-BCB001BAB99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93858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EC766DD-CF21-449F-928E-A19C9DB0C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DD0F6F80-7609-4E88-86F8-9CFABD630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241C4-2FE0-4296-98CF-CBEC474C8BB2}" type="datetimeFigureOut">
              <a:rPr lang="nb-NO" smtClean="0"/>
              <a:t>30.08.2022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C456DE5A-B011-447F-A503-B791DAACF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3EEA1D72-C10C-42AE-A666-3FA8774B8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F1A61-B9CF-44F0-9E5E-BCB001BAB99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11631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6872A0D8-4E9C-484E-9A55-8BF55022E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241C4-2FE0-4296-98CF-CBEC474C8BB2}" type="datetimeFigureOut">
              <a:rPr lang="nb-NO" smtClean="0"/>
              <a:t>30.08.2022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E3B8174D-E678-4F07-B654-2E1ADCAE6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73B3E2EC-AF2F-412A-87B2-A6C32A9BD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F1A61-B9CF-44F0-9E5E-BCB001BAB99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37784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DD2C521-1133-4E26-A167-03ABE1679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B489F8E-E2A7-4D40-B4C5-D08CC34A62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E509DF91-6275-4E33-98BE-A87EBA0234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118A3F85-201B-40FC-BE92-7EBD0D4CC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241C4-2FE0-4296-98CF-CBEC474C8BB2}" type="datetimeFigureOut">
              <a:rPr lang="nb-NO" smtClean="0"/>
              <a:t>30.08.2022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76406D41-6CA1-4E19-BF08-8F31CD3F5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9FF9A1CC-579E-442A-9B60-F61A8C0E9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F1A61-B9CF-44F0-9E5E-BCB001BAB99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50325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F6DA138-C92A-4901-B252-D4FAF8B8D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B0887266-E910-495F-824D-223BA6DC42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4CD82839-9AA6-4021-B19B-57E402244C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EFD94B99-02CF-45FA-BC50-1F4C6EBE3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241C4-2FE0-4296-98CF-CBEC474C8BB2}" type="datetimeFigureOut">
              <a:rPr lang="nb-NO" smtClean="0"/>
              <a:t>30.08.2022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F043C8E2-EFEC-410A-832B-7777A24B0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BB5230AC-4B08-4BDC-87AF-DD66A6C53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F1A61-B9CF-44F0-9E5E-BCB001BAB99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15884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69B59042-28E1-4F69-ACAC-ED4DDA3A1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46CF3340-5842-40BD-B10D-4548DB30BA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D95C985-2521-42EC-9AF2-0C18EA8855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241C4-2FE0-4296-98CF-CBEC474C8BB2}" type="datetimeFigureOut">
              <a:rPr lang="nb-NO" smtClean="0"/>
              <a:t>30.08.2022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5EBEB8A-A90D-43A5-9E06-46E8160674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AA5A8B3-6933-4C70-8820-C1F0499185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F1A61-B9CF-44F0-9E5E-BCB001BAB99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62342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05DA093-86A2-4FA5-8482-1E9DFC2FCC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b-NO" sz="4400" dirty="0">
                <a:solidFill>
                  <a:srgbClr val="C00000"/>
                </a:solidFill>
              </a:rPr>
              <a:t>Regelstrukturer og aktører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EC63AD7E-7D30-4478-B6B2-52670BDCD4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 dirty="0"/>
          </a:p>
          <a:p>
            <a:r>
              <a:rPr lang="nb-NO" dirty="0"/>
              <a:t>Dag Wiese Schartum</a:t>
            </a:r>
          </a:p>
        </p:txBody>
      </p:sp>
    </p:spTree>
    <p:extLst>
      <p:ext uri="{BB962C8B-B14F-4D97-AF65-F5344CB8AC3E}">
        <p14:creationId xmlns:p14="http://schemas.microsoft.com/office/powerpoint/2010/main" val="476662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pe 20">
            <a:extLst>
              <a:ext uri="{FF2B5EF4-FFF2-40B4-BE49-F238E27FC236}">
                <a16:creationId xmlns:a16="http://schemas.microsoft.com/office/drawing/2014/main" id="{041141B0-D2C3-4C60-AD30-698B2E026557}"/>
              </a:ext>
            </a:extLst>
          </p:cNvPr>
          <p:cNvGrpSpPr/>
          <p:nvPr/>
        </p:nvGrpSpPr>
        <p:grpSpPr>
          <a:xfrm>
            <a:off x="2051597" y="1197538"/>
            <a:ext cx="4989496" cy="4711249"/>
            <a:chOff x="682318" y="1100064"/>
            <a:chExt cx="4989496" cy="4711249"/>
          </a:xfrm>
        </p:grpSpPr>
        <p:sp>
          <p:nvSpPr>
            <p:cNvPr id="7" name="Rektangel 6">
              <a:extLst>
                <a:ext uri="{FF2B5EF4-FFF2-40B4-BE49-F238E27FC236}">
                  <a16:creationId xmlns:a16="http://schemas.microsoft.com/office/drawing/2014/main" id="{21789414-8C91-437F-9911-BF78BEF5E534}"/>
                </a:ext>
              </a:extLst>
            </p:cNvPr>
            <p:cNvSpPr/>
            <p:nvPr/>
          </p:nvSpPr>
          <p:spPr>
            <a:xfrm>
              <a:off x="682318" y="1146481"/>
              <a:ext cx="4989496" cy="466483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508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dirty="0">
                <a:solidFill>
                  <a:srgbClr val="C00000"/>
                </a:solidFill>
              </a:endParaRPr>
            </a:p>
          </p:txBody>
        </p:sp>
        <p:sp>
          <p:nvSpPr>
            <p:cNvPr id="10" name="TekstSylinder 9">
              <a:extLst>
                <a:ext uri="{FF2B5EF4-FFF2-40B4-BE49-F238E27FC236}">
                  <a16:creationId xmlns:a16="http://schemas.microsoft.com/office/drawing/2014/main" id="{ECECD7B0-689F-4B0B-91E1-8B3A57AD06BF}"/>
                </a:ext>
              </a:extLst>
            </p:cNvPr>
            <p:cNvSpPr txBox="1"/>
            <p:nvPr/>
          </p:nvSpPr>
          <p:spPr>
            <a:xfrm>
              <a:off x="682318" y="1100064"/>
              <a:ext cx="1381532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b-NO" sz="3200" dirty="0">
                  <a:solidFill>
                    <a:srgbClr val="C00000"/>
                  </a:solidFill>
                </a:rPr>
                <a:t>EU-rett</a:t>
              </a:r>
            </a:p>
          </p:txBody>
        </p:sp>
      </p:grpSp>
      <p:grpSp>
        <p:nvGrpSpPr>
          <p:cNvPr id="23" name="Gruppe 22">
            <a:extLst>
              <a:ext uri="{FF2B5EF4-FFF2-40B4-BE49-F238E27FC236}">
                <a16:creationId xmlns:a16="http://schemas.microsoft.com/office/drawing/2014/main" id="{6B820E2C-7C8C-4A45-AB1C-795A77D1EE64}"/>
              </a:ext>
            </a:extLst>
          </p:cNvPr>
          <p:cNvGrpSpPr/>
          <p:nvPr/>
        </p:nvGrpSpPr>
        <p:grpSpPr>
          <a:xfrm>
            <a:off x="7093344" y="1225389"/>
            <a:ext cx="3082039" cy="4729815"/>
            <a:chOff x="9144942" y="1289598"/>
            <a:chExt cx="3082039" cy="4729815"/>
          </a:xfrm>
        </p:grpSpPr>
        <p:sp>
          <p:nvSpPr>
            <p:cNvPr id="14" name="Rektangel 13">
              <a:extLst>
                <a:ext uri="{FF2B5EF4-FFF2-40B4-BE49-F238E27FC236}">
                  <a16:creationId xmlns:a16="http://schemas.microsoft.com/office/drawing/2014/main" id="{7159C08B-B3F0-4C14-9674-C1D6D8A084ED}"/>
                </a:ext>
              </a:extLst>
            </p:cNvPr>
            <p:cNvSpPr/>
            <p:nvPr/>
          </p:nvSpPr>
          <p:spPr>
            <a:xfrm>
              <a:off x="9144942" y="1354581"/>
              <a:ext cx="3082039" cy="466483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5080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9" name="TekstSylinder 18">
              <a:extLst>
                <a:ext uri="{FF2B5EF4-FFF2-40B4-BE49-F238E27FC236}">
                  <a16:creationId xmlns:a16="http://schemas.microsoft.com/office/drawing/2014/main" id="{A5BF8BE9-3AFF-4B2A-B29A-084314A06DD9}"/>
                </a:ext>
              </a:extLst>
            </p:cNvPr>
            <p:cNvSpPr txBox="1"/>
            <p:nvPr/>
          </p:nvSpPr>
          <p:spPr>
            <a:xfrm>
              <a:off x="9144942" y="1289598"/>
              <a:ext cx="298395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3200" dirty="0">
                  <a:solidFill>
                    <a:schemeClr val="accent6">
                      <a:lumMod val="50000"/>
                    </a:schemeClr>
                  </a:solidFill>
                </a:rPr>
                <a:t>Annen norsk rett</a:t>
              </a:r>
            </a:p>
          </p:txBody>
        </p:sp>
      </p:grpSp>
      <p:sp>
        <p:nvSpPr>
          <p:cNvPr id="24" name="TekstSylinder 23">
            <a:extLst>
              <a:ext uri="{FF2B5EF4-FFF2-40B4-BE49-F238E27FC236}">
                <a16:creationId xmlns:a16="http://schemas.microsoft.com/office/drawing/2014/main" id="{8B70674D-A4BD-47A7-879B-2FF8348B6F4E}"/>
              </a:ext>
            </a:extLst>
          </p:cNvPr>
          <p:cNvSpPr txBox="1"/>
          <p:nvPr/>
        </p:nvSpPr>
        <p:spPr>
          <a:xfrm rot="16200000">
            <a:off x="1462878" y="4613774"/>
            <a:ext cx="1546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>
                <a:solidFill>
                  <a:srgbClr val="C00000"/>
                </a:solidFill>
              </a:rPr>
              <a:t>Annen EU-rett</a:t>
            </a:r>
          </a:p>
        </p:txBody>
      </p:sp>
      <p:grpSp>
        <p:nvGrpSpPr>
          <p:cNvPr id="27" name="Gruppe 26">
            <a:extLst>
              <a:ext uri="{FF2B5EF4-FFF2-40B4-BE49-F238E27FC236}">
                <a16:creationId xmlns:a16="http://schemas.microsoft.com/office/drawing/2014/main" id="{18B4FCC8-605D-4C78-9E67-823C98D38477}"/>
              </a:ext>
            </a:extLst>
          </p:cNvPr>
          <p:cNvGrpSpPr/>
          <p:nvPr/>
        </p:nvGrpSpPr>
        <p:grpSpPr>
          <a:xfrm>
            <a:off x="2051598" y="1587496"/>
            <a:ext cx="7966742" cy="2456891"/>
            <a:chOff x="682319" y="1490022"/>
            <a:chExt cx="7966742" cy="2456891"/>
          </a:xfrm>
        </p:grpSpPr>
        <p:sp>
          <p:nvSpPr>
            <p:cNvPr id="25" name="TekstSylinder 24">
              <a:extLst>
                <a:ext uri="{FF2B5EF4-FFF2-40B4-BE49-F238E27FC236}">
                  <a16:creationId xmlns:a16="http://schemas.microsoft.com/office/drawing/2014/main" id="{DC785854-CDF1-4B9A-AEFB-E2373B39017F}"/>
                </a:ext>
              </a:extLst>
            </p:cNvPr>
            <p:cNvSpPr txBox="1"/>
            <p:nvPr/>
          </p:nvSpPr>
          <p:spPr>
            <a:xfrm rot="16200000">
              <a:off x="-284517" y="2456858"/>
              <a:ext cx="245689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Charter of Fundamental Rights</a:t>
              </a:r>
            </a:p>
            <a:p>
              <a:r>
                <a:rPr lang="en-US" sz="1400" b="1" dirty="0"/>
                <a:t>of the European Union</a:t>
              </a:r>
              <a:endParaRPr lang="nb-NO" sz="1400" b="1" dirty="0"/>
            </a:p>
          </p:txBody>
        </p:sp>
        <p:sp>
          <p:nvSpPr>
            <p:cNvPr id="26" name="TekstSylinder 25">
              <a:extLst>
                <a:ext uri="{FF2B5EF4-FFF2-40B4-BE49-F238E27FC236}">
                  <a16:creationId xmlns:a16="http://schemas.microsoft.com/office/drawing/2014/main" id="{B97AC567-F249-486A-9CB1-24B1BABC8565}"/>
                </a:ext>
              </a:extLst>
            </p:cNvPr>
            <p:cNvSpPr txBox="1"/>
            <p:nvPr/>
          </p:nvSpPr>
          <p:spPr>
            <a:xfrm rot="16200000">
              <a:off x="7964707" y="2182988"/>
              <a:ext cx="106093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400" b="1" dirty="0"/>
                <a:t>Grunnloven</a:t>
              </a:r>
            </a:p>
          </p:txBody>
        </p:sp>
      </p:grpSp>
      <p:grpSp>
        <p:nvGrpSpPr>
          <p:cNvPr id="36" name="Gruppe 35">
            <a:extLst>
              <a:ext uri="{FF2B5EF4-FFF2-40B4-BE49-F238E27FC236}">
                <a16:creationId xmlns:a16="http://schemas.microsoft.com/office/drawing/2014/main" id="{8F00FFA0-22DF-47F8-BF68-89690D39D5A8}"/>
              </a:ext>
            </a:extLst>
          </p:cNvPr>
          <p:cNvGrpSpPr/>
          <p:nvPr/>
        </p:nvGrpSpPr>
        <p:grpSpPr>
          <a:xfrm>
            <a:off x="3913224" y="1290372"/>
            <a:ext cx="3082039" cy="4664832"/>
            <a:chOff x="2543945" y="1192898"/>
            <a:chExt cx="3082039" cy="4664832"/>
          </a:xfrm>
        </p:grpSpPr>
        <p:sp>
          <p:nvSpPr>
            <p:cNvPr id="9" name="Rektangel 8">
              <a:extLst>
                <a:ext uri="{FF2B5EF4-FFF2-40B4-BE49-F238E27FC236}">
                  <a16:creationId xmlns:a16="http://schemas.microsoft.com/office/drawing/2014/main" id="{6E36C6A6-645A-4407-8D22-ED8F7F67CDD6}"/>
                </a:ext>
              </a:extLst>
            </p:cNvPr>
            <p:cNvSpPr/>
            <p:nvPr/>
          </p:nvSpPr>
          <p:spPr>
            <a:xfrm>
              <a:off x="2543945" y="1192898"/>
              <a:ext cx="3082039" cy="466483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508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" name="TekstSylinder 11">
              <a:extLst>
                <a:ext uri="{FF2B5EF4-FFF2-40B4-BE49-F238E27FC236}">
                  <a16:creationId xmlns:a16="http://schemas.microsoft.com/office/drawing/2014/main" id="{9A17E8D6-A8A7-4BF7-9656-CBE9D11B8B9D}"/>
                </a:ext>
              </a:extLst>
            </p:cNvPr>
            <p:cNvSpPr txBox="1"/>
            <p:nvPr/>
          </p:nvSpPr>
          <p:spPr>
            <a:xfrm>
              <a:off x="2543945" y="1192898"/>
              <a:ext cx="1580304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b-NO" sz="3200" dirty="0">
                  <a:solidFill>
                    <a:srgbClr val="7030A0"/>
                  </a:solidFill>
                </a:rPr>
                <a:t>EØS-rett</a:t>
              </a:r>
            </a:p>
          </p:txBody>
        </p:sp>
      </p:grpSp>
      <p:grpSp>
        <p:nvGrpSpPr>
          <p:cNvPr id="35" name="Gruppe 34">
            <a:extLst>
              <a:ext uri="{FF2B5EF4-FFF2-40B4-BE49-F238E27FC236}">
                <a16:creationId xmlns:a16="http://schemas.microsoft.com/office/drawing/2014/main" id="{15ED3DF2-3D38-4ADC-B4EC-36145B08CC25}"/>
              </a:ext>
            </a:extLst>
          </p:cNvPr>
          <p:cNvGrpSpPr/>
          <p:nvPr/>
        </p:nvGrpSpPr>
        <p:grpSpPr>
          <a:xfrm>
            <a:off x="3395907" y="1734326"/>
            <a:ext cx="1898849" cy="1507489"/>
            <a:chOff x="9301026" y="2682676"/>
            <a:chExt cx="1898849" cy="1507489"/>
          </a:xfrm>
        </p:grpSpPr>
        <p:sp>
          <p:nvSpPr>
            <p:cNvPr id="28" name="TekstSylinder 27">
              <a:extLst>
                <a:ext uri="{FF2B5EF4-FFF2-40B4-BE49-F238E27FC236}">
                  <a16:creationId xmlns:a16="http://schemas.microsoft.com/office/drawing/2014/main" id="{A8EC960E-EA72-41D3-9176-56F1C263379C}"/>
                </a:ext>
              </a:extLst>
            </p:cNvPr>
            <p:cNvSpPr txBox="1"/>
            <p:nvPr/>
          </p:nvSpPr>
          <p:spPr>
            <a:xfrm>
              <a:off x="9301026" y="3266835"/>
              <a:ext cx="1405449" cy="92333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nb-NO" dirty="0"/>
                <a:t>Forordninger</a:t>
              </a:r>
            </a:p>
            <a:p>
              <a:endParaRPr lang="nb-NO" dirty="0"/>
            </a:p>
            <a:p>
              <a:r>
                <a:rPr lang="nb-NO" sz="1600" dirty="0"/>
                <a:t>Direktiver</a:t>
              </a:r>
            </a:p>
          </p:txBody>
        </p:sp>
        <p:sp>
          <p:nvSpPr>
            <p:cNvPr id="30" name="TekstSylinder 29">
              <a:extLst>
                <a:ext uri="{FF2B5EF4-FFF2-40B4-BE49-F238E27FC236}">
                  <a16:creationId xmlns:a16="http://schemas.microsoft.com/office/drawing/2014/main" id="{D29FB7DB-B59A-42F0-BBFE-16379C6E093D}"/>
                </a:ext>
              </a:extLst>
            </p:cNvPr>
            <p:cNvSpPr txBox="1"/>
            <p:nvPr/>
          </p:nvSpPr>
          <p:spPr>
            <a:xfrm>
              <a:off x="9885797" y="2682676"/>
              <a:ext cx="1314078" cy="36933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nb-NO" dirty="0"/>
                <a:t>EØS-avtalen</a:t>
              </a:r>
            </a:p>
          </p:txBody>
        </p:sp>
        <p:sp>
          <p:nvSpPr>
            <p:cNvPr id="31" name="Pil: ned 30">
              <a:extLst>
                <a:ext uri="{FF2B5EF4-FFF2-40B4-BE49-F238E27FC236}">
                  <a16:creationId xmlns:a16="http://schemas.microsoft.com/office/drawing/2014/main" id="{B790B424-EFB2-4951-876F-39C20EB2BE38}"/>
                </a:ext>
              </a:extLst>
            </p:cNvPr>
            <p:cNvSpPr/>
            <p:nvPr/>
          </p:nvSpPr>
          <p:spPr>
            <a:xfrm>
              <a:off x="9869616" y="2998376"/>
              <a:ext cx="268267" cy="268459"/>
            </a:xfrm>
            <a:prstGeom prst="downArrow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37" name="TekstSylinder 36">
            <a:extLst>
              <a:ext uri="{FF2B5EF4-FFF2-40B4-BE49-F238E27FC236}">
                <a16:creationId xmlns:a16="http://schemas.microsoft.com/office/drawing/2014/main" id="{FA5BD2D2-6A1B-43AB-A7F9-A1B9C10F3D8B}"/>
              </a:ext>
            </a:extLst>
          </p:cNvPr>
          <p:cNvSpPr txBox="1"/>
          <p:nvPr/>
        </p:nvSpPr>
        <p:spPr>
          <a:xfrm>
            <a:off x="3406065" y="2369064"/>
            <a:ext cx="2210092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nb-NO" sz="1600" dirty="0"/>
              <a:t>Personvernforordningen</a:t>
            </a:r>
          </a:p>
        </p:txBody>
      </p:sp>
      <p:grpSp>
        <p:nvGrpSpPr>
          <p:cNvPr id="47" name="Gruppe 46">
            <a:extLst>
              <a:ext uri="{FF2B5EF4-FFF2-40B4-BE49-F238E27FC236}">
                <a16:creationId xmlns:a16="http://schemas.microsoft.com/office/drawing/2014/main" id="{0CC202CB-B3E8-4EE5-80A0-682434360492}"/>
              </a:ext>
            </a:extLst>
          </p:cNvPr>
          <p:cNvGrpSpPr/>
          <p:nvPr/>
        </p:nvGrpSpPr>
        <p:grpSpPr>
          <a:xfrm>
            <a:off x="4678269" y="1981973"/>
            <a:ext cx="4941173" cy="725645"/>
            <a:chOff x="3308990" y="1884499"/>
            <a:chExt cx="4941173" cy="725645"/>
          </a:xfrm>
        </p:grpSpPr>
        <p:sp>
          <p:nvSpPr>
            <p:cNvPr id="39" name="TekstSylinder 38">
              <a:extLst>
                <a:ext uri="{FF2B5EF4-FFF2-40B4-BE49-F238E27FC236}">
                  <a16:creationId xmlns:a16="http://schemas.microsoft.com/office/drawing/2014/main" id="{617509AC-42AF-4208-8AED-B6A590337291}"/>
                </a:ext>
              </a:extLst>
            </p:cNvPr>
            <p:cNvSpPr txBox="1"/>
            <p:nvPr/>
          </p:nvSpPr>
          <p:spPr>
            <a:xfrm>
              <a:off x="5808084" y="2271590"/>
              <a:ext cx="2442079" cy="33855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nb-NO" sz="1600" dirty="0"/>
                <a:t>Personopplysningsloven §1</a:t>
              </a:r>
            </a:p>
          </p:txBody>
        </p:sp>
        <p:cxnSp>
          <p:nvCxnSpPr>
            <p:cNvPr id="41" name="Rett pilkobling 40">
              <a:extLst>
                <a:ext uri="{FF2B5EF4-FFF2-40B4-BE49-F238E27FC236}">
                  <a16:creationId xmlns:a16="http://schemas.microsoft.com/office/drawing/2014/main" id="{E247BFE2-656B-439D-8C21-05C928F6E34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822758" y="1884499"/>
              <a:ext cx="2366373" cy="452377"/>
            </a:xfrm>
            <a:prstGeom prst="straightConnector1">
              <a:avLst/>
            </a:prstGeom>
            <a:ln w="34925">
              <a:solidFill>
                <a:schemeClr val="accent6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Rett pilkobling 42">
              <a:extLst>
                <a:ext uri="{FF2B5EF4-FFF2-40B4-BE49-F238E27FC236}">
                  <a16:creationId xmlns:a16="http://schemas.microsoft.com/office/drawing/2014/main" id="{EA96AB51-653F-408D-AEDE-44A872F997F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308990" y="1952552"/>
              <a:ext cx="279826" cy="307426"/>
            </a:xfrm>
            <a:prstGeom prst="straightConnector1">
              <a:avLst/>
            </a:prstGeom>
            <a:ln w="34925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TekstSylinder 47">
            <a:extLst>
              <a:ext uri="{FF2B5EF4-FFF2-40B4-BE49-F238E27FC236}">
                <a16:creationId xmlns:a16="http://schemas.microsoft.com/office/drawing/2014/main" id="{02A88D3E-BC24-4510-9926-22EAB6B582FF}"/>
              </a:ext>
            </a:extLst>
          </p:cNvPr>
          <p:cNvSpPr txBox="1"/>
          <p:nvPr/>
        </p:nvSpPr>
        <p:spPr>
          <a:xfrm>
            <a:off x="4853607" y="2788975"/>
            <a:ext cx="1780552" cy="584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nb-NO" sz="1600" dirty="0"/>
              <a:t>Tillater og pålegger</a:t>
            </a:r>
          </a:p>
          <a:p>
            <a:r>
              <a:rPr lang="nb-NO" sz="1600" dirty="0"/>
              <a:t>nasjonallovgivning</a:t>
            </a:r>
          </a:p>
        </p:txBody>
      </p:sp>
      <p:sp>
        <p:nvSpPr>
          <p:cNvPr id="49" name="TekstSylinder 48">
            <a:extLst>
              <a:ext uri="{FF2B5EF4-FFF2-40B4-BE49-F238E27FC236}">
                <a16:creationId xmlns:a16="http://schemas.microsoft.com/office/drawing/2014/main" id="{EB461054-5B43-4250-B298-4236ED26B8AE}"/>
              </a:ext>
            </a:extLst>
          </p:cNvPr>
          <p:cNvSpPr txBox="1"/>
          <p:nvPr/>
        </p:nvSpPr>
        <p:spPr>
          <a:xfrm>
            <a:off x="7149044" y="4895476"/>
            <a:ext cx="2970638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600" dirty="0"/>
              <a:t>Kan ikke være i strid med PVF, jf. pol § 2 fjerde ledd</a:t>
            </a:r>
          </a:p>
        </p:txBody>
      </p:sp>
      <p:sp>
        <p:nvSpPr>
          <p:cNvPr id="51" name="TekstSylinder 50">
            <a:extLst>
              <a:ext uri="{FF2B5EF4-FFF2-40B4-BE49-F238E27FC236}">
                <a16:creationId xmlns:a16="http://schemas.microsoft.com/office/drawing/2014/main" id="{4EA9BDFE-05CD-4AE0-B0D5-77817E6684B1}"/>
              </a:ext>
            </a:extLst>
          </p:cNvPr>
          <p:cNvSpPr txBox="1"/>
          <p:nvPr/>
        </p:nvSpPr>
        <p:spPr>
          <a:xfrm>
            <a:off x="7177363" y="2926249"/>
            <a:ext cx="2441630" cy="13234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/>
              <a:t>Forvaltningsloven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/>
              <a:t>Arkivlova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/>
              <a:t>Offentleglova</a:t>
            </a:r>
          </a:p>
          <a:p>
            <a:r>
              <a:rPr lang="nb-NO" sz="1600" dirty="0"/>
              <a:t>+ forskrifter til disse lovene</a:t>
            </a:r>
          </a:p>
          <a:p>
            <a:r>
              <a:rPr lang="nb-NO" sz="1600" dirty="0"/>
              <a:t>+ diverse særlovgivning </a:t>
            </a:r>
          </a:p>
        </p:txBody>
      </p:sp>
    </p:spTree>
    <p:extLst>
      <p:ext uri="{BB962C8B-B14F-4D97-AF65-F5344CB8AC3E}">
        <p14:creationId xmlns:p14="http://schemas.microsoft.com/office/powerpoint/2010/main" val="1548696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37" grpId="0" animBg="1"/>
      <p:bldP spid="48" grpId="0" animBg="1"/>
      <p:bldP spid="49" grpId="0" animBg="1"/>
      <p:bldP spid="5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56FF7CA-8FBB-467C-8668-A61DDC067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b="1" dirty="0">
                <a:solidFill>
                  <a:srgbClr val="0070C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Oversikt over personvernforordningen</a:t>
            </a:r>
          </a:p>
        </p:txBody>
      </p:sp>
      <p:sp>
        <p:nvSpPr>
          <p:cNvPr id="4" name="Rektangel: avrundede hjørner 3">
            <a:extLst>
              <a:ext uri="{FF2B5EF4-FFF2-40B4-BE49-F238E27FC236}">
                <a16:creationId xmlns:a16="http://schemas.microsoft.com/office/drawing/2014/main" id="{0FAA9CBD-F5C2-4A5C-8110-2EFF5DFB1A26}"/>
              </a:ext>
            </a:extLst>
          </p:cNvPr>
          <p:cNvSpPr/>
          <p:nvPr/>
        </p:nvSpPr>
        <p:spPr>
          <a:xfrm>
            <a:off x="838200" y="1710547"/>
            <a:ext cx="8645828" cy="2346816"/>
          </a:xfrm>
          <a:prstGeom prst="roundRect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31AE45FD-4FEB-4823-AFF8-C3AB90D30AB1}"/>
              </a:ext>
            </a:extLst>
          </p:cNvPr>
          <p:cNvSpPr txBox="1"/>
          <p:nvPr/>
        </p:nvSpPr>
        <p:spPr>
          <a:xfrm>
            <a:off x="7278067" y="4126404"/>
            <a:ext cx="4622932" cy="92333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nb-NO" b="1" dirty="0"/>
              <a:t>NB!</a:t>
            </a:r>
          </a:p>
          <a:p>
            <a:r>
              <a:rPr lang="nb-NO" dirty="0"/>
              <a:t>Forordningen regulerer også </a:t>
            </a:r>
            <a:r>
              <a:rPr lang="nb-NO" b="1" dirty="0"/>
              <a:t>EU selv og statene</a:t>
            </a:r>
          </a:p>
          <a:p>
            <a:r>
              <a:rPr lang="nb-NO" dirty="0"/>
              <a:t>(mest i kap. VI – XI, men også «her og der»)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54CA738A-5E9C-4705-95F7-FA71FC847CB5}"/>
              </a:ext>
            </a:extLst>
          </p:cNvPr>
          <p:cNvSpPr/>
          <p:nvPr/>
        </p:nvSpPr>
        <p:spPr>
          <a:xfrm>
            <a:off x="838200" y="1710547"/>
            <a:ext cx="101346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95350"/>
            <a:r>
              <a:rPr lang="nb-NO" sz="2500" dirty="0">
                <a:latin typeface="Calibri Light" panose="020F0302020204030204" pitchFamily="34" charset="0"/>
                <a:cs typeface="Calibri Light" panose="020F0302020204030204" pitchFamily="34" charset="0"/>
              </a:rPr>
              <a:t>KAPITTEL I      Alminnelige bestemmelser</a:t>
            </a:r>
          </a:p>
          <a:p>
            <a:pPr defTabSz="895350"/>
            <a:r>
              <a:rPr lang="nb-NO" sz="2500" dirty="0">
                <a:latin typeface="Calibri Light" panose="020F0302020204030204" pitchFamily="34" charset="0"/>
                <a:cs typeface="Calibri Light" panose="020F0302020204030204" pitchFamily="34" charset="0"/>
              </a:rPr>
              <a:t>KAPITTEL II     Prinsipper </a:t>
            </a:r>
          </a:p>
          <a:p>
            <a:pPr defTabSz="895350"/>
            <a:r>
              <a:rPr lang="nb-NO" sz="2500" dirty="0">
                <a:latin typeface="Calibri Light" panose="020F0302020204030204" pitchFamily="34" charset="0"/>
                <a:cs typeface="Calibri Light" panose="020F0302020204030204" pitchFamily="34" charset="0"/>
              </a:rPr>
              <a:t>KAPITTEL III    Den registrertes rettigheter </a:t>
            </a:r>
          </a:p>
          <a:p>
            <a:pPr defTabSz="895350"/>
            <a:r>
              <a:rPr lang="nb-NO" sz="2500" dirty="0">
                <a:latin typeface="Calibri Light" panose="020F0302020204030204" pitchFamily="34" charset="0"/>
                <a:cs typeface="Calibri Light" panose="020F0302020204030204" pitchFamily="34" charset="0"/>
              </a:rPr>
              <a:t>KAPITTEL IV    Behandlingsansvarlig og databehandler </a:t>
            </a:r>
          </a:p>
          <a:p>
            <a:pPr defTabSz="895350"/>
            <a:r>
              <a:rPr lang="nb-NO" sz="2500" dirty="0">
                <a:latin typeface="Calibri Light" panose="020F0302020204030204" pitchFamily="34" charset="0"/>
                <a:cs typeface="Calibri Light" panose="020F0302020204030204" pitchFamily="34" charset="0"/>
              </a:rPr>
              <a:t>KAPITTEL V     Overføring av personopplysninger til tredjeland eller           	    	             internasjonale organisasjoner </a:t>
            </a:r>
          </a:p>
          <a:p>
            <a:pPr defTabSz="895350"/>
            <a:r>
              <a:rPr lang="nb-NO" sz="2500" dirty="0">
                <a:latin typeface="Calibri Light" panose="020F0302020204030204" pitchFamily="34" charset="0"/>
                <a:cs typeface="Calibri Light" panose="020F0302020204030204" pitchFamily="34" charset="0"/>
              </a:rPr>
              <a:t>KAPITEL VI    Uavhengige tilsynsmyndigheter </a:t>
            </a:r>
          </a:p>
          <a:p>
            <a:pPr defTabSz="895350"/>
            <a:r>
              <a:rPr lang="nb-NO" sz="2500" dirty="0">
                <a:latin typeface="Calibri Light" panose="020F0302020204030204" pitchFamily="34" charset="0"/>
                <a:cs typeface="Calibri Light" panose="020F0302020204030204" pitchFamily="34" charset="0"/>
              </a:rPr>
              <a:t>KAPITEL VII   Samarbeid og ensartet anvendelse </a:t>
            </a:r>
          </a:p>
          <a:p>
            <a:pPr defTabSz="895350"/>
            <a:r>
              <a:rPr lang="nb-NO" sz="2500" dirty="0">
                <a:latin typeface="Calibri Light" panose="020F0302020204030204" pitchFamily="34" charset="0"/>
                <a:cs typeface="Calibri Light" panose="020F0302020204030204" pitchFamily="34" charset="0"/>
              </a:rPr>
              <a:t>KAPITEL VIII  Rettsmidler, ansvar og sanksjoner </a:t>
            </a:r>
          </a:p>
          <a:p>
            <a:pPr defTabSz="895350"/>
            <a:r>
              <a:rPr lang="nb-NO" sz="2500" dirty="0">
                <a:latin typeface="Calibri Light" panose="020F0302020204030204" pitchFamily="34" charset="0"/>
                <a:cs typeface="Calibri Light" panose="020F0302020204030204" pitchFamily="34" charset="0"/>
              </a:rPr>
              <a:t>KAPITEL IX     Bestemmelser om særlige behandlingssituasjoner </a:t>
            </a:r>
          </a:p>
          <a:p>
            <a:pPr defTabSz="895350"/>
            <a:r>
              <a:rPr lang="nb-NO" sz="2500" dirty="0">
                <a:latin typeface="Calibri Light" panose="020F0302020204030204" pitchFamily="34" charset="0"/>
                <a:cs typeface="Calibri Light" panose="020F0302020204030204" pitchFamily="34" charset="0"/>
              </a:rPr>
              <a:t>KAPITEL </a:t>
            </a:r>
            <a:r>
              <a:rPr lang="nb-NO" sz="25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X</a:t>
            </a:r>
            <a:r>
              <a:rPr lang="nb-NO" sz="2500" dirty="0">
                <a:latin typeface="Calibri Light" panose="020F0302020204030204" pitchFamily="34" charset="0"/>
                <a:cs typeface="Calibri Light" panose="020F0302020204030204" pitchFamily="34" charset="0"/>
              </a:rPr>
              <a:t>      Delegerte rettsakter og gjennomføringsrettsakter </a:t>
            </a:r>
          </a:p>
          <a:p>
            <a:pPr defTabSz="895350"/>
            <a:r>
              <a:rPr lang="nb-NO" sz="2500" dirty="0">
                <a:latin typeface="Calibri Light" panose="020F0302020204030204" pitchFamily="34" charset="0"/>
                <a:cs typeface="Calibri Light" panose="020F0302020204030204" pitchFamily="34" charset="0"/>
              </a:rPr>
              <a:t>KAPITEL XI     Avsluttende bestemmelser 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7441D46D-8C0D-4499-9AED-BD71EE777985}"/>
              </a:ext>
            </a:extLst>
          </p:cNvPr>
          <p:cNvGrpSpPr/>
          <p:nvPr/>
        </p:nvGrpSpPr>
        <p:grpSpPr>
          <a:xfrm>
            <a:off x="6841067" y="5069593"/>
            <a:ext cx="5158139" cy="1170803"/>
            <a:chOff x="6841067" y="5069593"/>
            <a:chExt cx="5158139" cy="1170803"/>
          </a:xfrm>
        </p:grpSpPr>
        <p:sp>
          <p:nvSpPr>
            <p:cNvPr id="6" name="TekstSylinder 5">
              <a:extLst>
                <a:ext uri="{FF2B5EF4-FFF2-40B4-BE49-F238E27FC236}">
                  <a16:creationId xmlns:a16="http://schemas.microsoft.com/office/drawing/2014/main" id="{720C25F2-17A9-441B-A9F9-61E84453305D}"/>
                </a:ext>
              </a:extLst>
            </p:cNvPr>
            <p:cNvSpPr txBox="1"/>
            <p:nvPr/>
          </p:nvSpPr>
          <p:spPr>
            <a:xfrm>
              <a:off x="9148233" y="5317066"/>
              <a:ext cx="2850973" cy="92333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nb-NO" dirty="0"/>
                <a:t>NB! Rettssikkerhetsgarantier</a:t>
              </a:r>
            </a:p>
            <a:p>
              <a:r>
                <a:rPr lang="nb-NO" dirty="0"/>
                <a:t>i art. 77 – 79</a:t>
              </a:r>
            </a:p>
            <a:p>
              <a:r>
                <a:rPr lang="nb-NO" dirty="0"/>
                <a:t>+ erstatningsplikt i art. 82</a:t>
              </a:r>
            </a:p>
          </p:txBody>
        </p:sp>
        <p:cxnSp>
          <p:nvCxnSpPr>
            <p:cNvPr id="8" name="Rett linje 7">
              <a:extLst>
                <a:ext uri="{FF2B5EF4-FFF2-40B4-BE49-F238E27FC236}">
                  <a16:creationId xmlns:a16="http://schemas.microsoft.com/office/drawing/2014/main" id="{449980D1-A1E7-4263-B034-26B127B35CFA}"/>
                </a:ext>
              </a:extLst>
            </p:cNvPr>
            <p:cNvCxnSpPr>
              <a:cxnSpLocks/>
            </p:cNvCxnSpPr>
            <p:nvPr/>
          </p:nvCxnSpPr>
          <p:spPr>
            <a:xfrm>
              <a:off x="6841067" y="5069593"/>
              <a:ext cx="2307166" cy="247473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kstSylinder 10">
            <a:extLst>
              <a:ext uri="{FF2B5EF4-FFF2-40B4-BE49-F238E27FC236}">
                <a16:creationId xmlns:a16="http://schemas.microsoft.com/office/drawing/2014/main" id="{E4B59C37-8CA0-4E7A-8A87-E61378431CAD}"/>
              </a:ext>
            </a:extLst>
          </p:cNvPr>
          <p:cNvSpPr txBox="1"/>
          <p:nvPr/>
        </p:nvSpPr>
        <p:spPr>
          <a:xfrm>
            <a:off x="9711779" y="1958020"/>
            <a:ext cx="2072362" cy="1754326"/>
          </a:xfrm>
          <a:prstGeom prst="rect">
            <a:avLst/>
          </a:prstGeom>
          <a:solidFill>
            <a:srgbClr val="FF99FF"/>
          </a:solidFill>
        </p:spPr>
        <p:txBody>
          <a:bodyPr wrap="none" rtlCol="0">
            <a:spAutoFit/>
          </a:bodyPr>
          <a:lstStyle/>
          <a:p>
            <a:r>
              <a:rPr lang="nb-NO" dirty="0"/>
              <a:t>Viktigste kapitler for</a:t>
            </a:r>
          </a:p>
          <a:p>
            <a:r>
              <a:rPr lang="nb-NO" dirty="0"/>
              <a:t>relasjonen mellom </a:t>
            </a:r>
          </a:p>
          <a:p>
            <a:r>
              <a:rPr lang="nb-NO" dirty="0"/>
              <a:t>registrerte, </a:t>
            </a:r>
            <a:r>
              <a:rPr lang="nb-NO" dirty="0" err="1"/>
              <a:t>behand</a:t>
            </a:r>
            <a:r>
              <a:rPr lang="nb-NO" dirty="0"/>
              <a:t>-</a:t>
            </a:r>
          </a:p>
          <a:p>
            <a:r>
              <a:rPr lang="nb-NO" dirty="0" err="1"/>
              <a:t>lingsansvarlige</a:t>
            </a:r>
            <a:r>
              <a:rPr lang="nb-NO" dirty="0"/>
              <a:t> og</a:t>
            </a:r>
          </a:p>
          <a:p>
            <a:r>
              <a:rPr lang="nb-NO" dirty="0"/>
              <a:t>databehandlere</a:t>
            </a:r>
          </a:p>
          <a:p>
            <a:r>
              <a:rPr lang="nb-NO" i="1" dirty="0"/>
              <a:t>= praktisk viktigst</a:t>
            </a:r>
          </a:p>
        </p:txBody>
      </p:sp>
    </p:spTree>
    <p:extLst>
      <p:ext uri="{BB962C8B-B14F-4D97-AF65-F5344CB8AC3E}">
        <p14:creationId xmlns:p14="http://schemas.microsoft.com/office/powerpoint/2010/main" val="2195868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ktangel 49">
            <a:extLst>
              <a:ext uri="{FF2B5EF4-FFF2-40B4-BE49-F238E27FC236}">
                <a16:creationId xmlns:a16="http://schemas.microsoft.com/office/drawing/2014/main" id="{D1DF89B3-EFEB-4AF3-92A0-732AE55DB6CD}"/>
              </a:ext>
            </a:extLst>
          </p:cNvPr>
          <p:cNvSpPr/>
          <p:nvPr/>
        </p:nvSpPr>
        <p:spPr>
          <a:xfrm>
            <a:off x="6317893" y="452148"/>
            <a:ext cx="5342425" cy="255454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nb-NO" sz="1600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Myndighet i enkeltsaker: </a:t>
            </a:r>
            <a:r>
              <a:rPr lang="nb-NO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Undersøke, korrigere, godkjenne,</a:t>
            </a:r>
          </a:p>
          <a:p>
            <a:r>
              <a:rPr lang="nb-NO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håndheve forordningen, behandle og avgjøre klager mv.</a:t>
            </a:r>
          </a:p>
          <a:p>
            <a:r>
              <a:rPr lang="nb-NO" sz="1600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Myndighet i generelle saker</a:t>
            </a:r>
            <a:r>
              <a:rPr lang="nb-NO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: Vedta standard avtalevilkår,</a:t>
            </a:r>
          </a:p>
          <a:p>
            <a:r>
              <a:rPr lang="nb-NO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opprette og vedlikeholde lister i </a:t>
            </a:r>
            <a:r>
              <a:rPr lang="nb-NO" sz="1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hht</a:t>
            </a:r>
            <a:r>
              <a:rPr lang="nb-NO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. art. 35(4), godkjenne</a:t>
            </a:r>
          </a:p>
          <a:p>
            <a:r>
              <a:rPr lang="nb-NO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avtalevilkår, bindende virksomhetsregler mv.</a:t>
            </a:r>
          </a:p>
          <a:p>
            <a:r>
              <a:rPr lang="nb-NO" sz="1600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Dessuten</a:t>
            </a:r>
            <a:r>
              <a:rPr lang="nb-NO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Informere allmennheten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Rådgi</a:t>
            </a:r>
            <a:r>
              <a:rPr lang="nb-NO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 og stimulere behandlingsansvarlige, databehandlere,</a:t>
            </a:r>
          </a:p>
          <a:p>
            <a:r>
              <a:rPr lang="nb-NO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      bransjer mv.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Samarbeide med andre tilsynsmyndigheter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959D3A6D-CA0D-4316-AD75-E4ACE7297F98}"/>
              </a:ext>
            </a:extLst>
          </p:cNvPr>
          <p:cNvSpPr txBox="1"/>
          <p:nvPr/>
        </p:nvSpPr>
        <p:spPr>
          <a:xfrm>
            <a:off x="5077777" y="1265935"/>
            <a:ext cx="1209947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nb-NO" sz="1600" b="1" dirty="0">
                <a:solidFill>
                  <a:srgbClr val="FF99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Datatilsyns- </a:t>
            </a:r>
          </a:p>
          <a:p>
            <a:pPr algn="ctr"/>
            <a:r>
              <a:rPr lang="nb-NO" sz="1600" b="1" dirty="0">
                <a:solidFill>
                  <a:srgbClr val="FF99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myndigheter</a:t>
            </a:r>
          </a:p>
        </p:txBody>
      </p:sp>
      <p:sp>
        <p:nvSpPr>
          <p:cNvPr id="2" name="Likebent trekant 1">
            <a:extLst>
              <a:ext uri="{FF2B5EF4-FFF2-40B4-BE49-F238E27FC236}">
                <a16:creationId xmlns:a16="http://schemas.microsoft.com/office/drawing/2014/main" id="{DD4A4A34-4D54-4620-8171-FADF16731F31}"/>
              </a:ext>
            </a:extLst>
          </p:cNvPr>
          <p:cNvSpPr/>
          <p:nvPr/>
        </p:nvSpPr>
        <p:spPr>
          <a:xfrm>
            <a:off x="4123034" y="1898698"/>
            <a:ext cx="3119437" cy="2500312"/>
          </a:xfrm>
          <a:prstGeom prst="triangle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17FD1140-0EE3-480D-B47F-DB57CE381740}"/>
              </a:ext>
            </a:extLst>
          </p:cNvPr>
          <p:cNvSpPr txBox="1"/>
          <p:nvPr/>
        </p:nvSpPr>
        <p:spPr>
          <a:xfrm>
            <a:off x="7295826" y="4229733"/>
            <a:ext cx="2093715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nb-NO" sz="1600" b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Behandlingsansvarlig(e)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4ECE3C87-11B2-4909-8F0C-1BD392D77E93}"/>
              </a:ext>
            </a:extLst>
          </p:cNvPr>
          <p:cNvSpPr txBox="1"/>
          <p:nvPr/>
        </p:nvSpPr>
        <p:spPr>
          <a:xfrm>
            <a:off x="2896327" y="4229733"/>
            <a:ext cx="1065997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nb-NO" sz="1600" b="1" dirty="0">
                <a:solidFill>
                  <a:srgbClr val="0066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Registrerte</a:t>
            </a:r>
          </a:p>
        </p:txBody>
      </p:sp>
      <p:sp>
        <p:nvSpPr>
          <p:cNvPr id="17" name="TekstSylinder 16">
            <a:extLst>
              <a:ext uri="{FF2B5EF4-FFF2-40B4-BE49-F238E27FC236}">
                <a16:creationId xmlns:a16="http://schemas.microsoft.com/office/drawing/2014/main" id="{1474AC19-BF68-4C7C-9396-0437E8720AA1}"/>
              </a:ext>
            </a:extLst>
          </p:cNvPr>
          <p:cNvSpPr txBox="1"/>
          <p:nvPr/>
        </p:nvSpPr>
        <p:spPr>
          <a:xfrm>
            <a:off x="82710" y="17102"/>
            <a:ext cx="422737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3200" dirty="0">
                <a:solidFill>
                  <a:srgbClr val="0070C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Hovedaktørene og deres</a:t>
            </a:r>
          </a:p>
          <a:p>
            <a:r>
              <a:rPr lang="nb-NO" sz="3200" dirty="0">
                <a:solidFill>
                  <a:srgbClr val="0070C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rettslige posisjon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CC0CD3FB-12E2-49A3-AF2C-76745A5211E2}"/>
              </a:ext>
            </a:extLst>
          </p:cNvPr>
          <p:cNvSpPr txBox="1"/>
          <p:nvPr/>
        </p:nvSpPr>
        <p:spPr>
          <a:xfrm>
            <a:off x="395168" y="4568287"/>
            <a:ext cx="4013215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Har noen ganger rett til å samtykke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Har rett til innsyn, retting, sletting mv.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Skal bli informert av behandlingsansvarlige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Har rett til klage og overprøving</a:t>
            </a:r>
          </a:p>
        </p:txBody>
      </p:sp>
      <p:sp>
        <p:nvSpPr>
          <p:cNvPr id="49" name="TekstSylinder 48">
            <a:extLst>
              <a:ext uri="{FF2B5EF4-FFF2-40B4-BE49-F238E27FC236}">
                <a16:creationId xmlns:a16="http://schemas.microsoft.com/office/drawing/2014/main" id="{2068F7B9-2728-4BD8-8960-2E77C460330B}"/>
              </a:ext>
            </a:extLst>
          </p:cNvPr>
          <p:cNvSpPr txBox="1"/>
          <p:nvPr/>
        </p:nvSpPr>
        <p:spPr>
          <a:xfrm>
            <a:off x="6317893" y="4568287"/>
            <a:ext cx="5342425" cy="181588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Har selvstendig ansvar for å etterleve forordningen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Må etterleve krav til lovlig behandling av </a:t>
            </a:r>
            <a:r>
              <a:rPr lang="nb-NO" sz="1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personopplys-ninger</a:t>
            </a:r>
            <a:r>
              <a:rPr lang="nb-NO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 mv. (kap. I og II)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Har plikter overfor registrerte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Må sikre behandlingen av personopplysninger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Må gjennomføre konsekvens- og risikovurderinger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1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2" name="TekstSylinder 51">
            <a:extLst>
              <a:ext uri="{FF2B5EF4-FFF2-40B4-BE49-F238E27FC236}">
                <a16:creationId xmlns:a16="http://schemas.microsoft.com/office/drawing/2014/main" id="{13BA28E6-884B-4299-8ECB-C08285245BB3}"/>
              </a:ext>
            </a:extLst>
          </p:cNvPr>
          <p:cNvSpPr txBox="1"/>
          <p:nvPr/>
        </p:nvSpPr>
        <p:spPr>
          <a:xfrm>
            <a:off x="7295826" y="3644958"/>
            <a:ext cx="4461221" cy="584775"/>
          </a:xfrm>
          <a:prstGeom prst="rect">
            <a:avLst/>
          </a:prstGeom>
          <a:solidFill>
            <a:schemeClr val="bg1"/>
          </a:solidFill>
          <a:ln w="22225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nb-NO" sz="1600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Fysisk eller juridisk person som bestemmer formålet</a:t>
            </a:r>
          </a:p>
          <a:p>
            <a:r>
              <a:rPr lang="nb-NO" sz="1600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med og midlene for behandlingen av </a:t>
            </a:r>
            <a:r>
              <a:rPr lang="nb-NO" sz="1600" dirty="0" err="1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personoppl</a:t>
            </a:r>
            <a:r>
              <a:rPr lang="nb-NO" sz="1600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</a:p>
        </p:txBody>
      </p:sp>
      <p:sp>
        <p:nvSpPr>
          <p:cNvPr id="54" name="TekstSylinder 53">
            <a:extLst>
              <a:ext uri="{FF2B5EF4-FFF2-40B4-BE49-F238E27FC236}">
                <a16:creationId xmlns:a16="http://schemas.microsoft.com/office/drawing/2014/main" id="{6887586B-53DF-4E9B-8183-854982539D32}"/>
              </a:ext>
            </a:extLst>
          </p:cNvPr>
          <p:cNvSpPr txBox="1"/>
          <p:nvPr/>
        </p:nvSpPr>
        <p:spPr>
          <a:xfrm>
            <a:off x="395168" y="3416834"/>
            <a:ext cx="3803990" cy="830997"/>
          </a:xfrm>
          <a:prstGeom prst="rect">
            <a:avLst/>
          </a:prstGeom>
          <a:solidFill>
            <a:schemeClr val="bg1"/>
          </a:solidFill>
          <a:ln w="22225">
            <a:solidFill>
              <a:srgbClr val="006600"/>
            </a:solidFill>
          </a:ln>
        </p:spPr>
        <p:txBody>
          <a:bodyPr wrap="none" rtlCol="0">
            <a:spAutoFit/>
          </a:bodyPr>
          <a:lstStyle/>
          <a:p>
            <a:r>
              <a:rPr lang="nb-NO" sz="1600" dirty="0">
                <a:solidFill>
                  <a:srgbClr val="0066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Identifisert eller identifiserbar fysisk person</a:t>
            </a:r>
          </a:p>
          <a:p>
            <a:r>
              <a:rPr lang="nb-NO" sz="1600" dirty="0">
                <a:solidFill>
                  <a:srgbClr val="0066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som det er opplysninger om (jf. «person-</a:t>
            </a:r>
          </a:p>
          <a:p>
            <a:r>
              <a:rPr lang="nb-NO" sz="1600" dirty="0">
                <a:solidFill>
                  <a:srgbClr val="0066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opplysninger»)</a:t>
            </a: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85777D36-3544-4943-9AB4-BBF7477E7D88}"/>
              </a:ext>
            </a:extLst>
          </p:cNvPr>
          <p:cNvSpPr txBox="1"/>
          <p:nvPr/>
        </p:nvSpPr>
        <p:spPr>
          <a:xfrm>
            <a:off x="2232346" y="1265935"/>
            <a:ext cx="2816605" cy="830997"/>
          </a:xfrm>
          <a:prstGeom prst="rect">
            <a:avLst/>
          </a:prstGeom>
          <a:noFill/>
          <a:ln w="22225">
            <a:solidFill>
              <a:srgbClr val="FF9900"/>
            </a:solidFill>
          </a:ln>
        </p:spPr>
        <p:txBody>
          <a:bodyPr wrap="none" rtlCol="0">
            <a:spAutoFit/>
          </a:bodyPr>
          <a:lstStyle/>
          <a:p>
            <a:r>
              <a:rPr lang="nb-NO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Forvaltningsorganer som er gitt</a:t>
            </a:r>
          </a:p>
          <a:p>
            <a:r>
              <a:rPr lang="nb-NO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myndighet etter forordningen i </a:t>
            </a:r>
          </a:p>
          <a:p>
            <a:r>
              <a:rPr lang="nb-NO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henhold til nasjonal lovgivning</a:t>
            </a:r>
          </a:p>
        </p:txBody>
      </p:sp>
    </p:spTree>
    <p:extLst>
      <p:ext uri="{BB962C8B-B14F-4D97-AF65-F5344CB8AC3E}">
        <p14:creationId xmlns:p14="http://schemas.microsoft.com/office/powerpoint/2010/main" val="2859413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6" grpId="0" animBg="1"/>
      <p:bldP spid="49" grpId="0" animBg="1"/>
      <p:bldP spid="52" grpId="0" animBg="1"/>
      <p:bldP spid="54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0030091-D91F-4D91-9E05-B8C65C49EB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4887" y="1946495"/>
            <a:ext cx="7806478" cy="4210314"/>
          </a:xfrm>
        </p:spPr>
        <p:txBody>
          <a:bodyPr>
            <a:normAutofit fontScale="77500" lnSpcReduction="2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nb-NO" sz="2600" u="sng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«Den behandlingsansvarlige»: </a:t>
            </a:r>
          </a:p>
          <a:p>
            <a:pPr marL="0" indent="0">
              <a:buNone/>
            </a:pPr>
            <a:r>
              <a:rPr lang="nb-NO" sz="2600" dirty="0">
                <a:latin typeface="Calibri Light" panose="020F0302020204030204" pitchFamily="34" charset="0"/>
                <a:cs typeface="Calibri Light" panose="020F0302020204030204" pitchFamily="34" charset="0"/>
              </a:rPr>
              <a:t>En som ønsker å behandle personopplysninger: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b-NO" sz="2500" dirty="0">
                <a:latin typeface="Calibri Light" panose="020F0302020204030204" pitchFamily="34" charset="0"/>
                <a:cs typeface="Calibri Light" panose="020F0302020204030204" pitchFamily="34" charset="0"/>
              </a:rPr>
              <a:t>Får behandle personopplysninger forutsatt at visse fremgangsmåter kan følges, som angitt i forordningen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b-NO" sz="2500" dirty="0">
                <a:latin typeface="Calibri Light" panose="020F0302020204030204" pitchFamily="34" charset="0"/>
                <a:cs typeface="Calibri Light" panose="020F0302020204030204" pitchFamily="34" charset="0"/>
              </a:rPr>
              <a:t>Ingen egentlige forbud, men flere krav kan være vanskelige og dyre og etterleve og kan derfor i realiteten fungere som forbud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b-NO" sz="2500" dirty="0">
                <a:latin typeface="Calibri Light" panose="020F0302020204030204" pitchFamily="34" charset="0"/>
                <a:cs typeface="Calibri Light" panose="020F0302020204030204" pitchFamily="34" charset="0"/>
              </a:rPr>
              <a:t>Regler om taushetsplikt (utenfor forordningen) kan innebære forbud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b-NO" sz="2600" u="sng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«Den registrerte»:</a:t>
            </a:r>
          </a:p>
          <a:p>
            <a:pPr marL="0" indent="0">
              <a:buNone/>
            </a:pPr>
            <a:r>
              <a:rPr lang="nb-NO" sz="2600" dirty="0">
                <a:latin typeface="Calibri Light" panose="020F0302020204030204" pitchFamily="34" charset="0"/>
                <a:cs typeface="Calibri Light" panose="020F0302020204030204" pitchFamily="34" charset="0"/>
              </a:rPr>
              <a:t>En det behandles opplysninger om og som derfor trenger beskyttelse gjennom i) krav til det generelle behandlingsopplegget og ii) i konkrete situasjoner der opplysninger blir behandlet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b-NO" sz="2600" u="sng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«Databehandler»:</a:t>
            </a:r>
          </a:p>
          <a:p>
            <a:pPr marL="0" indent="0">
              <a:buNone/>
            </a:pPr>
            <a:r>
              <a:rPr lang="nb-NO" sz="2600" dirty="0">
                <a:latin typeface="Calibri Light" panose="020F0302020204030204" pitchFamily="34" charset="0"/>
                <a:cs typeface="Calibri Light" panose="020F0302020204030204" pitchFamily="34" charset="0"/>
              </a:rPr>
              <a:t>En (</a:t>
            </a:r>
            <a:r>
              <a:rPr lang="nb-NO" sz="26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ekstern</a:t>
            </a:r>
            <a:r>
              <a:rPr lang="nb-NO" sz="2600" dirty="0">
                <a:latin typeface="Calibri Light" panose="020F0302020204030204" pitchFamily="34" charset="0"/>
                <a:cs typeface="Calibri Light" panose="020F0302020204030204" pitchFamily="34" charset="0"/>
              </a:rPr>
              <a:t>) oppdragstaker som den behandlingsansvarlige har satt til å behandle person-opplysninger på sine vegne</a:t>
            </a:r>
          </a:p>
          <a:p>
            <a:pPr marL="457200" lvl="1" indent="0">
              <a:buNone/>
            </a:pPr>
            <a:endParaRPr lang="nb-NO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pSp>
        <p:nvGrpSpPr>
          <p:cNvPr id="2" name="Gruppe 1">
            <a:extLst>
              <a:ext uri="{FF2B5EF4-FFF2-40B4-BE49-F238E27FC236}">
                <a16:creationId xmlns:a16="http://schemas.microsoft.com/office/drawing/2014/main" id="{FA5008B4-599C-411B-AA81-14BBAE3075C6}"/>
              </a:ext>
            </a:extLst>
          </p:cNvPr>
          <p:cNvGrpSpPr/>
          <p:nvPr/>
        </p:nvGrpSpPr>
        <p:grpSpPr>
          <a:xfrm>
            <a:off x="1295782" y="1946495"/>
            <a:ext cx="7366055" cy="4601684"/>
            <a:chOff x="1295782" y="1946495"/>
            <a:chExt cx="7366055" cy="4601684"/>
          </a:xfrm>
        </p:grpSpPr>
        <p:grpSp>
          <p:nvGrpSpPr>
            <p:cNvPr id="13" name="Gruppe 12">
              <a:extLst>
                <a:ext uri="{FF2B5EF4-FFF2-40B4-BE49-F238E27FC236}">
                  <a16:creationId xmlns:a16="http://schemas.microsoft.com/office/drawing/2014/main" id="{29102B10-FAEC-403C-8A45-FB0990E7B598}"/>
                </a:ext>
              </a:extLst>
            </p:cNvPr>
            <p:cNvGrpSpPr/>
            <p:nvPr/>
          </p:nvGrpSpPr>
          <p:grpSpPr>
            <a:xfrm>
              <a:off x="1295782" y="2073691"/>
              <a:ext cx="2603172" cy="3356893"/>
              <a:chOff x="1054427" y="2155042"/>
              <a:chExt cx="2603172" cy="3356893"/>
            </a:xfrm>
          </p:grpSpPr>
          <p:sp>
            <p:nvSpPr>
              <p:cNvPr id="8" name="Pil: bøyd mot høyre 7">
                <a:extLst>
                  <a:ext uri="{FF2B5EF4-FFF2-40B4-BE49-F238E27FC236}">
                    <a16:creationId xmlns:a16="http://schemas.microsoft.com/office/drawing/2014/main" id="{E68B7254-EC06-4DFB-8A3C-4B39AC4C51C4}"/>
                  </a:ext>
                </a:extLst>
              </p:cNvPr>
              <p:cNvSpPr/>
              <p:nvPr/>
            </p:nvSpPr>
            <p:spPr>
              <a:xfrm>
                <a:off x="3173212" y="2155042"/>
                <a:ext cx="484387" cy="3356893"/>
              </a:xfrm>
              <a:prstGeom prst="curved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</p:txBody>
          </p:sp>
          <p:sp>
            <p:nvSpPr>
              <p:cNvPr id="10" name="TekstSylinder 9">
                <a:extLst>
                  <a:ext uri="{FF2B5EF4-FFF2-40B4-BE49-F238E27FC236}">
                    <a16:creationId xmlns:a16="http://schemas.microsoft.com/office/drawing/2014/main" id="{1C8ED274-6C3B-4545-B74E-0070F883005F}"/>
                  </a:ext>
                </a:extLst>
              </p:cNvPr>
              <p:cNvSpPr txBox="1"/>
              <p:nvPr/>
            </p:nvSpPr>
            <p:spPr>
              <a:xfrm>
                <a:off x="1054427" y="3284754"/>
                <a:ext cx="1833772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b-NO" b="1" dirty="0" err="1">
                    <a:solidFill>
                      <a:srgbClr val="0070C0"/>
                    </a:solidFill>
                    <a:latin typeface="Calibri Light" panose="020F0302020204030204" pitchFamily="34" charset="0"/>
                    <a:cs typeface="Calibri Light" panose="020F0302020204030204" pitchFamily="34" charset="0"/>
                  </a:rPr>
                  <a:t>Kontraksutsetting</a:t>
                </a:r>
                <a:r>
                  <a:rPr lang="nb-NO" b="1" dirty="0">
                    <a:solidFill>
                      <a:srgbClr val="0070C0"/>
                    </a:solidFill>
                    <a:latin typeface="Calibri Light" panose="020F0302020204030204" pitchFamily="34" charset="0"/>
                    <a:cs typeface="Calibri Light" panose="020F0302020204030204" pitchFamily="34" charset="0"/>
                  </a:rPr>
                  <a:t>;</a:t>
                </a:r>
              </a:p>
              <a:p>
                <a:r>
                  <a:rPr lang="nb-NO" b="1" dirty="0">
                    <a:solidFill>
                      <a:srgbClr val="0070C0"/>
                    </a:solidFill>
                    <a:latin typeface="Calibri Light" panose="020F0302020204030204" pitchFamily="34" charset="0"/>
                    <a:cs typeface="Calibri Light" panose="020F0302020204030204" pitchFamily="34" charset="0"/>
                  </a:rPr>
                  <a:t>art. 28 om data-</a:t>
                </a:r>
              </a:p>
              <a:p>
                <a:r>
                  <a:rPr lang="nb-NO" b="1" dirty="0">
                    <a:solidFill>
                      <a:srgbClr val="0070C0"/>
                    </a:solidFill>
                    <a:latin typeface="Calibri Light" panose="020F0302020204030204" pitchFamily="34" charset="0"/>
                    <a:cs typeface="Calibri Light" panose="020F0302020204030204" pitchFamily="34" charset="0"/>
                  </a:rPr>
                  <a:t>behandleravtaler</a:t>
                </a:r>
              </a:p>
              <a:p>
                <a:r>
                  <a:rPr lang="nb-NO" b="1" dirty="0">
                    <a:solidFill>
                      <a:srgbClr val="0070C0"/>
                    </a:solidFill>
                    <a:latin typeface="Calibri Light" panose="020F0302020204030204" pitchFamily="34" charset="0"/>
                    <a:cs typeface="Calibri Light" panose="020F0302020204030204" pitchFamily="34" charset="0"/>
                  </a:rPr>
                  <a:t>må følges</a:t>
                </a:r>
              </a:p>
            </p:txBody>
          </p:sp>
        </p:grpSp>
        <p:grpSp>
          <p:nvGrpSpPr>
            <p:cNvPr id="14" name="Gruppe 13">
              <a:extLst>
                <a:ext uri="{FF2B5EF4-FFF2-40B4-BE49-F238E27FC236}">
                  <a16:creationId xmlns:a16="http://schemas.microsoft.com/office/drawing/2014/main" id="{241C8022-EDD4-4F85-A2B8-B37CC8282BE5}"/>
                </a:ext>
              </a:extLst>
            </p:cNvPr>
            <p:cNvGrpSpPr/>
            <p:nvPr/>
          </p:nvGrpSpPr>
          <p:grpSpPr>
            <a:xfrm>
              <a:off x="3530163" y="5540179"/>
              <a:ext cx="5131674" cy="1008000"/>
              <a:chOff x="3309149" y="5484875"/>
              <a:chExt cx="5131674" cy="1008000"/>
            </a:xfrm>
          </p:grpSpPr>
          <p:sp>
            <p:nvSpPr>
              <p:cNvPr id="11" name="Pil: bøyd mot høyre 10">
                <a:extLst>
                  <a:ext uri="{FF2B5EF4-FFF2-40B4-BE49-F238E27FC236}">
                    <a16:creationId xmlns:a16="http://schemas.microsoft.com/office/drawing/2014/main" id="{CEBFC3E8-3F27-4E64-88A5-0591C31D0A83}"/>
                  </a:ext>
                </a:extLst>
              </p:cNvPr>
              <p:cNvSpPr/>
              <p:nvPr/>
            </p:nvSpPr>
            <p:spPr>
              <a:xfrm>
                <a:off x="3309149" y="5484875"/>
                <a:ext cx="362237" cy="927770"/>
              </a:xfrm>
              <a:prstGeom prst="curved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</p:txBody>
          </p:sp>
          <p:sp>
            <p:nvSpPr>
              <p:cNvPr id="12" name="TekstSylinder 11">
                <a:extLst>
                  <a:ext uri="{FF2B5EF4-FFF2-40B4-BE49-F238E27FC236}">
                    <a16:creationId xmlns:a16="http://schemas.microsoft.com/office/drawing/2014/main" id="{F0FDFD36-C926-42FE-8149-A3E036007B8F}"/>
                  </a:ext>
                </a:extLst>
              </p:cNvPr>
              <p:cNvSpPr txBox="1"/>
              <p:nvPr/>
            </p:nvSpPr>
            <p:spPr>
              <a:xfrm>
                <a:off x="3823020" y="6123543"/>
                <a:ext cx="4617803" cy="369332"/>
              </a:xfrm>
              <a:prstGeom prst="rect">
                <a:avLst/>
              </a:prstGeom>
              <a:noFill/>
              <a:ln w="22225">
                <a:solidFill>
                  <a:srgbClr val="0070C0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nb-NO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Videre </a:t>
                </a:r>
                <a:r>
                  <a:rPr lang="nb-NO" dirty="0" err="1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kontraktsutsetting</a:t>
                </a:r>
                <a:r>
                  <a:rPr lang="nb-NO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 til underleverandører</a:t>
                </a:r>
              </a:p>
            </p:txBody>
          </p:sp>
        </p:grpSp>
        <p:grpSp>
          <p:nvGrpSpPr>
            <p:cNvPr id="26" name="Gruppe 25">
              <a:extLst>
                <a:ext uri="{FF2B5EF4-FFF2-40B4-BE49-F238E27FC236}">
                  <a16:creationId xmlns:a16="http://schemas.microsoft.com/office/drawing/2014/main" id="{FEBE72CD-F036-466D-A4AA-9BA5A7290DE8}"/>
                </a:ext>
              </a:extLst>
            </p:cNvPr>
            <p:cNvGrpSpPr/>
            <p:nvPr/>
          </p:nvGrpSpPr>
          <p:grpSpPr>
            <a:xfrm>
              <a:off x="1620807" y="1946495"/>
              <a:ext cx="1879056" cy="3716722"/>
              <a:chOff x="1710401" y="1918251"/>
              <a:chExt cx="1879056" cy="3716722"/>
            </a:xfrm>
          </p:grpSpPr>
          <p:grpSp>
            <p:nvGrpSpPr>
              <p:cNvPr id="22" name="Gruppe 21">
                <a:extLst>
                  <a:ext uri="{FF2B5EF4-FFF2-40B4-BE49-F238E27FC236}">
                    <a16:creationId xmlns:a16="http://schemas.microsoft.com/office/drawing/2014/main" id="{FB3DF430-8F08-4282-BD5C-7B13229C6584}"/>
                  </a:ext>
                </a:extLst>
              </p:cNvPr>
              <p:cNvGrpSpPr/>
              <p:nvPr/>
            </p:nvGrpSpPr>
            <p:grpSpPr>
              <a:xfrm>
                <a:off x="1770930" y="1918251"/>
                <a:ext cx="1813189" cy="580401"/>
                <a:chOff x="1770930" y="1918251"/>
                <a:chExt cx="1813189" cy="580401"/>
              </a:xfrm>
            </p:grpSpPr>
            <p:sp>
              <p:nvSpPr>
                <p:cNvPr id="18" name="TekstSylinder 17">
                  <a:extLst>
                    <a:ext uri="{FF2B5EF4-FFF2-40B4-BE49-F238E27FC236}">
                      <a16:creationId xmlns:a16="http://schemas.microsoft.com/office/drawing/2014/main" id="{1BF96E24-7D50-4478-B7A5-B600474E2C61}"/>
                    </a:ext>
                  </a:extLst>
                </p:cNvPr>
                <p:cNvSpPr txBox="1"/>
                <p:nvPr/>
              </p:nvSpPr>
              <p:spPr>
                <a:xfrm>
                  <a:off x="1770930" y="2008041"/>
                  <a:ext cx="1655133" cy="400110"/>
                </a:xfrm>
                <a:prstGeom prst="rect">
                  <a:avLst/>
                </a:prstGeom>
                <a:solidFill>
                  <a:srgbClr val="0070C0"/>
                </a:solidFill>
              </p:spPr>
              <p:txBody>
                <a:bodyPr wrap="none" rtlCol="0">
                  <a:spAutoFit/>
                </a:bodyPr>
                <a:lstStyle/>
                <a:p>
                  <a:r>
                    <a:rPr lang="nb-NO" sz="2000" b="1" dirty="0">
                      <a:solidFill>
                        <a:schemeClr val="bg1">
                          <a:lumMod val="95000"/>
                        </a:schemeClr>
                      </a:solidFill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Oppdragsgiver</a:t>
                  </a:r>
                </a:p>
              </p:txBody>
            </p:sp>
            <p:sp>
              <p:nvSpPr>
                <p:cNvPr id="19" name="Likebent trekant 18">
                  <a:extLst>
                    <a:ext uri="{FF2B5EF4-FFF2-40B4-BE49-F238E27FC236}">
                      <a16:creationId xmlns:a16="http://schemas.microsoft.com/office/drawing/2014/main" id="{A4A4D926-FEE6-46E4-94BF-9587AC28C77C}"/>
                    </a:ext>
                  </a:extLst>
                </p:cNvPr>
                <p:cNvSpPr/>
                <p:nvPr/>
              </p:nvSpPr>
              <p:spPr>
                <a:xfrm rot="5400000">
                  <a:off x="3185972" y="2100505"/>
                  <a:ext cx="580401" cy="215893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>
                    <a:latin typeface="Calibri Light" panose="020F0302020204030204" pitchFamily="34" charset="0"/>
                    <a:cs typeface="Calibri Light" panose="020F0302020204030204" pitchFamily="34" charset="0"/>
                  </a:endParaRPr>
                </a:p>
              </p:txBody>
            </p:sp>
          </p:grpSp>
          <p:grpSp>
            <p:nvGrpSpPr>
              <p:cNvPr id="21" name="Gruppe 20">
                <a:extLst>
                  <a:ext uri="{FF2B5EF4-FFF2-40B4-BE49-F238E27FC236}">
                    <a16:creationId xmlns:a16="http://schemas.microsoft.com/office/drawing/2014/main" id="{55457826-DB76-4013-BFD4-29D0D7A9418A}"/>
                  </a:ext>
                </a:extLst>
              </p:cNvPr>
              <p:cNvGrpSpPr/>
              <p:nvPr/>
            </p:nvGrpSpPr>
            <p:grpSpPr>
              <a:xfrm>
                <a:off x="1710401" y="5054574"/>
                <a:ext cx="1879056" cy="580399"/>
                <a:chOff x="1710401" y="5054574"/>
                <a:chExt cx="1879056" cy="580399"/>
              </a:xfrm>
            </p:grpSpPr>
            <p:sp>
              <p:nvSpPr>
                <p:cNvPr id="17" name="TekstSylinder 16">
                  <a:extLst>
                    <a:ext uri="{FF2B5EF4-FFF2-40B4-BE49-F238E27FC236}">
                      <a16:creationId xmlns:a16="http://schemas.microsoft.com/office/drawing/2014/main" id="{D49E82AC-D104-43DC-8AB9-2A20467104BC}"/>
                    </a:ext>
                  </a:extLst>
                </p:cNvPr>
                <p:cNvSpPr txBox="1"/>
                <p:nvPr/>
              </p:nvSpPr>
              <p:spPr>
                <a:xfrm>
                  <a:off x="1710401" y="5149574"/>
                  <a:ext cx="1669175" cy="400110"/>
                </a:xfrm>
                <a:prstGeom prst="rect">
                  <a:avLst/>
                </a:prstGeom>
                <a:solidFill>
                  <a:srgbClr val="0070C0"/>
                </a:solidFill>
              </p:spPr>
              <p:txBody>
                <a:bodyPr wrap="none" rtlCol="0">
                  <a:spAutoFit/>
                </a:bodyPr>
                <a:lstStyle/>
                <a:p>
                  <a:r>
                    <a:rPr lang="nb-NO" sz="2000" b="1" dirty="0">
                      <a:solidFill>
                        <a:schemeClr val="bg1">
                          <a:lumMod val="95000"/>
                        </a:schemeClr>
                      </a:solidFill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Oppdragstaker</a:t>
                  </a:r>
                </a:p>
              </p:txBody>
            </p:sp>
            <p:sp>
              <p:nvSpPr>
                <p:cNvPr id="20" name="Likebent trekant 19">
                  <a:extLst>
                    <a:ext uri="{FF2B5EF4-FFF2-40B4-BE49-F238E27FC236}">
                      <a16:creationId xmlns:a16="http://schemas.microsoft.com/office/drawing/2014/main" id="{4325933B-4BEF-4D27-B1D2-6363B93E3F9A}"/>
                    </a:ext>
                  </a:extLst>
                </p:cNvPr>
                <p:cNvSpPr/>
                <p:nvPr/>
              </p:nvSpPr>
              <p:spPr>
                <a:xfrm rot="5400000">
                  <a:off x="3185973" y="5231490"/>
                  <a:ext cx="580399" cy="226568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>
                    <a:latin typeface="Calibri Light" panose="020F0302020204030204" pitchFamily="34" charset="0"/>
                    <a:cs typeface="Calibri Light" panose="020F0302020204030204" pitchFamily="34" charset="0"/>
                  </a:endParaRPr>
                </a:p>
              </p:txBody>
            </p:sp>
          </p:grpSp>
        </p:grpSp>
      </p:grpSp>
      <p:sp>
        <p:nvSpPr>
          <p:cNvPr id="6" name="Tittel 5">
            <a:extLst>
              <a:ext uri="{FF2B5EF4-FFF2-40B4-BE49-F238E27FC236}">
                <a16:creationId xmlns:a16="http://schemas.microsoft.com/office/drawing/2014/main" id="{04B9FF44-10B6-43BA-8299-0B9B02264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b="1" dirty="0">
                <a:solidFill>
                  <a:srgbClr val="0070C0"/>
                </a:solidFill>
              </a:rPr>
              <a:t>Behandlingsansvarlig - databehandler</a:t>
            </a:r>
          </a:p>
        </p:txBody>
      </p:sp>
    </p:spTree>
    <p:extLst>
      <p:ext uri="{BB962C8B-B14F-4D97-AF65-F5344CB8AC3E}">
        <p14:creationId xmlns:p14="http://schemas.microsoft.com/office/powerpoint/2010/main" val="447600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Sylinder 2">
            <a:extLst>
              <a:ext uri="{FF2B5EF4-FFF2-40B4-BE49-F238E27FC236}">
                <a16:creationId xmlns:a16="http://schemas.microsoft.com/office/drawing/2014/main" id="{959D3A6D-CA0D-4316-AD75-E4ACE7297F98}"/>
              </a:ext>
            </a:extLst>
          </p:cNvPr>
          <p:cNvSpPr txBox="1"/>
          <p:nvPr/>
        </p:nvSpPr>
        <p:spPr>
          <a:xfrm>
            <a:off x="4699338" y="1490941"/>
            <a:ext cx="1809919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nb-NO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Datatilsynet</a:t>
            </a:r>
            <a:r>
              <a:rPr lang="nb-NO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  <a:p>
            <a:pPr algn="ctr"/>
            <a:r>
              <a:rPr lang="nb-NO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Personvernnemnda</a:t>
            </a:r>
          </a:p>
        </p:txBody>
      </p:sp>
      <p:sp>
        <p:nvSpPr>
          <p:cNvPr id="2" name="Likebent trekant 1">
            <a:extLst>
              <a:ext uri="{FF2B5EF4-FFF2-40B4-BE49-F238E27FC236}">
                <a16:creationId xmlns:a16="http://schemas.microsoft.com/office/drawing/2014/main" id="{DD4A4A34-4D54-4620-8171-FADF16731F31}"/>
              </a:ext>
            </a:extLst>
          </p:cNvPr>
          <p:cNvSpPr/>
          <p:nvPr/>
        </p:nvSpPr>
        <p:spPr>
          <a:xfrm>
            <a:off x="4054110" y="2123704"/>
            <a:ext cx="3119437" cy="2500312"/>
          </a:xfrm>
          <a:prstGeom prst="triangle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17FD1140-0EE3-480D-B47F-DB57CE381740}"/>
              </a:ext>
            </a:extLst>
          </p:cNvPr>
          <p:cNvSpPr txBox="1"/>
          <p:nvPr/>
        </p:nvSpPr>
        <p:spPr>
          <a:xfrm>
            <a:off x="7226902" y="4454739"/>
            <a:ext cx="2093715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nb-NO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Behandlingsansvarlig(e)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4ECE3C87-11B2-4909-8F0C-1BD392D77E93}"/>
              </a:ext>
            </a:extLst>
          </p:cNvPr>
          <p:cNvSpPr txBox="1"/>
          <p:nvPr/>
        </p:nvSpPr>
        <p:spPr>
          <a:xfrm>
            <a:off x="2827403" y="4454739"/>
            <a:ext cx="1065997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nb-NO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Registrerte</a:t>
            </a:r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44EA087C-C0B8-4B98-8611-652783A5902F}"/>
              </a:ext>
            </a:extLst>
          </p:cNvPr>
          <p:cNvSpPr txBox="1"/>
          <p:nvPr/>
        </p:nvSpPr>
        <p:spPr>
          <a:xfrm>
            <a:off x="7226902" y="4879984"/>
            <a:ext cx="1650195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nb-NO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Databehandler(e)</a:t>
            </a:r>
          </a:p>
        </p:txBody>
      </p:sp>
      <p:sp>
        <p:nvSpPr>
          <p:cNvPr id="17" name="TekstSylinder 16">
            <a:extLst>
              <a:ext uri="{FF2B5EF4-FFF2-40B4-BE49-F238E27FC236}">
                <a16:creationId xmlns:a16="http://schemas.microsoft.com/office/drawing/2014/main" id="{1474AC19-BF68-4C7C-9396-0437E8720AA1}"/>
              </a:ext>
            </a:extLst>
          </p:cNvPr>
          <p:cNvSpPr txBox="1"/>
          <p:nvPr/>
        </p:nvSpPr>
        <p:spPr>
          <a:xfrm>
            <a:off x="7352064" y="258103"/>
            <a:ext cx="417575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3200" dirty="0">
                <a:solidFill>
                  <a:srgbClr val="0070C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Oversikt over</a:t>
            </a:r>
          </a:p>
          <a:p>
            <a:r>
              <a:rPr lang="nb-NO" sz="3200" dirty="0">
                <a:solidFill>
                  <a:srgbClr val="0070C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aktørene i forordningen</a:t>
            </a:r>
          </a:p>
        </p:txBody>
      </p:sp>
      <p:grpSp>
        <p:nvGrpSpPr>
          <p:cNvPr id="60" name="Gruppe 59">
            <a:extLst>
              <a:ext uri="{FF2B5EF4-FFF2-40B4-BE49-F238E27FC236}">
                <a16:creationId xmlns:a16="http://schemas.microsoft.com/office/drawing/2014/main" id="{5EAFD499-D5E5-42FB-9B4B-D1FAD0AFD60E}"/>
              </a:ext>
            </a:extLst>
          </p:cNvPr>
          <p:cNvGrpSpPr/>
          <p:nvPr/>
        </p:nvGrpSpPr>
        <p:grpSpPr>
          <a:xfrm>
            <a:off x="1294442" y="1531093"/>
            <a:ext cx="4181420" cy="584775"/>
            <a:chOff x="1719842" y="1319378"/>
            <a:chExt cx="3092963" cy="584775"/>
          </a:xfrm>
        </p:grpSpPr>
        <p:sp>
          <p:nvSpPr>
            <p:cNvPr id="22" name="TekstSylinder 21">
              <a:extLst>
                <a:ext uri="{FF2B5EF4-FFF2-40B4-BE49-F238E27FC236}">
                  <a16:creationId xmlns:a16="http://schemas.microsoft.com/office/drawing/2014/main" id="{A9057CA1-9E5C-435C-A294-EB8C41DEE2BB}"/>
                </a:ext>
              </a:extLst>
            </p:cNvPr>
            <p:cNvSpPr txBox="1"/>
            <p:nvPr/>
          </p:nvSpPr>
          <p:spPr>
            <a:xfrm>
              <a:off x="1719842" y="1319378"/>
              <a:ext cx="1338783" cy="584775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nb-NO" sz="16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Andre nasjonale</a:t>
              </a:r>
            </a:p>
            <a:p>
              <a:r>
                <a:rPr lang="nb-NO" sz="16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tilsynsmyndigheter</a:t>
              </a:r>
            </a:p>
          </p:txBody>
        </p:sp>
        <p:cxnSp>
          <p:nvCxnSpPr>
            <p:cNvPr id="23" name="Rett pilkobling 22">
              <a:extLst>
                <a:ext uri="{FF2B5EF4-FFF2-40B4-BE49-F238E27FC236}">
                  <a16:creationId xmlns:a16="http://schemas.microsoft.com/office/drawing/2014/main" id="{AE1D1391-55EB-4C0D-9F7E-76329F7A7716}"/>
                </a:ext>
              </a:extLst>
            </p:cNvPr>
            <p:cNvCxnSpPr>
              <a:cxnSpLocks/>
            </p:cNvCxnSpPr>
            <p:nvPr/>
          </p:nvCxnSpPr>
          <p:spPr>
            <a:xfrm>
              <a:off x="2389234" y="1873279"/>
              <a:ext cx="2423571" cy="0"/>
            </a:xfrm>
            <a:prstGeom prst="straightConnector1">
              <a:avLst/>
            </a:prstGeom>
            <a:ln w="22225">
              <a:solidFill>
                <a:srgbClr val="7030A0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kstSylinder 32">
            <a:extLst>
              <a:ext uri="{FF2B5EF4-FFF2-40B4-BE49-F238E27FC236}">
                <a16:creationId xmlns:a16="http://schemas.microsoft.com/office/drawing/2014/main" id="{C2D9DA4C-0103-430B-802C-6D76010FC63B}"/>
              </a:ext>
            </a:extLst>
          </p:cNvPr>
          <p:cNvSpPr txBox="1"/>
          <p:nvPr/>
        </p:nvSpPr>
        <p:spPr>
          <a:xfrm>
            <a:off x="2604236" y="460649"/>
            <a:ext cx="1327095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nb-NO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Kommisjonen</a:t>
            </a:r>
          </a:p>
        </p:txBody>
      </p:sp>
      <p:sp>
        <p:nvSpPr>
          <p:cNvPr id="35" name="TekstSylinder 34">
            <a:extLst>
              <a:ext uri="{FF2B5EF4-FFF2-40B4-BE49-F238E27FC236}">
                <a16:creationId xmlns:a16="http://schemas.microsoft.com/office/drawing/2014/main" id="{7A89ED4E-2714-4650-A165-3D1DF2071DC4}"/>
              </a:ext>
            </a:extLst>
          </p:cNvPr>
          <p:cNvSpPr txBox="1"/>
          <p:nvPr/>
        </p:nvSpPr>
        <p:spPr>
          <a:xfrm>
            <a:off x="2827403" y="4854638"/>
            <a:ext cx="1036438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nb-NO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Fullmektig</a:t>
            </a:r>
          </a:p>
        </p:txBody>
      </p:sp>
      <p:sp>
        <p:nvSpPr>
          <p:cNvPr id="37" name="TekstSylinder 36">
            <a:extLst>
              <a:ext uri="{FF2B5EF4-FFF2-40B4-BE49-F238E27FC236}">
                <a16:creationId xmlns:a16="http://schemas.microsoft.com/office/drawing/2014/main" id="{F934E91C-04CC-4277-A94D-5CF65FE5E88E}"/>
              </a:ext>
            </a:extLst>
          </p:cNvPr>
          <p:cNvSpPr txBox="1"/>
          <p:nvPr/>
        </p:nvSpPr>
        <p:spPr>
          <a:xfrm>
            <a:off x="2827403" y="5241180"/>
            <a:ext cx="2427909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nb-NO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Person med foreldreansvar</a:t>
            </a:r>
          </a:p>
        </p:txBody>
      </p:sp>
      <p:sp>
        <p:nvSpPr>
          <p:cNvPr id="39" name="TekstSylinder 38">
            <a:extLst>
              <a:ext uri="{FF2B5EF4-FFF2-40B4-BE49-F238E27FC236}">
                <a16:creationId xmlns:a16="http://schemas.microsoft.com/office/drawing/2014/main" id="{7A61DDA6-E2D7-4750-BB05-5F3B2CBBBC18}"/>
              </a:ext>
            </a:extLst>
          </p:cNvPr>
          <p:cNvSpPr txBox="1"/>
          <p:nvPr/>
        </p:nvSpPr>
        <p:spPr>
          <a:xfrm>
            <a:off x="2827403" y="5627722"/>
            <a:ext cx="2538067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nb-NO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Representasjon i </a:t>
            </a:r>
            <a:r>
              <a:rPr lang="nb-NO" sz="1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hht</a:t>
            </a:r>
            <a:r>
              <a:rPr lang="nb-NO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. art. 80</a:t>
            </a:r>
          </a:p>
        </p:txBody>
      </p:sp>
      <p:sp>
        <p:nvSpPr>
          <p:cNvPr id="46" name="TekstSylinder 45">
            <a:extLst>
              <a:ext uri="{FF2B5EF4-FFF2-40B4-BE49-F238E27FC236}">
                <a16:creationId xmlns:a16="http://schemas.microsoft.com/office/drawing/2014/main" id="{6DC76776-51A0-4C2D-A69E-9D2CBD146B38}"/>
              </a:ext>
            </a:extLst>
          </p:cNvPr>
          <p:cNvSpPr txBox="1"/>
          <p:nvPr/>
        </p:nvSpPr>
        <p:spPr>
          <a:xfrm>
            <a:off x="7219376" y="5317303"/>
            <a:ext cx="2133084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nb-NO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«Underdatabehandler»</a:t>
            </a:r>
          </a:p>
        </p:txBody>
      </p:sp>
      <p:grpSp>
        <p:nvGrpSpPr>
          <p:cNvPr id="51" name="Gruppe 50">
            <a:extLst>
              <a:ext uri="{FF2B5EF4-FFF2-40B4-BE49-F238E27FC236}">
                <a16:creationId xmlns:a16="http://schemas.microsoft.com/office/drawing/2014/main" id="{88918E85-056E-44B0-9DB8-639A0B5B1C8B}"/>
              </a:ext>
            </a:extLst>
          </p:cNvPr>
          <p:cNvGrpSpPr/>
          <p:nvPr/>
        </p:nvGrpSpPr>
        <p:grpSpPr>
          <a:xfrm>
            <a:off x="9657977" y="4516084"/>
            <a:ext cx="1718548" cy="1232927"/>
            <a:chOff x="9192709" y="4345393"/>
            <a:chExt cx="1718548" cy="1232927"/>
          </a:xfrm>
          <a:solidFill>
            <a:srgbClr val="00FFCC"/>
          </a:solidFill>
        </p:grpSpPr>
        <p:sp>
          <p:nvSpPr>
            <p:cNvPr id="11" name="TekstSylinder 10">
              <a:extLst>
                <a:ext uri="{FF2B5EF4-FFF2-40B4-BE49-F238E27FC236}">
                  <a16:creationId xmlns:a16="http://schemas.microsoft.com/office/drawing/2014/main" id="{E2CE7178-6E13-453F-ADB3-BCC574537061}"/>
                </a:ext>
              </a:extLst>
            </p:cNvPr>
            <p:cNvSpPr txBox="1"/>
            <p:nvPr/>
          </p:nvSpPr>
          <p:spPr>
            <a:xfrm>
              <a:off x="9192710" y="4345393"/>
              <a:ext cx="1718547" cy="338554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nb-NO" sz="16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Personvernombud</a:t>
              </a:r>
            </a:p>
          </p:txBody>
        </p:sp>
        <p:sp>
          <p:nvSpPr>
            <p:cNvPr id="12" name="TekstSylinder 11">
              <a:extLst>
                <a:ext uri="{FF2B5EF4-FFF2-40B4-BE49-F238E27FC236}">
                  <a16:creationId xmlns:a16="http://schemas.microsoft.com/office/drawing/2014/main" id="{7AC08CAD-ED80-4B54-917D-03C0C3B2B4A6}"/>
                </a:ext>
              </a:extLst>
            </p:cNvPr>
            <p:cNvSpPr txBox="1"/>
            <p:nvPr/>
          </p:nvSpPr>
          <p:spPr>
            <a:xfrm>
              <a:off x="9192709" y="4804108"/>
              <a:ext cx="1718547" cy="338554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nb-NO" sz="16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Personvernombud</a:t>
              </a:r>
            </a:p>
          </p:txBody>
        </p:sp>
        <p:sp>
          <p:nvSpPr>
            <p:cNvPr id="47" name="TekstSylinder 46">
              <a:extLst>
                <a:ext uri="{FF2B5EF4-FFF2-40B4-BE49-F238E27FC236}">
                  <a16:creationId xmlns:a16="http://schemas.microsoft.com/office/drawing/2014/main" id="{AA134135-78DE-422A-883E-2F24DFE02456}"/>
                </a:ext>
              </a:extLst>
            </p:cNvPr>
            <p:cNvSpPr txBox="1"/>
            <p:nvPr/>
          </p:nvSpPr>
          <p:spPr>
            <a:xfrm>
              <a:off x="9192709" y="5239766"/>
              <a:ext cx="1718547" cy="338554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nb-NO" sz="16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Personvernombud</a:t>
              </a:r>
            </a:p>
          </p:txBody>
        </p:sp>
      </p:grpSp>
      <p:grpSp>
        <p:nvGrpSpPr>
          <p:cNvPr id="73" name="Gruppe 72">
            <a:extLst>
              <a:ext uri="{FF2B5EF4-FFF2-40B4-BE49-F238E27FC236}">
                <a16:creationId xmlns:a16="http://schemas.microsoft.com/office/drawing/2014/main" id="{B4520EAB-27A3-4D45-860F-3231B12647E3}"/>
              </a:ext>
            </a:extLst>
          </p:cNvPr>
          <p:cNvGrpSpPr/>
          <p:nvPr/>
        </p:nvGrpSpPr>
        <p:grpSpPr>
          <a:xfrm>
            <a:off x="3137313" y="1472115"/>
            <a:ext cx="1732683" cy="584775"/>
            <a:chOff x="3402646" y="1527255"/>
            <a:chExt cx="1732683" cy="584775"/>
          </a:xfrm>
        </p:grpSpPr>
        <p:sp>
          <p:nvSpPr>
            <p:cNvPr id="15" name="TekstSylinder 14">
              <a:extLst>
                <a:ext uri="{FF2B5EF4-FFF2-40B4-BE49-F238E27FC236}">
                  <a16:creationId xmlns:a16="http://schemas.microsoft.com/office/drawing/2014/main" id="{FC9C4799-D7CE-415A-ACCB-C9E14AE9D98A}"/>
                </a:ext>
              </a:extLst>
            </p:cNvPr>
            <p:cNvSpPr txBox="1"/>
            <p:nvPr/>
          </p:nvSpPr>
          <p:spPr>
            <a:xfrm>
              <a:off x="3402646" y="1527255"/>
              <a:ext cx="1529073" cy="584775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nb-NO" sz="16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Ledende tilsyns-</a:t>
              </a:r>
            </a:p>
            <a:p>
              <a:r>
                <a:rPr lang="nb-NO" sz="16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myndighet</a:t>
              </a:r>
            </a:p>
          </p:txBody>
        </p:sp>
        <p:cxnSp>
          <p:nvCxnSpPr>
            <p:cNvPr id="19" name="Rett pilkobling 18">
              <a:extLst>
                <a:ext uri="{FF2B5EF4-FFF2-40B4-BE49-F238E27FC236}">
                  <a16:creationId xmlns:a16="http://schemas.microsoft.com/office/drawing/2014/main" id="{F299569F-DFC6-4B3F-8C1E-B693D1EEB3DE}"/>
                </a:ext>
              </a:extLst>
            </p:cNvPr>
            <p:cNvCxnSpPr>
              <a:cxnSpLocks/>
            </p:cNvCxnSpPr>
            <p:nvPr/>
          </p:nvCxnSpPr>
          <p:spPr>
            <a:xfrm>
              <a:off x="4867695" y="1775831"/>
              <a:ext cx="267634" cy="1"/>
            </a:xfrm>
            <a:prstGeom prst="straightConnector1">
              <a:avLst/>
            </a:prstGeom>
            <a:ln w="22225">
              <a:solidFill>
                <a:srgbClr val="C00000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uppe 73">
            <a:extLst>
              <a:ext uri="{FF2B5EF4-FFF2-40B4-BE49-F238E27FC236}">
                <a16:creationId xmlns:a16="http://schemas.microsoft.com/office/drawing/2014/main" id="{C51491B0-3E23-469B-9199-DE56BC73A1CC}"/>
              </a:ext>
            </a:extLst>
          </p:cNvPr>
          <p:cNvGrpSpPr/>
          <p:nvPr/>
        </p:nvGrpSpPr>
        <p:grpSpPr>
          <a:xfrm>
            <a:off x="2195883" y="458158"/>
            <a:ext cx="3695853" cy="1065136"/>
            <a:chOff x="2461216" y="513298"/>
            <a:chExt cx="3695853" cy="1065136"/>
          </a:xfrm>
        </p:grpSpPr>
        <p:sp>
          <p:nvSpPr>
            <p:cNvPr id="16" name="TekstSylinder 15">
              <a:extLst>
                <a:ext uri="{FF2B5EF4-FFF2-40B4-BE49-F238E27FC236}">
                  <a16:creationId xmlns:a16="http://schemas.microsoft.com/office/drawing/2014/main" id="{2FCABDBA-08BF-4B15-9DBE-7F8A8D3F9AA1}"/>
                </a:ext>
              </a:extLst>
            </p:cNvPr>
            <p:cNvSpPr txBox="1"/>
            <p:nvPr/>
          </p:nvSpPr>
          <p:spPr>
            <a:xfrm>
              <a:off x="4557464" y="513298"/>
              <a:ext cx="1599605" cy="33855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nb-NO" sz="16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Personvernrådet</a:t>
              </a:r>
            </a:p>
          </p:txBody>
        </p:sp>
        <p:cxnSp>
          <p:nvCxnSpPr>
            <p:cNvPr id="29" name="Rett pilkobling 28">
              <a:extLst>
                <a:ext uri="{FF2B5EF4-FFF2-40B4-BE49-F238E27FC236}">
                  <a16:creationId xmlns:a16="http://schemas.microsoft.com/office/drawing/2014/main" id="{89E8CCFC-79E5-411A-8006-26F70DFE5DC6}"/>
                </a:ext>
              </a:extLst>
            </p:cNvPr>
            <p:cNvCxnSpPr>
              <a:cxnSpLocks/>
            </p:cNvCxnSpPr>
            <p:nvPr/>
          </p:nvCxnSpPr>
          <p:spPr>
            <a:xfrm>
              <a:off x="4867695" y="800577"/>
              <a:ext cx="0" cy="744632"/>
            </a:xfrm>
            <a:prstGeom prst="straightConnector1">
              <a:avLst/>
            </a:prstGeom>
            <a:ln w="22225">
              <a:solidFill>
                <a:srgbClr val="FF9900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Rett pilkobling 27">
              <a:extLst>
                <a:ext uri="{FF2B5EF4-FFF2-40B4-BE49-F238E27FC236}">
                  <a16:creationId xmlns:a16="http://schemas.microsoft.com/office/drawing/2014/main" id="{0D63BDC2-6873-4E16-801E-C489398CD86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461216" y="1568279"/>
              <a:ext cx="3282502" cy="10155"/>
            </a:xfrm>
            <a:prstGeom prst="straightConnector1">
              <a:avLst/>
            </a:prstGeom>
            <a:ln w="22225">
              <a:solidFill>
                <a:srgbClr val="FF9900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" name="Gruppe 81">
            <a:extLst>
              <a:ext uri="{FF2B5EF4-FFF2-40B4-BE49-F238E27FC236}">
                <a16:creationId xmlns:a16="http://schemas.microsoft.com/office/drawing/2014/main" id="{78106307-E4D5-470E-8A97-701A69C204B3}"/>
              </a:ext>
            </a:extLst>
          </p:cNvPr>
          <p:cNvGrpSpPr/>
          <p:nvPr/>
        </p:nvGrpSpPr>
        <p:grpSpPr>
          <a:xfrm>
            <a:off x="5508879" y="4071362"/>
            <a:ext cx="5306240" cy="1415218"/>
            <a:chOff x="5774212" y="4126502"/>
            <a:chExt cx="5306240" cy="1415218"/>
          </a:xfrm>
        </p:grpSpPr>
        <p:sp>
          <p:nvSpPr>
            <p:cNvPr id="75" name="TekstSylinder 74">
              <a:extLst>
                <a:ext uri="{FF2B5EF4-FFF2-40B4-BE49-F238E27FC236}">
                  <a16:creationId xmlns:a16="http://schemas.microsoft.com/office/drawing/2014/main" id="{4F6B1A74-70A2-4435-9226-39CA6E9D6F2F}"/>
                </a:ext>
              </a:extLst>
            </p:cNvPr>
            <p:cNvSpPr txBox="1"/>
            <p:nvPr/>
          </p:nvSpPr>
          <p:spPr>
            <a:xfrm rot="20730190">
              <a:off x="9565101" y="4126502"/>
              <a:ext cx="1515351" cy="338554"/>
            </a:xfrm>
            <a:prstGeom prst="rect">
              <a:avLst/>
            </a:prstGeom>
            <a:solidFill>
              <a:schemeClr val="accent4"/>
            </a:solidFill>
          </p:spPr>
          <p:txBody>
            <a:bodyPr wrap="none" rtlCol="0">
              <a:spAutoFit/>
            </a:bodyPr>
            <a:lstStyle/>
            <a:p>
              <a:r>
                <a:rPr lang="nb-NO" sz="16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= oppdragsgiver</a:t>
              </a:r>
            </a:p>
          </p:txBody>
        </p:sp>
        <p:grpSp>
          <p:nvGrpSpPr>
            <p:cNvPr id="81" name="Gruppe 80">
              <a:extLst>
                <a:ext uri="{FF2B5EF4-FFF2-40B4-BE49-F238E27FC236}">
                  <a16:creationId xmlns:a16="http://schemas.microsoft.com/office/drawing/2014/main" id="{919DEFB5-4971-42BD-887E-EB791CC0858D}"/>
                </a:ext>
              </a:extLst>
            </p:cNvPr>
            <p:cNvGrpSpPr/>
            <p:nvPr/>
          </p:nvGrpSpPr>
          <p:grpSpPr>
            <a:xfrm>
              <a:off x="5774212" y="5125944"/>
              <a:ext cx="1718023" cy="415776"/>
              <a:chOff x="5774212" y="5125944"/>
              <a:chExt cx="1718023" cy="415776"/>
            </a:xfrm>
          </p:grpSpPr>
          <p:sp>
            <p:nvSpPr>
              <p:cNvPr id="76" name="TekstSylinder 75">
                <a:extLst>
                  <a:ext uri="{FF2B5EF4-FFF2-40B4-BE49-F238E27FC236}">
                    <a16:creationId xmlns:a16="http://schemas.microsoft.com/office/drawing/2014/main" id="{54DB67FD-1BE0-4F91-835C-CCEA67F579CC}"/>
                  </a:ext>
                </a:extLst>
              </p:cNvPr>
              <p:cNvSpPr txBox="1"/>
              <p:nvPr/>
            </p:nvSpPr>
            <p:spPr>
              <a:xfrm>
                <a:off x="5774212" y="5142642"/>
                <a:ext cx="1502463" cy="338554"/>
              </a:xfrm>
              <a:prstGeom prst="rect">
                <a:avLst/>
              </a:prstGeom>
              <a:solidFill>
                <a:schemeClr val="accent4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nb-NO" sz="1600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oppdragstakere</a:t>
                </a:r>
              </a:p>
            </p:txBody>
          </p:sp>
          <p:cxnSp>
            <p:nvCxnSpPr>
              <p:cNvPr id="78" name="Rett pilkobling 77">
                <a:extLst>
                  <a:ext uri="{FF2B5EF4-FFF2-40B4-BE49-F238E27FC236}">
                    <a16:creationId xmlns:a16="http://schemas.microsoft.com/office/drawing/2014/main" id="{9EE613A0-BE09-4BB8-875F-E7F5BE08B413}"/>
                  </a:ext>
                </a:extLst>
              </p:cNvPr>
              <p:cNvCxnSpPr>
                <a:cxnSpLocks/>
                <a:stCxn id="76" idx="3"/>
                <a:endCxn id="83" idx="1"/>
              </p:cNvCxnSpPr>
              <p:nvPr/>
            </p:nvCxnSpPr>
            <p:spPr>
              <a:xfrm flipV="1">
                <a:off x="7276675" y="5125944"/>
                <a:ext cx="215560" cy="185975"/>
              </a:xfrm>
              <a:prstGeom prst="straightConnector1">
                <a:avLst/>
              </a:prstGeom>
              <a:ln w="22225">
                <a:solidFill>
                  <a:srgbClr val="C0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Rett pilkobling 79">
                <a:extLst>
                  <a:ext uri="{FF2B5EF4-FFF2-40B4-BE49-F238E27FC236}">
                    <a16:creationId xmlns:a16="http://schemas.microsoft.com/office/drawing/2014/main" id="{A0370F2A-B78B-41F3-A8D2-F022844EFB94}"/>
                  </a:ext>
                </a:extLst>
              </p:cNvPr>
              <p:cNvCxnSpPr>
                <a:cxnSpLocks/>
                <a:stCxn id="76" idx="3"/>
                <a:endCxn id="46" idx="1"/>
              </p:cNvCxnSpPr>
              <p:nvPr/>
            </p:nvCxnSpPr>
            <p:spPr>
              <a:xfrm>
                <a:off x="7276675" y="5311919"/>
                <a:ext cx="208034" cy="229801"/>
              </a:xfrm>
              <a:prstGeom prst="straightConnector1">
                <a:avLst/>
              </a:prstGeom>
              <a:ln w="22225">
                <a:solidFill>
                  <a:srgbClr val="C0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2" name="Gruppe 91">
            <a:extLst>
              <a:ext uri="{FF2B5EF4-FFF2-40B4-BE49-F238E27FC236}">
                <a16:creationId xmlns:a16="http://schemas.microsoft.com/office/drawing/2014/main" id="{5538A469-EC7A-4E3C-873F-0043A2F1CBF6}"/>
              </a:ext>
            </a:extLst>
          </p:cNvPr>
          <p:cNvGrpSpPr/>
          <p:nvPr/>
        </p:nvGrpSpPr>
        <p:grpSpPr>
          <a:xfrm>
            <a:off x="7221583" y="3173341"/>
            <a:ext cx="2706399" cy="2482516"/>
            <a:chOff x="7486916" y="3228481"/>
            <a:chExt cx="2706399" cy="2482516"/>
          </a:xfrm>
        </p:grpSpPr>
        <p:grpSp>
          <p:nvGrpSpPr>
            <p:cNvPr id="90" name="Gruppe 89">
              <a:extLst>
                <a:ext uri="{FF2B5EF4-FFF2-40B4-BE49-F238E27FC236}">
                  <a16:creationId xmlns:a16="http://schemas.microsoft.com/office/drawing/2014/main" id="{5D3FF1FA-C45B-4394-89FA-1F711D9B0390}"/>
                </a:ext>
              </a:extLst>
            </p:cNvPr>
            <p:cNvGrpSpPr/>
            <p:nvPr/>
          </p:nvGrpSpPr>
          <p:grpSpPr>
            <a:xfrm>
              <a:off x="7486916" y="3429000"/>
              <a:ext cx="310836" cy="2281997"/>
              <a:chOff x="7486916" y="3429000"/>
              <a:chExt cx="310836" cy="2281997"/>
            </a:xfrm>
          </p:grpSpPr>
          <p:sp>
            <p:nvSpPr>
              <p:cNvPr id="83" name="Venstre hakeparentes 82">
                <a:extLst>
                  <a:ext uri="{FF2B5EF4-FFF2-40B4-BE49-F238E27FC236}">
                    <a16:creationId xmlns:a16="http://schemas.microsoft.com/office/drawing/2014/main" id="{12DB0C15-9DEE-4AEC-B42A-1AC36A6542B9}"/>
                  </a:ext>
                </a:extLst>
              </p:cNvPr>
              <p:cNvSpPr/>
              <p:nvPr/>
            </p:nvSpPr>
            <p:spPr>
              <a:xfrm>
                <a:off x="7492235" y="4540891"/>
                <a:ext cx="305517" cy="1170106"/>
              </a:xfrm>
              <a:prstGeom prst="leftBracket">
                <a:avLst/>
              </a:prstGeom>
              <a:ln w="190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nb-NO"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</p:txBody>
          </p:sp>
          <p:cxnSp>
            <p:nvCxnSpPr>
              <p:cNvPr id="85" name="Rett linje 84">
                <a:extLst>
                  <a:ext uri="{FF2B5EF4-FFF2-40B4-BE49-F238E27FC236}">
                    <a16:creationId xmlns:a16="http://schemas.microsoft.com/office/drawing/2014/main" id="{D3DC0494-734A-455E-A1DB-80E87BC4EAB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486916" y="3429000"/>
                <a:ext cx="10638" cy="1142223"/>
              </a:xfrm>
              <a:prstGeom prst="line">
                <a:avLst/>
              </a:prstGeom>
              <a:ln w="190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Rett linje 87">
                <a:extLst>
                  <a:ext uri="{FF2B5EF4-FFF2-40B4-BE49-F238E27FC236}">
                    <a16:creationId xmlns:a16="http://schemas.microsoft.com/office/drawing/2014/main" id="{3482C4F2-F225-4DC0-9D31-FCF91C42E16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492235" y="3429000"/>
                <a:ext cx="185968" cy="0"/>
              </a:xfrm>
              <a:prstGeom prst="line">
                <a:avLst/>
              </a:prstGeom>
              <a:ln w="190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1" name="TekstSylinder 90">
              <a:extLst>
                <a:ext uri="{FF2B5EF4-FFF2-40B4-BE49-F238E27FC236}">
                  <a16:creationId xmlns:a16="http://schemas.microsoft.com/office/drawing/2014/main" id="{1D457BB2-566D-416F-B076-BB01B8745FD7}"/>
                </a:ext>
              </a:extLst>
            </p:cNvPr>
            <p:cNvSpPr txBox="1"/>
            <p:nvPr/>
          </p:nvSpPr>
          <p:spPr>
            <a:xfrm>
              <a:off x="7678203" y="3228481"/>
              <a:ext cx="2515112" cy="338554"/>
            </a:xfrm>
            <a:prstGeom prst="rect">
              <a:avLst/>
            </a:prstGeom>
            <a:solidFill>
              <a:srgbClr val="FFC000"/>
            </a:solidFill>
          </p:spPr>
          <p:txBody>
            <a:bodyPr wrap="none" rtlCol="0">
              <a:spAutoFit/>
            </a:bodyPr>
            <a:lstStyle/>
            <a:p>
              <a:r>
                <a:rPr lang="nb-NO" sz="16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Krav til databehandleravtale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35426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3" grpId="0" animBg="1"/>
      <p:bldP spid="35" grpId="0" animBg="1"/>
      <p:bldP spid="37" grpId="0" animBg="1"/>
      <p:bldP spid="39" grpId="0" animBg="1"/>
      <p:bldP spid="4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pe 8">
            <a:extLst>
              <a:ext uri="{FF2B5EF4-FFF2-40B4-BE49-F238E27FC236}">
                <a16:creationId xmlns:a16="http://schemas.microsoft.com/office/drawing/2014/main" id="{D55FA0FF-A143-4D48-98CF-F3AB2DAF9DAB}"/>
              </a:ext>
            </a:extLst>
          </p:cNvPr>
          <p:cNvGrpSpPr/>
          <p:nvPr/>
        </p:nvGrpSpPr>
        <p:grpSpPr>
          <a:xfrm>
            <a:off x="1879169" y="1309191"/>
            <a:ext cx="8645903" cy="5378625"/>
            <a:chOff x="1879169" y="1309191"/>
            <a:chExt cx="8645903" cy="5378625"/>
          </a:xfrm>
        </p:grpSpPr>
        <p:pic>
          <p:nvPicPr>
            <p:cNvPr id="2" name="Bilde 1">
              <a:extLst>
                <a:ext uri="{FF2B5EF4-FFF2-40B4-BE49-F238E27FC236}">
                  <a16:creationId xmlns:a16="http://schemas.microsoft.com/office/drawing/2014/main" id="{7DD9EB35-73CC-4B55-9414-273C06FAAA2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79169" y="1309191"/>
              <a:ext cx="8571509" cy="5378625"/>
            </a:xfrm>
            <a:prstGeom prst="rect">
              <a:avLst/>
            </a:prstGeom>
          </p:spPr>
        </p:pic>
        <p:sp>
          <p:nvSpPr>
            <p:cNvPr id="7" name="TekstSylinder 6">
              <a:extLst>
                <a:ext uri="{FF2B5EF4-FFF2-40B4-BE49-F238E27FC236}">
                  <a16:creationId xmlns:a16="http://schemas.microsoft.com/office/drawing/2014/main" id="{9EC6A95B-9B99-463C-8E91-46D64C57E6F0}"/>
                </a:ext>
              </a:extLst>
            </p:cNvPr>
            <p:cNvSpPr txBox="1"/>
            <p:nvPr/>
          </p:nvSpPr>
          <p:spPr>
            <a:xfrm>
              <a:off x="8635566" y="4927360"/>
              <a:ext cx="1815112" cy="35394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nb-NO" sz="1700" dirty="0"/>
                <a:t>personvernombud</a:t>
              </a:r>
            </a:p>
          </p:txBody>
        </p:sp>
        <p:sp>
          <p:nvSpPr>
            <p:cNvPr id="11" name="TekstSylinder 10">
              <a:extLst>
                <a:ext uri="{FF2B5EF4-FFF2-40B4-BE49-F238E27FC236}">
                  <a16:creationId xmlns:a16="http://schemas.microsoft.com/office/drawing/2014/main" id="{DF3D3D1B-4E7C-4371-AF28-5238396B10D1}"/>
                </a:ext>
              </a:extLst>
            </p:cNvPr>
            <p:cNvSpPr txBox="1"/>
            <p:nvPr/>
          </p:nvSpPr>
          <p:spPr>
            <a:xfrm>
              <a:off x="8709960" y="5807588"/>
              <a:ext cx="1815112" cy="35394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nb-NO" sz="1700" dirty="0"/>
                <a:t>personvernombud</a:t>
              </a:r>
            </a:p>
          </p:txBody>
        </p:sp>
        <p:sp>
          <p:nvSpPr>
            <p:cNvPr id="12" name="TekstSylinder 11">
              <a:extLst>
                <a:ext uri="{FF2B5EF4-FFF2-40B4-BE49-F238E27FC236}">
                  <a16:creationId xmlns:a16="http://schemas.microsoft.com/office/drawing/2014/main" id="{443123B1-F753-4272-8528-F971EC7167A3}"/>
                </a:ext>
              </a:extLst>
            </p:cNvPr>
            <p:cNvSpPr txBox="1"/>
            <p:nvPr/>
          </p:nvSpPr>
          <p:spPr>
            <a:xfrm>
              <a:off x="8709960" y="6247702"/>
              <a:ext cx="1815112" cy="35394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nb-NO" sz="1700" dirty="0"/>
                <a:t>personvernombud</a:t>
              </a:r>
            </a:p>
          </p:txBody>
        </p:sp>
      </p:grpSp>
      <p:sp>
        <p:nvSpPr>
          <p:cNvPr id="3" name="Likebent trekant 2">
            <a:extLst>
              <a:ext uri="{FF2B5EF4-FFF2-40B4-BE49-F238E27FC236}">
                <a16:creationId xmlns:a16="http://schemas.microsoft.com/office/drawing/2014/main" id="{B182CDE2-A32B-4522-86DD-ABB207F6A9B1}"/>
              </a:ext>
            </a:extLst>
          </p:cNvPr>
          <p:cNvSpPr/>
          <p:nvPr/>
        </p:nvSpPr>
        <p:spPr>
          <a:xfrm>
            <a:off x="4870673" y="3786259"/>
            <a:ext cx="1294251" cy="1015490"/>
          </a:xfrm>
          <a:prstGeom prst="triangle">
            <a:avLst>
              <a:gd name="adj" fmla="val 5071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9F979758-FFDD-48B0-99BF-126B9500EBD4}"/>
              </a:ext>
            </a:extLst>
          </p:cNvPr>
          <p:cNvSpPr txBox="1"/>
          <p:nvPr/>
        </p:nvSpPr>
        <p:spPr>
          <a:xfrm>
            <a:off x="6207811" y="4526050"/>
            <a:ext cx="1813060" cy="338554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nb-NO" sz="1600" dirty="0"/>
              <a:t>forvaltningsorganet</a:t>
            </a:r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9EBECE0F-2F51-42E8-8F8D-4D6F79C04749}"/>
              </a:ext>
            </a:extLst>
          </p:cNvPr>
          <p:cNvSpPr txBox="1"/>
          <p:nvPr/>
        </p:nvSpPr>
        <p:spPr>
          <a:xfrm>
            <a:off x="4124324" y="4497743"/>
            <a:ext cx="703462" cy="338554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nb-NO" sz="1600" dirty="0"/>
              <a:t>parter</a:t>
            </a:r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67BBD4F9-63C8-4467-BF11-8549C64A4B48}"/>
              </a:ext>
            </a:extLst>
          </p:cNvPr>
          <p:cNvSpPr txBox="1"/>
          <p:nvPr/>
        </p:nvSpPr>
        <p:spPr>
          <a:xfrm>
            <a:off x="4870673" y="3395405"/>
            <a:ext cx="1401859" cy="338554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nb-NO" sz="1600" dirty="0"/>
              <a:t>(Sivilombudet)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4AD6A554-5136-4203-BBBF-7BFB39A1B1BB}"/>
              </a:ext>
            </a:extLst>
          </p:cNvPr>
          <p:cNvSpPr txBox="1"/>
          <p:nvPr/>
        </p:nvSpPr>
        <p:spPr>
          <a:xfrm>
            <a:off x="1758365" y="68989"/>
            <a:ext cx="834132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3200" dirty="0">
                <a:solidFill>
                  <a:srgbClr val="0070C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Aktører og relasjonene mellom dem i henholdsvis</a:t>
            </a:r>
          </a:p>
          <a:p>
            <a:r>
              <a:rPr lang="nb-NO" sz="3200" dirty="0">
                <a:solidFill>
                  <a:srgbClr val="0070C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forvaltningsloven og personvernforordningen</a:t>
            </a:r>
          </a:p>
        </p:txBody>
      </p:sp>
    </p:spTree>
    <p:extLst>
      <p:ext uri="{BB962C8B-B14F-4D97-AF65-F5344CB8AC3E}">
        <p14:creationId xmlns:p14="http://schemas.microsoft.com/office/powerpoint/2010/main" val="1833805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560</Words>
  <Application>Microsoft Office PowerPoint</Application>
  <PresentationFormat>Widescreen</PresentationFormat>
  <Paragraphs>129</Paragraphs>
  <Slides>7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Wingdings</vt:lpstr>
      <vt:lpstr>Office-tema</vt:lpstr>
      <vt:lpstr>Regelstrukturer og aktører</vt:lpstr>
      <vt:lpstr>PowerPoint-presentasjon</vt:lpstr>
      <vt:lpstr>Oversikt over personvernforordningen</vt:lpstr>
      <vt:lpstr>PowerPoint-presentasjon</vt:lpstr>
      <vt:lpstr>Behandlingsansvarlig - databehandler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Regelstrukturer og aktører</dc:title>
  <dc:creator>dag wiese schartum</dc:creator>
  <cp:lastModifiedBy>dag wiese schartum</cp:lastModifiedBy>
  <cp:revision>14</cp:revision>
  <cp:lastPrinted>2022-08-30T20:52:15Z</cp:lastPrinted>
  <dcterms:created xsi:type="dcterms:W3CDTF">2020-08-24T19:18:44Z</dcterms:created>
  <dcterms:modified xsi:type="dcterms:W3CDTF">2022-08-30T20:57:48Z</dcterms:modified>
</cp:coreProperties>
</file>