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58" r:id="rId5"/>
    <p:sldId id="263" r:id="rId6"/>
    <p:sldId id="259" r:id="rId7"/>
    <p:sldId id="260" r:id="rId8"/>
    <p:sldId id="261" r:id="rId9"/>
    <p:sldId id="257" r:id="rId10"/>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13" d="100"/>
          <a:sy n="113" d="100"/>
        </p:scale>
        <p:origin x="339" y="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1B45D45-B231-41E9-954F-2E009163AED7}"/>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80BE5F04-6C06-464D-8E1A-BC578BF72F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6B47E5D-4849-47C3-9861-79BDABD0946E}"/>
              </a:ext>
            </a:extLst>
          </p:cNvPr>
          <p:cNvSpPr>
            <a:spLocks noGrp="1"/>
          </p:cNvSpPr>
          <p:nvPr>
            <p:ph type="dt" sz="half" idx="10"/>
          </p:nvPr>
        </p:nvSpPr>
        <p:spPr/>
        <p:txBody>
          <a:bodyPr/>
          <a:lstStyle/>
          <a:p>
            <a:fld id="{286FD33E-EB4F-403B-8C2B-810B018F1D2A}" type="datetimeFigureOut">
              <a:rPr lang="nb-NO" smtClean="0"/>
              <a:t>13.10.2021</a:t>
            </a:fld>
            <a:endParaRPr lang="nb-NO"/>
          </a:p>
        </p:txBody>
      </p:sp>
      <p:sp>
        <p:nvSpPr>
          <p:cNvPr id="5" name="Plassholder for bunntekst 4">
            <a:extLst>
              <a:ext uri="{FF2B5EF4-FFF2-40B4-BE49-F238E27FC236}">
                <a16:creationId xmlns:a16="http://schemas.microsoft.com/office/drawing/2014/main" id="{A2CE2BE7-CD2B-4DAB-86A9-196E14B70E7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DD14301-0D09-4771-8E6F-04C8D683CE35}"/>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85171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316A617-306B-4248-9EC5-48194329A087}"/>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2144A27F-3561-40B9-B0D0-016D8FDCC7B1}"/>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145E4FF-DE40-499C-9E55-BE77AF3E96E2}"/>
              </a:ext>
            </a:extLst>
          </p:cNvPr>
          <p:cNvSpPr>
            <a:spLocks noGrp="1"/>
          </p:cNvSpPr>
          <p:nvPr>
            <p:ph type="dt" sz="half" idx="10"/>
          </p:nvPr>
        </p:nvSpPr>
        <p:spPr/>
        <p:txBody>
          <a:bodyPr/>
          <a:lstStyle/>
          <a:p>
            <a:fld id="{286FD33E-EB4F-403B-8C2B-810B018F1D2A}" type="datetimeFigureOut">
              <a:rPr lang="nb-NO" smtClean="0"/>
              <a:t>13.10.2021</a:t>
            </a:fld>
            <a:endParaRPr lang="nb-NO"/>
          </a:p>
        </p:txBody>
      </p:sp>
      <p:sp>
        <p:nvSpPr>
          <p:cNvPr id="5" name="Plassholder for bunntekst 4">
            <a:extLst>
              <a:ext uri="{FF2B5EF4-FFF2-40B4-BE49-F238E27FC236}">
                <a16:creationId xmlns:a16="http://schemas.microsoft.com/office/drawing/2014/main" id="{26B501C6-E089-400A-B7D6-10E4F1001C1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A466F91-836A-4F86-B62C-CA73219E80C9}"/>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1030836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2C44DF62-7D3F-4FE8-A4C0-8590682778F2}"/>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7B893877-0249-4899-8427-052F61143592}"/>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B75A85B-0FDB-400E-AD0E-16C96CC48DB4}"/>
              </a:ext>
            </a:extLst>
          </p:cNvPr>
          <p:cNvSpPr>
            <a:spLocks noGrp="1"/>
          </p:cNvSpPr>
          <p:nvPr>
            <p:ph type="dt" sz="half" idx="10"/>
          </p:nvPr>
        </p:nvSpPr>
        <p:spPr/>
        <p:txBody>
          <a:bodyPr/>
          <a:lstStyle/>
          <a:p>
            <a:fld id="{286FD33E-EB4F-403B-8C2B-810B018F1D2A}" type="datetimeFigureOut">
              <a:rPr lang="nb-NO" smtClean="0"/>
              <a:t>13.10.2021</a:t>
            </a:fld>
            <a:endParaRPr lang="nb-NO"/>
          </a:p>
        </p:txBody>
      </p:sp>
      <p:sp>
        <p:nvSpPr>
          <p:cNvPr id="5" name="Plassholder for bunntekst 4">
            <a:extLst>
              <a:ext uri="{FF2B5EF4-FFF2-40B4-BE49-F238E27FC236}">
                <a16:creationId xmlns:a16="http://schemas.microsoft.com/office/drawing/2014/main" id="{F64BD4A2-6171-4759-86B4-974A272839E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7989940-1010-4F34-B85F-AD65C665AA26}"/>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90696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BC55575-C8E2-4AB4-8C45-D527CAD75C79}"/>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53D942FC-0EF5-461C-AEA0-17CC2287C0E5}"/>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56AA5A3-F7A0-4B51-B770-F95D8432F44D}"/>
              </a:ext>
            </a:extLst>
          </p:cNvPr>
          <p:cNvSpPr>
            <a:spLocks noGrp="1"/>
          </p:cNvSpPr>
          <p:nvPr>
            <p:ph type="dt" sz="half" idx="10"/>
          </p:nvPr>
        </p:nvSpPr>
        <p:spPr/>
        <p:txBody>
          <a:bodyPr/>
          <a:lstStyle/>
          <a:p>
            <a:fld id="{286FD33E-EB4F-403B-8C2B-810B018F1D2A}" type="datetimeFigureOut">
              <a:rPr lang="nb-NO" smtClean="0"/>
              <a:t>13.10.2021</a:t>
            </a:fld>
            <a:endParaRPr lang="nb-NO"/>
          </a:p>
        </p:txBody>
      </p:sp>
      <p:sp>
        <p:nvSpPr>
          <p:cNvPr id="5" name="Plassholder for bunntekst 4">
            <a:extLst>
              <a:ext uri="{FF2B5EF4-FFF2-40B4-BE49-F238E27FC236}">
                <a16:creationId xmlns:a16="http://schemas.microsoft.com/office/drawing/2014/main" id="{677D7370-1940-4E62-8FA1-ACD9FFFF16F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2112E49-CDE3-49E5-AC14-85C213EBD256}"/>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1369892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E5C889D-69D8-4564-9130-1487A4B199B5}"/>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45D537DA-7ECC-4630-8680-AAA599F865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18956869-E0F2-444C-A8BF-FD2C8D010282}"/>
              </a:ext>
            </a:extLst>
          </p:cNvPr>
          <p:cNvSpPr>
            <a:spLocks noGrp="1"/>
          </p:cNvSpPr>
          <p:nvPr>
            <p:ph type="dt" sz="half" idx="10"/>
          </p:nvPr>
        </p:nvSpPr>
        <p:spPr/>
        <p:txBody>
          <a:bodyPr/>
          <a:lstStyle/>
          <a:p>
            <a:fld id="{286FD33E-EB4F-403B-8C2B-810B018F1D2A}" type="datetimeFigureOut">
              <a:rPr lang="nb-NO" smtClean="0"/>
              <a:t>13.10.2021</a:t>
            </a:fld>
            <a:endParaRPr lang="nb-NO"/>
          </a:p>
        </p:txBody>
      </p:sp>
      <p:sp>
        <p:nvSpPr>
          <p:cNvPr id="5" name="Plassholder for bunntekst 4">
            <a:extLst>
              <a:ext uri="{FF2B5EF4-FFF2-40B4-BE49-F238E27FC236}">
                <a16:creationId xmlns:a16="http://schemas.microsoft.com/office/drawing/2014/main" id="{CCBF0711-0C20-4BE9-9264-47BA092AAE0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EED4EE3-4DBB-46AD-8A68-EE2A5180B120}"/>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1888451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98F0EA-D8F5-4242-8EF1-8871851F4B3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D0C87B7B-E871-4928-A7E9-0EACF0FC8441}"/>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010D87FE-4328-4361-B24E-DE49FB3429CD}"/>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7F34A82D-941A-4CC3-9091-B2E90FEAB559}"/>
              </a:ext>
            </a:extLst>
          </p:cNvPr>
          <p:cNvSpPr>
            <a:spLocks noGrp="1"/>
          </p:cNvSpPr>
          <p:nvPr>
            <p:ph type="dt" sz="half" idx="10"/>
          </p:nvPr>
        </p:nvSpPr>
        <p:spPr/>
        <p:txBody>
          <a:bodyPr/>
          <a:lstStyle/>
          <a:p>
            <a:fld id="{286FD33E-EB4F-403B-8C2B-810B018F1D2A}" type="datetimeFigureOut">
              <a:rPr lang="nb-NO" smtClean="0"/>
              <a:t>13.10.2021</a:t>
            </a:fld>
            <a:endParaRPr lang="nb-NO"/>
          </a:p>
        </p:txBody>
      </p:sp>
      <p:sp>
        <p:nvSpPr>
          <p:cNvPr id="6" name="Plassholder for bunntekst 5">
            <a:extLst>
              <a:ext uri="{FF2B5EF4-FFF2-40B4-BE49-F238E27FC236}">
                <a16:creationId xmlns:a16="http://schemas.microsoft.com/office/drawing/2014/main" id="{C6A239CB-FAE6-4C4B-9BE6-A2CE51828F5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20710C64-CD3D-41C3-BB19-422020D8FDEC}"/>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190731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E7565-843F-4257-9266-AB63512DA8E8}"/>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F30A4CC1-F8CB-4BCA-B68A-271D2AFCFB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9085B0CF-8138-4BF1-890D-623C17577639}"/>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22373FBC-765B-4980-8187-51D039ADB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BB215758-91E0-4F36-AE6A-9426B2597EB7}"/>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27576E45-D24B-4C9C-952B-6EBA11A5F496}"/>
              </a:ext>
            </a:extLst>
          </p:cNvPr>
          <p:cNvSpPr>
            <a:spLocks noGrp="1"/>
          </p:cNvSpPr>
          <p:nvPr>
            <p:ph type="dt" sz="half" idx="10"/>
          </p:nvPr>
        </p:nvSpPr>
        <p:spPr/>
        <p:txBody>
          <a:bodyPr/>
          <a:lstStyle/>
          <a:p>
            <a:fld id="{286FD33E-EB4F-403B-8C2B-810B018F1D2A}" type="datetimeFigureOut">
              <a:rPr lang="nb-NO" smtClean="0"/>
              <a:t>13.10.2021</a:t>
            </a:fld>
            <a:endParaRPr lang="nb-NO"/>
          </a:p>
        </p:txBody>
      </p:sp>
      <p:sp>
        <p:nvSpPr>
          <p:cNvPr id="8" name="Plassholder for bunntekst 7">
            <a:extLst>
              <a:ext uri="{FF2B5EF4-FFF2-40B4-BE49-F238E27FC236}">
                <a16:creationId xmlns:a16="http://schemas.microsoft.com/office/drawing/2014/main" id="{07C8F2C1-42CA-474E-8A94-5FF6AD1EA3D0}"/>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2041BE7F-3920-4796-A22D-CB5AD5C5CA22}"/>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2020360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EB616C-2CDF-488E-B8B0-7847C9BB0301}"/>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11F2F50F-1F39-4841-AA05-FFF1E04AA3E5}"/>
              </a:ext>
            </a:extLst>
          </p:cNvPr>
          <p:cNvSpPr>
            <a:spLocks noGrp="1"/>
          </p:cNvSpPr>
          <p:nvPr>
            <p:ph type="dt" sz="half" idx="10"/>
          </p:nvPr>
        </p:nvSpPr>
        <p:spPr/>
        <p:txBody>
          <a:bodyPr/>
          <a:lstStyle/>
          <a:p>
            <a:fld id="{286FD33E-EB4F-403B-8C2B-810B018F1D2A}" type="datetimeFigureOut">
              <a:rPr lang="nb-NO" smtClean="0"/>
              <a:t>13.10.2021</a:t>
            </a:fld>
            <a:endParaRPr lang="nb-NO"/>
          </a:p>
        </p:txBody>
      </p:sp>
      <p:sp>
        <p:nvSpPr>
          <p:cNvPr id="4" name="Plassholder for bunntekst 3">
            <a:extLst>
              <a:ext uri="{FF2B5EF4-FFF2-40B4-BE49-F238E27FC236}">
                <a16:creationId xmlns:a16="http://schemas.microsoft.com/office/drawing/2014/main" id="{A5462DEF-116C-46D3-AE3C-1D19EF0198D5}"/>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9E3CEA6-0AAE-486D-A6B6-B20B16564A65}"/>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3095576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83D27E2D-CB37-47DA-8D6C-AC2747F1A7B7}"/>
              </a:ext>
            </a:extLst>
          </p:cNvPr>
          <p:cNvSpPr>
            <a:spLocks noGrp="1"/>
          </p:cNvSpPr>
          <p:nvPr>
            <p:ph type="dt" sz="half" idx="10"/>
          </p:nvPr>
        </p:nvSpPr>
        <p:spPr/>
        <p:txBody>
          <a:bodyPr/>
          <a:lstStyle/>
          <a:p>
            <a:fld id="{286FD33E-EB4F-403B-8C2B-810B018F1D2A}" type="datetimeFigureOut">
              <a:rPr lang="nb-NO" smtClean="0"/>
              <a:t>13.10.2021</a:t>
            </a:fld>
            <a:endParaRPr lang="nb-NO"/>
          </a:p>
        </p:txBody>
      </p:sp>
      <p:sp>
        <p:nvSpPr>
          <p:cNvPr id="3" name="Plassholder for bunntekst 2">
            <a:extLst>
              <a:ext uri="{FF2B5EF4-FFF2-40B4-BE49-F238E27FC236}">
                <a16:creationId xmlns:a16="http://schemas.microsoft.com/office/drawing/2014/main" id="{FE98D135-8044-4519-96A3-6A1D5D08EC38}"/>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B27DB91A-7136-4A40-A0AE-799A7621898A}"/>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930582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F26F2B4-3AA3-44CF-9191-247FC561A3D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41DA023E-7031-4F93-83EB-F448B376BD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FC9A4390-5A2F-4EB6-B0CF-7098B458E6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955002D6-6D05-4932-B885-42BD5E175558}"/>
              </a:ext>
            </a:extLst>
          </p:cNvPr>
          <p:cNvSpPr>
            <a:spLocks noGrp="1"/>
          </p:cNvSpPr>
          <p:nvPr>
            <p:ph type="dt" sz="half" idx="10"/>
          </p:nvPr>
        </p:nvSpPr>
        <p:spPr/>
        <p:txBody>
          <a:bodyPr/>
          <a:lstStyle/>
          <a:p>
            <a:fld id="{286FD33E-EB4F-403B-8C2B-810B018F1D2A}" type="datetimeFigureOut">
              <a:rPr lang="nb-NO" smtClean="0"/>
              <a:t>13.10.2021</a:t>
            </a:fld>
            <a:endParaRPr lang="nb-NO"/>
          </a:p>
        </p:txBody>
      </p:sp>
      <p:sp>
        <p:nvSpPr>
          <p:cNvPr id="6" name="Plassholder for bunntekst 5">
            <a:extLst>
              <a:ext uri="{FF2B5EF4-FFF2-40B4-BE49-F238E27FC236}">
                <a16:creationId xmlns:a16="http://schemas.microsoft.com/office/drawing/2014/main" id="{F5E45BAC-C462-470A-AFFB-F9668C857F0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937439A-A07A-4E86-8DD5-0CA9F8FE4739}"/>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21194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B0B4116-FDF4-4027-ABE2-559623C35B21}"/>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97D97EAE-EEFB-40DA-B00C-DA7D8A3564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E87222F8-FB63-43D3-9DBD-10B6F7BE8D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1D4B860E-FE6F-45D3-9A1E-E65A3257EF6D}"/>
              </a:ext>
            </a:extLst>
          </p:cNvPr>
          <p:cNvSpPr>
            <a:spLocks noGrp="1"/>
          </p:cNvSpPr>
          <p:nvPr>
            <p:ph type="dt" sz="half" idx="10"/>
          </p:nvPr>
        </p:nvSpPr>
        <p:spPr/>
        <p:txBody>
          <a:bodyPr/>
          <a:lstStyle/>
          <a:p>
            <a:fld id="{286FD33E-EB4F-403B-8C2B-810B018F1D2A}" type="datetimeFigureOut">
              <a:rPr lang="nb-NO" smtClean="0"/>
              <a:t>13.10.2021</a:t>
            </a:fld>
            <a:endParaRPr lang="nb-NO"/>
          </a:p>
        </p:txBody>
      </p:sp>
      <p:sp>
        <p:nvSpPr>
          <p:cNvPr id="6" name="Plassholder for bunntekst 5">
            <a:extLst>
              <a:ext uri="{FF2B5EF4-FFF2-40B4-BE49-F238E27FC236}">
                <a16:creationId xmlns:a16="http://schemas.microsoft.com/office/drawing/2014/main" id="{C7423F7F-C729-41A5-8C57-888A5973181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1873228-5683-4FC5-A2A2-8BAB429E459F}"/>
              </a:ext>
            </a:extLst>
          </p:cNvPr>
          <p:cNvSpPr>
            <a:spLocks noGrp="1"/>
          </p:cNvSpPr>
          <p:nvPr>
            <p:ph type="sldNum" sz="quarter" idx="12"/>
          </p:nvPr>
        </p:nvSpPr>
        <p:spPr/>
        <p:txBody>
          <a:bodyPr/>
          <a:lstStyle/>
          <a:p>
            <a:fld id="{9357B542-0AF1-40ED-A76F-53BACCD068CE}" type="slidenum">
              <a:rPr lang="nb-NO" smtClean="0"/>
              <a:t>‹#›</a:t>
            </a:fld>
            <a:endParaRPr lang="nb-NO"/>
          </a:p>
        </p:txBody>
      </p:sp>
    </p:spTree>
    <p:extLst>
      <p:ext uri="{BB962C8B-B14F-4D97-AF65-F5344CB8AC3E}">
        <p14:creationId xmlns:p14="http://schemas.microsoft.com/office/powerpoint/2010/main" val="2067750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2AD732EB-8746-4CBB-83EE-348B1955F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193E1E3C-6CA5-45E1-9ED7-89A6A1F74E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184319E-3E01-4FDA-8D9F-5DEEEB0901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FD33E-EB4F-403B-8C2B-810B018F1D2A}" type="datetimeFigureOut">
              <a:rPr lang="nb-NO" smtClean="0"/>
              <a:t>13.10.2021</a:t>
            </a:fld>
            <a:endParaRPr lang="nb-NO"/>
          </a:p>
        </p:txBody>
      </p:sp>
      <p:sp>
        <p:nvSpPr>
          <p:cNvPr id="5" name="Plassholder for bunntekst 4">
            <a:extLst>
              <a:ext uri="{FF2B5EF4-FFF2-40B4-BE49-F238E27FC236}">
                <a16:creationId xmlns:a16="http://schemas.microsoft.com/office/drawing/2014/main" id="{C5ADF978-9BC3-433B-8C6D-7E4FCDB2FF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DDAB32F6-A299-4364-8D47-AB44FDC7FA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7B542-0AF1-40ED-A76F-53BACCD068CE}" type="slidenum">
              <a:rPr lang="nb-NO" smtClean="0"/>
              <a:t>‹#›</a:t>
            </a:fld>
            <a:endParaRPr lang="nb-NO"/>
          </a:p>
        </p:txBody>
      </p:sp>
    </p:spTree>
    <p:extLst>
      <p:ext uri="{BB962C8B-B14F-4D97-AF65-F5344CB8AC3E}">
        <p14:creationId xmlns:p14="http://schemas.microsoft.com/office/powerpoint/2010/main" val="1656019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BCDECC-B7C6-4C8B-AB07-FD5906F640C4}"/>
              </a:ext>
            </a:extLst>
          </p:cNvPr>
          <p:cNvSpPr>
            <a:spLocks noGrp="1"/>
          </p:cNvSpPr>
          <p:nvPr>
            <p:ph type="ctrTitle"/>
          </p:nvPr>
        </p:nvSpPr>
        <p:spPr>
          <a:xfrm>
            <a:off x="1524000" y="1681426"/>
            <a:ext cx="9144000" cy="783710"/>
          </a:xfrm>
        </p:spPr>
        <p:txBody>
          <a:bodyPr>
            <a:normAutofit/>
          </a:bodyPr>
          <a:lstStyle/>
          <a:p>
            <a:r>
              <a:rPr lang="nb-NO" sz="3200" dirty="0">
                <a:solidFill>
                  <a:srgbClr val="0070C0"/>
                </a:solidFill>
              </a:rPr>
              <a:t>Regler om innsyn og åpenhet i digital forvaltning</a:t>
            </a:r>
            <a:br>
              <a:rPr lang="nb-NO" sz="3200">
                <a:solidFill>
                  <a:srgbClr val="0070C0"/>
                </a:solidFill>
              </a:rPr>
            </a:br>
            <a:endParaRPr lang="nb-NO" sz="1800" dirty="0">
              <a:solidFill>
                <a:srgbClr val="0070C0"/>
              </a:solidFill>
            </a:endParaRPr>
          </a:p>
        </p:txBody>
      </p:sp>
      <p:sp>
        <p:nvSpPr>
          <p:cNvPr id="3" name="Undertittel 2">
            <a:extLst>
              <a:ext uri="{FF2B5EF4-FFF2-40B4-BE49-F238E27FC236}">
                <a16:creationId xmlns:a16="http://schemas.microsoft.com/office/drawing/2014/main" id="{28F1ECD0-795B-4BDA-BB0B-F775F5872863}"/>
              </a:ext>
            </a:extLst>
          </p:cNvPr>
          <p:cNvSpPr>
            <a:spLocks noGrp="1"/>
          </p:cNvSpPr>
          <p:nvPr>
            <p:ph type="subTitle" idx="1"/>
          </p:nvPr>
        </p:nvSpPr>
        <p:spPr>
          <a:xfrm>
            <a:off x="1524000" y="2820720"/>
            <a:ext cx="9144000" cy="1655762"/>
          </a:xfrm>
        </p:spPr>
        <p:txBody>
          <a:bodyPr>
            <a:normAutofit/>
          </a:bodyPr>
          <a:lstStyle/>
          <a:p>
            <a:r>
              <a:rPr lang="nb-NO" sz="1600" dirty="0"/>
              <a:t>Dag Wiese Schartum</a:t>
            </a:r>
          </a:p>
        </p:txBody>
      </p:sp>
    </p:spTree>
    <p:extLst>
      <p:ext uri="{BB962C8B-B14F-4D97-AF65-F5344CB8AC3E}">
        <p14:creationId xmlns:p14="http://schemas.microsoft.com/office/powerpoint/2010/main" val="22607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00AB373-0F73-4F37-83AC-9A666F071634}"/>
              </a:ext>
            </a:extLst>
          </p:cNvPr>
          <p:cNvSpPr>
            <a:spLocks noGrp="1"/>
          </p:cNvSpPr>
          <p:nvPr>
            <p:ph type="title"/>
          </p:nvPr>
        </p:nvSpPr>
        <p:spPr/>
        <p:txBody>
          <a:bodyPr>
            <a:normAutofit/>
          </a:bodyPr>
          <a:lstStyle/>
          <a:p>
            <a:r>
              <a:rPr lang="nb-NO" sz="3200" dirty="0">
                <a:solidFill>
                  <a:schemeClr val="accent5">
                    <a:lumMod val="75000"/>
                  </a:schemeClr>
                </a:solidFill>
              </a:rPr>
              <a:t>Noen innledende refleksjoner</a:t>
            </a:r>
          </a:p>
        </p:txBody>
      </p:sp>
      <p:sp>
        <p:nvSpPr>
          <p:cNvPr id="3" name="Plassholder for innhold 2">
            <a:extLst>
              <a:ext uri="{FF2B5EF4-FFF2-40B4-BE49-F238E27FC236}">
                <a16:creationId xmlns:a16="http://schemas.microsoft.com/office/drawing/2014/main" id="{DF9FBA78-9742-4062-93A6-72CE03267E31}"/>
              </a:ext>
            </a:extLst>
          </p:cNvPr>
          <p:cNvSpPr>
            <a:spLocks noGrp="1"/>
          </p:cNvSpPr>
          <p:nvPr>
            <p:ph idx="1"/>
          </p:nvPr>
        </p:nvSpPr>
        <p:spPr/>
        <p:txBody>
          <a:bodyPr>
            <a:normAutofit fontScale="92500" lnSpcReduction="10000"/>
          </a:bodyPr>
          <a:lstStyle/>
          <a:p>
            <a:r>
              <a:rPr lang="nb-NO" sz="2400" dirty="0"/>
              <a:t>Her bruker jeg «åpenhet» som en fellesbetegnelse som innbefatter tre hovedteknikker: innsyn, tilgjengeliggjøring og informasjon</a:t>
            </a:r>
          </a:p>
          <a:p>
            <a:r>
              <a:rPr lang="nb-NO" sz="2400" dirty="0"/>
              <a:t>Mange vil assosiere åpenhet med dokumenter og skriftlighet</a:t>
            </a:r>
          </a:p>
          <a:p>
            <a:pPr lvl="1"/>
            <a:r>
              <a:rPr lang="nb-NO" dirty="0"/>
              <a:t>Det er ikke alltid en forutsetning om at det eksisterer noe dokument/skriftlig å kreve innsyn i, jf. PVF art. 13 og 14, og art. 15(1)(a) – (h) (jf. «og følgende informasjon» i art. 15(1))</a:t>
            </a:r>
          </a:p>
          <a:p>
            <a:r>
              <a:rPr lang="nb-NO" sz="2400" dirty="0"/>
              <a:t>Norsk offentlig forvaltning er basert på en «skriftlighetskultur» og forutsetning om at forhold av betydning skal være mulig å skaffe seg kunnskap om, jf. forutsetninger om saksdokumenter og plikten i </a:t>
            </a:r>
            <a:r>
              <a:rPr lang="nb-NO" sz="2400" dirty="0" err="1"/>
              <a:t>fvl</a:t>
            </a:r>
            <a:r>
              <a:rPr lang="nb-NO" sz="2400" dirty="0"/>
              <a:t> § 11d om nedtegning fra muntlige forhandlinger og samtaler mv.</a:t>
            </a:r>
          </a:p>
          <a:p>
            <a:r>
              <a:rPr lang="nb-NO" sz="2400" dirty="0"/>
              <a:t>Dokumentasjonsplikter i arkivlova og ellers er bl.a. uttrykk for at det må produseres «spor» når offentlig myndighet blir utøvet, slik at det er mulig å gjøre seg kjent med myndighetsutøvelsen også i ettertid, og dermed også kan være gjenstand for kontradiksjon, legalitetskontroll, grunnlag for å fremme rettskrav mv.</a:t>
            </a:r>
          </a:p>
        </p:txBody>
      </p:sp>
    </p:spTree>
    <p:extLst>
      <p:ext uri="{BB962C8B-B14F-4D97-AF65-F5344CB8AC3E}">
        <p14:creationId xmlns:p14="http://schemas.microsoft.com/office/powerpoint/2010/main" val="326831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21DD94-8714-43A7-8163-3A3A7AB7A75D}"/>
              </a:ext>
            </a:extLst>
          </p:cNvPr>
          <p:cNvSpPr>
            <a:spLocks noGrp="1"/>
          </p:cNvSpPr>
          <p:nvPr>
            <p:ph type="title"/>
          </p:nvPr>
        </p:nvSpPr>
        <p:spPr>
          <a:xfrm>
            <a:off x="838200" y="90876"/>
            <a:ext cx="10515600" cy="606841"/>
          </a:xfrm>
        </p:spPr>
        <p:txBody>
          <a:bodyPr>
            <a:normAutofit fontScale="90000"/>
          </a:bodyPr>
          <a:lstStyle/>
          <a:p>
            <a:r>
              <a:rPr lang="nb-NO" sz="3200" dirty="0">
                <a:solidFill>
                  <a:srgbClr val="0070C0"/>
                </a:solidFill>
              </a:rPr>
              <a:t>Kort om sentrale dokumentasjonsplikter for forvaltningsorganer</a:t>
            </a:r>
          </a:p>
        </p:txBody>
      </p:sp>
      <p:sp>
        <p:nvSpPr>
          <p:cNvPr id="3" name="Rektangel 2">
            <a:extLst>
              <a:ext uri="{FF2B5EF4-FFF2-40B4-BE49-F238E27FC236}">
                <a16:creationId xmlns:a16="http://schemas.microsoft.com/office/drawing/2014/main" id="{4A4BE100-B5EB-469F-A520-30C68365297C}"/>
              </a:ext>
            </a:extLst>
          </p:cNvPr>
          <p:cNvSpPr/>
          <p:nvPr/>
        </p:nvSpPr>
        <p:spPr>
          <a:xfrm>
            <a:off x="838199" y="697717"/>
            <a:ext cx="10617649" cy="830997"/>
          </a:xfrm>
          <a:prstGeom prst="rect">
            <a:avLst/>
          </a:prstGeom>
        </p:spPr>
        <p:txBody>
          <a:bodyPr wrap="square">
            <a:spAutoFit/>
          </a:bodyPr>
          <a:lstStyle/>
          <a:p>
            <a:r>
              <a:rPr lang="nn-NO" sz="1600" b="1" dirty="0"/>
              <a:t>§ 6 </a:t>
            </a:r>
            <a:r>
              <a:rPr lang="nn-NO" sz="1600" b="1" i="1" dirty="0"/>
              <a:t>Arkivansvaret </a:t>
            </a:r>
            <a:r>
              <a:rPr lang="nn-NO" sz="1600" i="1" dirty="0"/>
              <a:t>(</a:t>
            </a:r>
            <a:r>
              <a:rPr lang="nn-NO" sz="1600" i="1" dirty="0" err="1"/>
              <a:t>fra</a:t>
            </a:r>
            <a:r>
              <a:rPr lang="nn-NO" sz="1600" i="1" dirty="0"/>
              <a:t> arkivlova)</a:t>
            </a:r>
          </a:p>
          <a:p>
            <a:r>
              <a:rPr lang="nn-NO" sz="1600" dirty="0"/>
              <a:t>Offentlege organ</a:t>
            </a:r>
            <a:r>
              <a:rPr lang="nn-NO" sz="1600" baseline="30000" dirty="0"/>
              <a:t>​</a:t>
            </a:r>
            <a:r>
              <a:rPr lang="nn-NO" sz="1600" dirty="0"/>
              <a:t> pliktar å ha arkiv,</a:t>
            </a:r>
            <a:r>
              <a:rPr lang="nn-NO" sz="1600" baseline="30000" dirty="0"/>
              <a:t>​</a:t>
            </a:r>
            <a:r>
              <a:rPr lang="nn-NO" sz="1600" dirty="0"/>
              <a:t> og desse skal vera ordna og innretta slik at dokumenta</a:t>
            </a:r>
            <a:r>
              <a:rPr lang="nn-NO" sz="1600" baseline="30000" dirty="0"/>
              <a:t>​</a:t>
            </a:r>
            <a:r>
              <a:rPr lang="nn-NO" sz="1600" dirty="0"/>
              <a:t> er tryggja som informasjonskjelder for samtid og ettertid</a:t>
            </a:r>
          </a:p>
        </p:txBody>
      </p:sp>
      <p:sp>
        <p:nvSpPr>
          <p:cNvPr id="4" name="TekstSylinder 3">
            <a:extLst>
              <a:ext uri="{FF2B5EF4-FFF2-40B4-BE49-F238E27FC236}">
                <a16:creationId xmlns:a16="http://schemas.microsoft.com/office/drawing/2014/main" id="{8721FF50-D784-4F42-A887-653EEE7088D9}"/>
              </a:ext>
            </a:extLst>
          </p:cNvPr>
          <p:cNvSpPr txBox="1"/>
          <p:nvPr/>
        </p:nvSpPr>
        <p:spPr>
          <a:xfrm>
            <a:off x="838200" y="3098374"/>
            <a:ext cx="10823650" cy="2800767"/>
          </a:xfrm>
          <a:prstGeom prst="rect">
            <a:avLst/>
          </a:prstGeom>
          <a:noFill/>
        </p:spPr>
        <p:txBody>
          <a:bodyPr wrap="square" rtlCol="0">
            <a:spAutoFit/>
          </a:bodyPr>
          <a:lstStyle/>
          <a:p>
            <a:r>
              <a:rPr lang="nn-NO" sz="1600" b="1" dirty="0"/>
              <a:t>§ 9 Journalføring </a:t>
            </a:r>
            <a:r>
              <a:rPr lang="nn-NO" sz="1600" i="1" dirty="0"/>
              <a:t>(</a:t>
            </a:r>
            <a:r>
              <a:rPr lang="nn-NO" sz="1600" i="1" dirty="0" err="1"/>
              <a:t>fra</a:t>
            </a:r>
            <a:r>
              <a:rPr lang="nn-NO" sz="1600" i="1" dirty="0"/>
              <a:t> arkivforskrifta)</a:t>
            </a:r>
          </a:p>
          <a:p>
            <a:r>
              <a:rPr lang="nn-NO" sz="1600" dirty="0"/>
              <a:t>Eit offentleg organ skal ha ein eller fleire journalar for registrering av dokument i dei sakene organet opprettar. I journalen skal ein registrere </a:t>
            </a:r>
            <a:r>
              <a:rPr lang="nn-NO" sz="1600" dirty="0">
                <a:solidFill>
                  <a:srgbClr val="7030A0"/>
                </a:solidFill>
              </a:rPr>
              <a:t>alle inngåande og utgåande dokument som etter offentleglova § 4 må reknast som saksdokument for organet</a:t>
            </a:r>
            <a:r>
              <a:rPr lang="nn-NO" sz="1600" dirty="0"/>
              <a:t>, dersom dei er eller blir saksbehandla og har verdi som dokumentasjon. </a:t>
            </a:r>
            <a:r>
              <a:rPr lang="nn-NO" sz="1600" dirty="0">
                <a:solidFill>
                  <a:srgbClr val="C00000"/>
                </a:solidFill>
              </a:rPr>
              <a:t>Organinterne dokument etter offentleglova § 14 skal organet registrere i journalen så langt organet finn det tenleg</a:t>
            </a:r>
            <a:r>
              <a:rPr lang="nn-NO" sz="1600" dirty="0"/>
              <a:t>. Desse organinterne dokumenta </a:t>
            </a:r>
            <a:r>
              <a:rPr lang="nn-NO" sz="1600" dirty="0">
                <a:solidFill>
                  <a:schemeClr val="accent6">
                    <a:lumMod val="75000"/>
                  </a:schemeClr>
                </a:solidFill>
              </a:rPr>
              <a:t>skal likevel alltid journalførast:</a:t>
            </a:r>
          </a:p>
          <a:p>
            <a:pPr defTabSz="360363"/>
            <a:r>
              <a:rPr lang="nn-NO" sz="1600" dirty="0"/>
              <a:t>a)	dokument som er omtalte i offentleglova § 14 andre ledd</a:t>
            </a:r>
          </a:p>
          <a:p>
            <a:pPr defTabSz="360363"/>
            <a:r>
              <a:rPr lang="nn-NO" sz="1600" dirty="0"/>
              <a:t>b)	dokument som er omtalte i offentleglova § 16 første ledd bokstav a til d, § 16 andre ledd og § 16 tredje ledd 	første  	punktum</a:t>
            </a:r>
          </a:p>
          <a:p>
            <a:pPr defTabSz="360363"/>
            <a:r>
              <a:rPr lang="nn-NO" sz="1600" dirty="0"/>
              <a:t>c)	dokument som er omtalte i </a:t>
            </a:r>
            <a:r>
              <a:rPr lang="nn-NO" sz="1600" dirty="0" err="1"/>
              <a:t>offentlegforskrifta</a:t>
            </a:r>
            <a:r>
              <a:rPr lang="nn-NO" sz="1600" dirty="0"/>
              <a:t> § 8.</a:t>
            </a:r>
          </a:p>
          <a:p>
            <a:r>
              <a:rPr lang="nn-NO" sz="1600" dirty="0"/>
              <a:t>Dokument i </a:t>
            </a:r>
            <a:r>
              <a:rPr lang="nn-NO" sz="1600" dirty="0">
                <a:solidFill>
                  <a:schemeClr val="accent1">
                    <a:lumMod val="75000"/>
                  </a:schemeClr>
                </a:solidFill>
              </a:rPr>
              <a:t>saker om innsyn </a:t>
            </a:r>
            <a:r>
              <a:rPr lang="nn-NO" sz="1600" dirty="0"/>
              <a:t>er ikkje omfatta av journalføringsplikta, med mindre dokumenta gjeld eller inneheld ei nærmare grunngjeving, ein klage, eit krav om betaling for innsyn eller eit spørsmål om korleis innsyn skal givast.</a:t>
            </a:r>
            <a:endParaRPr lang="nb-NO" sz="1600" dirty="0"/>
          </a:p>
        </p:txBody>
      </p:sp>
      <p:sp>
        <p:nvSpPr>
          <p:cNvPr id="5" name="Rektangel 4">
            <a:extLst>
              <a:ext uri="{FF2B5EF4-FFF2-40B4-BE49-F238E27FC236}">
                <a16:creationId xmlns:a16="http://schemas.microsoft.com/office/drawing/2014/main" id="{CE198731-900B-4A2F-ADCB-C4388A54AED8}"/>
              </a:ext>
            </a:extLst>
          </p:cNvPr>
          <p:cNvSpPr/>
          <p:nvPr/>
        </p:nvSpPr>
        <p:spPr>
          <a:xfrm>
            <a:off x="838200" y="1528714"/>
            <a:ext cx="10777785" cy="1569660"/>
          </a:xfrm>
          <a:prstGeom prst="rect">
            <a:avLst/>
          </a:prstGeom>
        </p:spPr>
        <p:txBody>
          <a:bodyPr wrap="square">
            <a:spAutoFit/>
          </a:bodyPr>
          <a:lstStyle/>
          <a:p>
            <a:r>
              <a:rPr lang="nn-NO" sz="1600" b="1" dirty="0"/>
              <a:t>§ 4 Definisjonar </a:t>
            </a:r>
            <a:r>
              <a:rPr lang="nn-NO" sz="1600" i="1" dirty="0"/>
              <a:t>(</a:t>
            </a:r>
            <a:r>
              <a:rPr lang="nn-NO" sz="1600" i="1" dirty="0" err="1"/>
              <a:t>fra</a:t>
            </a:r>
            <a:r>
              <a:rPr lang="nn-NO" sz="1600" i="1" dirty="0"/>
              <a:t> offentleglova)</a:t>
            </a:r>
          </a:p>
          <a:p>
            <a:r>
              <a:rPr lang="nn-NO" sz="1600" dirty="0"/>
              <a:t>Med </a:t>
            </a:r>
            <a:r>
              <a:rPr lang="nn-NO" sz="1600" dirty="0">
                <a:solidFill>
                  <a:srgbClr val="CC00CC"/>
                </a:solidFill>
              </a:rPr>
              <a:t>dokument</a:t>
            </a:r>
            <a:r>
              <a:rPr lang="nn-NO" sz="1600" dirty="0"/>
              <a:t> er meint ei logisk avgrensa informasjonsmengd som er lagra på eit medium for seinare lesing, lytting, framsyning, overføring eller liknande.​</a:t>
            </a:r>
          </a:p>
          <a:p>
            <a:r>
              <a:rPr lang="nn-NO" sz="1600" dirty="0">
                <a:solidFill>
                  <a:srgbClr val="CC0099"/>
                </a:solidFill>
              </a:rPr>
              <a:t>Saksdokument for organet er dokument som er komne inn til eller lagde fram for eit organ, eller som organet sjølv har oppretta, og som gjeld ansvarsområdet eller verksemda til organet.</a:t>
            </a:r>
            <a:r>
              <a:rPr lang="nn-NO" sz="1600" dirty="0"/>
              <a:t> Eit dokument er oppretta når det er sendt ut av organet. Dersom dette ikkje skjer, skal dokumentet reknast som oppretta når det er </a:t>
            </a:r>
            <a:r>
              <a:rPr lang="nn-NO" sz="1600" dirty="0" err="1"/>
              <a:t>ferdigstilt</a:t>
            </a:r>
            <a:r>
              <a:rPr lang="nn-NO" sz="1600" dirty="0"/>
              <a:t>.</a:t>
            </a:r>
            <a:endParaRPr lang="nb-NO" sz="1600" dirty="0"/>
          </a:p>
        </p:txBody>
      </p:sp>
      <p:sp>
        <p:nvSpPr>
          <p:cNvPr id="6" name="TekstSylinder 5">
            <a:extLst>
              <a:ext uri="{FF2B5EF4-FFF2-40B4-BE49-F238E27FC236}">
                <a16:creationId xmlns:a16="http://schemas.microsoft.com/office/drawing/2014/main" id="{D7A58F1D-2802-46F7-9F07-4F03B8324C7A}"/>
              </a:ext>
            </a:extLst>
          </p:cNvPr>
          <p:cNvSpPr txBox="1"/>
          <p:nvPr/>
        </p:nvSpPr>
        <p:spPr>
          <a:xfrm>
            <a:off x="838200" y="5952150"/>
            <a:ext cx="10476394" cy="584775"/>
          </a:xfrm>
          <a:prstGeom prst="rect">
            <a:avLst/>
          </a:prstGeom>
          <a:solidFill>
            <a:schemeClr val="accent4">
              <a:lumMod val="20000"/>
              <a:lumOff val="80000"/>
            </a:schemeClr>
          </a:solidFill>
        </p:spPr>
        <p:txBody>
          <a:bodyPr wrap="none" rtlCol="0">
            <a:spAutoFit/>
          </a:bodyPr>
          <a:lstStyle/>
          <a:p>
            <a:r>
              <a:rPr lang="nb-NO" sz="1600" dirty="0"/>
              <a:t>Merk at PVF art. 30, 25(1) og 33(5) inneholder dokumentasjonsplikter, og at det innenfor avgrensede saksområder kan være</a:t>
            </a:r>
          </a:p>
          <a:p>
            <a:r>
              <a:rPr lang="nb-NO" sz="1600" dirty="0"/>
              <a:t>dokumentasjonsplikter som følger av særlovgivning</a:t>
            </a:r>
          </a:p>
        </p:txBody>
      </p:sp>
    </p:spTree>
    <p:extLst>
      <p:ext uri="{BB962C8B-B14F-4D97-AF65-F5344CB8AC3E}">
        <p14:creationId xmlns:p14="http://schemas.microsoft.com/office/powerpoint/2010/main" val="321043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219076"/>
            <a:ext cx="10515600" cy="762000"/>
          </a:xfrm>
        </p:spPr>
        <p:txBody>
          <a:bodyPr>
            <a:noAutofit/>
          </a:bodyPr>
          <a:lstStyle/>
          <a:p>
            <a:r>
              <a:rPr lang="nb-NO" sz="3200" dirty="0">
                <a:solidFill>
                  <a:srgbClr val="C00000"/>
                </a:solidFill>
              </a:rPr>
              <a:t>Oversikt over sentrale regler som gir offentlighet og åpenhet i forvaltningen</a:t>
            </a:r>
            <a:endParaRPr lang="en-GB" sz="3200" dirty="0">
              <a:solidFill>
                <a:srgbClr val="C00000"/>
              </a:solidFill>
            </a:endParaRPr>
          </a:p>
        </p:txBody>
      </p:sp>
      <p:sp>
        <p:nvSpPr>
          <p:cNvPr id="3" name="Plassholder for innhold 2"/>
          <p:cNvSpPr>
            <a:spLocks noGrp="1"/>
          </p:cNvSpPr>
          <p:nvPr>
            <p:ph idx="1"/>
          </p:nvPr>
        </p:nvSpPr>
        <p:spPr>
          <a:xfrm>
            <a:off x="247650" y="1065320"/>
            <a:ext cx="11468100" cy="5421205"/>
          </a:xfrm>
        </p:spPr>
        <p:txBody>
          <a:bodyPr>
            <a:normAutofit fontScale="70000" lnSpcReduction="20000"/>
          </a:bodyPr>
          <a:lstStyle/>
          <a:p>
            <a:pPr marL="271463" indent="-271463" defTabSz="541338">
              <a:buNone/>
            </a:pPr>
            <a:r>
              <a:rPr lang="nb-NO" b="1" u="sng" dirty="0"/>
              <a:t>Regler om:</a:t>
            </a:r>
          </a:p>
          <a:p>
            <a:pPr marL="271463" indent="-271463" defTabSz="541338">
              <a:buNone/>
            </a:pPr>
            <a:r>
              <a:rPr lang="nb-NO" dirty="0"/>
              <a:t>•	rett for borgere til innsyn </a:t>
            </a:r>
            <a:r>
              <a:rPr lang="nb-NO" i="1" dirty="0"/>
              <a:t>etter begjæring </a:t>
            </a:r>
            <a:r>
              <a:rPr lang="nb-NO" dirty="0"/>
              <a:t>om informasjon hos det offentlige (innsyn)</a:t>
            </a:r>
          </a:p>
          <a:p>
            <a:pPr lvl="1" defTabSz="541338">
              <a:buFont typeface="Wingdings" panose="05000000000000000000" pitchFamily="2" charset="2"/>
              <a:buChar char="§"/>
            </a:pPr>
            <a:r>
              <a:rPr lang="nb-NO" dirty="0"/>
              <a:t>Rett til innsyn for parter etter </a:t>
            </a:r>
            <a:r>
              <a:rPr lang="nb-NO" dirty="0" err="1">
                <a:solidFill>
                  <a:srgbClr val="C00000"/>
                </a:solidFill>
              </a:rPr>
              <a:t>fvl</a:t>
            </a:r>
            <a:r>
              <a:rPr lang="nb-NO" dirty="0">
                <a:solidFill>
                  <a:srgbClr val="C00000"/>
                </a:solidFill>
              </a:rPr>
              <a:t> § 18 flg.</a:t>
            </a:r>
          </a:p>
          <a:p>
            <a:pPr lvl="1" defTabSz="541338">
              <a:buFont typeface="Wingdings" panose="05000000000000000000" pitchFamily="2" charset="2"/>
              <a:buChar char="§"/>
            </a:pPr>
            <a:r>
              <a:rPr lang="nb-NO" dirty="0"/>
              <a:t>Rett til innsyn for registrerte </a:t>
            </a:r>
            <a:r>
              <a:rPr lang="nb-NO" dirty="0">
                <a:solidFill>
                  <a:srgbClr val="C00000"/>
                </a:solidFill>
                <a:sym typeface="Wingdings" panose="05000000000000000000" pitchFamily="2" charset="2"/>
              </a:rPr>
              <a:t>PVF art. 15</a:t>
            </a:r>
            <a:endParaRPr lang="nb-NO" dirty="0">
              <a:solidFill>
                <a:srgbClr val="C00000"/>
              </a:solidFill>
            </a:endParaRPr>
          </a:p>
          <a:p>
            <a:pPr lvl="1" defTabSz="541338">
              <a:buFont typeface="Wingdings" panose="05000000000000000000" pitchFamily="2" charset="2"/>
              <a:buChar char="§"/>
            </a:pPr>
            <a:r>
              <a:rPr lang="nb-NO" dirty="0"/>
              <a:t>Rett til innsyn for alle etter </a:t>
            </a:r>
            <a:r>
              <a:rPr lang="nb-NO" dirty="0" err="1">
                <a:solidFill>
                  <a:srgbClr val="C00000"/>
                </a:solidFill>
              </a:rPr>
              <a:t>offl</a:t>
            </a:r>
            <a:r>
              <a:rPr lang="nb-NO" dirty="0">
                <a:solidFill>
                  <a:srgbClr val="C00000"/>
                </a:solidFill>
              </a:rPr>
              <a:t> § 3</a:t>
            </a:r>
          </a:p>
          <a:p>
            <a:pPr lvl="1" defTabSz="541338">
              <a:buFont typeface="Wingdings" panose="05000000000000000000" pitchFamily="2" charset="2"/>
              <a:buChar char="§"/>
            </a:pPr>
            <a:r>
              <a:rPr lang="nb-NO" dirty="0"/>
              <a:t>Rett for alle til å kreve databaseinnsyn, </a:t>
            </a:r>
            <a:r>
              <a:rPr lang="nb-NO" dirty="0" err="1">
                <a:solidFill>
                  <a:srgbClr val="C00000"/>
                </a:solidFill>
              </a:rPr>
              <a:t>offl</a:t>
            </a:r>
            <a:r>
              <a:rPr lang="nb-NO" dirty="0">
                <a:solidFill>
                  <a:srgbClr val="C00000"/>
                </a:solidFill>
              </a:rPr>
              <a:t> § 9</a:t>
            </a:r>
          </a:p>
          <a:p>
            <a:pPr lvl="1" defTabSz="541338">
              <a:buFont typeface="Wingdings" panose="05000000000000000000" pitchFamily="2" charset="2"/>
              <a:buChar char="§"/>
            </a:pPr>
            <a:r>
              <a:rPr lang="nb-NO" dirty="0"/>
              <a:t>Rett til videre bruk av offentlig informasjon, </a:t>
            </a:r>
            <a:r>
              <a:rPr lang="nb-NO" dirty="0" err="1">
                <a:solidFill>
                  <a:srgbClr val="C00000"/>
                </a:solidFill>
              </a:rPr>
              <a:t>offl</a:t>
            </a:r>
            <a:r>
              <a:rPr lang="nb-NO" dirty="0">
                <a:solidFill>
                  <a:srgbClr val="C00000"/>
                </a:solidFill>
              </a:rPr>
              <a:t> § 7</a:t>
            </a:r>
          </a:p>
          <a:p>
            <a:pPr marL="271463" indent="-271463" defTabSz="541338">
              <a:buNone/>
            </a:pPr>
            <a:r>
              <a:rPr lang="nb-NO" dirty="0"/>
              <a:t>•	plikt/rett for forvaltningen til å </a:t>
            </a:r>
            <a:r>
              <a:rPr lang="nb-NO" i="1" dirty="0"/>
              <a:t>gjøre informasjon tilgjengelig </a:t>
            </a:r>
            <a:r>
              <a:rPr lang="nb-NO" dirty="0"/>
              <a:t>for borgere (tilgjengeliggjøring)</a:t>
            </a:r>
          </a:p>
          <a:p>
            <a:pPr lvl="1" defTabSz="541338">
              <a:buFont typeface="Wingdings" panose="05000000000000000000" pitchFamily="2" charset="2"/>
              <a:buChar char="§"/>
            </a:pPr>
            <a:r>
              <a:rPr lang="nb-NO" dirty="0"/>
              <a:t>Plikt for visse statsetater til å gjøre </a:t>
            </a:r>
            <a:r>
              <a:rPr lang="nb-NO" i="1" dirty="0"/>
              <a:t>journaler</a:t>
            </a:r>
            <a:r>
              <a:rPr lang="nb-NO" dirty="0"/>
              <a:t> allment tilgjengelig på internett,</a:t>
            </a:r>
            <a:r>
              <a:rPr lang="nb-NO" dirty="0">
                <a:solidFill>
                  <a:srgbClr val="C00000"/>
                </a:solidFill>
              </a:rPr>
              <a:t> </a:t>
            </a:r>
            <a:r>
              <a:rPr lang="nb-NO" dirty="0" err="1">
                <a:solidFill>
                  <a:srgbClr val="C00000"/>
                </a:solidFill>
              </a:rPr>
              <a:t>off</a:t>
            </a:r>
            <a:r>
              <a:rPr lang="nb-NO" dirty="0">
                <a:solidFill>
                  <a:srgbClr val="C00000"/>
                </a:solidFill>
              </a:rPr>
              <a:t> § 6</a:t>
            </a:r>
          </a:p>
          <a:p>
            <a:pPr lvl="1" defTabSz="541338">
              <a:buFont typeface="Wingdings" panose="05000000000000000000" pitchFamily="2" charset="2"/>
              <a:buChar char="§"/>
            </a:pPr>
            <a:r>
              <a:rPr lang="nb-NO" dirty="0"/>
              <a:t>Rett for offentlige forvaltningsorganer til å gjøre </a:t>
            </a:r>
            <a:r>
              <a:rPr lang="nb-NO" i="1" dirty="0"/>
              <a:t>saksdokumenter</a:t>
            </a:r>
            <a:r>
              <a:rPr lang="nb-NO" dirty="0"/>
              <a:t> allment tilgjengelig på internett, </a:t>
            </a:r>
            <a:r>
              <a:rPr lang="nb-NO" dirty="0" err="1">
                <a:solidFill>
                  <a:srgbClr val="C00000"/>
                </a:solidFill>
              </a:rPr>
              <a:t>off</a:t>
            </a:r>
            <a:r>
              <a:rPr lang="nb-NO" dirty="0">
                <a:solidFill>
                  <a:srgbClr val="C00000"/>
                </a:solidFill>
              </a:rPr>
              <a:t> § 7</a:t>
            </a:r>
          </a:p>
          <a:p>
            <a:pPr marL="271463" indent="-271463" defTabSz="541338">
              <a:buNone/>
            </a:pPr>
            <a:r>
              <a:rPr lang="nb-NO" dirty="0"/>
              <a:t>•	plikt for forvaltningen til </a:t>
            </a:r>
            <a:r>
              <a:rPr lang="nb-NO" i="1" dirty="0"/>
              <a:t>å informere og varsle borgere </a:t>
            </a:r>
            <a:r>
              <a:rPr lang="nb-NO" dirty="0"/>
              <a:t>(informasjons- og varslingsplikter)</a:t>
            </a:r>
          </a:p>
          <a:p>
            <a:pPr lvl="1" defTabSz="541338">
              <a:buFont typeface="Wingdings" panose="05000000000000000000" pitchFamily="2" charset="2"/>
              <a:buChar char="§"/>
            </a:pPr>
            <a:r>
              <a:rPr lang="nb-NO" dirty="0"/>
              <a:t>Forvaltningens allmenne veiledningsplikt, </a:t>
            </a:r>
            <a:r>
              <a:rPr lang="nb-NO" dirty="0" err="1">
                <a:solidFill>
                  <a:srgbClr val="C00000"/>
                </a:solidFill>
              </a:rPr>
              <a:t>fvl</a:t>
            </a:r>
            <a:r>
              <a:rPr lang="nb-NO" dirty="0">
                <a:solidFill>
                  <a:srgbClr val="C00000"/>
                </a:solidFill>
              </a:rPr>
              <a:t> §  11</a:t>
            </a:r>
          </a:p>
          <a:p>
            <a:pPr lvl="1" defTabSz="541338">
              <a:buFont typeface="Wingdings" panose="05000000000000000000" pitchFamily="2" charset="2"/>
              <a:buChar char="§"/>
            </a:pPr>
            <a:r>
              <a:rPr lang="nb-NO" dirty="0"/>
              <a:t>Behandlingsansvarliges særlige veiledningsplikt om lovbestemt innsyn etter </a:t>
            </a:r>
            <a:r>
              <a:rPr lang="nb-NO" dirty="0">
                <a:solidFill>
                  <a:srgbClr val="C00000"/>
                </a:solidFill>
              </a:rPr>
              <a:t>pol § 6 annet ledd </a:t>
            </a:r>
            <a:r>
              <a:rPr lang="nb-NO" dirty="0">
                <a:solidFill>
                  <a:srgbClr val="C00000"/>
                </a:solidFill>
                <a:sym typeface="Wingdings" panose="05000000000000000000" pitchFamily="2" charset="2"/>
              </a:rPr>
              <a:t> ikke videreført i PVF</a:t>
            </a:r>
            <a:endParaRPr lang="nb-NO" dirty="0">
              <a:solidFill>
                <a:srgbClr val="C00000"/>
              </a:solidFill>
            </a:endParaRPr>
          </a:p>
          <a:p>
            <a:pPr lvl="1" defTabSz="541338">
              <a:buFont typeface="Wingdings" panose="05000000000000000000" pitchFamily="2" charset="2"/>
              <a:buChar char="§"/>
            </a:pPr>
            <a:r>
              <a:rPr lang="nb-NO" dirty="0"/>
              <a:t>Plikt til å varsle den registrerte ved innsamling av personopplysninger fra den registrerte,</a:t>
            </a:r>
            <a:r>
              <a:rPr lang="nb-NO" dirty="0">
                <a:solidFill>
                  <a:srgbClr val="C00000"/>
                </a:solidFill>
                <a:sym typeface="Wingdings" panose="05000000000000000000" pitchFamily="2" charset="2"/>
              </a:rPr>
              <a:t> PVF art. 13 </a:t>
            </a:r>
            <a:r>
              <a:rPr lang="nb-NO" dirty="0">
                <a:sym typeface="Wingdings" panose="05000000000000000000" pitchFamily="2" charset="2"/>
              </a:rPr>
              <a:t>(</a:t>
            </a:r>
            <a:r>
              <a:rPr lang="nb-NO" dirty="0"/>
              <a:t>jf. pol § 19) </a:t>
            </a:r>
          </a:p>
          <a:p>
            <a:pPr lvl="1" defTabSz="541338">
              <a:buFont typeface="Wingdings" panose="05000000000000000000" pitchFamily="2" charset="2"/>
              <a:buChar char="§"/>
            </a:pPr>
            <a:r>
              <a:rPr lang="nb-NO" dirty="0"/>
              <a:t>Plikt til å varsle den registrerte ved innsamling av personopplysninger fra andre, </a:t>
            </a:r>
            <a:r>
              <a:rPr lang="nb-NO" dirty="0">
                <a:solidFill>
                  <a:srgbClr val="C00000"/>
                </a:solidFill>
                <a:sym typeface="Wingdings" panose="05000000000000000000" pitchFamily="2" charset="2"/>
              </a:rPr>
              <a:t>PVF art. 14 </a:t>
            </a:r>
            <a:r>
              <a:rPr lang="nb-NO" dirty="0">
                <a:sym typeface="Wingdings" panose="05000000000000000000" pitchFamily="2" charset="2"/>
              </a:rPr>
              <a:t>(</a:t>
            </a:r>
            <a:r>
              <a:rPr lang="nb-NO" dirty="0"/>
              <a:t>jf. pol § 20)</a:t>
            </a:r>
          </a:p>
          <a:p>
            <a:pPr lvl="1" defTabSz="541338">
              <a:buFont typeface="Wingdings" panose="05000000000000000000" pitchFamily="2" charset="2"/>
              <a:buChar char="§"/>
            </a:pPr>
            <a:r>
              <a:rPr lang="nb-NO" dirty="0"/>
              <a:t>Plikt til å varsle parter om opplysninger om parten mv som forvaltningsorganet mottar fra andre, </a:t>
            </a:r>
            <a:r>
              <a:rPr lang="nb-NO" dirty="0">
                <a:solidFill>
                  <a:srgbClr val="C00000"/>
                </a:solidFill>
              </a:rPr>
              <a:t>jf. </a:t>
            </a:r>
            <a:r>
              <a:rPr lang="nb-NO" dirty="0" err="1">
                <a:solidFill>
                  <a:srgbClr val="C00000"/>
                </a:solidFill>
              </a:rPr>
              <a:t>fvl</a:t>
            </a:r>
            <a:r>
              <a:rPr lang="nb-NO" dirty="0">
                <a:solidFill>
                  <a:srgbClr val="C00000"/>
                </a:solidFill>
              </a:rPr>
              <a:t> § 17 annet og tredje ledd</a:t>
            </a:r>
          </a:p>
          <a:p>
            <a:pPr lvl="1" defTabSz="541338">
              <a:buFont typeface="Wingdings" panose="05000000000000000000" pitchFamily="2" charset="2"/>
              <a:buChar char="§"/>
            </a:pPr>
            <a:r>
              <a:rPr lang="nb-NO" dirty="0"/>
              <a:t>Plikt til å varsle om helt automatisert profilering hvis dette er nødvendig for å sikre den registrerte en rettferdig og åpen behandling: PVF art. 13(2)(f) og art. 14(2)(g) av personprofiler, jf. art. 22   </a:t>
            </a:r>
            <a:r>
              <a:rPr lang="nb-NO" dirty="0">
                <a:solidFill>
                  <a:srgbClr val="C00000"/>
                </a:solidFill>
              </a:rPr>
              <a:t>Pol § 21 er ikke videreført</a:t>
            </a:r>
          </a:p>
          <a:p>
            <a:pPr marL="0" indent="0">
              <a:buNone/>
            </a:pPr>
            <a:endParaRPr lang="en-GB" dirty="0"/>
          </a:p>
        </p:txBody>
      </p:sp>
    </p:spTree>
    <p:extLst>
      <p:ext uri="{BB962C8B-B14F-4D97-AF65-F5344CB8AC3E}">
        <p14:creationId xmlns:p14="http://schemas.microsoft.com/office/powerpoint/2010/main" val="421973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BCF168-196B-456A-A936-938912D4B603}"/>
              </a:ext>
            </a:extLst>
          </p:cNvPr>
          <p:cNvSpPr>
            <a:spLocks noGrp="1"/>
          </p:cNvSpPr>
          <p:nvPr>
            <p:ph type="title"/>
          </p:nvPr>
        </p:nvSpPr>
        <p:spPr/>
        <p:txBody>
          <a:bodyPr>
            <a:normAutofit/>
          </a:bodyPr>
          <a:lstStyle/>
          <a:p>
            <a:r>
              <a:rPr lang="nb-NO" sz="3200" dirty="0">
                <a:solidFill>
                  <a:srgbClr val="0070C0"/>
                </a:solidFill>
              </a:rPr>
              <a:t>Sentrale innsyns-/åpenhetsbestemmelser i PVF</a:t>
            </a:r>
          </a:p>
        </p:txBody>
      </p:sp>
      <p:sp>
        <p:nvSpPr>
          <p:cNvPr id="3" name="Plassholder for innhold 2">
            <a:extLst>
              <a:ext uri="{FF2B5EF4-FFF2-40B4-BE49-F238E27FC236}">
                <a16:creationId xmlns:a16="http://schemas.microsoft.com/office/drawing/2014/main" id="{723F59EE-A6AE-45F5-A710-EFD959749A61}"/>
              </a:ext>
            </a:extLst>
          </p:cNvPr>
          <p:cNvSpPr>
            <a:spLocks noGrp="1"/>
          </p:cNvSpPr>
          <p:nvPr>
            <p:ph idx="1"/>
          </p:nvPr>
        </p:nvSpPr>
        <p:spPr/>
        <p:txBody>
          <a:bodyPr>
            <a:normAutofit fontScale="92500"/>
          </a:bodyPr>
          <a:lstStyle/>
          <a:p>
            <a:r>
              <a:rPr lang="nb-NO" sz="2400" dirty="0">
                <a:latin typeface="+mj-lt"/>
              </a:rPr>
              <a:t>Art. 12: Krav til kommunikasjonen fra behandlingsansvarlige til den registrerte</a:t>
            </a:r>
          </a:p>
          <a:p>
            <a:r>
              <a:rPr lang="nb-NO" sz="2400" dirty="0">
                <a:latin typeface="+mj-lt"/>
              </a:rPr>
              <a:t>Art. 13: Informasjon ved innsamling av personopplysninger fra den registrerte</a:t>
            </a:r>
          </a:p>
          <a:p>
            <a:r>
              <a:rPr lang="nb-NO" sz="2400" dirty="0">
                <a:latin typeface="+mj-lt"/>
              </a:rPr>
              <a:t>Art. 14: Informasjon ved innsamling av personopplysninger fra andre enn den registrerte</a:t>
            </a:r>
          </a:p>
          <a:p>
            <a:r>
              <a:rPr lang="nb-NO" sz="2400" dirty="0">
                <a:latin typeface="+mj-lt"/>
              </a:rPr>
              <a:t>Art. 15: Den registrertes innsynsrett</a:t>
            </a:r>
          </a:p>
          <a:p>
            <a:r>
              <a:rPr lang="nb-NO" sz="2400" dirty="0">
                <a:latin typeface="+mj-lt"/>
              </a:rPr>
              <a:t>Art. 26(1): Åpent tilgjengelig fastsettelse av ansvarsfordeling mellom to eller flere behandlingsansvarlige</a:t>
            </a:r>
          </a:p>
          <a:p>
            <a:r>
              <a:rPr lang="nb-NO" sz="2400" dirty="0">
                <a:latin typeface="+mj-lt"/>
              </a:rPr>
              <a:t>Art. 34: Underretning til den registrerte om brudd på personopplysningssikkerheten</a:t>
            </a:r>
          </a:p>
          <a:p>
            <a:endParaRPr lang="nb-NO" sz="2400" dirty="0">
              <a:latin typeface="+mj-lt"/>
            </a:endParaRPr>
          </a:p>
          <a:p>
            <a:pPr marL="0" indent="0">
              <a:buNone/>
            </a:pPr>
            <a:r>
              <a:rPr lang="nb-NO" sz="2400" dirty="0">
                <a:solidFill>
                  <a:srgbClr val="7030A0"/>
                </a:solidFill>
                <a:latin typeface="+mj-lt"/>
              </a:rPr>
              <a:t>Merk at det </a:t>
            </a:r>
            <a:r>
              <a:rPr lang="nb-NO" sz="2400" i="1" dirty="0">
                <a:solidFill>
                  <a:srgbClr val="7030A0"/>
                </a:solidFill>
                <a:latin typeface="+mj-lt"/>
              </a:rPr>
              <a:t>ikke</a:t>
            </a:r>
            <a:r>
              <a:rPr lang="nb-NO" sz="2400" dirty="0">
                <a:solidFill>
                  <a:srgbClr val="7030A0"/>
                </a:solidFill>
                <a:latin typeface="+mj-lt"/>
              </a:rPr>
              <a:t> er bestemmelser i personvernforordningen som gjør databehandleravtaler (jf. art. 28), behandlingsprotokoller (jf. art. 30) og dokumentasjon av sikkerhetsbrudd (jf. art. 33(5) offentlige. I offentlig sektor kan </a:t>
            </a:r>
            <a:r>
              <a:rPr lang="nb-NO" sz="2400" dirty="0" err="1">
                <a:solidFill>
                  <a:srgbClr val="7030A0"/>
                </a:solidFill>
                <a:latin typeface="+mj-lt"/>
              </a:rPr>
              <a:t>offentleglova</a:t>
            </a:r>
            <a:r>
              <a:rPr lang="nb-NO" sz="2400" dirty="0">
                <a:solidFill>
                  <a:srgbClr val="7030A0"/>
                </a:solidFill>
                <a:latin typeface="+mj-lt"/>
              </a:rPr>
              <a:t> gi andre resultater, jf. </a:t>
            </a:r>
            <a:r>
              <a:rPr lang="nb-NO" sz="2400" dirty="0" err="1">
                <a:solidFill>
                  <a:srgbClr val="7030A0"/>
                </a:solidFill>
                <a:latin typeface="+mj-lt"/>
              </a:rPr>
              <a:t>offl</a:t>
            </a:r>
            <a:r>
              <a:rPr lang="nb-NO" sz="2400" dirty="0">
                <a:solidFill>
                  <a:srgbClr val="7030A0"/>
                </a:solidFill>
                <a:latin typeface="+mj-lt"/>
              </a:rPr>
              <a:t>. § 3</a:t>
            </a:r>
          </a:p>
          <a:p>
            <a:endParaRPr lang="nb-NO" sz="2400" dirty="0">
              <a:latin typeface="+mj-lt"/>
            </a:endParaRPr>
          </a:p>
        </p:txBody>
      </p:sp>
    </p:spTree>
    <p:extLst>
      <p:ext uri="{BB962C8B-B14F-4D97-AF65-F5344CB8AC3E}">
        <p14:creationId xmlns:p14="http://schemas.microsoft.com/office/powerpoint/2010/main" val="234989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4D275A8A-9311-4231-A04D-FA6A4E30BD5C}"/>
              </a:ext>
            </a:extLst>
          </p:cNvPr>
          <p:cNvSpPr/>
          <p:nvPr/>
        </p:nvSpPr>
        <p:spPr>
          <a:xfrm>
            <a:off x="203726" y="1576822"/>
            <a:ext cx="11745066" cy="4247317"/>
          </a:xfrm>
          <a:prstGeom prst="rect">
            <a:avLst/>
          </a:prstGeom>
        </p:spPr>
        <p:txBody>
          <a:bodyPr wrap="square">
            <a:spAutoFit/>
          </a:bodyPr>
          <a:lstStyle/>
          <a:p>
            <a:endParaRPr lang="nb-NO" dirty="0">
              <a:effectLst/>
              <a:latin typeface="+mj-lt"/>
            </a:endParaRPr>
          </a:p>
          <a:p>
            <a:r>
              <a:rPr lang="nb-NO" dirty="0">
                <a:effectLst/>
                <a:latin typeface="+mj-lt"/>
              </a:rPr>
              <a:t>1. Dersom personopplysninger ikke er blitt samlet inn fra den registrerte, skal den behandlingsansvarlige gi den registrerte følgende informasjon:</a:t>
            </a:r>
          </a:p>
          <a:p>
            <a:r>
              <a:rPr lang="nb-NO" dirty="0">
                <a:effectLst/>
                <a:latin typeface="+mj-lt"/>
              </a:rPr>
              <a:t>a) identiteten og kontaktopplysningene til den behandlingsansvarlige og eventuelt den behandlingsansvarliges representant,</a:t>
            </a:r>
          </a:p>
          <a:p>
            <a:r>
              <a:rPr lang="nb-NO" dirty="0">
                <a:effectLst/>
                <a:latin typeface="+mj-lt"/>
              </a:rPr>
              <a:t>b) kontaktopplysningene til personvernrådgiveren, dersom dette er relevant,</a:t>
            </a:r>
          </a:p>
          <a:p>
            <a:r>
              <a:rPr lang="nb-NO" dirty="0">
                <a:effectLst/>
                <a:latin typeface="+mj-lt"/>
              </a:rPr>
              <a:t>c) formålene med den tiltenkte behandlingen av personopplysningene samt det rettslige grunnlaget for behandlingen,</a:t>
            </a:r>
          </a:p>
          <a:p>
            <a:r>
              <a:rPr lang="nb-NO" dirty="0">
                <a:solidFill>
                  <a:srgbClr val="C00000"/>
                </a:solidFill>
                <a:effectLst/>
                <a:latin typeface="+mj-lt"/>
              </a:rPr>
              <a:t>d) de berørte kategoriene av personopplysninger,</a:t>
            </a:r>
          </a:p>
          <a:p>
            <a:r>
              <a:rPr lang="nb-NO" dirty="0">
                <a:solidFill>
                  <a:srgbClr val="0070C0"/>
                </a:solidFill>
                <a:latin typeface="+mj-lt"/>
              </a:rPr>
              <a:t>d) dersom behandlingen er basert på artikkel 6 nr. 1 bokstav f), de berettigede interessene som forfølges av den</a:t>
            </a:r>
            <a:br>
              <a:rPr lang="nb-NO" dirty="0">
                <a:solidFill>
                  <a:srgbClr val="0070C0"/>
                </a:solidFill>
                <a:latin typeface="+mj-lt"/>
              </a:rPr>
            </a:br>
            <a:r>
              <a:rPr lang="nb-NO" dirty="0">
                <a:solidFill>
                  <a:srgbClr val="0070C0"/>
                </a:solidFill>
                <a:latin typeface="+mj-lt"/>
              </a:rPr>
              <a:t>behandlingsansvarlige eller en tredjepart,</a:t>
            </a:r>
          </a:p>
          <a:p>
            <a:r>
              <a:rPr lang="nb-NO" dirty="0">
                <a:effectLst/>
                <a:latin typeface="+mj-lt"/>
              </a:rPr>
              <a:t>e) eventuelle mottakere eller kategorier av mottakere av personopplysningene,</a:t>
            </a:r>
          </a:p>
          <a:p>
            <a:r>
              <a:rPr lang="nb-NO" dirty="0">
                <a:effectLst/>
                <a:latin typeface="+mj-lt"/>
              </a:rPr>
              <a:t>f) dersom det er relevant, at den behandlingsansvarlige har til hensikt å overføre personopplysninger til en mottaker i en tredjestat eller en internasjonal organisasjon og om hvorvidt Kommisjonen har truffet en beslutning om tilstrekkelig beskyttelsesnivå eller ikke, eller, når det gjelder overføringene nevnt i artikkel 46 eller 47 eller artikkel 49 nr. 1 annet ledd, en henvisning til nødvendige eller passende garantier, hvordan man får tak i et eksemplar av dem eller hvor de er gjort tilgjengelig.</a:t>
            </a:r>
          </a:p>
        </p:txBody>
      </p:sp>
      <p:sp>
        <p:nvSpPr>
          <p:cNvPr id="5" name="TekstSylinder 4">
            <a:extLst>
              <a:ext uri="{FF2B5EF4-FFF2-40B4-BE49-F238E27FC236}">
                <a16:creationId xmlns:a16="http://schemas.microsoft.com/office/drawing/2014/main" id="{8D04293D-3D77-4F95-95BC-7A58F27499FD}"/>
              </a:ext>
            </a:extLst>
          </p:cNvPr>
          <p:cNvSpPr txBox="1"/>
          <p:nvPr/>
        </p:nvSpPr>
        <p:spPr>
          <a:xfrm>
            <a:off x="203725" y="99494"/>
            <a:ext cx="8802900" cy="1477328"/>
          </a:xfrm>
          <a:prstGeom prst="rect">
            <a:avLst/>
          </a:prstGeom>
          <a:solidFill>
            <a:schemeClr val="accent4">
              <a:lumMod val="20000"/>
              <a:lumOff val="80000"/>
            </a:schemeClr>
          </a:solidFill>
        </p:spPr>
        <p:txBody>
          <a:bodyPr wrap="square" rtlCol="0">
            <a:spAutoFit/>
          </a:bodyPr>
          <a:lstStyle/>
          <a:p>
            <a:r>
              <a:rPr lang="nb-NO" b="1" dirty="0">
                <a:solidFill>
                  <a:srgbClr val="0070C0"/>
                </a:solidFill>
                <a:latin typeface="+mj-lt"/>
              </a:rPr>
              <a:t>Artikkel 13</a:t>
            </a:r>
          </a:p>
          <a:p>
            <a:r>
              <a:rPr lang="nb-NO" b="1" dirty="0">
                <a:solidFill>
                  <a:srgbClr val="0070C0"/>
                </a:solidFill>
                <a:latin typeface="+mj-lt"/>
              </a:rPr>
              <a:t>Informasjon som skal gis ved innsamling av personopplysninger fra den registrerte</a:t>
            </a:r>
          </a:p>
          <a:p>
            <a:r>
              <a:rPr lang="nb-NO" dirty="0">
                <a:solidFill>
                  <a:srgbClr val="C00000"/>
                </a:solidFill>
                <a:latin typeface="+mj-lt"/>
              </a:rPr>
              <a:t>Artikkel 14</a:t>
            </a:r>
          </a:p>
          <a:p>
            <a:r>
              <a:rPr lang="nb-NO" dirty="0">
                <a:solidFill>
                  <a:srgbClr val="C00000"/>
                </a:solidFill>
                <a:latin typeface="+mj-lt"/>
              </a:rPr>
              <a:t>Informasjon som skal gis dersom det </a:t>
            </a:r>
            <a:r>
              <a:rPr lang="nb-NO" u="sng" dirty="0">
                <a:solidFill>
                  <a:srgbClr val="C00000"/>
                </a:solidFill>
                <a:latin typeface="+mj-lt"/>
              </a:rPr>
              <a:t>ikke</a:t>
            </a:r>
            <a:r>
              <a:rPr lang="nb-NO" dirty="0">
                <a:solidFill>
                  <a:srgbClr val="C00000"/>
                </a:solidFill>
                <a:latin typeface="+mj-lt"/>
              </a:rPr>
              <a:t> er samlet inn personopplysninger fra den registrerte</a:t>
            </a:r>
          </a:p>
          <a:p>
            <a:endParaRPr lang="nb-NO" b="1" dirty="0">
              <a:latin typeface="+mj-lt"/>
            </a:endParaRPr>
          </a:p>
        </p:txBody>
      </p:sp>
      <p:sp>
        <p:nvSpPr>
          <p:cNvPr id="7" name="TekstSylinder 6">
            <a:extLst>
              <a:ext uri="{FF2B5EF4-FFF2-40B4-BE49-F238E27FC236}">
                <a16:creationId xmlns:a16="http://schemas.microsoft.com/office/drawing/2014/main" id="{A7998BBD-CA71-4186-8DA9-FC6CB38B2E85}"/>
              </a:ext>
            </a:extLst>
          </p:cNvPr>
          <p:cNvSpPr txBox="1"/>
          <p:nvPr/>
        </p:nvSpPr>
        <p:spPr>
          <a:xfrm>
            <a:off x="9066401" y="414383"/>
            <a:ext cx="3125599" cy="738664"/>
          </a:xfrm>
          <a:prstGeom prst="rect">
            <a:avLst/>
          </a:prstGeom>
          <a:noFill/>
        </p:spPr>
        <p:txBody>
          <a:bodyPr wrap="none" rtlCol="0">
            <a:spAutoFit/>
          </a:bodyPr>
          <a:lstStyle/>
          <a:p>
            <a:r>
              <a:rPr lang="nb-NO" sz="1400" dirty="0">
                <a:solidFill>
                  <a:srgbClr val="0070C0"/>
                </a:solidFill>
              </a:rPr>
              <a:t>Blått</a:t>
            </a:r>
            <a:r>
              <a:rPr lang="nb-NO" sz="1400" dirty="0"/>
              <a:t> = tekst i art. 13 som ikke er i art. 14</a:t>
            </a:r>
          </a:p>
          <a:p>
            <a:r>
              <a:rPr lang="nb-NO" sz="1400" dirty="0">
                <a:solidFill>
                  <a:srgbClr val="C00000"/>
                </a:solidFill>
              </a:rPr>
              <a:t>Rødt</a:t>
            </a:r>
            <a:r>
              <a:rPr lang="nb-NO" sz="1400" dirty="0"/>
              <a:t> = tekst i art. 14 som ikke er i art. 13</a:t>
            </a:r>
          </a:p>
          <a:p>
            <a:r>
              <a:rPr lang="nb-NO" sz="1400" dirty="0"/>
              <a:t>Svart = lik tekst i art. 13 og 14</a:t>
            </a:r>
          </a:p>
        </p:txBody>
      </p:sp>
    </p:spTree>
    <p:extLst>
      <p:ext uri="{BB962C8B-B14F-4D97-AF65-F5344CB8AC3E}">
        <p14:creationId xmlns:p14="http://schemas.microsoft.com/office/powerpoint/2010/main" val="2966838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323FA4B0-A1D8-4E11-9B94-52DD13C441DE}"/>
              </a:ext>
            </a:extLst>
          </p:cNvPr>
          <p:cNvSpPr txBox="1"/>
          <p:nvPr/>
        </p:nvSpPr>
        <p:spPr>
          <a:xfrm>
            <a:off x="203726" y="99494"/>
            <a:ext cx="7884659" cy="1323439"/>
          </a:xfrm>
          <a:prstGeom prst="rect">
            <a:avLst/>
          </a:prstGeom>
          <a:solidFill>
            <a:schemeClr val="accent4">
              <a:lumMod val="20000"/>
              <a:lumOff val="80000"/>
            </a:schemeClr>
          </a:solidFill>
        </p:spPr>
        <p:txBody>
          <a:bodyPr wrap="none" rtlCol="0">
            <a:spAutoFit/>
          </a:bodyPr>
          <a:lstStyle/>
          <a:p>
            <a:r>
              <a:rPr lang="nb-NO" sz="1600" b="1" dirty="0">
                <a:solidFill>
                  <a:srgbClr val="0070C0"/>
                </a:solidFill>
                <a:latin typeface="+mj-lt"/>
              </a:rPr>
              <a:t>Artikkel 13</a:t>
            </a:r>
          </a:p>
          <a:p>
            <a:r>
              <a:rPr lang="nb-NO" sz="1600" b="1" dirty="0">
                <a:solidFill>
                  <a:srgbClr val="0070C0"/>
                </a:solidFill>
                <a:latin typeface="+mj-lt"/>
              </a:rPr>
              <a:t>Informasjon som skal gis ved innsamling av personopplysninger fra den registrerte</a:t>
            </a:r>
          </a:p>
          <a:p>
            <a:r>
              <a:rPr lang="nb-NO" sz="1600" dirty="0">
                <a:solidFill>
                  <a:srgbClr val="C00000"/>
                </a:solidFill>
                <a:latin typeface="+mj-lt"/>
              </a:rPr>
              <a:t>Artikkel 14</a:t>
            </a:r>
          </a:p>
          <a:p>
            <a:r>
              <a:rPr lang="nb-NO" sz="1600" dirty="0">
                <a:solidFill>
                  <a:srgbClr val="C00000"/>
                </a:solidFill>
                <a:latin typeface="+mj-lt"/>
              </a:rPr>
              <a:t>Informasjon som skal gis dersom det </a:t>
            </a:r>
            <a:r>
              <a:rPr lang="nb-NO" sz="1600" u="sng" dirty="0">
                <a:solidFill>
                  <a:srgbClr val="C00000"/>
                </a:solidFill>
                <a:latin typeface="+mj-lt"/>
              </a:rPr>
              <a:t>ikke </a:t>
            </a:r>
            <a:r>
              <a:rPr lang="nb-NO" sz="1600" dirty="0">
                <a:solidFill>
                  <a:srgbClr val="C00000"/>
                </a:solidFill>
                <a:latin typeface="+mj-lt"/>
              </a:rPr>
              <a:t>er samlet inn personopplysninger fra den registrerte</a:t>
            </a:r>
          </a:p>
          <a:p>
            <a:endParaRPr lang="nb-NO" sz="1600" b="1" dirty="0">
              <a:latin typeface="+mj-lt"/>
            </a:endParaRPr>
          </a:p>
        </p:txBody>
      </p:sp>
      <p:sp>
        <p:nvSpPr>
          <p:cNvPr id="3" name="Rektangel 2">
            <a:extLst>
              <a:ext uri="{FF2B5EF4-FFF2-40B4-BE49-F238E27FC236}">
                <a16:creationId xmlns:a16="http://schemas.microsoft.com/office/drawing/2014/main" id="{764A503D-D129-440F-95DA-8D2663F6064C}"/>
              </a:ext>
            </a:extLst>
          </p:cNvPr>
          <p:cNvSpPr/>
          <p:nvPr/>
        </p:nvSpPr>
        <p:spPr>
          <a:xfrm>
            <a:off x="175299" y="1617337"/>
            <a:ext cx="11702426" cy="5016758"/>
          </a:xfrm>
          <a:prstGeom prst="rect">
            <a:avLst/>
          </a:prstGeom>
        </p:spPr>
        <p:txBody>
          <a:bodyPr wrap="square">
            <a:spAutoFit/>
          </a:bodyPr>
          <a:lstStyle/>
          <a:p>
            <a:r>
              <a:rPr lang="nb-NO" sz="1600" dirty="0">
                <a:latin typeface="+mj-lt"/>
              </a:rPr>
              <a:t>[…]</a:t>
            </a:r>
          </a:p>
          <a:p>
            <a:r>
              <a:rPr lang="nb-NO" sz="1600" dirty="0">
                <a:latin typeface="+mj-lt"/>
              </a:rPr>
              <a:t>2. I tillegg til informasjonen nevnt i nr. 1 skal den behandlingsansvarlige gi den registrerte følgende informasjon som er nødvendig for å sikre den registrerte en rettferdig og gjennomsiktig behandling:</a:t>
            </a:r>
          </a:p>
          <a:p>
            <a:r>
              <a:rPr lang="nb-NO" sz="1600" dirty="0">
                <a:latin typeface="+mj-lt"/>
              </a:rPr>
              <a:t>a) det tidsrom personopplysningene vil bli lagret, eller dersom dette ikke er mulig, kriteriene som brukes for å fastsette dette tidsrommet,</a:t>
            </a:r>
          </a:p>
          <a:p>
            <a:r>
              <a:rPr lang="nb-NO" sz="1600" dirty="0">
                <a:solidFill>
                  <a:srgbClr val="C00000"/>
                </a:solidFill>
                <a:latin typeface="+mj-lt"/>
              </a:rPr>
              <a:t>b) dersom behandlingen er basert på artikkel 6 nr. 1 bokstav f), de berettigede interessene som forfølges av den behandlingsansvarlige eller en tredjepart,</a:t>
            </a:r>
          </a:p>
          <a:p>
            <a:r>
              <a:rPr lang="nb-NO" sz="1600" dirty="0">
                <a:solidFill>
                  <a:srgbClr val="0070C0"/>
                </a:solidFill>
                <a:latin typeface="+mj-lt"/>
              </a:rPr>
              <a:t>b)</a:t>
            </a:r>
            <a:r>
              <a:rPr lang="nb-NO" sz="1600" dirty="0">
                <a:latin typeface="+mj-lt"/>
              </a:rPr>
              <a:t>/</a:t>
            </a:r>
            <a:r>
              <a:rPr lang="nb-NO" sz="1600" dirty="0">
                <a:solidFill>
                  <a:srgbClr val="C00000"/>
                </a:solidFill>
                <a:latin typeface="+mj-lt"/>
              </a:rPr>
              <a:t>c)</a:t>
            </a:r>
            <a:r>
              <a:rPr lang="nb-NO" sz="1600" dirty="0">
                <a:latin typeface="+mj-lt"/>
              </a:rPr>
              <a:t> retten til å anmode den behandlingsansvarlige om innsyn i og korrigering eller sletting av personopplysninger eller begrensning av behandlingen som gjelder den registrerte, og til å protestere mot behandlingen samt retten til dataportabilitet,</a:t>
            </a:r>
          </a:p>
          <a:p>
            <a:r>
              <a:rPr lang="nb-NO" sz="1600" dirty="0">
                <a:solidFill>
                  <a:srgbClr val="0070C0"/>
                </a:solidFill>
                <a:latin typeface="+mj-lt"/>
              </a:rPr>
              <a:t>c)</a:t>
            </a:r>
            <a:r>
              <a:rPr lang="nb-NO" sz="1600" dirty="0">
                <a:latin typeface="+mj-lt"/>
              </a:rPr>
              <a:t>/</a:t>
            </a:r>
            <a:r>
              <a:rPr lang="nb-NO" sz="1600" dirty="0">
                <a:solidFill>
                  <a:srgbClr val="C00000"/>
                </a:solidFill>
                <a:latin typeface="+mj-lt"/>
              </a:rPr>
              <a:t>d)</a:t>
            </a:r>
            <a:r>
              <a:rPr lang="nb-NO" sz="1600" dirty="0">
                <a:latin typeface="+mj-lt"/>
              </a:rPr>
              <a:t> dersom behandlingen er basert på artikkel 6 nr. 1 bokstav a) eller artikkel 9 nr. 2 bokstav a), retten til når som helst å trekke tilbake et samtykke uten at det påvirker lovligheten av en behandling basert på et samtykke før samtykket trekkes tilbake,</a:t>
            </a:r>
          </a:p>
          <a:p>
            <a:r>
              <a:rPr lang="nb-NO" sz="1600" dirty="0">
                <a:solidFill>
                  <a:srgbClr val="0070C0"/>
                </a:solidFill>
                <a:latin typeface="+mj-lt"/>
              </a:rPr>
              <a:t>d)</a:t>
            </a:r>
            <a:r>
              <a:rPr lang="nb-NO" sz="1600" dirty="0">
                <a:latin typeface="+mj-lt"/>
              </a:rPr>
              <a:t>/</a:t>
            </a:r>
            <a:r>
              <a:rPr lang="nb-NO" sz="1600" dirty="0">
                <a:solidFill>
                  <a:srgbClr val="C00000"/>
                </a:solidFill>
                <a:latin typeface="+mj-lt"/>
              </a:rPr>
              <a:t>e)</a:t>
            </a:r>
            <a:r>
              <a:rPr lang="nb-NO" sz="1600" dirty="0">
                <a:latin typeface="+mj-lt"/>
              </a:rPr>
              <a:t> retten til å klage til en tilsynsmyndighet,</a:t>
            </a:r>
          </a:p>
          <a:p>
            <a:r>
              <a:rPr lang="nb-NO" sz="1600" dirty="0">
                <a:solidFill>
                  <a:srgbClr val="0070C0"/>
                </a:solidFill>
                <a:latin typeface="+mj-lt"/>
              </a:rPr>
              <a:t>e) om det foreligger et lovfestet eller avtalefestet krav om å gi personopplysninger eller et krav som er nødvendig for å</a:t>
            </a:r>
            <a:br>
              <a:rPr lang="nb-NO" sz="1600" dirty="0">
                <a:solidFill>
                  <a:srgbClr val="0070C0"/>
                </a:solidFill>
                <a:latin typeface="+mj-lt"/>
              </a:rPr>
            </a:br>
            <a:r>
              <a:rPr lang="nb-NO" sz="1600" dirty="0">
                <a:solidFill>
                  <a:srgbClr val="0070C0"/>
                </a:solidFill>
                <a:latin typeface="+mj-lt"/>
              </a:rPr>
              <a:t>inngå en avtale, samt om den registrerte har plikt til å gi personopplysningene og om mulige konsekvenser dersom</a:t>
            </a:r>
            <a:br>
              <a:rPr lang="nb-NO" sz="1600" dirty="0">
                <a:solidFill>
                  <a:srgbClr val="0070C0"/>
                </a:solidFill>
                <a:latin typeface="+mj-lt"/>
              </a:rPr>
            </a:br>
            <a:r>
              <a:rPr lang="nb-NO" sz="1600" dirty="0">
                <a:solidFill>
                  <a:srgbClr val="0070C0"/>
                </a:solidFill>
                <a:latin typeface="+mj-lt"/>
              </a:rPr>
              <a:t>vedkommende ikke gjør det,</a:t>
            </a:r>
          </a:p>
          <a:p>
            <a:r>
              <a:rPr lang="nb-NO" sz="1600" dirty="0">
                <a:solidFill>
                  <a:srgbClr val="C00000"/>
                </a:solidFill>
                <a:latin typeface="+mj-lt"/>
              </a:rPr>
              <a:t>f) fra hvilken kilde personopplysningene stammer fra, og, dersom det er relevant, om de stammer fra offentlig tilgjengelige kilder,</a:t>
            </a:r>
          </a:p>
          <a:p>
            <a:r>
              <a:rPr lang="nb-NO" sz="1600" dirty="0">
                <a:solidFill>
                  <a:srgbClr val="0070C0"/>
                </a:solidFill>
                <a:latin typeface="+mj-lt"/>
              </a:rPr>
              <a:t>f)</a:t>
            </a:r>
            <a:r>
              <a:rPr lang="nb-NO" sz="1600" dirty="0">
                <a:latin typeface="+mj-lt"/>
              </a:rPr>
              <a:t>/</a:t>
            </a:r>
            <a:r>
              <a:rPr lang="nb-NO" sz="1600" dirty="0">
                <a:solidFill>
                  <a:srgbClr val="C00000"/>
                </a:solidFill>
                <a:latin typeface="+mj-lt"/>
              </a:rPr>
              <a:t>g)</a:t>
            </a:r>
            <a:r>
              <a:rPr lang="nb-NO" sz="1600" dirty="0">
                <a:latin typeface="+mj-lt"/>
              </a:rPr>
              <a:t> forekomsten av automatiserte avgjørelser, herunder profilering, som nevnt i artikkel 22 nr. 1 og 4, og, i det minste i nevnte tilfeller, relevant informasjon om den underliggende logikken samt om betydningen og de forventede konsekvensene av en slik behandling for den registrerte.</a:t>
            </a:r>
          </a:p>
          <a:p>
            <a:endParaRPr lang="nb-NO" sz="1600" dirty="0">
              <a:latin typeface="+mj-lt"/>
            </a:endParaRPr>
          </a:p>
          <a:p>
            <a:endParaRPr lang="nb-NO" sz="1600" dirty="0">
              <a:latin typeface="+mj-lt"/>
            </a:endParaRPr>
          </a:p>
        </p:txBody>
      </p:sp>
      <p:grpSp>
        <p:nvGrpSpPr>
          <p:cNvPr id="10" name="Gruppe 9">
            <a:extLst>
              <a:ext uri="{FF2B5EF4-FFF2-40B4-BE49-F238E27FC236}">
                <a16:creationId xmlns:a16="http://schemas.microsoft.com/office/drawing/2014/main" id="{74FC94F4-3AD9-445D-AC0C-D250A03899DA}"/>
              </a:ext>
            </a:extLst>
          </p:cNvPr>
          <p:cNvGrpSpPr/>
          <p:nvPr/>
        </p:nvGrpSpPr>
        <p:grpSpPr>
          <a:xfrm>
            <a:off x="5885556" y="1547470"/>
            <a:ext cx="4336508" cy="517296"/>
            <a:chOff x="6590313" y="1576822"/>
            <a:chExt cx="4336508" cy="517296"/>
          </a:xfrm>
        </p:grpSpPr>
        <p:sp>
          <p:nvSpPr>
            <p:cNvPr id="4" name="TekstSylinder 3">
              <a:extLst>
                <a:ext uri="{FF2B5EF4-FFF2-40B4-BE49-F238E27FC236}">
                  <a16:creationId xmlns:a16="http://schemas.microsoft.com/office/drawing/2014/main" id="{42731244-F6EF-41B0-B39D-546BE50FCCBC}"/>
                </a:ext>
              </a:extLst>
            </p:cNvPr>
            <p:cNvSpPr txBox="1"/>
            <p:nvPr/>
          </p:nvSpPr>
          <p:spPr>
            <a:xfrm>
              <a:off x="6590313" y="1576822"/>
              <a:ext cx="4336508" cy="338554"/>
            </a:xfrm>
            <a:prstGeom prst="rect">
              <a:avLst/>
            </a:prstGeom>
            <a:solidFill>
              <a:schemeClr val="bg1"/>
            </a:solidFill>
          </p:spPr>
          <p:txBody>
            <a:bodyPr wrap="none" rtlCol="0">
              <a:spAutoFit/>
            </a:bodyPr>
            <a:lstStyle/>
            <a:p>
              <a:r>
                <a:rPr lang="nb-NO" sz="1600" dirty="0">
                  <a:solidFill>
                    <a:srgbClr val="0070C0"/>
                  </a:solidFill>
                  <a:latin typeface="+mj-lt"/>
                </a:rPr>
                <a:t>på tidspunkt for innsamling av personopplysninger</a:t>
              </a:r>
            </a:p>
          </p:txBody>
        </p:sp>
        <p:cxnSp>
          <p:nvCxnSpPr>
            <p:cNvPr id="6" name="Rett linje 5">
              <a:extLst>
                <a:ext uri="{FF2B5EF4-FFF2-40B4-BE49-F238E27FC236}">
                  <a16:creationId xmlns:a16="http://schemas.microsoft.com/office/drawing/2014/main" id="{82AEA967-4B3A-4A4B-BB0D-82B9BB7B4459}"/>
                </a:ext>
              </a:extLst>
            </p:cNvPr>
            <p:cNvCxnSpPr>
              <a:cxnSpLocks/>
            </p:cNvCxnSpPr>
            <p:nvPr/>
          </p:nvCxnSpPr>
          <p:spPr>
            <a:xfrm>
              <a:off x="6765612" y="1904605"/>
              <a:ext cx="0" cy="189513"/>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1" name="TekstSylinder 10">
            <a:extLst>
              <a:ext uri="{FF2B5EF4-FFF2-40B4-BE49-F238E27FC236}">
                <a16:creationId xmlns:a16="http://schemas.microsoft.com/office/drawing/2014/main" id="{5F59BDE9-7511-48C7-AD24-95790A296E44}"/>
              </a:ext>
            </a:extLst>
          </p:cNvPr>
          <p:cNvSpPr txBox="1"/>
          <p:nvPr/>
        </p:nvSpPr>
        <p:spPr>
          <a:xfrm>
            <a:off x="8371898" y="320807"/>
            <a:ext cx="3283271" cy="738664"/>
          </a:xfrm>
          <a:prstGeom prst="rect">
            <a:avLst/>
          </a:prstGeom>
          <a:noFill/>
        </p:spPr>
        <p:txBody>
          <a:bodyPr wrap="none" rtlCol="0">
            <a:spAutoFit/>
          </a:bodyPr>
          <a:lstStyle/>
          <a:p>
            <a:r>
              <a:rPr lang="nb-NO" sz="1400" dirty="0">
                <a:solidFill>
                  <a:srgbClr val="0070C0"/>
                </a:solidFill>
              </a:rPr>
              <a:t>Blått</a:t>
            </a:r>
            <a:r>
              <a:rPr lang="nb-NO" sz="1400" dirty="0"/>
              <a:t> = tekst fra art. 13 som ikke er i art. 14</a:t>
            </a:r>
          </a:p>
          <a:p>
            <a:r>
              <a:rPr lang="nb-NO" sz="1400" dirty="0">
                <a:solidFill>
                  <a:srgbClr val="C00000"/>
                </a:solidFill>
              </a:rPr>
              <a:t>Rødt</a:t>
            </a:r>
            <a:r>
              <a:rPr lang="nb-NO" sz="1400" dirty="0"/>
              <a:t> = tekst i art. 14 som ikke er i art. 13</a:t>
            </a:r>
          </a:p>
          <a:p>
            <a:r>
              <a:rPr lang="nb-NO" sz="1400" dirty="0"/>
              <a:t>Svart = lik tekst i art. 13 og 14</a:t>
            </a:r>
          </a:p>
        </p:txBody>
      </p:sp>
      <p:grpSp>
        <p:nvGrpSpPr>
          <p:cNvPr id="9" name="Gruppe 8">
            <a:extLst>
              <a:ext uri="{FF2B5EF4-FFF2-40B4-BE49-F238E27FC236}">
                <a16:creationId xmlns:a16="http://schemas.microsoft.com/office/drawing/2014/main" id="{E55BE225-107D-42CD-96CF-E420A1C9D01B}"/>
              </a:ext>
            </a:extLst>
          </p:cNvPr>
          <p:cNvGrpSpPr/>
          <p:nvPr/>
        </p:nvGrpSpPr>
        <p:grpSpPr>
          <a:xfrm>
            <a:off x="4563063" y="3881443"/>
            <a:ext cx="6438237" cy="1505283"/>
            <a:chOff x="4563063" y="3881443"/>
            <a:chExt cx="6438237" cy="1505283"/>
          </a:xfrm>
        </p:grpSpPr>
        <p:sp>
          <p:nvSpPr>
            <p:cNvPr id="8" name="TekstSylinder 7">
              <a:extLst>
                <a:ext uri="{FF2B5EF4-FFF2-40B4-BE49-F238E27FC236}">
                  <a16:creationId xmlns:a16="http://schemas.microsoft.com/office/drawing/2014/main" id="{5DED3E49-3FF2-454E-9D9C-963DFDC4163C}"/>
                </a:ext>
              </a:extLst>
            </p:cNvPr>
            <p:cNvSpPr txBox="1"/>
            <p:nvPr/>
          </p:nvSpPr>
          <p:spPr>
            <a:xfrm>
              <a:off x="4563063" y="3881443"/>
              <a:ext cx="6438237" cy="1169551"/>
            </a:xfrm>
            <a:prstGeom prst="rect">
              <a:avLst/>
            </a:prstGeom>
            <a:solidFill>
              <a:schemeClr val="accent4">
                <a:lumMod val="20000"/>
                <a:lumOff val="80000"/>
              </a:schemeClr>
            </a:solidFill>
          </p:spPr>
          <p:txBody>
            <a:bodyPr wrap="none" rtlCol="0">
              <a:spAutoFit/>
            </a:bodyPr>
            <a:lstStyle/>
            <a:p>
              <a:r>
                <a:rPr lang="nb-NO" sz="1400" dirty="0"/>
                <a:t>«profilering» enhver form for automatisert behandling av personopplysninger som</a:t>
              </a:r>
            </a:p>
            <a:p>
              <a:r>
                <a:rPr lang="nb-NO" sz="1400" dirty="0"/>
                <a:t>innebærer å bruke personopplysninger for å vurdere visse personlige aspekter knyttet</a:t>
              </a:r>
            </a:p>
            <a:p>
              <a:r>
                <a:rPr lang="nb-NO" sz="1400" dirty="0"/>
                <a:t>til en fysisk person, særlig for å analysere eller forutsi aspekter som gjelder nevnte</a:t>
              </a:r>
            </a:p>
            <a:p>
              <a:r>
                <a:rPr lang="nb-NO" sz="1400" dirty="0"/>
                <a:t>fysiske persons arbeidsprestasjoner, økonomiske situasjon, helse, personlige</a:t>
              </a:r>
            </a:p>
            <a:p>
              <a:r>
                <a:rPr lang="nb-NO" sz="1400" dirty="0"/>
                <a:t>preferanser, interesser, pålitelighet, atferd, plassering eller bevegelser</a:t>
              </a:r>
            </a:p>
          </p:txBody>
        </p:sp>
        <p:cxnSp>
          <p:nvCxnSpPr>
            <p:cNvPr id="7" name="Rett linje 6">
              <a:extLst>
                <a:ext uri="{FF2B5EF4-FFF2-40B4-BE49-F238E27FC236}">
                  <a16:creationId xmlns:a16="http://schemas.microsoft.com/office/drawing/2014/main" id="{F529C4AA-CE84-41BE-A492-0E17C99451F7}"/>
                </a:ext>
              </a:extLst>
            </p:cNvPr>
            <p:cNvCxnSpPr/>
            <p:nvPr/>
          </p:nvCxnSpPr>
          <p:spPr>
            <a:xfrm flipH="1">
              <a:off x="5516736" y="5044368"/>
              <a:ext cx="86673" cy="342358"/>
            </a:xfrm>
            <a:prstGeom prst="line">
              <a:avLst/>
            </a:prstGeom>
            <a:ln w="254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2692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F0276DC-B9B7-4C63-8683-1460E92E3D23}"/>
              </a:ext>
            </a:extLst>
          </p:cNvPr>
          <p:cNvSpPr/>
          <p:nvPr/>
        </p:nvSpPr>
        <p:spPr>
          <a:xfrm>
            <a:off x="509773" y="2860724"/>
            <a:ext cx="11432368" cy="1200329"/>
          </a:xfrm>
          <a:prstGeom prst="rect">
            <a:avLst/>
          </a:prstGeom>
        </p:spPr>
        <p:txBody>
          <a:bodyPr wrap="square">
            <a:spAutoFit/>
          </a:bodyPr>
          <a:lstStyle/>
          <a:p>
            <a:r>
              <a:rPr lang="nb-NO" dirty="0">
                <a:solidFill>
                  <a:srgbClr val="C00000"/>
                </a:solidFill>
                <a:effectLst/>
                <a:latin typeface="+mj-lt"/>
              </a:rPr>
              <a:t>4.</a:t>
            </a:r>
            <a:r>
              <a:rPr lang="nb-NO" dirty="0">
                <a:effectLst/>
                <a:latin typeface="+mj-lt"/>
              </a:rPr>
              <a:t>  </a:t>
            </a:r>
            <a:r>
              <a:rPr lang="nb-NO" dirty="0">
                <a:solidFill>
                  <a:srgbClr val="0070C0"/>
                </a:solidFill>
                <a:effectLst/>
                <a:latin typeface="+mj-lt"/>
              </a:rPr>
              <a:t>[3.]</a:t>
            </a:r>
          </a:p>
          <a:p>
            <a:r>
              <a:rPr lang="nb-NO" dirty="0">
                <a:effectLst/>
                <a:latin typeface="+mj-lt"/>
              </a:rPr>
              <a:t>Dersom den behandlingsansvarlige har til hensikt å viderebehandle personopplysningene for et annet formål enn det </a:t>
            </a:r>
          </a:p>
          <a:p>
            <a:r>
              <a:rPr lang="nb-NO" dirty="0">
                <a:effectLst/>
                <a:latin typeface="+mj-lt"/>
              </a:rPr>
              <a:t>opplysningene ble samlet inn for, skal den behandlingsansvarlige før nevnte viderebehandling gi den registrerte informasjon om nevnte andre formål og annen relevant informasjon som nevnt i nr. 2.</a:t>
            </a:r>
          </a:p>
        </p:txBody>
      </p:sp>
      <p:sp>
        <p:nvSpPr>
          <p:cNvPr id="3" name="Rektangel 2">
            <a:extLst>
              <a:ext uri="{FF2B5EF4-FFF2-40B4-BE49-F238E27FC236}">
                <a16:creationId xmlns:a16="http://schemas.microsoft.com/office/drawing/2014/main" id="{453FDF34-CD42-4B96-A598-FED65D942B45}"/>
              </a:ext>
            </a:extLst>
          </p:cNvPr>
          <p:cNvSpPr/>
          <p:nvPr/>
        </p:nvSpPr>
        <p:spPr>
          <a:xfrm>
            <a:off x="509773" y="4144264"/>
            <a:ext cx="7414694" cy="923330"/>
          </a:xfrm>
          <a:prstGeom prst="rect">
            <a:avLst/>
          </a:prstGeom>
        </p:spPr>
        <p:txBody>
          <a:bodyPr wrap="square">
            <a:spAutoFit/>
          </a:bodyPr>
          <a:lstStyle/>
          <a:p>
            <a:r>
              <a:rPr lang="nb-NO" dirty="0">
                <a:solidFill>
                  <a:srgbClr val="C00000"/>
                </a:solidFill>
                <a:effectLst/>
                <a:latin typeface="+mj-lt"/>
              </a:rPr>
              <a:t>5. Nr. 1–4 får ikke anvendelse dersom og i den grad</a:t>
            </a:r>
          </a:p>
          <a:p>
            <a:pPr marL="342900" indent="-342900">
              <a:buAutoNum type="alphaLcParenR"/>
            </a:pPr>
            <a:r>
              <a:rPr lang="nb-NO" dirty="0">
                <a:solidFill>
                  <a:srgbClr val="C00000"/>
                </a:solidFill>
                <a:effectLst/>
                <a:latin typeface="+mj-lt"/>
              </a:rPr>
              <a:t>den registrerte allerede har informasjonen</a:t>
            </a:r>
          </a:p>
          <a:p>
            <a:r>
              <a:rPr lang="nb-NO" dirty="0">
                <a:latin typeface="+mj-lt"/>
              </a:rPr>
              <a:t>[… flere unntak]</a:t>
            </a:r>
            <a:endParaRPr lang="nb-NO" dirty="0">
              <a:effectLst/>
              <a:latin typeface="+mj-lt"/>
            </a:endParaRPr>
          </a:p>
        </p:txBody>
      </p:sp>
      <p:sp>
        <p:nvSpPr>
          <p:cNvPr id="4" name="Rektangel 3">
            <a:extLst>
              <a:ext uri="{FF2B5EF4-FFF2-40B4-BE49-F238E27FC236}">
                <a16:creationId xmlns:a16="http://schemas.microsoft.com/office/drawing/2014/main" id="{7FCA0703-9330-46B3-9F05-55361FAB60FF}"/>
              </a:ext>
            </a:extLst>
          </p:cNvPr>
          <p:cNvSpPr/>
          <p:nvPr/>
        </p:nvSpPr>
        <p:spPr>
          <a:xfrm>
            <a:off x="509773" y="5150805"/>
            <a:ext cx="10217906" cy="923330"/>
          </a:xfrm>
          <a:prstGeom prst="rect">
            <a:avLst/>
          </a:prstGeom>
        </p:spPr>
        <p:txBody>
          <a:bodyPr wrap="square">
            <a:spAutoFit/>
          </a:bodyPr>
          <a:lstStyle/>
          <a:p>
            <a:r>
              <a:rPr lang="nb-NO" dirty="0">
                <a:solidFill>
                  <a:srgbClr val="0070C0"/>
                </a:solidFill>
                <a:effectLst/>
                <a:latin typeface="+mj-lt"/>
              </a:rPr>
              <a:t>4. </a:t>
            </a:r>
          </a:p>
          <a:p>
            <a:r>
              <a:rPr lang="nb-NO" dirty="0">
                <a:latin typeface="+mj-lt"/>
              </a:rPr>
              <a:t>[</a:t>
            </a:r>
            <a:r>
              <a:rPr lang="nb-NO" dirty="0">
                <a:effectLst/>
                <a:latin typeface="+mj-lt"/>
              </a:rPr>
              <a:t>Artikkel 13 (1), (2) og (3) får ikke anvendelse dersom og i den grad den registrerte allerede har informasjonen]</a:t>
            </a:r>
          </a:p>
        </p:txBody>
      </p:sp>
      <p:sp>
        <p:nvSpPr>
          <p:cNvPr id="5" name="TekstSylinder 4">
            <a:extLst>
              <a:ext uri="{FF2B5EF4-FFF2-40B4-BE49-F238E27FC236}">
                <a16:creationId xmlns:a16="http://schemas.microsoft.com/office/drawing/2014/main" id="{0123B17F-4A15-4404-8E48-0AA8E84BEA04}"/>
              </a:ext>
            </a:extLst>
          </p:cNvPr>
          <p:cNvSpPr txBox="1"/>
          <p:nvPr/>
        </p:nvSpPr>
        <p:spPr>
          <a:xfrm>
            <a:off x="8602164" y="545473"/>
            <a:ext cx="3125599" cy="738664"/>
          </a:xfrm>
          <a:prstGeom prst="rect">
            <a:avLst/>
          </a:prstGeom>
          <a:noFill/>
        </p:spPr>
        <p:txBody>
          <a:bodyPr wrap="none" rtlCol="0">
            <a:spAutoFit/>
          </a:bodyPr>
          <a:lstStyle/>
          <a:p>
            <a:r>
              <a:rPr lang="nb-NO" sz="1400" dirty="0">
                <a:solidFill>
                  <a:srgbClr val="0070C0"/>
                </a:solidFill>
              </a:rPr>
              <a:t>Blått</a:t>
            </a:r>
            <a:r>
              <a:rPr lang="nb-NO" sz="1400" dirty="0"/>
              <a:t> = tekst i art. 13 som ikke er i art. 14</a:t>
            </a:r>
          </a:p>
          <a:p>
            <a:r>
              <a:rPr lang="nb-NO" sz="1400" dirty="0">
                <a:solidFill>
                  <a:srgbClr val="C00000"/>
                </a:solidFill>
              </a:rPr>
              <a:t>Rødt</a:t>
            </a:r>
            <a:r>
              <a:rPr lang="nb-NO" sz="1400" dirty="0"/>
              <a:t> = tekst i art. 14 som ikke er i art. 13</a:t>
            </a:r>
          </a:p>
          <a:p>
            <a:r>
              <a:rPr lang="nb-NO" sz="1400" dirty="0"/>
              <a:t>Svart = lik tekst i art. 13 og 14</a:t>
            </a:r>
          </a:p>
        </p:txBody>
      </p:sp>
      <p:sp>
        <p:nvSpPr>
          <p:cNvPr id="6" name="TekstSylinder 5">
            <a:extLst>
              <a:ext uri="{FF2B5EF4-FFF2-40B4-BE49-F238E27FC236}">
                <a16:creationId xmlns:a16="http://schemas.microsoft.com/office/drawing/2014/main" id="{EDF18E26-F0E5-49BF-849B-CBF8E7DB08F1}"/>
              </a:ext>
            </a:extLst>
          </p:cNvPr>
          <p:cNvSpPr txBox="1"/>
          <p:nvPr/>
        </p:nvSpPr>
        <p:spPr>
          <a:xfrm>
            <a:off x="203726" y="99494"/>
            <a:ext cx="7884659" cy="1323439"/>
          </a:xfrm>
          <a:prstGeom prst="rect">
            <a:avLst/>
          </a:prstGeom>
          <a:solidFill>
            <a:schemeClr val="accent4">
              <a:lumMod val="20000"/>
              <a:lumOff val="80000"/>
            </a:schemeClr>
          </a:solidFill>
        </p:spPr>
        <p:txBody>
          <a:bodyPr wrap="none" rtlCol="0">
            <a:spAutoFit/>
          </a:bodyPr>
          <a:lstStyle/>
          <a:p>
            <a:r>
              <a:rPr lang="nb-NO" sz="1600" b="1" dirty="0">
                <a:solidFill>
                  <a:srgbClr val="0070C0"/>
                </a:solidFill>
                <a:latin typeface="+mj-lt"/>
              </a:rPr>
              <a:t>Artikkel 13</a:t>
            </a:r>
          </a:p>
          <a:p>
            <a:r>
              <a:rPr lang="nb-NO" sz="1600" b="1" dirty="0">
                <a:solidFill>
                  <a:srgbClr val="0070C0"/>
                </a:solidFill>
                <a:latin typeface="+mj-lt"/>
              </a:rPr>
              <a:t>Informasjon som skal gis ved innsamling av personopplysninger fra den registrerte</a:t>
            </a:r>
          </a:p>
          <a:p>
            <a:r>
              <a:rPr lang="nb-NO" sz="1600" dirty="0">
                <a:solidFill>
                  <a:srgbClr val="C00000"/>
                </a:solidFill>
                <a:latin typeface="+mj-lt"/>
              </a:rPr>
              <a:t>Artikkel 14</a:t>
            </a:r>
          </a:p>
          <a:p>
            <a:r>
              <a:rPr lang="nb-NO" sz="1600" dirty="0">
                <a:solidFill>
                  <a:srgbClr val="C00000"/>
                </a:solidFill>
                <a:latin typeface="+mj-lt"/>
              </a:rPr>
              <a:t>Informasjon som skal gis dersom det </a:t>
            </a:r>
            <a:r>
              <a:rPr lang="nb-NO" sz="1600" u="sng" dirty="0">
                <a:solidFill>
                  <a:srgbClr val="C00000"/>
                </a:solidFill>
                <a:latin typeface="+mj-lt"/>
              </a:rPr>
              <a:t>ikke </a:t>
            </a:r>
            <a:r>
              <a:rPr lang="nb-NO" sz="1600" dirty="0">
                <a:solidFill>
                  <a:srgbClr val="C00000"/>
                </a:solidFill>
                <a:latin typeface="+mj-lt"/>
              </a:rPr>
              <a:t>er samlet inn personopplysninger fra den registrerte</a:t>
            </a:r>
          </a:p>
          <a:p>
            <a:endParaRPr lang="nb-NO" sz="1600" b="1" dirty="0">
              <a:latin typeface="+mj-lt"/>
            </a:endParaRPr>
          </a:p>
        </p:txBody>
      </p:sp>
      <p:sp>
        <p:nvSpPr>
          <p:cNvPr id="7" name="TekstSylinder 6">
            <a:extLst>
              <a:ext uri="{FF2B5EF4-FFF2-40B4-BE49-F238E27FC236}">
                <a16:creationId xmlns:a16="http://schemas.microsoft.com/office/drawing/2014/main" id="{4C1259F9-0660-4E00-904E-6EC8286360B5}"/>
              </a:ext>
            </a:extLst>
          </p:cNvPr>
          <p:cNvSpPr txBox="1"/>
          <p:nvPr/>
        </p:nvSpPr>
        <p:spPr>
          <a:xfrm>
            <a:off x="509773" y="2060142"/>
            <a:ext cx="3423694" cy="646331"/>
          </a:xfrm>
          <a:prstGeom prst="rect">
            <a:avLst/>
          </a:prstGeom>
          <a:noFill/>
        </p:spPr>
        <p:txBody>
          <a:bodyPr wrap="none" rtlCol="0">
            <a:spAutoFit/>
          </a:bodyPr>
          <a:lstStyle/>
          <a:p>
            <a:r>
              <a:rPr lang="nb-NO" dirty="0">
                <a:solidFill>
                  <a:srgbClr val="C00000"/>
                </a:solidFill>
                <a:latin typeface="+mj-lt"/>
              </a:rPr>
              <a:t>3.</a:t>
            </a:r>
            <a:r>
              <a:rPr lang="nb-NO" dirty="0">
                <a:latin typeface="+mj-lt"/>
              </a:rPr>
              <a:t> </a:t>
            </a:r>
          </a:p>
          <a:p>
            <a:r>
              <a:rPr lang="nb-NO" dirty="0">
                <a:latin typeface="+mj-lt"/>
              </a:rPr>
              <a:t>[Tid for når informasjonen skal gis]</a:t>
            </a:r>
          </a:p>
        </p:txBody>
      </p:sp>
    </p:spTree>
    <p:extLst>
      <p:ext uri="{BB962C8B-B14F-4D97-AF65-F5344CB8AC3E}">
        <p14:creationId xmlns:p14="http://schemas.microsoft.com/office/powerpoint/2010/main" val="889238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Sylinder 5">
            <a:extLst>
              <a:ext uri="{FF2B5EF4-FFF2-40B4-BE49-F238E27FC236}">
                <a16:creationId xmlns:a16="http://schemas.microsoft.com/office/drawing/2014/main" id="{07C03D9E-7499-4387-BCE9-E9CE4C88A886}"/>
              </a:ext>
            </a:extLst>
          </p:cNvPr>
          <p:cNvSpPr txBox="1"/>
          <p:nvPr/>
        </p:nvSpPr>
        <p:spPr>
          <a:xfrm>
            <a:off x="416929" y="369550"/>
            <a:ext cx="11456058" cy="6001643"/>
          </a:xfrm>
          <a:prstGeom prst="rect">
            <a:avLst/>
          </a:prstGeom>
          <a:noFill/>
        </p:spPr>
        <p:txBody>
          <a:bodyPr wrap="square" rtlCol="0">
            <a:spAutoFit/>
          </a:bodyPr>
          <a:lstStyle/>
          <a:p>
            <a:pPr lvl="0"/>
            <a:r>
              <a:rPr lang="nb-NO" sz="1600" b="1" dirty="0">
                <a:solidFill>
                  <a:prstClr val="black"/>
                </a:solidFill>
                <a:latin typeface="Calibri Light" panose="020F0302020204030204"/>
              </a:rPr>
              <a:t>Artikkel 15</a:t>
            </a:r>
          </a:p>
          <a:p>
            <a:pPr lvl="0"/>
            <a:r>
              <a:rPr lang="nb-NO" sz="1600" b="1" dirty="0">
                <a:solidFill>
                  <a:prstClr val="black"/>
                </a:solidFill>
                <a:latin typeface="Calibri Light" panose="020F0302020204030204"/>
              </a:rPr>
              <a:t>Den registrertes rett til innsyn</a:t>
            </a:r>
          </a:p>
          <a:p>
            <a:pPr lvl="0"/>
            <a:r>
              <a:rPr lang="nb-NO" sz="1600" b="1" dirty="0">
                <a:solidFill>
                  <a:prstClr val="black"/>
                </a:solidFill>
                <a:latin typeface="Calibri Light" panose="020F0302020204030204"/>
              </a:rPr>
              <a:t>1.</a:t>
            </a:r>
            <a:r>
              <a:rPr lang="nb-NO" sz="1600" dirty="0">
                <a:solidFill>
                  <a:prstClr val="black"/>
                </a:solidFill>
                <a:latin typeface="Calibri Light" panose="020F0302020204030204"/>
              </a:rPr>
              <a:t> Den registrerte skal ha rett til å få den behandlingsansvarliges </a:t>
            </a:r>
            <a:r>
              <a:rPr lang="nb-NO" sz="1600" dirty="0">
                <a:solidFill>
                  <a:srgbClr val="7030A0"/>
                </a:solidFill>
                <a:latin typeface="Calibri Light" panose="020F0302020204030204"/>
              </a:rPr>
              <a:t>bekreftelse på om personopplysninger om vedkommende behandles</a:t>
            </a:r>
            <a:r>
              <a:rPr lang="nb-NO" sz="1600" dirty="0">
                <a:solidFill>
                  <a:prstClr val="black"/>
                </a:solidFill>
                <a:latin typeface="Calibri Light" panose="020F0302020204030204"/>
              </a:rPr>
              <a:t>, og, dersom dette er tilfellet, </a:t>
            </a:r>
            <a:r>
              <a:rPr lang="nb-NO" sz="1600" dirty="0">
                <a:solidFill>
                  <a:srgbClr val="C00000"/>
                </a:solidFill>
                <a:latin typeface="Calibri Light" panose="020F0302020204030204"/>
              </a:rPr>
              <a:t>innsyn i personopplysningene </a:t>
            </a:r>
            <a:r>
              <a:rPr lang="nb-NO" sz="1600" dirty="0">
                <a:solidFill>
                  <a:schemeClr val="accent1">
                    <a:lumMod val="75000"/>
                  </a:schemeClr>
                </a:solidFill>
                <a:latin typeface="Calibri Light" panose="020F0302020204030204"/>
              </a:rPr>
              <a:t>og følgende informasjon</a:t>
            </a:r>
            <a:r>
              <a:rPr lang="nb-NO" sz="1600" dirty="0">
                <a:solidFill>
                  <a:prstClr val="black"/>
                </a:solidFill>
                <a:latin typeface="Calibri Light" panose="020F0302020204030204"/>
              </a:rPr>
              <a:t>:</a:t>
            </a:r>
          </a:p>
          <a:p>
            <a:pPr lvl="0"/>
            <a:r>
              <a:rPr lang="nb-NO" sz="1600" dirty="0">
                <a:solidFill>
                  <a:prstClr val="black"/>
                </a:solidFill>
                <a:latin typeface="Calibri Light" panose="020F0302020204030204"/>
              </a:rPr>
              <a:t>a) </a:t>
            </a:r>
            <a:r>
              <a:rPr lang="nb-NO" sz="1600" dirty="0">
                <a:solidFill>
                  <a:srgbClr val="CC00CC"/>
                </a:solidFill>
                <a:latin typeface="Calibri Light" panose="020F0302020204030204"/>
              </a:rPr>
              <a:t>formålene</a:t>
            </a:r>
            <a:r>
              <a:rPr lang="nb-NO" sz="1600" dirty="0">
                <a:solidFill>
                  <a:prstClr val="black"/>
                </a:solidFill>
                <a:latin typeface="Calibri Light" panose="020F0302020204030204"/>
              </a:rPr>
              <a:t> med behandlingen </a:t>
            </a:r>
            <a:r>
              <a:rPr lang="nb-NO" sz="1600" i="1" dirty="0">
                <a:solidFill>
                  <a:prstClr val="black"/>
                </a:solidFill>
                <a:latin typeface="Calibri Light" panose="020F0302020204030204"/>
              </a:rPr>
              <a:t>(art. 5(1)(b))</a:t>
            </a:r>
            <a:r>
              <a:rPr lang="nb-NO" sz="1600" dirty="0">
                <a:solidFill>
                  <a:prstClr val="black"/>
                </a:solidFill>
                <a:latin typeface="Calibri Light" panose="020F0302020204030204"/>
              </a:rPr>
              <a:t>,</a:t>
            </a:r>
          </a:p>
          <a:p>
            <a:pPr lvl="0"/>
            <a:r>
              <a:rPr lang="nb-NO" sz="1600" dirty="0">
                <a:solidFill>
                  <a:prstClr val="black"/>
                </a:solidFill>
                <a:latin typeface="Calibri Light" panose="020F0302020204030204"/>
              </a:rPr>
              <a:t>b) de berørte </a:t>
            </a:r>
            <a:r>
              <a:rPr lang="nb-NO" sz="1600" dirty="0">
                <a:solidFill>
                  <a:srgbClr val="CC00CC"/>
                </a:solidFill>
                <a:latin typeface="Calibri Light" panose="020F0302020204030204"/>
              </a:rPr>
              <a:t>kategoriene av personopplysninger</a:t>
            </a:r>
            <a:r>
              <a:rPr lang="nb-NO" sz="1600" dirty="0">
                <a:solidFill>
                  <a:prstClr val="black"/>
                </a:solidFill>
                <a:latin typeface="Calibri Light" panose="020F0302020204030204"/>
              </a:rPr>
              <a:t> </a:t>
            </a:r>
            <a:r>
              <a:rPr lang="nb-NO" sz="1600" i="1" dirty="0">
                <a:solidFill>
                  <a:prstClr val="black"/>
                </a:solidFill>
                <a:latin typeface="Calibri Light" panose="020F0302020204030204"/>
              </a:rPr>
              <a:t>(art. 4(1)),</a:t>
            </a:r>
          </a:p>
          <a:p>
            <a:pPr lvl="0"/>
            <a:r>
              <a:rPr lang="nb-NO" sz="1600" dirty="0">
                <a:solidFill>
                  <a:prstClr val="black"/>
                </a:solidFill>
                <a:latin typeface="Calibri Light" panose="020F0302020204030204"/>
              </a:rPr>
              <a:t>c) </a:t>
            </a:r>
            <a:r>
              <a:rPr lang="nb-NO" sz="1600" dirty="0">
                <a:solidFill>
                  <a:srgbClr val="CC00CC"/>
                </a:solidFill>
                <a:latin typeface="Calibri Light" panose="020F0302020204030204"/>
              </a:rPr>
              <a:t>mottakerne</a:t>
            </a:r>
            <a:r>
              <a:rPr lang="nb-NO" sz="1600" dirty="0">
                <a:solidFill>
                  <a:prstClr val="black"/>
                </a:solidFill>
                <a:latin typeface="Calibri Light" panose="020F0302020204030204"/>
              </a:rPr>
              <a:t> eller </a:t>
            </a:r>
            <a:r>
              <a:rPr lang="nb-NO" sz="1600" dirty="0">
                <a:solidFill>
                  <a:srgbClr val="CC00CC"/>
                </a:solidFill>
                <a:latin typeface="Calibri Light" panose="020F0302020204030204"/>
              </a:rPr>
              <a:t>kategoriene av mottakere </a:t>
            </a:r>
            <a:r>
              <a:rPr lang="nb-NO" sz="1600" i="1" dirty="0">
                <a:latin typeface="Calibri Light" panose="020F0302020204030204"/>
              </a:rPr>
              <a:t>(art. 4(9)) </a:t>
            </a:r>
            <a:r>
              <a:rPr lang="nb-NO" sz="1600" dirty="0">
                <a:solidFill>
                  <a:prstClr val="black"/>
                </a:solidFill>
                <a:latin typeface="Calibri Light" panose="020F0302020204030204"/>
              </a:rPr>
              <a:t>som personopplysningene er blitt eller vil bli utlevert til, særlig mottakere i tredjestater eller internasjonale organisasjoner,</a:t>
            </a:r>
          </a:p>
          <a:p>
            <a:pPr lvl="0"/>
            <a:r>
              <a:rPr lang="nb-NO" sz="1600" dirty="0">
                <a:solidFill>
                  <a:prstClr val="black"/>
                </a:solidFill>
                <a:latin typeface="Calibri Light" panose="020F0302020204030204"/>
              </a:rPr>
              <a:t>d) dersom det er mulig, hvor lenge det forventes at personopplysningene vil bli </a:t>
            </a:r>
            <a:r>
              <a:rPr lang="nb-NO" sz="1600" dirty="0">
                <a:solidFill>
                  <a:srgbClr val="CC00CC"/>
                </a:solidFill>
                <a:latin typeface="Calibri Light" panose="020F0302020204030204"/>
              </a:rPr>
              <a:t>lagret </a:t>
            </a:r>
            <a:r>
              <a:rPr lang="nb-NO" sz="1600" i="1" dirty="0">
                <a:latin typeface="Calibri Light" panose="020F0302020204030204"/>
              </a:rPr>
              <a:t>(art. 5(1)(e), </a:t>
            </a:r>
            <a:r>
              <a:rPr lang="nb-NO" sz="1600" dirty="0">
                <a:solidFill>
                  <a:prstClr val="black"/>
                </a:solidFill>
                <a:latin typeface="Calibri Light" panose="020F0302020204030204"/>
              </a:rPr>
              <a:t>eller, dersom dette ikke er mulig, kriteriene som brukes for å fastsette denne perioden,</a:t>
            </a:r>
          </a:p>
          <a:p>
            <a:pPr lvl="0"/>
            <a:r>
              <a:rPr lang="nb-NO" sz="1600" dirty="0">
                <a:solidFill>
                  <a:prstClr val="black"/>
                </a:solidFill>
                <a:latin typeface="Calibri Light" panose="020F0302020204030204"/>
              </a:rPr>
              <a:t>e) retten til å anmode den behandlingsansvarlige om </a:t>
            </a:r>
            <a:r>
              <a:rPr lang="nb-NO" sz="1600" dirty="0">
                <a:solidFill>
                  <a:srgbClr val="CC00CC"/>
                </a:solidFill>
                <a:latin typeface="Calibri Light" panose="020F0302020204030204"/>
              </a:rPr>
              <a:t>korrigering</a:t>
            </a:r>
            <a:r>
              <a:rPr lang="nb-NO" sz="1600" dirty="0">
                <a:solidFill>
                  <a:prstClr val="black"/>
                </a:solidFill>
                <a:latin typeface="Calibri Light" panose="020F0302020204030204"/>
              </a:rPr>
              <a:t> </a:t>
            </a:r>
            <a:r>
              <a:rPr lang="nb-NO" sz="1600" i="1" dirty="0">
                <a:solidFill>
                  <a:prstClr val="black"/>
                </a:solidFill>
                <a:latin typeface="Calibri Light" panose="020F0302020204030204"/>
              </a:rPr>
              <a:t>(art. 16) </a:t>
            </a:r>
            <a:r>
              <a:rPr lang="nb-NO" sz="1600" dirty="0">
                <a:solidFill>
                  <a:prstClr val="black"/>
                </a:solidFill>
                <a:latin typeface="Calibri Light" panose="020F0302020204030204"/>
              </a:rPr>
              <a:t>eller </a:t>
            </a:r>
            <a:r>
              <a:rPr lang="nb-NO" sz="1600" dirty="0">
                <a:solidFill>
                  <a:srgbClr val="CC00CC"/>
                </a:solidFill>
                <a:latin typeface="Calibri Light" panose="020F0302020204030204"/>
              </a:rPr>
              <a:t>sletting</a:t>
            </a:r>
            <a:r>
              <a:rPr lang="nb-NO" sz="1600" dirty="0">
                <a:solidFill>
                  <a:prstClr val="black"/>
                </a:solidFill>
                <a:latin typeface="Calibri Light" panose="020F0302020204030204"/>
              </a:rPr>
              <a:t> </a:t>
            </a:r>
            <a:r>
              <a:rPr lang="nb-NO" sz="1600" i="1" dirty="0">
                <a:solidFill>
                  <a:prstClr val="black"/>
                </a:solidFill>
                <a:latin typeface="Calibri Light" panose="020F0302020204030204"/>
              </a:rPr>
              <a:t>(art. 17) </a:t>
            </a:r>
            <a:r>
              <a:rPr lang="nb-NO" sz="1600" dirty="0">
                <a:solidFill>
                  <a:prstClr val="black"/>
                </a:solidFill>
                <a:latin typeface="Calibri Light" panose="020F0302020204030204"/>
              </a:rPr>
              <a:t>av personopplysninger eller </a:t>
            </a:r>
            <a:r>
              <a:rPr lang="nb-NO" sz="1600" dirty="0">
                <a:solidFill>
                  <a:srgbClr val="CC00CC"/>
                </a:solidFill>
                <a:latin typeface="Calibri Light" panose="020F0302020204030204"/>
              </a:rPr>
              <a:t>begrensning</a:t>
            </a:r>
            <a:r>
              <a:rPr lang="nb-NO" sz="1600" dirty="0">
                <a:solidFill>
                  <a:prstClr val="black"/>
                </a:solidFill>
                <a:latin typeface="Calibri Light" panose="020F0302020204030204"/>
              </a:rPr>
              <a:t> </a:t>
            </a:r>
            <a:r>
              <a:rPr lang="nb-NO" sz="1600" i="1" dirty="0">
                <a:solidFill>
                  <a:prstClr val="black"/>
                </a:solidFill>
                <a:latin typeface="Calibri Light" panose="020F0302020204030204"/>
              </a:rPr>
              <a:t>(art. 18) </a:t>
            </a:r>
            <a:r>
              <a:rPr lang="nb-NO" sz="1600" dirty="0">
                <a:solidFill>
                  <a:prstClr val="black"/>
                </a:solidFill>
                <a:latin typeface="Calibri Light" panose="020F0302020204030204"/>
              </a:rPr>
              <a:t>av behandlingen av personopplysninger som gjelder den registrerte, eller til å </a:t>
            </a:r>
            <a:r>
              <a:rPr lang="nb-NO" sz="1600" dirty="0">
                <a:solidFill>
                  <a:srgbClr val="CC00CC"/>
                </a:solidFill>
                <a:latin typeface="Calibri Light" panose="020F0302020204030204"/>
              </a:rPr>
              <a:t>protestere </a:t>
            </a:r>
            <a:r>
              <a:rPr lang="nb-NO" sz="1600" i="1" dirty="0">
                <a:latin typeface="Calibri Light" panose="020F0302020204030204"/>
              </a:rPr>
              <a:t>(art. 21) </a:t>
            </a:r>
            <a:r>
              <a:rPr lang="nb-NO" sz="1600" dirty="0">
                <a:solidFill>
                  <a:prstClr val="black"/>
                </a:solidFill>
                <a:latin typeface="Calibri Light" panose="020F0302020204030204"/>
              </a:rPr>
              <a:t>mot nevnte behandling,</a:t>
            </a:r>
          </a:p>
          <a:p>
            <a:pPr lvl="0"/>
            <a:r>
              <a:rPr lang="nb-NO" sz="1600" dirty="0">
                <a:solidFill>
                  <a:prstClr val="black"/>
                </a:solidFill>
                <a:latin typeface="Calibri Light" panose="020F0302020204030204"/>
              </a:rPr>
              <a:t>f) retten til å </a:t>
            </a:r>
            <a:r>
              <a:rPr lang="nb-NO" sz="1600" dirty="0">
                <a:solidFill>
                  <a:srgbClr val="CC00CC"/>
                </a:solidFill>
                <a:latin typeface="Calibri Light" panose="020F0302020204030204"/>
              </a:rPr>
              <a:t>klage</a:t>
            </a:r>
            <a:r>
              <a:rPr lang="nb-NO" sz="1600" dirty="0">
                <a:solidFill>
                  <a:prstClr val="black"/>
                </a:solidFill>
                <a:latin typeface="Calibri Light" panose="020F0302020204030204"/>
              </a:rPr>
              <a:t> til en tilsynsmyndighet </a:t>
            </a:r>
            <a:r>
              <a:rPr lang="nb-NO" sz="1600" i="1" dirty="0">
                <a:solidFill>
                  <a:prstClr val="black"/>
                </a:solidFill>
                <a:latin typeface="Calibri Light" panose="020F0302020204030204"/>
              </a:rPr>
              <a:t>(art. 77), </a:t>
            </a:r>
          </a:p>
          <a:p>
            <a:pPr lvl="0"/>
            <a:r>
              <a:rPr lang="nb-NO" sz="1600" dirty="0">
                <a:solidFill>
                  <a:prstClr val="black"/>
                </a:solidFill>
                <a:latin typeface="Calibri Light" panose="020F0302020204030204"/>
              </a:rPr>
              <a:t>g) dersom personopplysningene ikke er samlet inn fra den registrerte, all tilgjengelig informasjon om hvor personopplysningene </a:t>
            </a:r>
          </a:p>
          <a:p>
            <a:pPr lvl="0"/>
            <a:r>
              <a:rPr lang="nb-NO" sz="1600" dirty="0">
                <a:solidFill>
                  <a:prstClr val="black"/>
                </a:solidFill>
                <a:latin typeface="Calibri Light" panose="020F0302020204030204"/>
              </a:rPr>
              <a:t>stammer fra,</a:t>
            </a:r>
          </a:p>
          <a:p>
            <a:pPr lvl="0"/>
            <a:r>
              <a:rPr lang="nb-NO" sz="1600" dirty="0">
                <a:solidFill>
                  <a:prstClr val="black"/>
                </a:solidFill>
                <a:latin typeface="Calibri Light" panose="020F0302020204030204"/>
              </a:rPr>
              <a:t>h) forekomsten av </a:t>
            </a:r>
            <a:r>
              <a:rPr lang="nb-NO" sz="1600" dirty="0">
                <a:solidFill>
                  <a:srgbClr val="CC00CC"/>
                </a:solidFill>
                <a:latin typeface="Calibri Light" panose="020F0302020204030204"/>
              </a:rPr>
              <a:t>automatiserte avgjørelser, herunder profilering, som nevnt i artikkel 22 nr. 1 og 4</a:t>
            </a:r>
            <a:r>
              <a:rPr lang="nb-NO" sz="1600" dirty="0">
                <a:solidFill>
                  <a:prstClr val="black"/>
                </a:solidFill>
                <a:latin typeface="Calibri Light" panose="020F0302020204030204"/>
              </a:rPr>
              <a:t>, og, i det minste i nevnte tilfeller, relevant informasjon om den underliggende logikken samt om betydningen og de forventede konsekvensene av en slik behandling for den registrerte.</a:t>
            </a:r>
          </a:p>
          <a:p>
            <a:pPr lvl="0"/>
            <a:r>
              <a:rPr lang="nb-NO" sz="1600" b="1" dirty="0">
                <a:solidFill>
                  <a:prstClr val="black"/>
                </a:solidFill>
                <a:latin typeface="Calibri Light" panose="020F0302020204030204"/>
              </a:rPr>
              <a:t>2.</a:t>
            </a:r>
            <a:r>
              <a:rPr lang="nb-NO" sz="1600" dirty="0">
                <a:solidFill>
                  <a:prstClr val="black"/>
                </a:solidFill>
                <a:latin typeface="Calibri Light" panose="020F0302020204030204"/>
              </a:rPr>
              <a:t> Dersom personopplysningene overføres til en tredjestat eller til en internasjonal organisasjon, skal den registrerte ha rett til å bli underrettet om de </a:t>
            </a:r>
            <a:r>
              <a:rPr lang="nb-NO" sz="1600" dirty="0">
                <a:solidFill>
                  <a:srgbClr val="CC00CC"/>
                </a:solidFill>
                <a:latin typeface="Calibri Light" panose="020F0302020204030204"/>
              </a:rPr>
              <a:t>nødvendige garantiene i henhold til artikkel 46 </a:t>
            </a:r>
            <a:r>
              <a:rPr lang="nb-NO" sz="1600" dirty="0">
                <a:solidFill>
                  <a:prstClr val="black"/>
                </a:solidFill>
                <a:latin typeface="Calibri Light" panose="020F0302020204030204"/>
              </a:rPr>
              <a:t>i forbindelse med overføringen </a:t>
            </a:r>
            <a:r>
              <a:rPr lang="nb-NO" sz="1600" i="1" dirty="0">
                <a:solidFill>
                  <a:prstClr val="black"/>
                </a:solidFill>
                <a:latin typeface="Calibri Light" panose="020F0302020204030204"/>
              </a:rPr>
              <a:t>[jf. overføring i </a:t>
            </a:r>
            <a:r>
              <a:rPr lang="nb-NO" sz="1600" i="1" dirty="0" err="1">
                <a:solidFill>
                  <a:prstClr val="black"/>
                </a:solidFill>
                <a:latin typeface="Calibri Light" panose="020F0302020204030204"/>
              </a:rPr>
              <a:t>hht</a:t>
            </a:r>
            <a:r>
              <a:rPr lang="nb-NO" sz="1600" i="1" dirty="0">
                <a:solidFill>
                  <a:prstClr val="black"/>
                </a:solidFill>
                <a:latin typeface="Calibri Light" panose="020F0302020204030204"/>
              </a:rPr>
              <a:t>. art. 45].</a:t>
            </a:r>
          </a:p>
          <a:p>
            <a:pPr lvl="0"/>
            <a:r>
              <a:rPr lang="nb-NO" sz="1600" b="1" dirty="0">
                <a:solidFill>
                  <a:prstClr val="black"/>
                </a:solidFill>
                <a:latin typeface="Calibri Light" panose="020F0302020204030204"/>
              </a:rPr>
              <a:t>3.</a:t>
            </a:r>
            <a:r>
              <a:rPr lang="nb-NO" sz="1600" dirty="0">
                <a:solidFill>
                  <a:prstClr val="black"/>
                </a:solidFill>
                <a:latin typeface="Calibri Light" panose="020F0302020204030204"/>
              </a:rPr>
              <a:t> Den behandlingsansvarlige skal gjøre tilgjengelig en </a:t>
            </a:r>
            <a:r>
              <a:rPr lang="nb-NO" sz="1600" dirty="0">
                <a:solidFill>
                  <a:srgbClr val="CC00CC"/>
                </a:solidFill>
                <a:latin typeface="Calibri Light" panose="020F0302020204030204"/>
              </a:rPr>
              <a:t>kopi</a:t>
            </a:r>
            <a:r>
              <a:rPr lang="nb-NO" sz="1600" dirty="0">
                <a:solidFill>
                  <a:prstClr val="black"/>
                </a:solidFill>
                <a:latin typeface="Calibri Light" panose="020F0302020204030204"/>
              </a:rPr>
              <a:t> av personopplysningene som behandles. Dersom den registrerte anmoder om flere kopier, kan den behandlingsansvarlige kreve et rimelig gebyr basert på administrasjonskostnadene. Dersom den registrerte inngir anmodningen elektronisk, og med mindre den registrerte anmoder om noe annet, skal informasjonen </a:t>
            </a:r>
            <a:r>
              <a:rPr lang="nb-NO" sz="1600" dirty="0">
                <a:solidFill>
                  <a:srgbClr val="CC00CC"/>
                </a:solidFill>
                <a:latin typeface="Calibri Light" panose="020F0302020204030204"/>
              </a:rPr>
              <a:t>gis i en vanlig elektronisk form</a:t>
            </a:r>
            <a:r>
              <a:rPr lang="nb-NO" sz="1600" dirty="0">
                <a:solidFill>
                  <a:prstClr val="black"/>
                </a:solidFill>
                <a:latin typeface="Calibri Light" panose="020F0302020204030204"/>
              </a:rPr>
              <a:t>.</a:t>
            </a:r>
          </a:p>
          <a:p>
            <a:pPr lvl="0"/>
            <a:r>
              <a:rPr lang="nb-NO" sz="1600" b="1" dirty="0">
                <a:solidFill>
                  <a:prstClr val="black"/>
                </a:solidFill>
                <a:latin typeface="Calibri Light" panose="020F0302020204030204"/>
              </a:rPr>
              <a:t>4.</a:t>
            </a:r>
            <a:r>
              <a:rPr lang="nb-NO" sz="1600" dirty="0">
                <a:solidFill>
                  <a:prstClr val="black"/>
                </a:solidFill>
                <a:latin typeface="Calibri Light" panose="020F0302020204030204"/>
              </a:rPr>
              <a:t> Retten til å motta en kopi nevnt i nr. 3 skal </a:t>
            </a:r>
            <a:r>
              <a:rPr lang="nb-NO" sz="1600" dirty="0">
                <a:solidFill>
                  <a:srgbClr val="CC00CC"/>
                </a:solidFill>
                <a:latin typeface="Calibri Light" panose="020F0302020204030204"/>
              </a:rPr>
              <a:t>ikke krenke andres rettigheter og friheter</a:t>
            </a:r>
            <a:r>
              <a:rPr lang="nb-NO" sz="1600" dirty="0">
                <a:solidFill>
                  <a:prstClr val="black"/>
                </a:solidFill>
                <a:latin typeface="Calibri Light" panose="020F0302020204030204"/>
              </a:rPr>
              <a:t>.</a:t>
            </a:r>
          </a:p>
        </p:txBody>
      </p:sp>
      <p:sp>
        <p:nvSpPr>
          <p:cNvPr id="2" name="Rektangel 1">
            <a:extLst>
              <a:ext uri="{FF2B5EF4-FFF2-40B4-BE49-F238E27FC236}">
                <a16:creationId xmlns:a16="http://schemas.microsoft.com/office/drawing/2014/main" id="{3CBB3785-ED76-4955-A695-B8D2348740AA}"/>
              </a:ext>
            </a:extLst>
          </p:cNvPr>
          <p:cNvSpPr/>
          <p:nvPr/>
        </p:nvSpPr>
        <p:spPr>
          <a:xfrm>
            <a:off x="4993666" y="1174980"/>
            <a:ext cx="2065692" cy="2605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20974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6">
                                            <p:txEl>
                                              <p:pRg st="6" end="6"/>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6">
                                            <p:txEl>
                                              <p:pRg st="10" end="10"/>
                                            </p:txEl>
                                          </p:spTgt>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6">
                                            <p:txEl>
                                              <p:pRg st="11" end="11"/>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2257</Words>
  <Application>Microsoft Office PowerPoint</Application>
  <PresentationFormat>Widescreen</PresentationFormat>
  <Paragraphs>120</Paragraphs>
  <Slides>9</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9</vt:i4>
      </vt:variant>
    </vt:vector>
  </HeadingPairs>
  <TitlesOfParts>
    <vt:vector size="14" baseType="lpstr">
      <vt:lpstr>Arial</vt:lpstr>
      <vt:lpstr>Calibri</vt:lpstr>
      <vt:lpstr>Calibri Light</vt:lpstr>
      <vt:lpstr>Wingdings</vt:lpstr>
      <vt:lpstr>Office-tema</vt:lpstr>
      <vt:lpstr>Regler om innsyn og åpenhet i digital forvaltning </vt:lpstr>
      <vt:lpstr>Noen innledende refleksjoner</vt:lpstr>
      <vt:lpstr>Kort om sentrale dokumentasjonsplikter for forvaltningsorganer</vt:lpstr>
      <vt:lpstr>Oversikt over sentrale regler som gir offentlighet og åpenhet i forvaltningen</vt:lpstr>
      <vt:lpstr>Sentrale innsyns-/åpenhetsbestemmelser i PVF</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Regler om innsyn og åpenhet i digital forvaltning</dc:title>
  <dc:creator>dag wiese schartum</dc:creator>
  <cp:lastModifiedBy>dag wiese schartum</cp:lastModifiedBy>
  <cp:revision>45</cp:revision>
  <cp:lastPrinted>2017-09-04T23:16:07Z</cp:lastPrinted>
  <dcterms:created xsi:type="dcterms:W3CDTF">2017-09-04T19:19:28Z</dcterms:created>
  <dcterms:modified xsi:type="dcterms:W3CDTF">2021-10-13T08:28:18Z</dcterms:modified>
</cp:coreProperties>
</file>