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8" r:id="rId4"/>
    <p:sldId id="292" r:id="rId5"/>
    <p:sldId id="280" r:id="rId6"/>
    <p:sldId id="289" r:id="rId7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660066"/>
    <a:srgbClr val="990033"/>
    <a:srgbClr val="0066CC"/>
    <a:srgbClr val="CC006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7149C1-8348-4DDF-B4FC-43CC29B8E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9D0916C-BAA3-47EB-9A61-3683EC34B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8A6063-A48C-48D2-9198-51FB6145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CFF72A-3456-491F-8417-27DBA096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5EE3DA-AC36-41F9-A5E0-E7165F34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054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96F224-5DAC-4C06-8991-C5257BA4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4EABA0A-16A8-4E39-8200-6ABA96EC0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9812A7-8072-4E00-A1E9-1B274124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57FA0D1-9221-4234-94F5-D996EAA2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71E7A0-3BDC-4C5E-8AA7-3D4D4EB9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97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7B83D28-D1DC-416C-B4FE-020CA31A6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C5C3757-2826-4324-B2BA-39A0C66D2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D91EE9-7E07-4EAB-8100-11715BDBF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F3A58C-A416-47F2-8435-F13DC214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1E5EEA-3A9D-4310-A545-7A50296D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82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EC5EC5-2DE0-4F0C-A865-D6483BA8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53BF61-F3BC-4130-9312-D28C94CCD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DA5147-C691-4633-938D-7287B154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AF6E63-DD20-49E5-9DEB-72B85562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AB615B-37E6-43AB-9654-DDF248A25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07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6A50B1-4753-436B-B160-CDE7E48A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0AC22B5-3086-44A5-94CA-0948ABE7A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C4106F-55FB-4F75-B072-DCD23CA31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CDDA64-B627-480F-94EF-08CCC8EC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AE2E0F1-ADBB-4609-A279-BF382056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601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01BD3E-AB6B-487C-9995-6E84378D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7C9E19-489A-479D-AFE3-1B209DA92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9C5C01C-133C-49B1-B5DE-A7E1479E1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AD4C85-792B-4768-9FDF-9D4C8C3E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01A2B15-7E47-41CF-8814-6269D713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7167183-DBAC-4F9C-AF43-8512F1B8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336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6FF39C-BD58-43A9-B999-8ADFF255A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D40B658-73A4-45B3-B933-B8E9772EA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4084917-8C0F-482E-B62E-C0B31F5EE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70DE364-04ED-4838-B042-525697F86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ADDC3DF-FC74-4AA9-93E0-16294A74B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8602856-2507-468D-AA51-7B81934D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0C07EAF-B27E-45AE-A603-F5AAC7F2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F6F7812-056A-427C-8865-41B194693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533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F1C6AC-9EF6-4DD9-9279-E20CFEFDD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EE645D8-7843-46DE-B448-EA5C90C7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6EDF89-E496-443A-BF31-0CB5AD8B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B74AF27-9511-4E01-9BAE-FDE9D091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911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6F5DF8D-1E4E-4059-B7B7-05CC1B97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4A0AB62-100C-4B74-87FC-8A3561D2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09AA995-4F8D-4756-A65E-EB2B300E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481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33DE27-BA8A-4335-B3FC-339559CA2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085CFF-E44A-4344-A4A6-A7CE60F9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D5D71A0-1863-486A-98B5-13F42193F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9974C62-FF2A-402F-86FE-3B211F25D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B14D64B-7236-4D10-A889-430D47A59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53E4E0F-FEF7-409D-A73B-4EBB150D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17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DFE98E-AE96-4D4E-B3AC-1D4DC85B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5000838-AB46-4917-A6B4-A52090164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4DDB614-C21C-4BC6-95D4-CF1EEB477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81D83C4-6E43-4470-84FF-20F689A9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FD1FDF4-617A-4877-9E8F-086D5A3F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2C9BBF2-B2A0-48DE-A9E6-72E62584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984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DF18BD-0A5A-4BCB-B485-6844E5910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C71B9F-2C7C-413D-BD2E-B08FC0DF7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3B0612-D8CB-4C20-82E1-B92200E92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4A2F-9378-4DBD-B3EE-88342FEBBDB1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35C950-AAB5-4C69-A1BC-3A184627A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19FC1A-E481-4137-9830-C3EF3B782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8A7AE-7659-458E-BA3C-6ABDADA81E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198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BFFAC0-14D1-412C-B04E-B67CEB323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Rettslig grunnlag for behandling av personopplysninger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0BC719B-C3EE-4F7F-8027-7043A99006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18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166085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3C8E75-ECED-475E-B6D6-7411CA1D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Krav til rettslig grunnlag for behandling av personopplysninger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F5EC50-4E75-455B-94A2-EC205E162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87" y="1825624"/>
            <a:ext cx="10877459" cy="4667251"/>
          </a:xfrm>
        </p:spPr>
        <p:txBody>
          <a:bodyPr>
            <a:noAutofit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være lovlig, må all behandling av personopplysninger ha ett eller flere </a:t>
            </a:r>
            <a:r>
              <a:rPr lang="nb-NO" sz="2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rettslige grunnlag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 form av </a:t>
            </a:r>
            <a:r>
              <a:rPr lang="nb-NO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samtykke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eller være </a:t>
            </a:r>
            <a:r>
              <a:rPr lang="nb-NO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nødvendig,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slik forordningen angir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Krav vil rettslig grunnlag </a:t>
            </a:r>
            <a:r>
              <a:rPr lang="nb-NO" sz="2400">
                <a:latin typeface="Calibri Light" panose="020F0302020204030204" pitchFamily="34" charset="0"/>
                <a:cs typeface="Calibri Light" panose="020F0302020204030204" pitchFamily="34" charset="0"/>
              </a:rPr>
              <a:t>for </a:t>
            </a:r>
            <a:r>
              <a:rPr lang="nb-NO" sz="240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alle </a:t>
            </a:r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stilles opp i art. 6(1)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Her er det i utgangspunktet intet forbud mot å behandle personopplysninger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Krav vil rettslig grunnlag for </a:t>
            </a:r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særskilte kategorier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 stilles opp i art. 9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Her er det i utgangspunktet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forbud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mot å behandle personopplysninger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lovgivningstekniske grepet gir signal om streng praksis (lovligheten avhenger av unntak fra hovedregelen)</a:t>
            </a:r>
          </a:p>
          <a:p>
            <a:endParaRPr lang="nb-NO" sz="2400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sz="2400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å ha rettslig grunnlag for særskilte kategorier personopplysninger, må det </a:t>
            </a:r>
            <a:r>
              <a:rPr lang="nb-NO" sz="2400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både</a:t>
            </a:r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være grunnlag etter art. 6 </a:t>
            </a:r>
            <a:r>
              <a:rPr lang="nb-NO" sz="2400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og</a:t>
            </a:r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9</a:t>
            </a:r>
          </a:p>
          <a:p>
            <a:pPr marL="0" indent="0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4B3CC47-BB81-4720-8B6E-D5B9042C7BC2}"/>
              </a:ext>
            </a:extLst>
          </p:cNvPr>
          <p:cNvSpPr txBox="1"/>
          <p:nvPr/>
        </p:nvSpPr>
        <p:spPr>
          <a:xfrm>
            <a:off x="5658433" y="3187789"/>
            <a:ext cx="6284028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Personfoto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røpe</a:t>
            </a:r>
            <a:r>
              <a:rPr lang="en-US" dirty="0"/>
              <a:t> </a:t>
            </a:r>
            <a:r>
              <a:rPr lang="en-US" dirty="0" err="1"/>
              <a:t>flere</a:t>
            </a:r>
            <a:r>
              <a:rPr lang="en-US" dirty="0"/>
              <a:t> av </a:t>
            </a:r>
            <a:r>
              <a:rPr lang="en-US" dirty="0" err="1"/>
              <a:t>disse</a:t>
            </a:r>
            <a:r>
              <a:rPr lang="en-US" dirty="0"/>
              <a:t> </a:t>
            </a:r>
            <a:r>
              <a:rPr lang="en-US" dirty="0" err="1"/>
              <a:t>opplysningstypene</a:t>
            </a:r>
            <a:r>
              <a:rPr lang="en-US" dirty="0"/>
              <a:t>. Det </a:t>
            </a:r>
            <a:r>
              <a:rPr lang="en-US" dirty="0" err="1"/>
              <a:t>betyr</a:t>
            </a:r>
            <a:br>
              <a:rPr lang="en-US" dirty="0"/>
            </a:br>
            <a:r>
              <a:rPr lang="en-US" dirty="0" err="1"/>
              <a:t>ikke</a:t>
            </a:r>
            <a:r>
              <a:rPr lang="en-US" dirty="0"/>
              <a:t> at alle </a:t>
            </a:r>
            <a:r>
              <a:rPr lang="en-US" dirty="0" err="1"/>
              <a:t>personfoto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inn under art. 9(1) </a:t>
            </a:r>
            <a:r>
              <a:rPr lang="en-US" dirty="0" err="1"/>
              <a:t>fordi</a:t>
            </a:r>
            <a:r>
              <a:rPr lang="en-US" dirty="0"/>
              <a:t> de </a:t>
            </a:r>
            <a:r>
              <a:rPr lang="en-US" dirty="0" err="1"/>
              <a:t>viser</a:t>
            </a:r>
            <a:endParaRPr lang="en-US" dirty="0"/>
          </a:p>
          <a:p>
            <a:r>
              <a:rPr lang="en-US" dirty="0" err="1"/>
              <a:t>hudfarge</a:t>
            </a:r>
            <a:r>
              <a:rPr lang="en-US" dirty="0"/>
              <a:t> mv.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derfor</a:t>
            </a:r>
            <a:r>
              <a:rPr lang="en-US" dirty="0"/>
              <a:t> </a:t>
            </a:r>
            <a:r>
              <a:rPr lang="en-US" dirty="0" err="1"/>
              <a:t>røper</a:t>
            </a:r>
            <a:r>
              <a:rPr lang="en-US" dirty="0"/>
              <a:t> </a:t>
            </a:r>
            <a:r>
              <a:rPr lang="en-US" dirty="0" err="1"/>
              <a:t>etisitet</a:t>
            </a:r>
            <a:r>
              <a:rPr lang="en-US" dirty="0"/>
              <a:t>. (</a:t>
            </a:r>
            <a:r>
              <a:rPr lang="en-US" dirty="0" err="1"/>
              <a:t>jf</a:t>
            </a:r>
            <a:r>
              <a:rPr lang="en-US" dirty="0"/>
              <a:t>. </a:t>
            </a:r>
            <a:r>
              <a:rPr lang="en-US" dirty="0" err="1"/>
              <a:t>uttalelsen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fortalen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avsnitt</a:t>
            </a:r>
            <a:r>
              <a:rPr lang="en-US" dirty="0"/>
              <a:t> 51)</a:t>
            </a:r>
          </a:p>
          <a:p>
            <a:r>
              <a:rPr lang="en-US" dirty="0" err="1"/>
              <a:t>Tommelfingerregler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 </a:t>
            </a:r>
            <a:r>
              <a:rPr lang="en-US" dirty="0" err="1"/>
              <a:t>hensikten</a:t>
            </a:r>
            <a:r>
              <a:rPr lang="en-US" dirty="0"/>
              <a:t> med </a:t>
            </a:r>
            <a:r>
              <a:rPr lang="en-US" dirty="0" err="1"/>
              <a:t>behandlingen</a:t>
            </a:r>
            <a:r>
              <a:rPr lang="en-US" dirty="0"/>
              <a:t> å </a:t>
            </a:r>
            <a:r>
              <a:rPr lang="en-US" dirty="0" err="1"/>
              <a:t>behandle</a:t>
            </a:r>
            <a:r>
              <a:rPr lang="en-US" dirty="0"/>
              <a:t> </a:t>
            </a:r>
            <a:r>
              <a:rPr lang="en-US" dirty="0" err="1"/>
              <a:t>særlige</a:t>
            </a:r>
            <a:r>
              <a:rPr lang="en-US" dirty="0"/>
              <a:t> </a:t>
            </a:r>
            <a:r>
              <a:rPr lang="en-US" dirty="0" err="1"/>
              <a:t>kategorier</a:t>
            </a:r>
            <a:br>
              <a:rPr lang="en-US" dirty="0"/>
            </a:br>
            <a:r>
              <a:rPr lang="en-US" dirty="0" err="1"/>
              <a:t>personopplysninger</a:t>
            </a:r>
            <a:r>
              <a:rPr lang="en-US" dirty="0"/>
              <a:t>?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Skaper behandlingen beskyttelsesbehov?</a:t>
            </a:r>
            <a:endParaRPr lang="en-US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002F27B5-C2AC-4BBA-ABAE-BD923602A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135" y="67466"/>
            <a:ext cx="5166753" cy="324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4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1E7B2B-237D-4B05-BFD3-894A3139B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Rettslig grunnlag for «alminnelige» personopplysninger (art. 6)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23F36E-5FB5-406E-856E-42B348A8E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seks alternative rettslige grunnlag i art. 6(1) som i utgangspunkt er likestilte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Altså ingen forpliktelse til først å spørre om samtykke (jf. a), og kan i prinsippet velge å gå rett på interesseavveiingen i bokstav f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 kan imidlertid vise seg å være nødvendig fordi ingen av de andre alternativene kan gi grunnlag for den ønskede behandlingen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Særlovgivningen kan innebære at samtykke er eneste mulige grunnlag, f.eks. behandling av helseopplysninger i forbindelse med forskning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kan være aktuelt å anføre flere slags rettslig grunnlag for én og samme behandling (noen opplysninger er f.eks. begrunnet i arbeidsavtalen, men andre opplysninger krever samtykke)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kan f.eks. være aktuelt å ha «dobbelt» rettslig grunnlag, f.eks. slik at en baserer hele behandlingen på samtykke, men har også (helt eller delvis) annet rettslig grunnlag for samme opplysninger</a:t>
            </a:r>
          </a:p>
        </p:txBody>
      </p:sp>
    </p:spTree>
    <p:extLst>
      <p:ext uri="{BB962C8B-B14F-4D97-AF65-F5344CB8AC3E}">
        <p14:creationId xmlns:p14="http://schemas.microsoft.com/office/powerpoint/2010/main" val="367145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D74CA-35A5-4502-8743-F5A3B1AF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46" y="66451"/>
            <a:ext cx="10515600" cy="926063"/>
          </a:xfrm>
        </p:spPr>
        <p:txBody>
          <a:bodyPr>
            <a:normAutofit fontScale="90000"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Kort om utvalgte alternativer rettslige grunnlag for «alminnelige» personopplysninger, jf. art. 6(1)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F59F33-A8E4-495F-A757-DDB9B7B66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48" y="941970"/>
            <a:ext cx="11813681" cy="5739123"/>
          </a:xfrm>
        </p:spPr>
        <p:txBody>
          <a:bodyPr>
            <a:normAutofit fontScale="55000" lnSpcReduction="20000"/>
          </a:bodyPr>
          <a:lstStyle/>
          <a:p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(bokstav a) [Se neste bilde]</a:t>
            </a:r>
          </a:p>
          <a:p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Avtale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(bokstav b)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Gjelder både avtaleinngåelse den registrerte har tatt initiativ til, og gjennomføring av en avtale den registrerte er part i (uansett initiativ), jf. f.eks. kjøpsavtaler og arbeidsavtaler</a:t>
            </a:r>
          </a:p>
          <a:p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 forpliktelse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(bokstav c)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Gjelder typisk offentligrettslige forpliktelser til å samle inn og videregi opplysninger til offentlig myndighet (jf. oppgave- og dokumentasjonsplikter)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Krever nærmere nasjonal rettslig regulering, jf. art. 6(2) og (3)</a:t>
            </a:r>
          </a:p>
          <a:p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Vitale intere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sser (bokstav d)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Gjelder alt som har beskyttelse av liv og betydelige helseinteresser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Gjelder trolig også enkelte andre særlig essensielle interesser, f.eks. for å hindre stor materiell skade i samband med naturkatastrofer mv.</a:t>
            </a:r>
          </a:p>
          <a:p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Oppgave i allmenhetens interesse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(bokstav e)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Gjelder ikke beslutninger, en oppgaver/handlinger som en ubestemt gruppe i samfunnet har interesse av (altså ikke særskilte, spesifikke interessenter)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Trenger ikke gjelde mange mennesker, men vil ofte gjøre det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Kan f.eks. være forskning, trafikksikringstiltak, samfunnsplanlegging mv.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Krever nærmere nasjonal rettslig regulering, jf. art. 6(2) og (3)</a:t>
            </a:r>
          </a:p>
          <a:p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Utøve offentlig myndighet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(bokstav e)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Forutsetter at myndighetsutøvelsen er legal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Gjelder både i enkeltsaker (jf. enkeltvedtak»  og generelle vedtak)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Krever nærmere nasjonal rettslig regulering, jf. art. 6(2) og (3)</a:t>
            </a:r>
          </a:p>
          <a:p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Bred interesseavveining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: behandlingsansvarlig og tredjeparter – registrertes interesser (bokstav f)</a:t>
            </a:r>
          </a:p>
          <a:p>
            <a:pPr lvl="1"/>
            <a:r>
              <a:rPr lang="nb-NO" sz="2800" dirty="0">
                <a:solidFill>
                  <a:srgbClr val="6600C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Kan ikke brukes av offentlige myndigheter som ledd i myndighetsutøvelsen (jf. annet ledd)</a:t>
            </a:r>
          </a:p>
          <a:p>
            <a:pPr marL="457200" lvl="1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1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64EAA-FD1A-40E1-B3DE-F8BB7B59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641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Samtykke som grunnleggende rettighet og uttrykk for autonomi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766096-BE60-451B-AB16-79577BD92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992" y="1346328"/>
            <a:ext cx="10949825" cy="5045282"/>
          </a:xfrm>
        </p:spPr>
        <p:txBody>
          <a:bodyPr>
            <a:normAutofit fontScale="925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Samtykke, herunder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tilbaketrekking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av samtykke, er grunnleggende uttrykk for autonomi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Merk at registrertes samtykke først kom inn i personopplysningslovgivningen i år 2000 (tidligere var det Datatilsynet som gav «samtykke» (konsesjon)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 er definert i art. 4(11), og utfyllende bestemmelser er gitt i art. 7 og 8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Merk at «samtykke» også brukes på måter som ikke harmonerer med definisjonen; se f.eks. art. 60(6)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 er aktuelt i tre typer situasjoner</a:t>
            </a:r>
          </a:p>
          <a:p>
            <a:pPr marL="457200" lvl="1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1	Som rettslig grunnlag, jf. art. 6(1)(a) og 9(2)(a)</a:t>
            </a:r>
          </a:p>
          <a:p>
            <a:pPr marL="457200" lvl="1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2	Når opplysninger er underlagt begrenset behandling, jf. art. 18(2)</a:t>
            </a:r>
          </a:p>
          <a:p>
            <a:pPr marL="914400" lvl="1" indent="-457200">
              <a:buAutoNum type="arabicPlain" startAt="3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overføring til tredjestater og internasjonale organisasjoner, i særlige situasjoner, jf. art. 49(1)(a)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87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A73F26-219D-4235-BFB4-D57ADF925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Nærmere om samtykke (jf. både art. 6(1)(a) og 9(2)(a))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B7C660-859E-4B22-A8B5-46FA90A8D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82"/>
            <a:ext cx="10515600" cy="4930407"/>
          </a:xfrm>
        </p:spPr>
        <p:txBody>
          <a:bodyPr>
            <a:normAutofit fontScale="700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 krever i utgangspunktet at den registrerte er 18 år og har rettslig handleevne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Barn kan samtykke på egenhånd fra de er 13 år i forbindelse med informasjonssamfunnstjenester, jf. art. 8(1) og pol § 5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Barn kan trolig også ha samtykkekompetanse på grunnlag av barnelova og nasjonal lovgivning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Foreldre og fullmektiger kan samtykke på vegne av mindreårige og umyndige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Krav til samtykke (jf. art. 4(11) og 9(2)(a))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Frivillig – ikke utsatt for tvang/press, men «strukturell tvang» faller utenfor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Spesifikk – viljeserklæringen skal være avgrenset (men kan i samsvar med nasjonal lovgivning både være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bred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og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dynamisk)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Informert – registrerte skal både vite hva samtykket gjelder og muligens også hvilke konsekvenser det kan gi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Utvetydelig – skal ikke være til å misforstå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Uttrykkelig (jf. 9(2)(a)) – ikke krav til skriftlighet, men skal kunne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påvises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(dokumenteres), jf. art. 24(1) 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 til å behandle personopplysninger skal holdes adskilt fra andre skriftlige erklæringer (betingelser for bruk av tjenester mv.), og skal skrives i et klart, enkelt og forståelig språk (jf. art. 7(2) og 12(2))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Kan være plikt til å lage samtykkerutine,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jf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art. 25(1) om innebygget personvern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 er «ustabilt» behandlingsgrunnlag, fordi det alltid kan trekkes tilbake, se art. 7(3)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33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1068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Rettslig grunnlag for behandling av personopplysninger</vt:lpstr>
      <vt:lpstr>Krav til rettslig grunnlag for behandling av personopplysninger</vt:lpstr>
      <vt:lpstr>Rettslig grunnlag for «alminnelige» personopplysninger (art. 6)</vt:lpstr>
      <vt:lpstr>Kort om utvalgte alternativer rettslige grunnlag for «alminnelige» personopplysninger, jf. art. 6(1)</vt:lpstr>
      <vt:lpstr>Samtykke som grunnleggende rettighet og uttrykk for autonomi</vt:lpstr>
      <vt:lpstr>Nærmere om samtykke (jf. både art. 6(1)(a) og 9(2)(a))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Rettslig grunnlag for behandling av personopplysninger</dc:title>
  <dc:creator>dag wiese schartum</dc:creator>
  <cp:lastModifiedBy>dag wiese schartum</cp:lastModifiedBy>
  <cp:revision>8</cp:revision>
  <cp:lastPrinted>2021-09-09T20:41:04Z</cp:lastPrinted>
  <dcterms:created xsi:type="dcterms:W3CDTF">2021-09-09T18:54:35Z</dcterms:created>
  <dcterms:modified xsi:type="dcterms:W3CDTF">2021-09-09T20:44:51Z</dcterms:modified>
</cp:coreProperties>
</file>