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878ED6-CD5C-4DA4-A326-4818B2FAA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FA6D3AE-B589-43E4-A3FD-01461D83E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DB1FC0A-5FFA-4367-BB38-F79F38AD0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F432-8E96-4F0B-8937-6AEBAB9773D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83FF129-78A3-406F-B9EB-6034A589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C9D59B-AD4C-43CD-990F-CBAE69378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C947-4397-477B-A0BC-989708DEE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773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E91FD9-F3CD-4918-91ED-DFEDE094F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03E892A-0F55-41CA-BBAB-DBB5B275B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D4007D-8D2E-4CB8-9465-96F68ABA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F432-8E96-4F0B-8937-6AEBAB9773D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782345D-DE6A-42EB-934D-A5E142E2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464478-49CB-4BA8-A045-44D65F6B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C947-4397-477B-A0BC-989708DEE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269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99A0FD7-BECE-41CE-921A-01AA1FCDC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0DBBC18-3A55-413C-878D-F6A2214F1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61F9D9E-97F7-4733-96FD-5D7DE507D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F432-8E96-4F0B-8937-6AEBAB9773D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CA581E3-D676-4027-9A8F-3032E76F1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724838-5A79-4553-8C13-C001A2CFF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C947-4397-477B-A0BC-989708DEE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065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78875F-2DEB-4A1A-B0EA-DE9B4A143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F53912-8D8C-442A-A8FA-CCB21C112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647CF9-031C-4DC7-A48A-F4C50C07A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F432-8E96-4F0B-8937-6AEBAB9773D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93FB2B9-8827-4E9A-9FF4-4D816F56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017CF22-1077-4B80-B302-B1B7E69D1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C947-4397-477B-A0BC-989708DEE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691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FA8BE1-68A2-4F7D-AC0D-E2AF32C4D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8849896-2857-4EE2-93FD-70A2BEA7C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829190-DB3A-4C39-983F-E43F27DBD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F432-8E96-4F0B-8937-6AEBAB9773D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110D9C6-FF83-4D55-B477-750018C33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71C0F7-A444-42ED-89BE-6AE957B88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C947-4397-477B-A0BC-989708DEE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539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4A5B93-CD26-4AD5-B0DD-33145488F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EA3676-39AE-45D9-B56C-D24067C21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6BED461-8436-400B-812F-70EBB6871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0F1CC41-1B6C-402D-9D93-2A109B115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F432-8E96-4F0B-8937-6AEBAB9773D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AD775AE-0DFA-4D37-BC74-F9857A82C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D2BB6C5-703D-474F-BDB8-B1DE4227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C947-4397-477B-A0BC-989708DEE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907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78AF46-8A34-45EF-8A64-4321D6F8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827D3C8-60CF-4AAF-AA5E-F71AB4647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072569C-F182-42BE-8420-D4BCCBC37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4DF0E4B-E464-4A72-B7BE-C9FF1371D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06F1C00-513B-44D7-9E4C-EB6C7540B6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96403DA-C2CD-4769-8B60-420B91F56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F432-8E96-4F0B-8937-6AEBAB9773D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2F0EEBF-A11F-405F-B1DD-DEC56E08D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3A5EE6D-F4E3-46BB-BA24-F3C3BE59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C947-4397-477B-A0BC-989708DEE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688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6CED1A-A6B4-4347-B299-06AF99B36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E3D79E6-9E66-4415-82F7-50B78BF42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F432-8E96-4F0B-8937-6AEBAB9773D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894263B-9F90-441A-A144-3F304755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3DDDA65-EB72-422E-9DEF-320BA219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C947-4397-477B-A0BC-989708DEE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082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5E69141-1601-4511-A83C-4D58E611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F432-8E96-4F0B-8937-6AEBAB9773D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E7653A6-D18F-4578-B344-EE915CD3B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B4FF71B-AD3B-44CB-A9F4-37513C260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C947-4397-477B-A0BC-989708DEE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220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7C2E43-0041-4B21-88B3-5A121A87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02D84B-E306-4449-97ED-1207EBA36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B0238C5-4B67-4C68-9887-BEC271CF7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BD9A19A-007D-447D-AF2A-A4368DDF1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F432-8E96-4F0B-8937-6AEBAB9773D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AC39B15-6BAA-4BD8-9B21-50E902BC1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7F54FF8-7A1D-480C-A01E-6E24561E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C947-4397-477B-A0BC-989708DEE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7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1C3027-718D-442B-87A4-D8B72514B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96F5DFB-A9D2-4BA1-9F06-859E15565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01932EE-205D-4E6C-B023-0F008B897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B3F63DC-F57B-47B8-99F5-134ED96B7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F432-8E96-4F0B-8937-6AEBAB9773D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1B0831C-7F82-420F-83A0-819D2746C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3D66465-5FBF-4FF4-A656-71290057A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C947-4397-477B-A0BC-989708DEE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592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744E5FE-0DD2-4CC2-B134-370E4C91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ADCDA17-8893-4A88-96F4-99106B4D8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E673D94-C0D0-406B-B7B3-60304C8BF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7F432-8E96-4F0B-8937-6AEBAB9773D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E208671-55D8-4B1B-B14C-35787974E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597E6A3-857A-41C5-B682-86C31068D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FC947-4397-477B-A0BC-989708DEEC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629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A0504E-710B-4954-94B0-D1B3EACB30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Rollen som behandlingsansvarlig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4063905-798A-43F5-8D94-1D33E280FF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b-NO" sz="1600" dirty="0"/>
          </a:p>
          <a:p>
            <a:endParaRPr lang="nb-NO" sz="1600" dirty="0"/>
          </a:p>
          <a:p>
            <a:r>
              <a:rPr lang="nb-NO" sz="1600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58828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F2A8B9-99D4-4DA4-8474-248219537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726"/>
            <a:ext cx="10515600" cy="769408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Hvem er behandlingsansvarlig («BA»)?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3813469-C0AE-40A1-8304-394CBF314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5333"/>
            <a:ext cx="10515600" cy="4991630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Hovedregel: «en fysisk eller juridisk person […] som […] bestemmer </a:t>
            </a:r>
            <a:r>
              <a:rPr lang="nb-NO" dirty="0">
                <a:solidFill>
                  <a:srgbClr val="C00000"/>
                </a:solidFill>
              </a:rPr>
              <a:t>formålet</a:t>
            </a:r>
            <a:r>
              <a:rPr lang="nb-NO" dirty="0"/>
              <a:t> med behandlingen av personopplysninger og hvilke </a:t>
            </a:r>
            <a:r>
              <a:rPr lang="nb-NO" dirty="0">
                <a:solidFill>
                  <a:srgbClr val="C00000"/>
                </a:solidFill>
              </a:rPr>
              <a:t>midler</a:t>
            </a:r>
            <a:r>
              <a:rPr lang="nb-NO" dirty="0"/>
              <a:t> som skal benyttes …»</a:t>
            </a:r>
          </a:p>
          <a:p>
            <a:pPr lvl="1"/>
            <a:r>
              <a:rPr lang="nb-NO" dirty="0"/>
              <a:t>Kan forstås slik at det bare er behandlingsansvarlige som kan fastsette formål og midler</a:t>
            </a:r>
          </a:p>
          <a:p>
            <a:pPr lvl="1"/>
            <a:r>
              <a:rPr lang="nb-NO" dirty="0"/>
              <a:t>Formål kan være ett eller flere; midlene kan være enkle (jf. personregistre) eller komplekse/omfattende</a:t>
            </a:r>
          </a:p>
          <a:p>
            <a:r>
              <a:rPr lang="nb-NO" dirty="0"/>
              <a:t>Nasjonal rett kan inneholde bestemmelser som direkte fastsetter hvem den behandlingsansvarlige skal være</a:t>
            </a:r>
          </a:p>
          <a:p>
            <a:pPr lvl="1"/>
            <a:r>
              <a:rPr lang="nb-NO" dirty="0"/>
              <a:t>Konkret (jf. f.eks. Forskrift om Meldingssystem for smittsomme sykdommer (MSIS-forskriften) som i § 1-5 legger behandlingsansvaret direkte til FHI</a:t>
            </a:r>
          </a:p>
          <a:p>
            <a:pPr lvl="1"/>
            <a:r>
              <a:rPr lang="nb-NO" dirty="0"/>
              <a:t>De nærmere kriterier for å ha behandlingsansvar</a:t>
            </a:r>
          </a:p>
          <a:p>
            <a:r>
              <a:rPr lang="nb-NO" dirty="0"/>
              <a:t>Behandlingsansvaret kan være delt på flere, og ansvarsdelingen skal være fastsatt «på en åpen måte» (art. 26(1))</a:t>
            </a:r>
          </a:p>
        </p:txBody>
      </p:sp>
    </p:spTree>
    <p:extLst>
      <p:ext uri="{BB962C8B-B14F-4D97-AF65-F5344CB8AC3E}">
        <p14:creationId xmlns:p14="http://schemas.microsoft.com/office/powerpoint/2010/main" val="54024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9FD8B8-D36F-4733-B5F7-9A86107D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Nærmere om BAs rolle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944C35-3361-466F-8523-BAE5DBEFE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 er den aktøren som har flest krav og plikter etter forordningen, og har i realiteten ansvaret for å etterleve alle bestemmelser i kap. I – V (unntatt art. 40 – 43)</a:t>
            </a:r>
          </a:p>
          <a:p>
            <a:pPr lvl="1"/>
            <a:r>
              <a:rPr lang="nb-NO" dirty="0"/>
              <a:t>BA er sentral også i rettighetskapittelet (III), fordi det er BA som i første omgang skal ta stilling til den registrertes krav om bruk av rettigheter (jf. art. 12(3) og (4))</a:t>
            </a:r>
          </a:p>
          <a:p>
            <a:pPr lvl="1"/>
            <a:r>
              <a:rPr lang="nb-NO" dirty="0"/>
              <a:t>BA bærer risikoen for at den har forstått reglene riktig og gjort forsvarlige avveininger</a:t>
            </a:r>
          </a:p>
          <a:p>
            <a:pPr lvl="1"/>
            <a:r>
              <a:rPr lang="nb-NO" dirty="0"/>
              <a:t>Datatilsynet kan alltid overprøve BAs rettsanvendelse og skjønnsutøvelse</a:t>
            </a:r>
          </a:p>
          <a:p>
            <a:pPr lvl="1"/>
            <a:r>
              <a:rPr lang="nb-NO" dirty="0"/>
              <a:t>Tar BA feil, kan det blir aktuelt med overtredelsesgebyr (art. 83) og erstatningsansvar (art. 82)</a:t>
            </a:r>
          </a:p>
        </p:txBody>
      </p:sp>
    </p:spTree>
    <p:extLst>
      <p:ext uri="{BB962C8B-B14F-4D97-AF65-F5344CB8AC3E}">
        <p14:creationId xmlns:p14="http://schemas.microsoft.com/office/powerpoint/2010/main" val="28075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01848A-CC82-4752-9855-8EBE25815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Den behandlingsansvarliges ansvar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AAC140-3783-41A6-9D03-79D16F6C7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Ansvars</a:t>
            </a:r>
            <a:r>
              <a:rPr lang="nb-NO" i="1" dirty="0"/>
              <a:t>prinsippet</a:t>
            </a:r>
            <a:r>
              <a:rPr lang="nb-NO" dirty="0"/>
              <a:t> er fastsatt i art. 5(2)</a:t>
            </a:r>
          </a:p>
          <a:p>
            <a:r>
              <a:rPr lang="nb-NO" dirty="0"/>
              <a:t>Mer konkrete (generelle) regler om BAs ansvar følger av art. 24, se særlig nr. 1</a:t>
            </a:r>
          </a:p>
          <a:p>
            <a:pPr lvl="1"/>
            <a:r>
              <a:rPr lang="nb-NO" dirty="0"/>
              <a:t>Skal gjennomføre </a:t>
            </a:r>
            <a:r>
              <a:rPr lang="nb-NO" dirty="0">
                <a:solidFill>
                  <a:srgbClr val="C00000"/>
                </a:solidFill>
              </a:rPr>
              <a:t>tekniske og organisatoriske tiltak </a:t>
            </a:r>
            <a:r>
              <a:rPr lang="nb-NO" dirty="0"/>
              <a:t>for å </a:t>
            </a:r>
            <a:r>
              <a:rPr lang="nb-NO" dirty="0">
                <a:solidFill>
                  <a:srgbClr val="C00000"/>
                </a:solidFill>
              </a:rPr>
              <a:t>sikre</a:t>
            </a:r>
            <a:r>
              <a:rPr lang="nb-NO" dirty="0"/>
              <a:t> og </a:t>
            </a:r>
            <a:r>
              <a:rPr lang="nb-NO" dirty="0">
                <a:solidFill>
                  <a:srgbClr val="C00000"/>
                </a:solidFill>
              </a:rPr>
              <a:t>påvise</a:t>
            </a:r>
            <a:r>
              <a:rPr lang="nb-NO" dirty="0"/>
              <a:t> etterlevelse av forordningen</a:t>
            </a:r>
          </a:p>
          <a:p>
            <a:pPr lvl="1"/>
            <a:r>
              <a:rPr lang="nb-NO" dirty="0"/>
              <a:t>«</a:t>
            </a:r>
            <a:r>
              <a:rPr lang="nb-NO" dirty="0">
                <a:solidFill>
                  <a:srgbClr val="C00000"/>
                </a:solidFill>
              </a:rPr>
              <a:t>tiltak</a:t>
            </a:r>
            <a:r>
              <a:rPr lang="nb-NO" dirty="0"/>
              <a:t>»: Også annet enn tekniske og organisatoriske tiltak kan være aktuelle (f.eks. juridiske, økonomiske, pedagogiske tiltak)</a:t>
            </a:r>
          </a:p>
          <a:p>
            <a:pPr lvl="1"/>
            <a:r>
              <a:rPr lang="nb-NO" dirty="0"/>
              <a:t>«</a:t>
            </a:r>
            <a:r>
              <a:rPr lang="nb-NO" dirty="0">
                <a:solidFill>
                  <a:srgbClr val="C00000"/>
                </a:solidFill>
              </a:rPr>
              <a:t>sikre</a:t>
            </a:r>
            <a:r>
              <a:rPr lang="nb-NO" dirty="0"/>
              <a:t>»: Ikke krav om å gjøre maksimalt mye, men skal bl.a. stå i forhold til en risikovurdering</a:t>
            </a:r>
          </a:p>
          <a:p>
            <a:pPr lvl="1"/>
            <a:r>
              <a:rPr lang="nb-NO" dirty="0"/>
              <a:t>«</a:t>
            </a:r>
            <a:r>
              <a:rPr lang="nb-NO" dirty="0">
                <a:solidFill>
                  <a:srgbClr val="C00000"/>
                </a:solidFill>
              </a:rPr>
              <a:t>påvise</a:t>
            </a:r>
            <a:r>
              <a:rPr lang="nb-NO" dirty="0"/>
              <a:t>»: Kan innebære at tiltakene og de bakenforliggende vurderingene bør </a:t>
            </a:r>
            <a:r>
              <a:rPr lang="nb-NO" i="1" dirty="0"/>
              <a:t>dokumenteres</a:t>
            </a:r>
            <a:r>
              <a:rPr lang="nb-NO" dirty="0"/>
              <a:t>, men kan også «påvise» på annen måte, f.eks. ved å demonstrere eller sannsynliggjøre med henvisning til </a:t>
            </a:r>
            <a:r>
              <a:rPr lang="nb-NO" dirty="0" err="1"/>
              <a:t>atferdsnormer</a:t>
            </a:r>
            <a:r>
              <a:rPr lang="nb-NO" dirty="0"/>
              <a:t> og sertifiseringsordninger, jf. art. 24(3)</a:t>
            </a:r>
          </a:p>
        </p:txBody>
      </p:sp>
    </p:spTree>
    <p:extLst>
      <p:ext uri="{BB962C8B-B14F-4D97-AF65-F5344CB8AC3E}">
        <p14:creationId xmlns:p14="http://schemas.microsoft.com/office/powerpoint/2010/main" val="103618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2CD573-FDC8-4E89-8FBD-6C713D846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Om organisatoriske forhold knyttet til den behandlingsansvarlige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9BAA24-A872-434A-B5DD-DE1AE192C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7075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Når BA er virksomhet, er ansvaret knyttet til den øverste ledelsen, f.eks. direktøren for virksomheten, eventuelt styreleder e.l.</a:t>
            </a:r>
          </a:p>
          <a:p>
            <a:pPr lvl="1"/>
            <a:r>
              <a:rPr lang="nb-NO" dirty="0"/>
              <a:t>Må trolig forstå forordningen slik at formål og midler skal vedtas; enten av ledelsen selv, eller av noen ledelsen bemyndiger (ikke bare «skli inn i» en behandling av personopplysninger)</a:t>
            </a:r>
          </a:p>
          <a:p>
            <a:pPr lvl="1"/>
            <a:r>
              <a:rPr lang="nb-NO" dirty="0"/>
              <a:t>Ad. ekstern organisering</a:t>
            </a:r>
          </a:p>
          <a:p>
            <a:pPr lvl="2"/>
            <a:r>
              <a:rPr lang="nb-NO" dirty="0"/>
              <a:t>I forvaltningshierarkier og større selskapsstrukturer kan det være vanskelig å ta stilling til hvem som skal ses som BA</a:t>
            </a:r>
          </a:p>
          <a:p>
            <a:pPr lvl="2"/>
            <a:r>
              <a:rPr lang="nb-NO" dirty="0"/>
              <a:t>Ved tvil er det de </a:t>
            </a:r>
            <a:r>
              <a:rPr lang="nb-NO" i="1" dirty="0"/>
              <a:t>reelle forholdene </a:t>
            </a:r>
            <a:r>
              <a:rPr lang="nb-NO" dirty="0"/>
              <a:t>som er avgjørende for å plassere ansvaret</a:t>
            </a:r>
          </a:p>
          <a:p>
            <a:pPr lvl="1"/>
            <a:r>
              <a:rPr lang="nb-NO" dirty="0"/>
              <a:t>Ad. intern organisering</a:t>
            </a:r>
          </a:p>
          <a:p>
            <a:pPr lvl="2"/>
            <a:r>
              <a:rPr lang="nb-NO" dirty="0"/>
              <a:t>Den øverste ledelsen har plikt til å organisere behandlingsansvaret på en måte som gir etterlevelse av forordningen</a:t>
            </a:r>
          </a:p>
          <a:p>
            <a:pPr lvl="2"/>
            <a:r>
              <a:rPr lang="nb-NO" dirty="0"/>
              <a:t>Kan f.eks. bety tildeling av daglig ansvar, eventuelt annet spesielt ansvar (sikkerhet mv.)</a:t>
            </a:r>
          </a:p>
          <a:p>
            <a:pPr lvl="2"/>
            <a:r>
              <a:rPr lang="nb-NO" dirty="0"/>
              <a:t>En del av organiseringen vil være ansettelse (mv.) av personvernombud og tilrettelegging for ombudets arbeid</a:t>
            </a:r>
          </a:p>
          <a:p>
            <a:pPr lvl="2"/>
            <a:r>
              <a:rPr lang="nb-NO" dirty="0"/>
              <a:t>BA skal også styre eventuelle databehandlere, gjennom i) databehandleravtale og ii) instruks til databehandler (jf. art. 28)</a:t>
            </a:r>
          </a:p>
          <a:p>
            <a:pPr lvl="2"/>
            <a:r>
              <a:rPr lang="nb-NO" dirty="0"/>
              <a:t>Dersom BA ikke er etablert i EØS men behandler personopplysninger som kommer inn under forordningen, skal BA peke ut en representant som er etablert i EØS og som har fullmakt til å opptre på vegne av BA (art. 27, jf. 4(17)</a:t>
            </a:r>
          </a:p>
        </p:txBody>
      </p:sp>
    </p:spTree>
    <p:extLst>
      <p:ext uri="{BB962C8B-B14F-4D97-AF65-F5344CB8AC3E}">
        <p14:creationId xmlns:p14="http://schemas.microsoft.com/office/powerpoint/2010/main" val="356210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Rollen som behandlingsansvarlig</vt:lpstr>
      <vt:lpstr>Hvem er behandlingsansvarlig («BA»)?</vt:lpstr>
      <vt:lpstr>Nærmere om BAs rolle</vt:lpstr>
      <vt:lpstr>Den behandlingsansvarliges ansvar</vt:lpstr>
      <vt:lpstr>Om organisatoriske forhold knyttet til den behandlingsansvarlige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Rollen som behandlingsansvarlig</dc:title>
  <dc:creator>dag wiese schartum</dc:creator>
  <cp:lastModifiedBy>dag wiese schartum</cp:lastModifiedBy>
  <cp:revision>5</cp:revision>
  <cp:lastPrinted>2021-09-02T08:04:22Z</cp:lastPrinted>
  <dcterms:created xsi:type="dcterms:W3CDTF">2021-08-31T19:52:35Z</dcterms:created>
  <dcterms:modified xsi:type="dcterms:W3CDTF">2021-09-02T08:21:54Z</dcterms:modified>
</cp:coreProperties>
</file>