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15836C-4D21-44C9-AA7D-0D39D6743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E09E22-A30A-4A89-B9B1-D46125260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2716A-0198-4C63-BCDC-7E140217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B86D8A-9EDF-445D-B17D-97F25B9A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361932-994E-4B5C-BDB0-0ED1EA18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38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1EF330-35CE-4E27-9220-51C3493D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3F599CD-EC7E-482F-A95A-4C69CB5FF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D94351-EA80-4269-B677-1C5A6794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93F72A-48ED-4ADA-BD03-6E2E8258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145EB5-3FA6-4307-9548-8980C168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05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1998407-74DF-4F92-A3FF-1FD3155C4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AE92A33-08BF-4D88-AFA8-5D2DCE3AF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DD8342-6F81-4902-BECB-CE5AB88A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96890D-5202-407A-A645-772EACE0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297964-F881-4A21-A696-635DE942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9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1346E0-BEA2-4FD2-A90C-73592DDA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7C1175-C47E-4FF0-87B8-7E4C27D22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B98650-0596-419C-AED8-293A00F6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9420E0-F4CB-432E-A434-147ECA33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7B1DED-AD1E-4121-B530-150DE2B9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106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9B780E-9D24-4CCC-A248-AB8D921C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EB1AB5-290C-46AC-9A05-260E05D5E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4C697-8045-4241-B14C-A62053A4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93435C-9187-4162-B506-28ADCF14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86D869-CB3B-4EF9-A3C4-9F12B609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23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B4DD39-8411-406D-97E5-CDF31C32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772832-A216-4D1A-8428-9EB4A1497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8CEBCF5-BA2E-4A0C-A4C8-0313E431E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741BF98-EBB4-4635-98BD-6F162E33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00AF704-8212-401D-9FEE-90848420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AA72ED-B2E8-4AEC-BADA-F4F1A010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8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56EF8B-70C8-4E20-932E-B25A411E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44BFBD-789F-4EF7-9B5A-97CD572D1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20C848A-250E-490D-B0D3-4A06CE02F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1648A8F-A575-4663-969A-636724FF0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4C786F5-6085-44AE-AB0E-51867BCAB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5E903A6-02FC-40C3-BA66-2D402429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EA80DD6-6B37-4DA2-B076-32E85914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263D572-B9F2-4171-8E10-AFBA497E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4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7D04DF-F0EB-4A4A-8963-7A730F40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ACFCAAC-104B-44ED-A285-ACB60746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46DA498-F372-44C4-8B79-DB4B6CC3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30E2B93-2A31-47F5-8AE3-494681BA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0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C86C99A-B845-438E-9E82-F65DA88F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F2043E1-9808-4E4D-B0B1-3F8EA36B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628D619-1C1B-4D9D-90F9-AFD74668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9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0B653F-E16D-432D-A46C-2168C0BD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D03A05-AA12-40C0-9223-32CA206E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C31C05-942D-49D2-9879-9BEB2045C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9979C77-8F79-4544-B2D8-0D0609DF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DB4B0A-FFD3-4471-89C9-CCE13D70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6815C1-2F6D-43A9-8D29-B000CCE0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10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FEC860-B759-4009-A62E-69779493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8A0F711-D366-4B3B-BFB6-8C789B92E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180B8F-3290-477B-8223-DC300D36F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7C620FF-6798-448B-A044-3E8006F0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AB110B-D4C2-4427-AA2F-35E1ED89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F23D4D-511C-4B77-8988-30CD2E81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03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8E2F2EC-DB65-46C6-934C-6554EC1E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561B20-8B32-443E-9993-DC22F0455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1B51A4-85D8-4DFF-BAA0-9A544075E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100C-C95C-47F0-8C87-614F79E99D08}" type="datetimeFigureOut">
              <a:rPr lang="nb-NO" smtClean="0"/>
              <a:t>18.10.2021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9F1FFF-A459-4EF2-A11A-8AC23405D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C32E03-6AB9-4846-9EF3-A17DCF737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4937-35C7-4319-A480-D4E748A7B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58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1E3ABC-8785-4D59-BAC0-EB23458FD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1937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Sletting av personopplysninger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906089-904C-4700-9CA1-33DA973FC8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266774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8C204C-F84D-40CE-B51D-13A6A43C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Utgangspunkt i personvernprinsippene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F8BCD7-B883-423C-A145-52D439C7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967"/>
            <a:ext cx="10515600" cy="4580996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Lagringsbegrensningsprinsippet (art. 5(1)(e))</a:t>
            </a:r>
          </a:p>
          <a:p>
            <a:pPr lvl="1"/>
            <a:r>
              <a:rPr lang="nb-NO" dirty="0"/>
              <a:t>Personopplysninger skal ikke lagres lenger enn det formålene med innsamlingen gjør nødvendig</a:t>
            </a:r>
          </a:p>
          <a:p>
            <a:pPr lvl="1"/>
            <a:r>
              <a:rPr lang="nb-NO" dirty="0"/>
              <a:t>Vil ofte være flere formål</a:t>
            </a:r>
          </a:p>
          <a:p>
            <a:pPr lvl="2"/>
            <a:r>
              <a:rPr lang="nb-NO" dirty="0"/>
              <a:t>Det formålet som krever lengst lagring blir i så fall avgjørende</a:t>
            </a:r>
          </a:p>
          <a:p>
            <a:pPr lvl="2"/>
            <a:r>
              <a:rPr lang="nb-NO" dirty="0"/>
              <a:t>Prinsippet forutsetter en løpende vurdering av nødvendighet </a:t>
            </a:r>
            <a:r>
              <a:rPr lang="nb-NO" dirty="0">
                <a:sym typeface="Wingdings" panose="05000000000000000000" pitchFamily="2" charset="2"/>
              </a:rPr>
              <a:t> lagringen skal begrenses suksessivt</a:t>
            </a:r>
            <a:endParaRPr lang="nb-NO" dirty="0"/>
          </a:p>
          <a:p>
            <a:pPr lvl="1"/>
            <a:r>
              <a:rPr lang="nb-NO" dirty="0"/>
              <a:t>Forholdet til formålsbegrensningsprinsippet (art. 5(1)(b))</a:t>
            </a:r>
          </a:p>
          <a:p>
            <a:pPr lvl="2"/>
            <a:r>
              <a:rPr lang="nb-NO" dirty="0"/>
              <a:t>Formålsbegrensningsprinsippet er alltid avgjørende for lagringstiden:</a:t>
            </a:r>
          </a:p>
          <a:p>
            <a:pPr marL="914400" lvl="2" indent="0">
              <a:buNone/>
            </a:pPr>
            <a:r>
              <a:rPr lang="nb-NO" dirty="0"/>
              <a:t>    «nødvendig for formålene som personopplysningene behandles for»</a:t>
            </a:r>
          </a:p>
          <a:p>
            <a:r>
              <a:rPr lang="nb-NO" dirty="0"/>
              <a:t>Forholdet til </a:t>
            </a:r>
            <a:r>
              <a:rPr lang="nb-NO" dirty="0" err="1"/>
              <a:t>dataminimerningsprinsippet</a:t>
            </a:r>
            <a:r>
              <a:rPr lang="nb-NO" dirty="0"/>
              <a:t> (art. 5(1)(c))</a:t>
            </a:r>
          </a:p>
          <a:p>
            <a:pPr lvl="1"/>
            <a:r>
              <a:rPr lang="nb-NO" dirty="0"/>
              <a:t>Ikke samle inn flere opplysninger enn nødvendig (og dermed ha mindre å slette)</a:t>
            </a:r>
          </a:p>
          <a:p>
            <a:pPr lvl="1"/>
            <a:r>
              <a:rPr lang="nb-NO" dirty="0"/>
              <a:t>Husk at det er </a:t>
            </a:r>
            <a:r>
              <a:rPr lang="nb-NO" i="1" dirty="0"/>
              <a:t>person</a:t>
            </a:r>
            <a:r>
              <a:rPr lang="nb-NO" dirty="0"/>
              <a:t>opplysninger en skal begrense lagringen av</a:t>
            </a:r>
          </a:p>
          <a:p>
            <a:pPr lvl="2"/>
            <a:r>
              <a:rPr lang="nb-NO" dirty="0"/>
              <a:t>Dataminimering ved å fjerne identifiserende elementer (anonymisering) kan derfor også tilfredsstille lagringsbegrensningsprinsippet</a:t>
            </a:r>
          </a:p>
          <a:p>
            <a:r>
              <a:rPr lang="nb-NO" dirty="0"/>
              <a:t>Som andre prinsipper i art. 5 har lagringsbegrensningsprinsippet generell rekkevidde</a:t>
            </a:r>
          </a:p>
          <a:p>
            <a:pPr lvl="1"/>
            <a:r>
              <a:rPr lang="nb-NO" dirty="0"/>
              <a:t>Selv om lagringsbegrensning understøttes i art. 17, har prinsippet virkning ut over denne bestemmelsen</a:t>
            </a:r>
          </a:p>
        </p:txBody>
      </p:sp>
    </p:spTree>
    <p:extLst>
      <p:ext uri="{BB962C8B-B14F-4D97-AF65-F5344CB8AC3E}">
        <p14:creationId xmlns:p14="http://schemas.microsoft.com/office/powerpoint/2010/main" val="41567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C8C0B3-2F3D-403F-9A64-253D682AD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691"/>
            <a:ext cx="10515600" cy="80327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Hovedreglene i artikkel 17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94D740-5446-4990-A076-81C137A3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999" y="1405466"/>
            <a:ext cx="11015133" cy="5219701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Sletting er (</a:t>
            </a:r>
            <a:r>
              <a:rPr lang="nb-NO" i="1" dirty="0"/>
              <a:t>minst</a:t>
            </a:r>
            <a:r>
              <a:rPr lang="nb-NO" dirty="0"/>
              <a:t>) like mye en plikt for den behandlingsansvarlige som en rett for den registrerte (fremgår tydelig av art. 17(1) og følger uansett av art. 5(1)(e) og 5(2))</a:t>
            </a:r>
          </a:p>
          <a:p>
            <a:r>
              <a:rPr lang="nb-NO" dirty="0"/>
              <a:t>Står at registrerte «skal ha rett til» sletting</a:t>
            </a:r>
          </a:p>
          <a:p>
            <a:pPr lvl="1"/>
            <a:r>
              <a:rPr lang="nb-NO" dirty="0"/>
              <a:t>i praksis blir det opp til behandlingsansvarlige å vurdere, jf. art. 12(3) – hvis JA og art. 12(4) – hvis NEI</a:t>
            </a:r>
          </a:p>
          <a:p>
            <a:r>
              <a:rPr lang="nb-NO" dirty="0"/>
              <a:t>Sletting skal som hovedregel skje:</a:t>
            </a:r>
          </a:p>
          <a:p>
            <a:pPr lvl="1"/>
            <a:r>
              <a:rPr lang="nb-NO" dirty="0"/>
              <a:t>Hvis formålene ikke lenger tilsier lagring </a:t>
            </a:r>
            <a:r>
              <a:rPr lang="nb-NO" dirty="0">
                <a:solidFill>
                  <a:srgbClr val="C00000"/>
                </a:solidFill>
              </a:rPr>
              <a:t>(17(1)(a))</a:t>
            </a:r>
          </a:p>
          <a:p>
            <a:pPr lvl="2"/>
            <a:r>
              <a:rPr lang="nb-NO" dirty="0"/>
              <a:t>Må vurderes både ut ifra innsamlingsformålene og eventuelle videre (ikke uforenlige) formål</a:t>
            </a:r>
          </a:p>
          <a:p>
            <a:pPr lvl="1"/>
            <a:r>
              <a:rPr lang="nb-NO" dirty="0"/>
              <a:t>Hvis behandlingen er basert på samtykke og dette trekkes tilbake, og det ikke finnes annet rettslig grunnlag </a:t>
            </a:r>
            <a:r>
              <a:rPr lang="nb-NO" dirty="0">
                <a:solidFill>
                  <a:srgbClr val="C00000"/>
                </a:solidFill>
              </a:rPr>
              <a:t>(17(1)(b))</a:t>
            </a:r>
          </a:p>
          <a:p>
            <a:pPr lvl="2"/>
            <a:r>
              <a:rPr lang="nb-NO" dirty="0"/>
              <a:t>Kan forenkles til </a:t>
            </a:r>
            <a:r>
              <a:rPr lang="nb-NO" i="1" dirty="0"/>
              <a:t>hvis det ikke finnes rettslig grunnlag </a:t>
            </a:r>
            <a:r>
              <a:rPr lang="nb-NO" dirty="0"/>
              <a:t>(men da er behandlingen ulovlig, jf. d)</a:t>
            </a:r>
          </a:p>
          <a:p>
            <a:pPr lvl="1"/>
            <a:r>
              <a:rPr lang="nb-NO" dirty="0"/>
              <a:t>Hvis registrerte har protestert mot behandlingen i medhold av art. 21(1) eller (2) </a:t>
            </a:r>
            <a:r>
              <a:rPr lang="nb-NO" dirty="0">
                <a:solidFill>
                  <a:srgbClr val="C00000"/>
                </a:solidFill>
              </a:rPr>
              <a:t>(17(1)(c))</a:t>
            </a:r>
            <a:endParaRPr lang="nb-NO" dirty="0"/>
          </a:p>
          <a:p>
            <a:pPr lvl="2"/>
            <a:r>
              <a:rPr lang="nb-NO" dirty="0"/>
              <a:t>Etter 21(2) er sletteplikten ubetinget, etter art. 21(1) kan den veies opp mot «tungtveiende berettigede grunner» for fortsatt lagring</a:t>
            </a:r>
          </a:p>
          <a:p>
            <a:pPr lvl="1"/>
            <a:r>
              <a:rPr lang="nb-NO" dirty="0"/>
              <a:t>Hvis personopplysningene er blitt behandlet ulovlig </a:t>
            </a:r>
            <a:r>
              <a:rPr lang="nb-NO" dirty="0">
                <a:solidFill>
                  <a:srgbClr val="C00000"/>
                </a:solidFill>
              </a:rPr>
              <a:t>(17(1)(d))</a:t>
            </a:r>
          </a:p>
          <a:p>
            <a:pPr lvl="1"/>
            <a:r>
              <a:rPr lang="nb-NO" dirty="0"/>
              <a:t>Hvis sletting er nødvendig for å oppfylle en rettslig forpliktelse i unionsretten eller nasjonal rett </a:t>
            </a:r>
            <a:r>
              <a:rPr lang="nb-NO" dirty="0">
                <a:solidFill>
                  <a:srgbClr val="C00000"/>
                </a:solidFill>
              </a:rPr>
              <a:t>(17(1)(e))</a:t>
            </a:r>
          </a:p>
          <a:p>
            <a:pPr lvl="1"/>
            <a:r>
              <a:rPr lang="nb-NO" dirty="0"/>
              <a:t>Hvis innsamlingen av personopplysninger har skjedd i forbindelse med </a:t>
            </a:r>
            <a:r>
              <a:rPr lang="nb-NO" i="1" dirty="0"/>
              <a:t>tilbud</a:t>
            </a:r>
            <a:r>
              <a:rPr lang="nb-NO" dirty="0"/>
              <a:t> om informasjonssamfunnstjenester direkte til barn </a:t>
            </a:r>
            <a:r>
              <a:rPr lang="nb-NO" dirty="0">
                <a:solidFill>
                  <a:srgbClr val="C00000"/>
                </a:solidFill>
              </a:rPr>
              <a:t>(art. 17(1)(f), jf. art. 8(1))</a:t>
            </a:r>
          </a:p>
          <a:p>
            <a:r>
              <a:rPr lang="nb-NO" dirty="0"/>
              <a:t>Hvis personopplysningene som skal slettes er offentliggjort (gjort tilgjengelig for en ubestemt krets eller ubestemt antall mennesker), har behandlingsansvarlige en betinget plikt til å varsle disse, se art. 17(2), jf. art. 19</a:t>
            </a:r>
          </a:p>
          <a:p>
            <a:pPr lvl="1"/>
            <a:r>
              <a:rPr lang="nb-NO" dirty="0"/>
              <a:t>Kommer ikke nærmere inn på art. 17(2) her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23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5AD96-A81A-4867-8338-EEF4EEB1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Unntakene i art. 17(3) fra slettepliktene i art. 17(1)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EFA06C-C270-4550-AFAD-42E6BDCB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094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Unntakene er til dels veldig skjønnsmessig formulert og vanskelig å gi helt generelle forklaring av</a:t>
            </a:r>
          </a:p>
          <a:p>
            <a:pPr lvl="1"/>
            <a:r>
              <a:rPr lang="nb-NO" dirty="0"/>
              <a:t>Kan gi vidt rom for konkret argumentasjon</a:t>
            </a:r>
          </a:p>
          <a:p>
            <a:r>
              <a:rPr lang="nb-NO" dirty="0"/>
              <a:t>Unntak gjelder dersom lagring (og behandling) er nødvendig for å</a:t>
            </a:r>
          </a:p>
          <a:p>
            <a:pPr lvl="1"/>
            <a:r>
              <a:rPr lang="nb-NO"/>
              <a:t>Utøve </a:t>
            </a:r>
            <a:r>
              <a:rPr lang="nb-NO" dirty="0"/>
              <a:t>rett til ytrings- og informasjonsfrihet, jf. art. 85 og pol § 3 </a:t>
            </a:r>
            <a:r>
              <a:rPr lang="nb-NO" dirty="0">
                <a:solidFill>
                  <a:srgbClr val="C00000"/>
                </a:solidFill>
              </a:rPr>
              <a:t>(art. 17(3)(a))</a:t>
            </a:r>
          </a:p>
          <a:p>
            <a:pPr lvl="2"/>
            <a:r>
              <a:rPr lang="nb-NO" dirty="0"/>
              <a:t>Paragraf 17 gjelder ifølge pol § 3 ikke for «</a:t>
            </a:r>
            <a:r>
              <a:rPr lang="nb-NO" i="1" dirty="0"/>
              <a:t>behandling​ av personopplysninger​ utelukkende for journalistiske formål eller med henblikk på akademiske, kunstneriske eller litterære ytringer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Oppfylle en rettslig forpliktelse i unionsretten eller nasjonal rett, utføre en oppgave i allmenhetens interesse eller utøve offentlig myndighet (her kjenner dere igjen formuleringene i art. 6(1)(c) og (e)) </a:t>
            </a:r>
            <a:r>
              <a:rPr lang="nb-NO" dirty="0">
                <a:solidFill>
                  <a:srgbClr val="C00000"/>
                </a:solidFill>
              </a:rPr>
              <a:t>(art. 17(3)(b)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Av hensyn til allmenhetens interesse/folkehelse (jf. pandemien!) </a:t>
            </a:r>
            <a:r>
              <a:rPr lang="nb-NO" dirty="0">
                <a:solidFill>
                  <a:srgbClr val="C00000"/>
                </a:solidFill>
              </a:rPr>
              <a:t>(art. 17(3)(c))</a:t>
            </a:r>
            <a:endParaRPr lang="nb-NO" dirty="0"/>
          </a:p>
          <a:p>
            <a:pPr lvl="1"/>
            <a:r>
              <a:rPr lang="nb-NO" dirty="0"/>
              <a:t>Arkivformål i allmenhetens interesse, forskning og statistikk (merk likevel art. 89(1) og krav til dataminimering i art. 5(1)(c)) </a:t>
            </a:r>
            <a:r>
              <a:rPr lang="nb-NO" dirty="0">
                <a:solidFill>
                  <a:srgbClr val="C00000"/>
                </a:solidFill>
              </a:rPr>
              <a:t>(art. 17(3)(d))</a:t>
            </a:r>
            <a:endParaRPr lang="nb-NO" dirty="0"/>
          </a:p>
          <a:p>
            <a:pPr lvl="1"/>
            <a:r>
              <a:rPr lang="nb-NO" dirty="0"/>
              <a:t>Fastsette, gjøre gjeldende eller forsvare rettskrav </a:t>
            </a:r>
            <a:r>
              <a:rPr lang="nb-NO" dirty="0">
                <a:solidFill>
                  <a:srgbClr val="C00000"/>
                </a:solidFill>
              </a:rPr>
              <a:t>(art. 17(3)(e))</a:t>
            </a:r>
            <a:endParaRPr lang="nb-NO" dirty="0"/>
          </a:p>
          <a:p>
            <a:pPr lvl="2"/>
            <a:r>
              <a:rPr lang="nb-NO" dirty="0"/>
              <a:t>Men må være aktuelt; kan ikke beholde «for alle tilfellers skyld»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409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Sletting av personopplysninger</vt:lpstr>
      <vt:lpstr>Utgangspunkt i personvernprinsippene</vt:lpstr>
      <vt:lpstr>Hovedreglene i artikkel 17</vt:lpstr>
      <vt:lpstr>Unntakene i art. 17(3) fra slettepliktene i art. 17(1)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Sletting av personopplysninger</dc:title>
  <dc:creator>dag wiese schartum</dc:creator>
  <cp:lastModifiedBy>dag wiese schartum</cp:lastModifiedBy>
  <cp:revision>4</cp:revision>
  <cp:lastPrinted>2021-10-18T09:15:27Z</cp:lastPrinted>
  <dcterms:created xsi:type="dcterms:W3CDTF">2021-10-13T23:53:37Z</dcterms:created>
  <dcterms:modified xsi:type="dcterms:W3CDTF">2021-10-18T10:09:17Z</dcterms:modified>
</cp:coreProperties>
</file>