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2" r:id="rId5"/>
    <p:sldId id="274" r:id="rId6"/>
    <p:sldId id="275" r:id="rId7"/>
    <p:sldId id="287" r:id="rId8"/>
    <p:sldId id="27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32BC22-9563-4064-BD9C-A808F097C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465D367-54B9-40CB-AC6C-7EE99E91A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120BC0-9BD9-4A0A-AD2F-195F7D4F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BB56A7-8937-4DA0-A317-D7A9E6A66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28BD85-E177-4B30-A5E6-D6F688E8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506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474A66-2B98-43C3-953A-CA567D18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D7E351-F1D7-4887-9FE8-5FA5453D1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E9308B-1D59-4E71-8FBD-BBD6529BD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F55B1C-0D74-46BE-B7F1-22E1DF0C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A0A47A-A1C1-46E2-BE50-58DA935A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9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9E681B-98C1-448B-BBC3-474926C58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44C0EA-C4DE-49F2-86C7-890F3275B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8488F6-2760-470E-88F5-E86D18A4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E1804-58F7-4F7D-BD40-7A5A7D6C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DFB51E4-520C-4FC8-A463-2A17BF9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695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113E5E-46EB-41C9-A91D-4D99E7FA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3E9AA9-9DB2-4EE1-8139-F03DF35DA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558D27-B646-4D60-A65D-BA3C4D76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95F2CF-9D95-48BC-A82A-4DEFDF83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3B9C17-DB9D-49A5-8AFD-BA66ECDD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31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53FC5B-5D7F-42FB-A324-DF5D3F75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E500C4-60BA-479F-A201-307FEC895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FC44E0-088F-4727-B007-6C2DD338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8757B6-7411-4093-A54B-318E0CD8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8F0D5F-1589-491B-9937-76EC8A82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28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08234-C8E9-455C-8E81-3750F092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E623FD-D773-4177-A1E7-C1C81DA6D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F9E7B01-CEA9-425C-BD0B-2F48C24C2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8ED21A-89F9-4083-915D-3185B7ECD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637CBF-6FF0-43D1-B295-E754197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004B13-401F-46E8-873B-4807CC9D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73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B3479B-A040-4CCB-AE72-E47C2B98B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5D3EFCA-E61E-406E-85B1-3050340FB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35CD1BA-C551-4364-A751-A6F3CD5CB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7B262BA-4CEA-41B1-9F48-0D0FE121F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27F5333-E936-4E15-AEDF-8BF84A450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89527DD-61B4-4DE8-8CA4-6BF9FC61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3828B4D-FC39-49AA-BED9-4CFF1585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4E88FA5-67A5-43CB-87DB-91003C04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21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4CE125-7983-4842-8D94-0B5C11D3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B138B4-13A7-44D8-ACDB-E1AA90A6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9EF8213-7FB3-4482-A249-E491014F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0009D6-4C51-4CE6-AEBC-13351156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26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151897B-30A2-400A-8A1B-A01B193B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4FA5246-1A9F-4EAA-9C9D-246C459A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E6B9FF5-53D9-4266-B774-6B4B2E5F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4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64E6B2-C023-4AC0-B143-911FF55E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95949C-3E93-4D65-95E5-E22BEF8DF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A8521F-17C2-4D03-BFEC-6649BD6A1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8AA1CE9-638D-48EE-AE5C-EAFCB809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4C5DEF-9417-4593-83CC-32DA1ED4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9785F-7AA9-4954-832F-EBCB74C6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67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442DF0-FE4A-4922-8131-9A6B4E96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9AA4BBC-B79C-476D-8B91-FE0054E99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E731266-8C3E-4DDB-9659-64D36600F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13EC73-88F2-4B0D-9C13-359478B9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D5AA6C-8A9E-4A0C-8B21-F8D5BA00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334FD6-C9D9-4204-A3E9-F7C2F1F9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26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9C5B353-869C-409C-84C6-A712C02E0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728E34-0E45-4E52-B78A-01B7622BB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65598D-3E91-48FA-ABA0-B7A6D4F9E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ADF7-65C9-478B-B568-699FB6C47605}" type="datetimeFigureOut">
              <a:rPr lang="nb-NO" smtClean="0"/>
              <a:t>02.09.2021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FDA1B1-F922-4F93-BF7E-575E238C1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F84D1D-CFB2-49CF-8F39-52129001E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D3F8-1D9B-4973-A19A-30D34DD67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0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551759-E6AF-4A41-8C7B-1313B576E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Tilsynsordningen med digital forvaltning, særlig etter personvernforordningen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BFDB34-E102-4268-96FF-22B232DB37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35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1C5361-E56E-4FD1-BFAB-36108D6C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342"/>
          </a:xfrm>
        </p:spPr>
        <p:txBody>
          <a:bodyPr>
            <a:normAutofit/>
          </a:bodyPr>
          <a:lstStyle/>
          <a:p>
            <a:r>
              <a:rPr lang="nb-NO" sz="3200" dirty="0"/>
              <a:t>Oversikt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696B71-02E0-44E3-B7A7-2700C1BD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 fontScale="85000" lnSpcReduction="10000"/>
          </a:bodyPr>
          <a:lstStyle/>
          <a:p>
            <a:r>
              <a:rPr lang="nb-NO" dirty="0">
                <a:solidFill>
                  <a:srgbClr val="7030A0"/>
                </a:solidFill>
              </a:rPr>
              <a:t>Datatilsynet</a:t>
            </a:r>
            <a:r>
              <a:rPr lang="nb-NO" dirty="0"/>
              <a:t> er den klart viktigste tilsynsmyndigheten av digital forvaltning</a:t>
            </a:r>
          </a:p>
          <a:p>
            <a:pPr lvl="1"/>
            <a:r>
              <a:rPr lang="nb-NO" dirty="0"/>
              <a:t>Nasjonalt klageorgan er </a:t>
            </a:r>
            <a:r>
              <a:rPr lang="nb-NO" dirty="0">
                <a:solidFill>
                  <a:srgbClr val="7030A0"/>
                </a:solidFill>
              </a:rPr>
              <a:t>Personvernnemnda </a:t>
            </a:r>
            <a:r>
              <a:rPr lang="nb-NO" dirty="0"/>
              <a:t>(men nemnda er ikke del at tilsynsapparatet)</a:t>
            </a:r>
          </a:p>
          <a:p>
            <a:r>
              <a:rPr lang="nb-NO" dirty="0">
                <a:solidFill>
                  <a:srgbClr val="7030A0"/>
                </a:solidFill>
              </a:rPr>
              <a:t>Sivilombudet</a:t>
            </a:r>
            <a:r>
              <a:rPr lang="nb-NO" dirty="0"/>
              <a:t>.  Vi har ikke noe «forvaltningstilsyn», men et Sivilombud som skal</a:t>
            </a:r>
          </a:p>
          <a:p>
            <a:pPr marL="0" indent="0">
              <a:buNone/>
            </a:pPr>
            <a:r>
              <a:rPr lang="nb-NO" sz="2100" dirty="0">
                <a:latin typeface="Abadi Extra Light" panose="020B0204020104020204" pitchFamily="34" charset="0"/>
              </a:rPr>
              <a:t>«føre kontroll med den offentlige forvaltningen og alle i dens tjeneste for å hindre at det øves urett mot den enkelte, og for å bidra til at forvaltningen respekterer og sikrer menneskerettighetene» (sivilombudloven § 1)</a:t>
            </a:r>
          </a:p>
          <a:p>
            <a:pPr lvl="1"/>
            <a:r>
              <a:rPr lang="nb-NO" dirty="0"/>
              <a:t>Sivilombudet</a:t>
            </a:r>
          </a:p>
          <a:p>
            <a:pPr lvl="2"/>
            <a:r>
              <a:rPr lang="nb-NO" dirty="0"/>
              <a:t>er organ for Stortinget, og kan undersøke og uttale sin mening om påstått kritikkverdige forhold i offentlig forvaltning, men treffer ikke vedtak</a:t>
            </a:r>
          </a:p>
          <a:p>
            <a:pPr lvl="2"/>
            <a:r>
              <a:rPr lang="nb-NO" dirty="0"/>
              <a:t>har arbeidsområde som også omfatter digital forvaltning, men slike spørsmål er til nå ikke mye vektlagt</a:t>
            </a:r>
          </a:p>
          <a:p>
            <a:r>
              <a:rPr lang="nb-NO" dirty="0">
                <a:solidFill>
                  <a:srgbClr val="7030A0"/>
                </a:solidFill>
              </a:rPr>
              <a:t>Riksarkivet</a:t>
            </a:r>
            <a:r>
              <a:rPr lang="nb-NO" dirty="0"/>
              <a:t> har tilsynsmyndighet overfor </a:t>
            </a:r>
            <a:r>
              <a:rPr lang="nb-NO" dirty="0" err="1"/>
              <a:t>arkivskapere</a:t>
            </a:r>
            <a:r>
              <a:rPr lang="nb-NO" dirty="0"/>
              <a:t> etter arkivlova § 7</a:t>
            </a:r>
          </a:p>
          <a:p>
            <a:r>
              <a:rPr lang="nb-NO" dirty="0">
                <a:solidFill>
                  <a:srgbClr val="7030A0"/>
                </a:solidFill>
              </a:rPr>
              <a:t>Digitaliseringsdirektoratet </a:t>
            </a:r>
            <a:r>
              <a:rPr lang="nb-NO" dirty="0"/>
              <a:t>(</a:t>
            </a:r>
            <a:r>
              <a:rPr lang="nb-NO" dirty="0" err="1"/>
              <a:t>Digdir</a:t>
            </a:r>
            <a:r>
              <a:rPr lang="nb-NO" dirty="0"/>
              <a:t>) har tilsynsmyndighet for bestemmelsene om </a:t>
            </a:r>
          </a:p>
          <a:p>
            <a:pPr lvl="1"/>
            <a:r>
              <a:rPr lang="nb-NO" dirty="0"/>
              <a:t>	universell utforming (jf. forskrift om universell utforming av informasjons- og 	kommunikasjonsteknologiske (IKT)-løsninger § 5), og</a:t>
            </a:r>
          </a:p>
          <a:p>
            <a:pPr lvl="1"/>
            <a:r>
              <a:rPr lang="nb-NO" dirty="0"/>
              <a:t>	IT-standarder i offentlig forvaltning (jf. forskrift om IT-standarder i offentlig forvaltning), 	men myndigheten er ikke klart beskrevet</a:t>
            </a:r>
          </a:p>
        </p:txBody>
      </p:sp>
    </p:spTree>
    <p:extLst>
      <p:ext uri="{BB962C8B-B14F-4D97-AF65-F5344CB8AC3E}">
        <p14:creationId xmlns:p14="http://schemas.microsoft.com/office/powerpoint/2010/main" val="325909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ebent trekant 1">
            <a:extLst>
              <a:ext uri="{FF2B5EF4-FFF2-40B4-BE49-F238E27FC236}">
                <a16:creationId xmlns:a16="http://schemas.microsoft.com/office/drawing/2014/main" id="{DD4A4A34-4D54-4620-8171-FADF16731F31}"/>
              </a:ext>
            </a:extLst>
          </p:cNvPr>
          <p:cNvSpPr/>
          <p:nvPr/>
        </p:nvSpPr>
        <p:spPr>
          <a:xfrm>
            <a:off x="4615916" y="3032092"/>
            <a:ext cx="3119437" cy="250031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7FD1140-0EE3-480D-B47F-DB57CE381740}"/>
              </a:ext>
            </a:extLst>
          </p:cNvPr>
          <p:cNvSpPr txBox="1"/>
          <p:nvPr/>
        </p:nvSpPr>
        <p:spPr>
          <a:xfrm>
            <a:off x="7715036" y="5634184"/>
            <a:ext cx="245759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Behandlingsansvarlig(e)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ECE3C87-11B2-4909-8F0C-1BD392D77E93}"/>
              </a:ext>
            </a:extLst>
          </p:cNvPr>
          <p:cNvSpPr txBox="1"/>
          <p:nvPr/>
        </p:nvSpPr>
        <p:spPr>
          <a:xfrm>
            <a:off x="3269381" y="5630922"/>
            <a:ext cx="122969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Registrerte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4EA087C-C0B8-4B98-8611-652783A5902F}"/>
              </a:ext>
            </a:extLst>
          </p:cNvPr>
          <p:cNvSpPr txBox="1"/>
          <p:nvPr/>
        </p:nvSpPr>
        <p:spPr>
          <a:xfrm>
            <a:off x="7715036" y="6059429"/>
            <a:ext cx="183883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Databehandler(e)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2CE7178-6E13-453F-ADB3-BCC574537061}"/>
              </a:ext>
            </a:extLst>
          </p:cNvPr>
          <p:cNvSpPr txBox="1"/>
          <p:nvPr/>
        </p:nvSpPr>
        <p:spPr>
          <a:xfrm>
            <a:off x="10283841" y="5660188"/>
            <a:ext cx="1718547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Personvernombud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AC08CAD-ED80-4B54-917D-03C0C3B2B4A6}"/>
              </a:ext>
            </a:extLst>
          </p:cNvPr>
          <p:cNvSpPr txBox="1"/>
          <p:nvPr/>
        </p:nvSpPr>
        <p:spPr>
          <a:xfrm>
            <a:off x="10283840" y="6141961"/>
            <a:ext cx="1718547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Personvernombud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FCABDBA-08BF-4B15-9DBE-7F8A8D3F9AA1}"/>
              </a:ext>
            </a:extLst>
          </p:cNvPr>
          <p:cNvSpPr txBox="1"/>
          <p:nvPr/>
        </p:nvSpPr>
        <p:spPr>
          <a:xfrm>
            <a:off x="5083574" y="295154"/>
            <a:ext cx="176907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b="1" dirty="0"/>
              <a:t>Personvernrådet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1474AC19-BF68-4C7C-9396-0437E8720AA1}"/>
              </a:ext>
            </a:extLst>
          </p:cNvPr>
          <p:cNvSpPr txBox="1"/>
          <p:nvPr/>
        </p:nvSpPr>
        <p:spPr>
          <a:xfrm>
            <a:off x="365496" y="187433"/>
            <a:ext cx="1718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>
                <a:solidFill>
                  <a:srgbClr val="0070C0"/>
                </a:solidFill>
              </a:rPr>
              <a:t>Aktørene</a:t>
            </a:r>
            <a:endParaRPr lang="nb-NO" sz="3200" dirty="0">
              <a:solidFill>
                <a:srgbClr val="0070C0"/>
              </a:solidFill>
            </a:endParaRPr>
          </a:p>
        </p:txBody>
      </p:sp>
      <p:grpSp>
        <p:nvGrpSpPr>
          <p:cNvPr id="44" name="Gruppe 43">
            <a:extLst>
              <a:ext uri="{FF2B5EF4-FFF2-40B4-BE49-F238E27FC236}">
                <a16:creationId xmlns:a16="http://schemas.microsoft.com/office/drawing/2014/main" id="{7018BAF1-05EE-4081-9BA4-694DCB554F7A}"/>
              </a:ext>
            </a:extLst>
          </p:cNvPr>
          <p:cNvGrpSpPr/>
          <p:nvPr/>
        </p:nvGrpSpPr>
        <p:grpSpPr>
          <a:xfrm>
            <a:off x="7343876" y="1365361"/>
            <a:ext cx="2952581" cy="1328738"/>
            <a:chOff x="7343876" y="1365361"/>
            <a:chExt cx="2952581" cy="1328738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FC9C4799-D7CE-415A-ACCB-C9E14AE9D98A}"/>
                </a:ext>
              </a:extLst>
            </p:cNvPr>
            <p:cNvSpPr txBox="1"/>
            <p:nvPr/>
          </p:nvSpPr>
          <p:spPr>
            <a:xfrm>
              <a:off x="7454435" y="1365361"/>
              <a:ext cx="170174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Ledende tilsyns-</a:t>
              </a:r>
            </a:p>
            <a:p>
              <a:r>
                <a:rPr lang="nb-NO" dirty="0"/>
                <a:t>myndighet</a:t>
              </a:r>
            </a:p>
          </p:txBody>
        </p:sp>
        <p:cxnSp>
          <p:nvCxnSpPr>
            <p:cNvPr id="19" name="Rett pilkobling 18">
              <a:extLst>
                <a:ext uri="{FF2B5EF4-FFF2-40B4-BE49-F238E27FC236}">
                  <a16:creationId xmlns:a16="http://schemas.microsoft.com/office/drawing/2014/main" id="{F299569F-DFC6-4B3F-8C1E-B693D1EEB3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43876" y="2041587"/>
              <a:ext cx="684890" cy="622617"/>
            </a:xfrm>
            <a:prstGeom prst="straightConnector1">
              <a:avLst/>
            </a:prstGeom>
            <a:ln w="22225">
              <a:solidFill>
                <a:srgbClr val="C0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215C3645-DC86-492B-98C5-8B13AFCB8D3B}"/>
                </a:ext>
              </a:extLst>
            </p:cNvPr>
            <p:cNvSpPr txBox="1"/>
            <p:nvPr/>
          </p:nvSpPr>
          <p:spPr>
            <a:xfrm>
              <a:off x="7732806" y="2355545"/>
              <a:ext cx="256365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Regler for samarbeid, art. 60</a:t>
              </a:r>
            </a:p>
          </p:txBody>
        </p: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59D3A6D-CA0D-4316-AD75-E4ACE7297F98}"/>
              </a:ext>
            </a:extLst>
          </p:cNvPr>
          <p:cNvSpPr txBox="1"/>
          <p:nvPr/>
        </p:nvSpPr>
        <p:spPr>
          <a:xfrm>
            <a:off x="5216246" y="2216764"/>
            <a:ext cx="20150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Datatilsynet </a:t>
            </a:r>
          </a:p>
          <a:p>
            <a:r>
              <a:rPr lang="nb-NO" dirty="0"/>
              <a:t>Personvernnemnda</a:t>
            </a:r>
          </a:p>
        </p:txBody>
      </p: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5BD4638F-52EB-44E7-8542-E1F2BE3F894E}"/>
              </a:ext>
            </a:extLst>
          </p:cNvPr>
          <p:cNvGrpSpPr/>
          <p:nvPr/>
        </p:nvGrpSpPr>
        <p:grpSpPr>
          <a:xfrm>
            <a:off x="2804649" y="2216764"/>
            <a:ext cx="2898821" cy="1706050"/>
            <a:chOff x="2804649" y="2216764"/>
            <a:chExt cx="2898821" cy="1706050"/>
          </a:xfrm>
        </p:grpSpPr>
        <p:sp>
          <p:nvSpPr>
            <p:cNvPr id="22" name="TekstSylinder 21">
              <a:extLst>
                <a:ext uri="{FF2B5EF4-FFF2-40B4-BE49-F238E27FC236}">
                  <a16:creationId xmlns:a16="http://schemas.microsoft.com/office/drawing/2014/main" id="{A9057CA1-9E5C-435C-A294-EB8C41DEE2BB}"/>
                </a:ext>
              </a:extLst>
            </p:cNvPr>
            <p:cNvSpPr txBox="1"/>
            <p:nvPr/>
          </p:nvSpPr>
          <p:spPr>
            <a:xfrm>
              <a:off x="2804649" y="2216764"/>
              <a:ext cx="1964640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Andre nasjonale</a:t>
              </a:r>
            </a:p>
            <a:p>
              <a:r>
                <a:rPr lang="nb-NO" dirty="0"/>
                <a:t>tilsynsmyndigheter</a:t>
              </a:r>
            </a:p>
          </p:txBody>
        </p:sp>
        <p:cxnSp>
          <p:nvCxnSpPr>
            <p:cNvPr id="23" name="Rett pilkobling 22">
              <a:extLst>
                <a:ext uri="{FF2B5EF4-FFF2-40B4-BE49-F238E27FC236}">
                  <a16:creationId xmlns:a16="http://schemas.microsoft.com/office/drawing/2014/main" id="{AE1D1391-55EB-4C0D-9F7E-76329F7A7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2533" y="2973839"/>
              <a:ext cx="1520937" cy="17280"/>
            </a:xfrm>
            <a:prstGeom prst="straightConnector1">
              <a:avLst/>
            </a:prstGeom>
            <a:ln w="22225">
              <a:solidFill>
                <a:srgbClr val="7030A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5BE64473-9BBA-42F5-88D6-A31705227DD7}"/>
                </a:ext>
              </a:extLst>
            </p:cNvPr>
            <p:cNvSpPr txBox="1"/>
            <p:nvPr/>
          </p:nvSpPr>
          <p:spPr>
            <a:xfrm>
              <a:off x="3236156" y="3091817"/>
              <a:ext cx="2217274" cy="83099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Regler for:</a:t>
              </a:r>
            </a:p>
            <a:p>
              <a:r>
                <a:rPr lang="nb-NO" sz="1600" dirty="0"/>
                <a:t>gjensidig bistand, art. 61</a:t>
              </a:r>
            </a:p>
            <a:p>
              <a:r>
                <a:rPr lang="nb-NO" sz="1600" dirty="0"/>
                <a:t>felles aktiviteter, art. 62</a:t>
              </a:r>
            </a:p>
          </p:txBody>
        </p:sp>
      </p:grp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3AAF01B4-471F-48A5-8107-86978FCA3B38}"/>
              </a:ext>
            </a:extLst>
          </p:cNvPr>
          <p:cNvGrpSpPr/>
          <p:nvPr/>
        </p:nvGrpSpPr>
        <p:grpSpPr>
          <a:xfrm>
            <a:off x="243535" y="295154"/>
            <a:ext cx="5459935" cy="1876894"/>
            <a:chOff x="243535" y="295154"/>
            <a:chExt cx="5459935" cy="1876894"/>
          </a:xfrm>
        </p:grpSpPr>
        <p:cxnSp>
          <p:nvCxnSpPr>
            <p:cNvPr id="28" name="Rett pilkobling 27">
              <a:extLst>
                <a:ext uri="{FF2B5EF4-FFF2-40B4-BE49-F238E27FC236}">
                  <a16:creationId xmlns:a16="http://schemas.microsoft.com/office/drawing/2014/main" id="{0D63BDC2-6873-4E16-801E-C489398CD8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2533" y="2143711"/>
              <a:ext cx="1520937" cy="28337"/>
            </a:xfrm>
            <a:prstGeom prst="straightConnector1">
              <a:avLst/>
            </a:prstGeom>
            <a:ln w="22225">
              <a:solidFill>
                <a:srgbClr val="FF99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pilkobling 28">
              <a:extLst>
                <a:ext uri="{FF2B5EF4-FFF2-40B4-BE49-F238E27FC236}">
                  <a16:creationId xmlns:a16="http://schemas.microsoft.com/office/drawing/2014/main" id="{89E8CCFC-79E5-411A-8006-26F70DFE5D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47596" y="586243"/>
              <a:ext cx="1" cy="1542607"/>
            </a:xfrm>
            <a:prstGeom prst="straightConnector1">
              <a:avLst/>
            </a:prstGeom>
            <a:ln w="22225">
              <a:solidFill>
                <a:srgbClr val="FF99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C7109EFA-F426-4827-B33C-79D8656A170E}"/>
                </a:ext>
              </a:extLst>
            </p:cNvPr>
            <p:cNvSpPr txBox="1"/>
            <p:nvPr/>
          </p:nvSpPr>
          <p:spPr>
            <a:xfrm>
              <a:off x="243535" y="971674"/>
              <a:ext cx="4659301" cy="1077218"/>
            </a:xfrm>
            <a:prstGeom prst="rect">
              <a:avLst/>
            </a:prstGeom>
            <a:noFill/>
            <a:ln>
              <a:solidFill>
                <a:srgbClr val="FF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600" dirty="0"/>
                <a:t>Regler for konsistensmekanisme (art. 63):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nb-NO" sz="1600" dirty="0"/>
                <a:t>Uttalelse fra Personvernrådet, art. 64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nb-NO" sz="1600" dirty="0"/>
                <a:t>Tvisteløsning gjennom Personvernrådet, art. 65 – 66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nb-NO" sz="1600" dirty="0"/>
                <a:t>Informasjonsutveksling, art. 67</a:t>
              </a: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C2D9DA4C-0103-430B-802C-6D76010FC63B}"/>
                </a:ext>
              </a:extLst>
            </p:cNvPr>
            <p:cNvSpPr txBox="1"/>
            <p:nvPr/>
          </p:nvSpPr>
          <p:spPr>
            <a:xfrm>
              <a:off x="3313004" y="295154"/>
              <a:ext cx="1498615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Kommisjonen</a:t>
              </a:r>
            </a:p>
          </p:txBody>
        </p:sp>
      </p:grp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F0601324-023F-42AD-BA92-34D37B576BA3}"/>
              </a:ext>
            </a:extLst>
          </p:cNvPr>
          <p:cNvSpPr txBox="1"/>
          <p:nvPr/>
        </p:nvSpPr>
        <p:spPr>
          <a:xfrm>
            <a:off x="6943007" y="185490"/>
            <a:ext cx="4967165" cy="107721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dirty="0"/>
              <a:t>Diverse bestemmelser om Personvernrådet: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b-NO" sz="1600" dirty="0"/>
              <a:t>Grunnleggende om rådet og uavhengighet, art 68 og 69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b-NO" sz="1600" dirty="0"/>
              <a:t>Oppgaver, art. 70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nb-NO" sz="1600" dirty="0"/>
              <a:t>Diverse bestemmelser, art. 71 – 76 </a:t>
            </a:r>
          </a:p>
        </p:txBody>
      </p: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F3DF77D8-6974-4E01-AF88-EF189419249C}"/>
              </a:ext>
            </a:extLst>
          </p:cNvPr>
          <p:cNvGrpSpPr/>
          <p:nvPr/>
        </p:nvGrpSpPr>
        <p:grpSpPr>
          <a:xfrm>
            <a:off x="381552" y="2957019"/>
            <a:ext cx="5702791" cy="2616358"/>
            <a:chOff x="381552" y="2957019"/>
            <a:chExt cx="5702791" cy="2616358"/>
          </a:xfrm>
        </p:grpSpPr>
        <p:cxnSp>
          <p:nvCxnSpPr>
            <p:cNvPr id="36" name="Rett pilkobling 35">
              <a:extLst>
                <a:ext uri="{FF2B5EF4-FFF2-40B4-BE49-F238E27FC236}">
                  <a16:creationId xmlns:a16="http://schemas.microsoft.com/office/drawing/2014/main" id="{97B37434-C083-45E1-A198-AEED3B9B3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0366" y="2957019"/>
              <a:ext cx="1663977" cy="2616358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5263D430-5B34-45EB-97DE-8A0E688C67B9}"/>
                </a:ext>
              </a:extLst>
            </p:cNvPr>
            <p:cNvSpPr txBox="1"/>
            <p:nvPr/>
          </p:nvSpPr>
          <p:spPr>
            <a:xfrm>
              <a:off x="381552" y="4216980"/>
              <a:ext cx="4234364" cy="830997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1600" dirty="0"/>
                <a:t>Registrertes rett til klage, art. 77, jf. pol </a:t>
              </a:r>
              <a:r>
                <a:rPr lang="nb-NO" sz="1600" dirty="0" err="1"/>
                <a:t>kap</a:t>
              </a:r>
              <a:r>
                <a:rPr lang="nb-NO" sz="1600" dirty="0"/>
                <a:t>. 6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sz="1600" dirty="0"/>
                <a:t>Pol § 22 annet ledd inneholder bare regel om</a:t>
              </a:r>
            </a:p>
            <a:p>
              <a:r>
                <a:rPr lang="nb-NO" sz="1600" dirty="0"/>
                <a:t>      klage til Personvernnemnda</a:t>
              </a:r>
            </a:p>
          </p:txBody>
        </p:sp>
      </p:grp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E27ACA8B-6709-450B-B57B-25A820DD4F78}"/>
              </a:ext>
            </a:extLst>
          </p:cNvPr>
          <p:cNvSpPr txBox="1"/>
          <p:nvPr/>
        </p:nvSpPr>
        <p:spPr>
          <a:xfrm>
            <a:off x="5459523" y="4216979"/>
            <a:ext cx="1585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C00000"/>
                </a:solidFill>
              </a:rPr>
              <a:t>Sikre «effektive rettsmidler», </a:t>
            </a:r>
          </a:p>
          <a:p>
            <a:r>
              <a:rPr lang="nb-NO" sz="1600" dirty="0">
                <a:solidFill>
                  <a:srgbClr val="C00000"/>
                </a:solidFill>
              </a:rPr>
              <a:t>se art. 78 og 79</a:t>
            </a:r>
          </a:p>
        </p:txBody>
      </p:sp>
    </p:spTree>
    <p:extLst>
      <p:ext uri="{BB962C8B-B14F-4D97-AF65-F5344CB8AC3E}">
        <p14:creationId xmlns:p14="http://schemas.microsoft.com/office/powerpoint/2010/main" val="24645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C55D7B-59C3-45BF-8767-F93D45A4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75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Tilsynssystemet – nasjonal organisering mv.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D60429-B887-4E08-BE30-7F97C798B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98" y="1125769"/>
            <a:ext cx="10968204" cy="5325575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 stat står fritt mht. organisering av tilsynsmyndighet(er)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Norge har vi beholdt den tidligere organiseringen med Datatilsynet og Personvernnemnda, se pol kap. 6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Personvernnemnda er et nasjonalt klageorgan som ikke hører med til tilsynssystemet</a:t>
            </a:r>
          </a:p>
          <a:p>
            <a:pPr lvl="2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Norske tilsynsmyndigheter har videre kompetanse enn det som følger av personvernforordningen, se pol § 20 tredje ledd</a:t>
            </a:r>
          </a:p>
          <a:p>
            <a:pPr lvl="2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Datatilsynet har myndighet etter ca. 10 lover og 30 forskrifter 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Alle tilsynsmyndigheter etter forordningen skal utføre oppgaver og myndighet i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full uavhengighet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(jf. art. 52(1) og pol § 20 første ledd)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Skal være uavhengig, både direkte og indirekte (jf. art. 52(2))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Tilsynsorganene skal ha en ressurssituasjon som gjør det mulig med effektiv utøvelse av myndighet og deltakelse i det felles arbeid på europeisk nivå (jf. 52(4))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stilles også krav til intern organisering, av tilsynsorganene og til finansiell kontroll, budsjetter, kvalifikasjoner og oppnevning mv. (jf. art. 52(3), (5), (6), art. 53 og 54)</a:t>
            </a:r>
          </a:p>
        </p:txBody>
      </p:sp>
    </p:spTree>
    <p:extLst>
      <p:ext uri="{BB962C8B-B14F-4D97-AF65-F5344CB8AC3E}">
        <p14:creationId xmlns:p14="http://schemas.microsoft.com/office/powerpoint/2010/main" val="632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5C2EC-A0D0-4738-8176-7FE3E61A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Tilsynssystemet – generelt om kompetansefordeling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3258A-D9C2-448B-AA41-282A2A7FC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2108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Utgangspunktet er at hver myndighet er nasjonal og har kompetanse innenfor sitt lands territorium (jf. art. 55(1))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Hvis behandling av personopplysninger er «</a:t>
            </a:r>
            <a:r>
              <a:rPr lang="nb-NO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grenseoverskridene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», gjelder særlige regler om «ledende tilsynsmyndighet», jf. nedenfor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Ordningen med ledende tilsynsmyndighet gjelder likevel ikke når det rettslige grunnlaget er «oppfylle en rettslig forpliktelse» (art. 6(1)(c)) og «allmennhetens interesse» og «offentlig myndighet» (art. 6(1)(e)), jf. art. 55(2)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Tilsynsmyndigheten har ikke kompetanse til å føre tilsyn med domstolers behandling av personopplysninger som ledd i domstolenes domsmyndighet (men for administrativ behandling)</a:t>
            </a:r>
          </a:p>
        </p:txBody>
      </p:sp>
    </p:spTree>
    <p:extLst>
      <p:ext uri="{BB962C8B-B14F-4D97-AF65-F5344CB8AC3E}">
        <p14:creationId xmlns:p14="http://schemas.microsoft.com/office/powerpoint/2010/main" val="356434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5C2EC-A0D0-4738-8176-7FE3E61A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691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Tilsynssystemet – særlig om ledende tilsynsmyndighet (1)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3258A-D9C2-448B-AA41-282A2A7FC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055" y="949069"/>
            <a:ext cx="10760090" cy="5668414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Ordningen med ledende tilsynsmyndighet gjelder der behandlingen er grenseoverskridende (jf. 56(1))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«Grenseoverskridende behandling» er definert i art. 4(23):</a:t>
            </a:r>
          </a:p>
          <a:p>
            <a:pPr lvl="2"/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Når den behandlingsansvarlige eller databehandler er etablert i to eller flere medlemsstater og behandlingen er knyttet til virksomhet som gjelder disse</a:t>
            </a:r>
          </a:p>
          <a:p>
            <a:pPr lvl="2"/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Når den behandlingsansvarlige eller databehandler er etablert ett sted i Unionen og behandlingen vil påvirke, eller sannsynligvis vil påvirke, registrerte i mer enn én medlemsstat </a:t>
            </a:r>
            <a:r>
              <a:rPr lang="nb-NO" sz="23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 betydelig grad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 om ledende tilsynsmyndighet (art. 56) og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kap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VII om samarbeid mellom tilsynsmyndighetene og ensartet anvendelse av forordningen, gjelder i Norge bare når behandlingen av personopplysninger skjer innenfor rammene av EØS-avtalen, se pol § 2 tredje ledd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Bl.a. omfatter EØS-avtalen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norsk landbruk, fiskerier og avtaler om handel med andre land utenfor EØS</a:t>
            </a:r>
          </a:p>
        </p:txBody>
      </p:sp>
    </p:spTree>
    <p:extLst>
      <p:ext uri="{BB962C8B-B14F-4D97-AF65-F5344CB8AC3E}">
        <p14:creationId xmlns:p14="http://schemas.microsoft.com/office/powerpoint/2010/main" val="148000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5C2EC-A0D0-4738-8176-7FE3E61A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691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Tilsynssystemet – særlig om ledende tilsynsmyndighet (2)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3258A-D9C2-448B-AA41-282A2A7FC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460" y="1165048"/>
            <a:ext cx="10760090" cy="5402850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Er behandlingen grenseoverskridende, er det plasseringen av behandlingsansvarliges eller databehandlers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hovedvirksomhet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som er avgjørende for hvilken tilsyns-myndighet som blir «ledende»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Hovedvirksomhet er definert i art. 4(16):</a:t>
            </a:r>
          </a:p>
          <a:p>
            <a:pPr lvl="2"/>
            <a:r>
              <a:rPr lang="nb-NO" sz="23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Behandlingsansvarlige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: Enten hovedadministrasjonen for en virksomhet som er etablert i flere stater, eller en annen del av virksomheten som både formelt og reelt fastsetter formål og midler for behandlingen</a:t>
            </a:r>
          </a:p>
          <a:p>
            <a:pPr lvl="2"/>
            <a:r>
              <a:rPr lang="nb-NO" sz="23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Databehandler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: Hovedadministrasjonen i Unionen eller der databehandlervirksomheten i Unionen hovedsakelig skjer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Dersom en klage eller overtredelse bare eller i vesentlig grad gjelder registrerte i én medlemsstat, kan den nasjonale tilsynsmyndigheten likevel behandle saken, men skal i så fall underrette den ledende tilsynsmyndigheten (jf. art. 56(2) og (3))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ledende tilsynsmyndigheten kan likevel kreve å overta behandlingen av saken, se nærmere bestemmelser i art. 56(4 – 6)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ordningen med ledende tilsynsmyndighet gjelder, skal samarbeidsprosedyrene i art. 60 følges (men disse kommer jeg ikke nærmere inn på)</a:t>
            </a:r>
          </a:p>
        </p:txBody>
      </p:sp>
    </p:spTree>
    <p:extLst>
      <p:ext uri="{BB962C8B-B14F-4D97-AF65-F5344CB8AC3E}">
        <p14:creationId xmlns:p14="http://schemas.microsoft.com/office/powerpoint/2010/main" val="307674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5C2EC-A0D0-4738-8176-7FE3E61A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447"/>
            <a:ext cx="10515600" cy="90463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Tilsynenes (Datatilsynets) oppgaver og myndighet, art. 57 og 58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F3258A-D9C2-448B-AA41-282A2A7FC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050" y="1278428"/>
            <a:ext cx="10920796" cy="4898536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angir til sammen 20 spesifikke oppgaver for tilsynsmyndighetene, og avslutter med: «utføre enhver annen oppgave knyttet til vern av personopplysninger»</a:t>
            </a:r>
          </a:p>
          <a:p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Sammenfatningsvis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gjelder oppgavene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Myndighetsutøvelse etter type</a:t>
            </a:r>
          </a:p>
          <a:p>
            <a:pPr lvl="2"/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Undersøkelses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myndighet, jf. art. 58(1)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orrigerende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myndighet, jf. art. 58(2)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 til å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godkjenne og gi råd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jf. art. 58(3)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Myndighetsutøvelse etter nivå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Utøve myndighet i enkeltsaker: Føre tilsyn, håndheve forordningen, behandle og avgjøre klager mv.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Utøve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myndighet: Vedta standard avtalevilkår (art. 28(8)), opprette og vedlikeholde lister i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art. 35(4), godkjenne avtalevilkår (art. 46(3)), bindende virksomhetsregler (art. 47) mv.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Informere allmennheten</a:t>
            </a:r>
          </a:p>
          <a:p>
            <a:pPr lvl="1"/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Rådgi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og stimulere behandlingsansvarlige, databehandlere, bransjer mv.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Gjennomføre undersøkelser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Samarbeide med andre tilsynsmyndigheter</a:t>
            </a:r>
          </a:p>
          <a:p>
            <a:pPr marL="457200" lvl="1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Abadi Extra Light</vt:lpstr>
      <vt:lpstr>Arial</vt:lpstr>
      <vt:lpstr>Calibri</vt:lpstr>
      <vt:lpstr>Calibri Light</vt:lpstr>
      <vt:lpstr>Office-tema</vt:lpstr>
      <vt:lpstr>Tilsynsordningen med digital forvaltning, særlig etter personvernforordningen</vt:lpstr>
      <vt:lpstr>Oversikt</vt:lpstr>
      <vt:lpstr>PowerPoint-presentasjon</vt:lpstr>
      <vt:lpstr>Tilsynssystemet – nasjonal organisering mv.</vt:lpstr>
      <vt:lpstr>Tilsynssystemet – generelt om kompetansefordeling</vt:lpstr>
      <vt:lpstr>Tilsynssystemet – særlig om ledende tilsynsmyndighet (1)</vt:lpstr>
      <vt:lpstr>Tilsynssystemet – særlig om ledende tilsynsmyndighet (2)</vt:lpstr>
      <vt:lpstr>Tilsynenes (Datatilsynets) oppgaver og myndighet, art. 57 og 58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Tilsynsordningen med digital forvaltning, særlig etter personvernforordningen</dc:title>
  <dc:creator>dag wiese schartum</dc:creator>
  <cp:lastModifiedBy>dag wiese schartum</cp:lastModifiedBy>
  <cp:revision>3</cp:revision>
  <dcterms:created xsi:type="dcterms:W3CDTF">2021-09-02T09:32:13Z</dcterms:created>
  <dcterms:modified xsi:type="dcterms:W3CDTF">2021-09-02T12:12:21Z</dcterms:modified>
</cp:coreProperties>
</file>