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2" r:id="rId5"/>
    <p:sldId id="286" r:id="rId6"/>
    <p:sldId id="263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E20A9F-C898-4D06-8A2E-C7A5B77C6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E84C18D-327E-40E7-B2DB-D2F0AB286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E589010-5B17-48AE-9DAE-23DF41B0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036EB0-61DF-4C77-9D93-87E27F83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B910CB1-043A-462B-8C0E-E23B741FC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137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26C958-7719-41DA-A364-F0E0C6772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B084293-E2E2-4763-AFDC-98FCB37E1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A000F5-44D4-45E6-A5A8-7FAFD150A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B01FCAE-F5FF-4CFB-B6BF-5AA484CE8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988FDE-D8EA-485D-90C2-C1348B8A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770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3219C27-8584-4908-B1E8-4E02AF521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9A5E712-26E5-4428-96BA-0D59247B1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4872A5-4533-4452-899F-10173CB21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E5C641-0116-4901-8EFF-6E2FF5E2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656566-C1C3-4E8E-B891-F7139A07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113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801937-5D5C-4B8C-BED8-A3E465E7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5381AF-B6D0-4203-B389-F2119AB36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2366A3-3666-48E3-9174-4A13B7B4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160B04-1267-4982-B264-E3AA69F7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9FDFFF-3B02-4ABF-88D5-807FBFDC5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093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656443-1FCC-497D-AD75-CFFBA6C6F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FA4CC66-BAE8-4076-8493-D8B48729C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79903A-18B0-4AFC-B065-D375FE5E8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33F000-4E09-440C-8CE0-666BBC36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BF9B89-ACCE-4CFD-89C7-B527ACF7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328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D2BF44-51B7-4111-80DF-54C42E37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78F96D-92BB-4EAE-8FBF-BBBD6B945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05486B6-2A5B-4AE0-A42D-3D344A8EC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558E40-4B2F-4E22-8B8E-81C1C09A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7185FA0-3824-4370-980D-768FB7CA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4E749D8-7C76-413C-9310-521914D4D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12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AC60FC-B976-49C1-94D8-53F9501D3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446695A-4A2A-4225-82A5-7AF898013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133442-5125-4942-8CC2-AE0BF1AE9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7EE328F-8C34-4B1B-A8A6-9925A8D32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C1AAD42-79DD-4C29-AA93-F94C43E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8860EA3-9631-42F1-B4AE-43CF1A05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A491B18-9221-459E-A4C2-A4EF5908B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6407996-AEF0-486C-B590-648CE7EA9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277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816F8F-A7EC-4D7B-9C1E-31502479D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095DCA6-98D9-4B4C-8D1F-55037BA2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6E0282C-03A1-4D3C-9644-A1EA0BFE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CEA6BD0-3D8D-45F4-8B74-560FD5EC2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874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079EF68-B24E-412F-9A2C-C3F3F7924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608B469-3715-4C94-A67E-95B16AC63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4019562-37BE-4FD5-8D9E-39F4559A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635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47F5E7-A93C-4A63-B309-6BC63653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F2E415-5629-47A9-ABF4-69A66409C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9208F47-F9F5-4F88-91D2-308C8E7FE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290349B-E81C-4F0A-86BC-16F3EA6DB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9E8DFFA-BC72-483C-A4E3-5B6133F6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68C6713-3EAD-42CD-9BDB-12AD9D444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50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B4E1C7-354E-4144-A9E7-16ECE6AF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CD7E953-81A0-4225-A2BE-277E1D6DF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D63F82-9C9D-42D4-BDE5-7579D92C5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56541FF-AEF5-4F8B-BDF4-5811ED030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BF0A81B-26B7-424F-94A1-CAB0AF9EF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C3A6DD7-1A25-458C-B777-3E67E40D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8365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C9E10DC-5761-4475-97C6-C896F0CCD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D8B3C98-EB6F-45AA-8C10-9B4EE6CE4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4D2627-7A98-420D-A5F3-D363E13A1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8CA45-79DF-4BA4-B9EE-5E49E18D4784}" type="datetimeFigureOut">
              <a:rPr lang="nb-NO" smtClean="0"/>
              <a:t>25.08.2021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4EA460-6240-4B04-BA8B-893CDB31D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14B7C1E-1C43-4185-969E-2D89BCB2F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B5AB9-D751-47E1-BDFB-5872AEF322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021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916B02-22DC-4237-BA8A-4F80B9161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23470"/>
          </a:xfrm>
        </p:spPr>
        <p:txBody>
          <a:bodyPr>
            <a:normAutofit/>
          </a:bodyPr>
          <a:lstStyle/>
          <a:p>
            <a:r>
              <a:rPr lang="nb-NO" sz="4000" dirty="0"/>
              <a:t>«Personopplysning» og rollen som registrert person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3171BF5-76E5-4AA6-A39C-CD9C8959F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370067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E0CA6B-2BB1-474A-9245-3090A2E0A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>
                <a:solidFill>
                  <a:srgbClr val="7030A0"/>
                </a:solidFill>
              </a:rPr>
              <a:t>Utgangspunkter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C7279D-BAE0-40A4-9686-DFF6FF8D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400" dirty="0"/>
              <a:t>«Den registrerte» er ikke legaldefinert på selvstendig måte (slik de andre aktørene er), men fremgår av definisjonen av «personopplysning», jf. art. 4(1):</a:t>
            </a:r>
          </a:p>
          <a:p>
            <a:pPr marL="0" indent="0">
              <a:buNone/>
            </a:pPr>
            <a:r>
              <a:rPr lang="nb-NO" sz="2000" dirty="0">
                <a:latin typeface="Abadi Extra Light" panose="020B0204020104020204" pitchFamily="34" charset="0"/>
              </a:rPr>
              <a:t>««personopplysninger» enhver opplysning om en identifisert eller identifiserbar fysisk person </a:t>
            </a:r>
            <a:r>
              <a:rPr lang="nb-NO" sz="2000" dirty="0">
                <a:solidFill>
                  <a:srgbClr val="7030A0"/>
                </a:solidFill>
                <a:latin typeface="Abadi Extra Light" panose="020B0204020104020204" pitchFamily="34" charset="0"/>
              </a:rPr>
              <a:t>(«den registrerte»)</a:t>
            </a:r>
            <a:r>
              <a:rPr lang="nb-NO" sz="2000" dirty="0">
                <a:latin typeface="Abadi Extra Light" panose="020B0204020104020204" pitchFamily="34" charset="0"/>
              </a:rPr>
              <a:t>; en identifiserbar fysisk person er en person som direkte eller indirekte kan identifiseres …»</a:t>
            </a:r>
          </a:p>
          <a:p>
            <a:pPr marL="0" indent="0">
              <a:buNone/>
            </a:pPr>
            <a:r>
              <a:rPr lang="nb-NO" sz="2400" dirty="0"/>
              <a:t>«Den registrerte» betegner altså de fysiske personer </a:t>
            </a:r>
            <a:r>
              <a:rPr lang="nb-NO" sz="2400" i="1" dirty="0"/>
              <a:t>det blir behandlet personopplysninger om</a:t>
            </a:r>
          </a:p>
          <a:p>
            <a:pPr marL="0" indent="0">
              <a:buNone/>
            </a:pPr>
            <a:endParaRPr lang="nb-NO" sz="2400" i="1" dirty="0"/>
          </a:p>
          <a:p>
            <a:pPr marL="0" indent="0">
              <a:buNone/>
            </a:pPr>
            <a:r>
              <a:rPr lang="nb-NO" sz="2400" dirty="0"/>
              <a:t>Registrerte personer er helt sentrale aktører i forordningen, særlig fordi:</a:t>
            </a:r>
          </a:p>
          <a:p>
            <a:r>
              <a:rPr lang="nb-NO" sz="2400" dirty="0"/>
              <a:t>De er på enkelte punkter gitt rett til selvbestemmelse (gi og tilbaketrekke samtykke)</a:t>
            </a:r>
          </a:p>
          <a:p>
            <a:r>
              <a:rPr lang="nb-NO" sz="2400" dirty="0"/>
              <a:t>De har rettigheter etter bestemmelsene i kapittel III og art. 77 – 79 i forordningen, jf. også varslingsplikten i art. 34</a:t>
            </a:r>
          </a:p>
          <a:p>
            <a:r>
              <a:rPr lang="nb-NO" sz="2400" dirty="0"/>
              <a:t>Behandlingsansvarlige skal på en rekke punkter vurdere registrerte personers forhold før han selv treffer beslutninger etter forordningen</a:t>
            </a:r>
          </a:p>
          <a:p>
            <a:endParaRPr lang="nb-NO" sz="2400" i="1" dirty="0"/>
          </a:p>
        </p:txBody>
      </p:sp>
    </p:spTree>
    <p:extLst>
      <p:ext uri="{BB962C8B-B14F-4D97-AF65-F5344CB8AC3E}">
        <p14:creationId xmlns:p14="http://schemas.microsoft.com/office/powerpoint/2010/main" val="281018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6BAFC4-F298-4475-B8B2-D9FCA97A6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00" y="48226"/>
            <a:ext cx="10886906" cy="975778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7030A0"/>
                </a:solidFill>
              </a:rPr>
              <a:t>Om det saklige virkeområdet og forståelsen av «personopplysning»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6A071E7-8359-45BD-B458-7128BBD3702A}"/>
              </a:ext>
            </a:extLst>
          </p:cNvPr>
          <p:cNvSpPr/>
          <p:nvPr/>
        </p:nvSpPr>
        <p:spPr>
          <a:xfrm>
            <a:off x="838198" y="1060164"/>
            <a:ext cx="8143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«helt  eller  delvis  automatisert 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 av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(art. 2(1))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96C7581-744E-423F-BECF-F195315BDCA5}"/>
              </a:ext>
            </a:extLst>
          </p:cNvPr>
          <p:cNvSpPr txBox="1"/>
          <p:nvPr/>
        </p:nvSpPr>
        <p:spPr>
          <a:xfrm>
            <a:off x="838198" y="5597781"/>
            <a:ext cx="10774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 tillegg: «ikke automatisert behandling av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som inngår i eller skal inngå i et </a:t>
            </a:r>
            <a:r>
              <a:rPr lang="nb-NO" sz="20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register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443F131-E614-4796-A8C8-746CF8167AF0}"/>
              </a:ext>
            </a:extLst>
          </p:cNvPr>
          <p:cNvSpPr/>
          <p:nvPr/>
        </p:nvSpPr>
        <p:spPr>
          <a:xfrm>
            <a:off x="838199" y="1815400"/>
            <a:ext cx="102917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nb-NO" sz="2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 enhver opplysning om en identifisert eller identifiserbar fysisk person («den registrerte»);»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BC140D33-43B6-42A5-AF44-DBBDDFFA3568}"/>
              </a:ext>
            </a:extLst>
          </p:cNvPr>
          <p:cNvCxnSpPr>
            <a:cxnSpLocks/>
          </p:cNvCxnSpPr>
          <p:nvPr/>
        </p:nvCxnSpPr>
        <p:spPr>
          <a:xfrm>
            <a:off x="8981612" y="2148558"/>
            <a:ext cx="1326357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8E3DCC5E-3A15-4997-AB79-74B60ADE5A1E}"/>
              </a:ext>
            </a:extLst>
          </p:cNvPr>
          <p:cNvCxnSpPr>
            <a:cxnSpLocks/>
          </p:cNvCxnSpPr>
          <p:nvPr/>
        </p:nvCxnSpPr>
        <p:spPr>
          <a:xfrm>
            <a:off x="5907831" y="2156437"/>
            <a:ext cx="110733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>
            <a:extLst>
              <a:ext uri="{FF2B5EF4-FFF2-40B4-BE49-F238E27FC236}">
                <a16:creationId xmlns:a16="http://schemas.microsoft.com/office/drawing/2014/main" id="{C072AC56-465A-4CEA-A675-A5972754B1BC}"/>
              </a:ext>
            </a:extLst>
          </p:cNvPr>
          <p:cNvCxnSpPr>
            <a:cxnSpLocks/>
          </p:cNvCxnSpPr>
          <p:nvPr/>
        </p:nvCxnSpPr>
        <p:spPr>
          <a:xfrm>
            <a:off x="7551392" y="2148558"/>
            <a:ext cx="1371152" cy="1575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uppe 38">
            <a:extLst>
              <a:ext uri="{FF2B5EF4-FFF2-40B4-BE49-F238E27FC236}">
                <a16:creationId xmlns:a16="http://schemas.microsoft.com/office/drawing/2014/main" id="{45FDDB6B-5344-4A3B-9B7F-FDC5F127C3AC}"/>
              </a:ext>
            </a:extLst>
          </p:cNvPr>
          <p:cNvGrpSpPr/>
          <p:nvPr/>
        </p:nvGrpSpPr>
        <p:grpSpPr>
          <a:xfrm>
            <a:off x="838199" y="2175438"/>
            <a:ext cx="10645607" cy="1752772"/>
            <a:chOff x="838199" y="2175438"/>
            <a:chExt cx="10645607" cy="1752772"/>
          </a:xfrm>
        </p:grpSpPr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56D7055E-EED9-483A-A547-80C1F4FC49E7}"/>
                </a:ext>
              </a:extLst>
            </p:cNvPr>
            <p:cNvSpPr txBox="1"/>
            <p:nvPr/>
          </p:nvSpPr>
          <p:spPr>
            <a:xfrm>
              <a:off x="838199" y="2604771"/>
              <a:ext cx="1064560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… en </a:t>
              </a:r>
              <a:r>
                <a:rPr lang="nb-NO" sz="2000" dirty="0">
                  <a:solidFill>
                    <a:srgbClr val="C00000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identifiserbar fysisk  person  </a:t>
              </a:r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er  en  person  som  direkte  eller  indirekte  kan  identifiseres, </a:t>
              </a:r>
            </a:p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særlig  ved  hjelp  av  en  identifikator,  </a:t>
              </a:r>
              <a:r>
                <a:rPr lang="nb-NO" sz="2000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f.eks.  et  navn,  et identifikasjonsnummer, lokaliserings-</a:t>
              </a:r>
            </a:p>
            <a:p>
              <a:r>
                <a:rPr lang="nb-NO" sz="2000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opplysninger, en online-identifikator eller ett eller flere elementer som er spesifikke for nevnte</a:t>
              </a:r>
            </a:p>
            <a:p>
              <a:r>
                <a:rPr lang="nb-NO" sz="2000" dirty="0">
                  <a:solidFill>
                    <a:schemeClr val="bg1">
                      <a:lumMod val="50000"/>
                    </a:scheme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fysiske persons fysiske, fysiologiske, genetiske, psykiske, økonomiske, kulturelle eller sosiale identitet</a:t>
              </a:r>
            </a:p>
          </p:txBody>
        </p:sp>
        <p:cxnSp>
          <p:nvCxnSpPr>
            <p:cNvPr id="21" name="Rett linje 20">
              <a:extLst>
                <a:ext uri="{FF2B5EF4-FFF2-40B4-BE49-F238E27FC236}">
                  <a16:creationId xmlns:a16="http://schemas.microsoft.com/office/drawing/2014/main" id="{EE61C9BE-C2BD-4D5D-8C65-D0541C7097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81338" y="2175438"/>
              <a:ext cx="5969793" cy="507881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pe 37">
            <a:extLst>
              <a:ext uri="{FF2B5EF4-FFF2-40B4-BE49-F238E27FC236}">
                <a16:creationId xmlns:a16="http://schemas.microsoft.com/office/drawing/2014/main" id="{99CE8C56-C363-4870-8208-9E8C89301DFB}"/>
              </a:ext>
            </a:extLst>
          </p:cNvPr>
          <p:cNvGrpSpPr/>
          <p:nvPr/>
        </p:nvGrpSpPr>
        <p:grpSpPr>
          <a:xfrm>
            <a:off x="9008269" y="947481"/>
            <a:ext cx="1833579" cy="955693"/>
            <a:chOff x="9008269" y="947481"/>
            <a:chExt cx="1833579" cy="955693"/>
          </a:xfrm>
        </p:grpSpPr>
        <p:sp>
          <p:nvSpPr>
            <p:cNvPr id="26" name="TekstSylinder 25">
              <a:extLst>
                <a:ext uri="{FF2B5EF4-FFF2-40B4-BE49-F238E27FC236}">
                  <a16:creationId xmlns:a16="http://schemas.microsoft.com/office/drawing/2014/main" id="{C6FFED71-5DE7-4075-A5F5-A06676E73969}"/>
                </a:ext>
              </a:extLst>
            </p:cNvPr>
            <p:cNvSpPr txBox="1"/>
            <p:nvPr/>
          </p:nvSpPr>
          <p:spPr>
            <a:xfrm>
              <a:off x="9008269" y="947481"/>
              <a:ext cx="1833579" cy="70788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levende, men …</a:t>
              </a:r>
            </a:p>
            <a:p>
              <a:r>
                <a:rPr lang="nb-NO" sz="20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fysisk, men …</a:t>
              </a:r>
            </a:p>
          </p:txBody>
        </p: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189F8C6D-1D0B-42C8-948B-701260FE14A5}"/>
                </a:ext>
              </a:extLst>
            </p:cNvPr>
            <p:cNvCxnSpPr>
              <a:cxnSpLocks/>
            </p:cNvCxnSpPr>
            <p:nvPr/>
          </p:nvCxnSpPr>
          <p:spPr>
            <a:xfrm>
              <a:off x="9757171" y="1655367"/>
              <a:ext cx="0" cy="247807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Rett linje 28">
            <a:extLst>
              <a:ext uri="{FF2B5EF4-FFF2-40B4-BE49-F238E27FC236}">
                <a16:creationId xmlns:a16="http://schemas.microsoft.com/office/drawing/2014/main" id="{48AB843E-7631-42AF-82E4-70123EF431A7}"/>
              </a:ext>
            </a:extLst>
          </p:cNvPr>
          <p:cNvCxnSpPr>
            <a:cxnSpLocks/>
          </p:cNvCxnSpPr>
          <p:nvPr/>
        </p:nvCxnSpPr>
        <p:spPr>
          <a:xfrm>
            <a:off x="904874" y="3266490"/>
            <a:ext cx="3833814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EA1D74EB-BA95-4117-B201-CF3D1926576C}"/>
              </a:ext>
            </a:extLst>
          </p:cNvPr>
          <p:cNvSpPr txBox="1"/>
          <p:nvPr/>
        </p:nvSpPr>
        <p:spPr>
          <a:xfrm>
            <a:off x="838198" y="4257651"/>
            <a:ext cx="10524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«</a:t>
            </a:r>
            <a:r>
              <a:rPr lang="nb-NO" sz="20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behandling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» [av personopplysninger] enhver operasjon eller rekke av operasjoner som gjøres med</a:t>
            </a:r>
            <a:b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personopplysninger, enten automatisert eller ikke, …»</a:t>
            </a:r>
          </a:p>
        </p:txBody>
      </p:sp>
      <p:cxnSp>
        <p:nvCxnSpPr>
          <p:cNvPr id="41" name="Rett linje 40">
            <a:extLst>
              <a:ext uri="{FF2B5EF4-FFF2-40B4-BE49-F238E27FC236}">
                <a16:creationId xmlns:a16="http://schemas.microsoft.com/office/drawing/2014/main" id="{082B6B2C-A075-4393-8603-5FCB04A08EA7}"/>
              </a:ext>
            </a:extLst>
          </p:cNvPr>
          <p:cNvCxnSpPr>
            <a:cxnSpLocks/>
          </p:cNvCxnSpPr>
          <p:nvPr/>
        </p:nvCxnSpPr>
        <p:spPr>
          <a:xfrm>
            <a:off x="7159427" y="4611594"/>
            <a:ext cx="215508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EB316558-83AE-4919-B463-5E7BB95142DB}"/>
              </a:ext>
            </a:extLst>
          </p:cNvPr>
          <p:cNvSpPr txBox="1"/>
          <p:nvPr/>
        </p:nvSpPr>
        <p:spPr>
          <a:xfrm>
            <a:off x="703728" y="6173576"/>
            <a:ext cx="1084681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b-NO" sz="2200" b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Definisjonene av «behandling» og «personopplysning» gir et ekstremt stort saklig virkeområde</a:t>
            </a:r>
          </a:p>
        </p:txBody>
      </p:sp>
      <p:cxnSp>
        <p:nvCxnSpPr>
          <p:cNvPr id="44" name="Rett linje 43">
            <a:extLst>
              <a:ext uri="{FF2B5EF4-FFF2-40B4-BE49-F238E27FC236}">
                <a16:creationId xmlns:a16="http://schemas.microsoft.com/office/drawing/2014/main" id="{72A17C9F-8968-44CB-9C8F-4AABA8BEB364}"/>
              </a:ext>
            </a:extLst>
          </p:cNvPr>
          <p:cNvCxnSpPr>
            <a:cxnSpLocks/>
          </p:cNvCxnSpPr>
          <p:nvPr/>
        </p:nvCxnSpPr>
        <p:spPr>
          <a:xfrm>
            <a:off x="976262" y="1414107"/>
            <a:ext cx="3169494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DCB8E833-0D73-4840-BB08-4757CAE9C4AE}"/>
              </a:ext>
            </a:extLst>
          </p:cNvPr>
          <p:cNvSpPr txBox="1"/>
          <p:nvPr/>
        </p:nvSpPr>
        <p:spPr>
          <a:xfrm>
            <a:off x="904874" y="5052764"/>
            <a:ext cx="1070600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Behandling av personopplysninger dekker: skrift, foto, film, lyd, biometri, GPS-data og ulike typer </a:t>
            </a:r>
            <a:r>
              <a:rPr lang="nb-NO" dirty="0" err="1"/>
              <a:t>sensordata</a:t>
            </a:r>
            <a:r>
              <a:rPr lang="nb-NO" dirty="0"/>
              <a:t> mv.</a:t>
            </a:r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14F0D0FA-470B-428A-909C-DB1DF31ECB97}"/>
              </a:ext>
            </a:extLst>
          </p:cNvPr>
          <p:cNvCxnSpPr/>
          <p:nvPr/>
        </p:nvCxnSpPr>
        <p:spPr>
          <a:xfrm>
            <a:off x="8866646" y="2933881"/>
            <a:ext cx="34235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50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40" grpId="0"/>
      <p:bldP spid="43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72633" y="169891"/>
            <a:ext cx="939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b-NO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Forsøk på å gruppere elementene i “personopplysning”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53393" y="3167390"/>
            <a:ext cx="1290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800">
                <a:solidFill>
                  <a:srgbClr val="9900CC"/>
                </a:solidFill>
              </a:rPr>
              <a:t>Person-</a:t>
            </a:r>
            <a:endParaRPr lang="nb-NO" sz="2800">
              <a:solidFill>
                <a:srgbClr val="CC33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368193" y="3167391"/>
            <a:ext cx="1763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800">
                <a:solidFill>
                  <a:srgbClr val="0000FF"/>
                </a:solidFill>
              </a:rPr>
              <a:t>opplysning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5386992" y="352299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1805593" y="3522992"/>
            <a:ext cx="3495679" cy="1597026"/>
            <a:chOff x="192" y="2064"/>
            <a:chExt cx="2202" cy="1006"/>
          </a:xfrm>
        </p:grpSpPr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92" y="2256"/>
              <a:ext cx="2202" cy="814"/>
            </a:xfrm>
            <a:prstGeom prst="rect">
              <a:avLst/>
            </a:prstGeom>
            <a:noFill/>
            <a:ln w="19050">
              <a:solidFill>
                <a:srgbClr val="99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9900CC"/>
                  </a:solidFill>
                </a:rPr>
                <a:t>Identifiserbar person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- en bestemt person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- må kunne identifiseres relativt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sikkert, jf. hjelpemidler</a:t>
              </a:r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V="1">
              <a:off x="816" y="2064"/>
              <a:ext cx="288" cy="192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1805593" y="1773565"/>
            <a:ext cx="2905126" cy="1597025"/>
            <a:chOff x="192" y="962"/>
            <a:chExt cx="1830" cy="1006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92" y="962"/>
              <a:ext cx="1830" cy="814"/>
            </a:xfrm>
            <a:prstGeom prst="rect">
              <a:avLst/>
            </a:prstGeom>
            <a:noFill/>
            <a:ln w="19050">
              <a:solidFill>
                <a:srgbClr val="99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9900CC"/>
                  </a:solidFill>
                </a:rPr>
                <a:t>Fysisk person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 - levende personer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 - </a:t>
              </a:r>
              <a:r>
                <a:rPr lang="nb-NO" sz="2000" dirty="0" err="1">
                  <a:solidFill>
                    <a:srgbClr val="9900CC"/>
                  </a:solidFill>
                </a:rPr>
                <a:t>jf</a:t>
              </a:r>
              <a:r>
                <a:rPr lang="nb-NO" sz="2000" dirty="0">
                  <a:solidFill>
                    <a:srgbClr val="9900CC"/>
                  </a:solidFill>
                </a:rPr>
                <a:t> juridiske personer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 - </a:t>
              </a:r>
              <a:r>
                <a:rPr lang="nb-NO" sz="2000" dirty="0" err="1">
                  <a:solidFill>
                    <a:srgbClr val="9900CC"/>
                  </a:solidFill>
                </a:rPr>
                <a:t>jf</a:t>
              </a:r>
              <a:r>
                <a:rPr lang="nb-NO" sz="2000" dirty="0">
                  <a:solidFill>
                    <a:srgbClr val="9900CC"/>
                  </a:solidFill>
                </a:rPr>
                <a:t> enkeltmannsbedrifter </a:t>
              </a:r>
              <a:endParaRPr lang="nb-NO" dirty="0">
                <a:solidFill>
                  <a:srgbClr val="9900CC"/>
                </a:solidFill>
              </a:endParaRP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960" y="1776"/>
              <a:ext cx="144" cy="192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6136303" y="1617990"/>
            <a:ext cx="5751527" cy="1892300"/>
            <a:chOff x="2920" y="864"/>
            <a:chExt cx="3623" cy="1192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024" y="864"/>
              <a:ext cx="3519" cy="23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0000FF"/>
                  </a:solidFill>
                </a:rPr>
                <a:t>Ikke humant materiale i seg selv, men opplysninger derfra</a:t>
              </a:r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auto">
            <a:xfrm>
              <a:off x="2920" y="1152"/>
              <a:ext cx="816" cy="904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8" y="336"/>
                </a:cxn>
                <a:cxn ang="0">
                  <a:pos x="152" y="816"/>
                </a:cxn>
                <a:cxn ang="0">
                  <a:pos x="728" y="864"/>
                </a:cxn>
                <a:cxn ang="0">
                  <a:pos x="680" y="864"/>
                </a:cxn>
              </a:cxnLst>
              <a:rect l="0" t="0" r="r" b="b"/>
              <a:pathLst>
                <a:path w="816" h="904">
                  <a:moveTo>
                    <a:pt x="104" y="0"/>
                  </a:moveTo>
                  <a:cubicBezTo>
                    <a:pt x="52" y="100"/>
                    <a:pt x="0" y="200"/>
                    <a:pt x="8" y="336"/>
                  </a:cubicBezTo>
                  <a:cubicBezTo>
                    <a:pt x="16" y="472"/>
                    <a:pt x="32" y="728"/>
                    <a:pt x="152" y="816"/>
                  </a:cubicBezTo>
                  <a:cubicBezTo>
                    <a:pt x="272" y="904"/>
                    <a:pt x="640" y="856"/>
                    <a:pt x="728" y="864"/>
                  </a:cubicBezTo>
                  <a:cubicBezTo>
                    <a:pt x="816" y="872"/>
                    <a:pt x="748" y="868"/>
                    <a:pt x="680" y="864"/>
                  </a:cubicBez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>
                <a:solidFill>
                  <a:srgbClr val="0000FF"/>
                </a:solidFill>
              </a:endParaRPr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6344247" y="2235528"/>
            <a:ext cx="2725742" cy="1211263"/>
            <a:chOff x="3024" y="1440"/>
            <a:chExt cx="1717" cy="763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3024" y="1440"/>
              <a:ext cx="1717" cy="23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0000FF"/>
                  </a:solidFill>
                </a:rPr>
                <a:t>Fakta, vurderinger, løgn mv</a:t>
              </a:r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3504" y="1728"/>
              <a:ext cx="195" cy="4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>
                <a:solidFill>
                  <a:srgbClr val="0000FF"/>
                </a:solidFill>
              </a:endParaRPr>
            </a:p>
          </p:txBody>
        </p: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6345852" y="3675391"/>
            <a:ext cx="2652713" cy="1360488"/>
            <a:chOff x="2688" y="2160"/>
            <a:chExt cx="1671" cy="857"/>
          </a:xfrm>
        </p:grpSpPr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688" y="2784"/>
              <a:ext cx="1671" cy="233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CC3300"/>
                  </a:solidFill>
                </a:rPr>
                <a:t>Nok med </a:t>
              </a:r>
              <a:r>
                <a:rPr lang="nb-NO" u="sng">
                  <a:solidFill>
                    <a:srgbClr val="CC3300"/>
                  </a:solidFill>
                </a:rPr>
                <a:t>mulig</a:t>
              </a:r>
              <a:r>
                <a:rPr lang="nb-NO">
                  <a:solidFill>
                    <a:srgbClr val="CC3300"/>
                  </a:solidFill>
                </a:rPr>
                <a:t> tilknytning</a:t>
              </a:r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 flipV="1">
              <a:off x="2784" y="2160"/>
              <a:ext cx="0" cy="624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4866300" y="3632529"/>
            <a:ext cx="2787650" cy="2087563"/>
            <a:chOff x="1766" y="2160"/>
            <a:chExt cx="1756" cy="1315"/>
          </a:xfrm>
        </p:grpSpPr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1766" y="3242"/>
              <a:ext cx="1756" cy="233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CC3300"/>
                  </a:solidFill>
                </a:rPr>
                <a:t>Alle “rimelige” hjelpemidler</a:t>
              </a:r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 flipV="1">
              <a:off x="2064" y="2160"/>
              <a:ext cx="528" cy="1056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303380" y="6234414"/>
            <a:ext cx="9339288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 dirty="0"/>
              <a:t>Særlige kategorier («sensitive») personopplysninger: Slike som er listet opp i artikkel 9(1)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437263" y="5842053"/>
            <a:ext cx="90715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b="1" dirty="0"/>
              <a:t>Forordningen skiller ikke mellom opplysnings</a:t>
            </a:r>
            <a:r>
              <a:rPr lang="nb-NO" b="1" i="1" dirty="0">
                <a:solidFill>
                  <a:srgbClr val="7030A0"/>
                </a:solidFill>
              </a:rPr>
              <a:t>type</a:t>
            </a:r>
            <a:r>
              <a:rPr lang="nb-NO" b="1" dirty="0"/>
              <a:t> og -</a:t>
            </a:r>
            <a:r>
              <a:rPr lang="nb-NO" b="1" i="1" dirty="0">
                <a:solidFill>
                  <a:srgbClr val="7030A0"/>
                </a:solidFill>
              </a:rPr>
              <a:t>verdi</a:t>
            </a:r>
            <a:r>
              <a:rPr lang="nb-NO" b="1" dirty="0"/>
              <a:t>, men dette skillet kan være nyttig</a:t>
            </a:r>
          </a:p>
        </p:txBody>
      </p:sp>
      <p:grpSp>
        <p:nvGrpSpPr>
          <p:cNvPr id="5" name="Gruppe 4"/>
          <p:cNvGrpSpPr/>
          <p:nvPr/>
        </p:nvGrpSpPr>
        <p:grpSpPr>
          <a:xfrm>
            <a:off x="7418170" y="2782745"/>
            <a:ext cx="1959062" cy="573558"/>
            <a:chOff x="5917378" y="2536355"/>
            <a:chExt cx="1959062" cy="573558"/>
          </a:xfrm>
        </p:grpSpPr>
        <p:sp>
          <p:nvSpPr>
            <p:cNvPr id="2" name="TekstSylinder 1"/>
            <p:cNvSpPr txBox="1"/>
            <p:nvPr/>
          </p:nvSpPr>
          <p:spPr>
            <a:xfrm>
              <a:off x="5917378" y="2536355"/>
              <a:ext cx="1959062" cy="369332"/>
            </a:xfrm>
            <a:prstGeom prst="rect">
              <a:avLst/>
            </a:prstGeom>
            <a:noFill/>
            <a:ln w="19050" cmpd="sng"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0000FF"/>
                  </a:solidFill>
                </a:rPr>
                <a:t>skrift, lyd, bilde mv</a:t>
              </a:r>
            </a:p>
          </p:txBody>
        </p:sp>
        <p:cxnSp>
          <p:nvCxnSpPr>
            <p:cNvPr id="4" name="Rett linje 3"/>
            <p:cNvCxnSpPr/>
            <p:nvPr/>
          </p:nvCxnSpPr>
          <p:spPr bwMode="auto">
            <a:xfrm>
              <a:off x="5989637" y="2998020"/>
              <a:ext cx="94531" cy="11189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" name="TekstSylinder 2">
            <a:extLst>
              <a:ext uri="{FF2B5EF4-FFF2-40B4-BE49-F238E27FC236}">
                <a16:creationId xmlns:a16="http://schemas.microsoft.com/office/drawing/2014/main" id="{541C932E-F716-4AD9-B2B6-7B164C1BD0D2}"/>
              </a:ext>
            </a:extLst>
          </p:cNvPr>
          <p:cNvSpPr txBox="1"/>
          <p:nvPr/>
        </p:nvSpPr>
        <p:spPr>
          <a:xfrm>
            <a:off x="719400" y="765559"/>
            <a:ext cx="10753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(poenget her er at jeg grupperer de ulike elementene i definisjonen til hhv «person», «opplysning» og relasjonen</a:t>
            </a:r>
          </a:p>
          <a:p>
            <a:r>
              <a:rPr lang="nb-NO" dirty="0"/>
              <a:t>mellom «person» og «opplysning»)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  <p:bldP spid="10245" grpId="0" animBg="1"/>
      <p:bldP spid="10267" grpId="0" animBg="1" autoUpdateAnimBg="0"/>
      <p:bldP spid="1026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7294AF-9633-4E8D-9E79-9056D702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539" y="319089"/>
            <a:ext cx="10515600" cy="983738"/>
          </a:xfrm>
        </p:spPr>
        <p:txBody>
          <a:bodyPr>
            <a:normAutofit/>
          </a:bodyPr>
          <a:lstStyle/>
          <a:p>
            <a:r>
              <a:rPr lang="nb-NO" sz="3200" b="1" dirty="0">
                <a:solidFill>
                  <a:srgbClr val="7030A0"/>
                </a:solidFill>
              </a:rPr>
              <a:t>Behandling som ikke krever identifisering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2098F5-4DDF-4941-84A1-0B933035A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861" y="1509713"/>
            <a:ext cx="10169269" cy="4529137"/>
          </a:xfrm>
        </p:spPr>
        <p:txBody>
          <a:bodyPr>
            <a:normAutofit/>
          </a:bodyPr>
          <a:lstStyle/>
          <a:p>
            <a:r>
              <a:rPr lang="nb-NO" sz="2400" dirty="0"/>
              <a:t>Selv om opplysninger er «personopplysninger» fordi det – direkte eller indirekte –  er </a:t>
            </a:r>
            <a:r>
              <a:rPr lang="nb-NO" sz="2400" i="1" dirty="0"/>
              <a:t>mulig</a:t>
            </a:r>
            <a:r>
              <a:rPr lang="nb-NO" sz="2400" dirty="0"/>
              <a:t> å identifisere og knytte personer til opplysningene, er det fastlagt en «mellomgruppe» der den behandlingsansvarlige må foreta seg noe for å kunne identifisere/</a:t>
            </a:r>
            <a:r>
              <a:rPr lang="nb-NO" sz="2400" dirty="0" err="1"/>
              <a:t>reidentifisere</a:t>
            </a:r>
            <a:endParaRPr lang="nb-NO" sz="2400" dirty="0"/>
          </a:p>
          <a:p>
            <a:pPr lvl="1"/>
            <a:r>
              <a:rPr lang="nb-NO" sz="2200" dirty="0"/>
              <a:t>Hvis behandlingsformålet ikke gjør det nødvendig å identifisere, har den behandlingsansvarlige ikke plikt til å  identifisere/re-identifisere for å oppfylle kravene i forordningen hvis (art. 11(1))</a:t>
            </a:r>
          </a:p>
          <a:p>
            <a:pPr lvl="1"/>
            <a:r>
              <a:rPr lang="nb-NO" sz="2200" dirty="0"/>
              <a:t>En registrerte som ønsker å bruke rettighetene sine i samsvar med art. 15 – 20 kan gi slike opplysninger som er nødvendige for at identifisering likevel kan skje (jf. art. 11(2))</a:t>
            </a:r>
          </a:p>
          <a:p>
            <a:pPr lvl="1"/>
            <a:r>
              <a:rPr lang="nb-NO" sz="2200" dirty="0"/>
              <a:t>Hvilke situasjoner som kommer inn under art. 11 må bedømmes ut i fra kravet til sikker identifikasjon, jf. art. 32 og 12(6)</a:t>
            </a:r>
          </a:p>
        </p:txBody>
      </p:sp>
    </p:spTree>
    <p:extLst>
      <p:ext uri="{BB962C8B-B14F-4D97-AF65-F5344CB8AC3E}">
        <p14:creationId xmlns:p14="http://schemas.microsoft.com/office/powerpoint/2010/main" val="91607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92739" y="414534"/>
            <a:ext cx="106105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“Personopplysning” - noens personlige forhold, </a:t>
            </a:r>
            <a:r>
              <a:rPr lang="nb-NO" sz="32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jf</a:t>
            </a:r>
            <a:r>
              <a:rPr lang="nb-NO" sz="3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taushetsplikt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927854" y="3429000"/>
            <a:ext cx="2284227" cy="1104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nb-NO" sz="1400" dirty="0"/>
              <a:t>Særlig rettslig grunnlag, jf. (art. 9(2))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nb-NO" sz="1400" dirty="0"/>
              <a:t>Vanligvis taushetspliktige</a:t>
            </a:r>
            <a:endParaRPr lang="nb-NO" sz="1000" dirty="0"/>
          </a:p>
        </p:txBody>
      </p:sp>
      <p:grpSp>
        <p:nvGrpSpPr>
          <p:cNvPr id="3" name="Gruppe 2">
            <a:extLst>
              <a:ext uri="{FF2B5EF4-FFF2-40B4-BE49-F238E27FC236}">
                <a16:creationId xmlns:a16="http://schemas.microsoft.com/office/drawing/2014/main" id="{D0AD39CC-32C7-416C-BAFA-FFE62781E6B1}"/>
              </a:ext>
            </a:extLst>
          </p:cNvPr>
          <p:cNvGrpSpPr/>
          <p:nvPr/>
        </p:nvGrpSpPr>
        <p:grpSpPr>
          <a:xfrm>
            <a:off x="5433061" y="3551767"/>
            <a:ext cx="1376521" cy="2087033"/>
            <a:chOff x="5433061" y="3551767"/>
            <a:chExt cx="1376521" cy="2087033"/>
          </a:xfrm>
        </p:grpSpPr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5433061" y="3551767"/>
              <a:ext cx="1376521" cy="6138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tabLst>
                  <a:tab pos="895350" algn="l"/>
                </a:tabLst>
              </a:pPr>
              <a:r>
                <a:rPr lang="nb-NO" sz="1400" dirty="0">
                  <a:solidFill>
                    <a:srgbClr val="7030A0"/>
                  </a:solidFill>
                </a:rPr>
                <a:t>Særlige </a:t>
              </a:r>
              <a:r>
                <a:rPr lang="nb-NO" sz="1400" dirty="0" err="1">
                  <a:solidFill>
                    <a:srgbClr val="7030A0"/>
                  </a:solidFill>
                </a:rPr>
                <a:t>katego</a:t>
              </a:r>
              <a:r>
                <a:rPr lang="nb-NO" sz="1400" dirty="0">
                  <a:solidFill>
                    <a:srgbClr val="7030A0"/>
                  </a:solidFill>
                </a:rPr>
                <a:t>-rier PO (art.9(1))</a:t>
              </a:r>
              <a:endParaRPr lang="nb-NO" sz="1000" dirty="0">
                <a:solidFill>
                  <a:srgbClr val="7030A0"/>
                </a:solidFill>
              </a:endParaRPr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5433061" y="4165600"/>
              <a:ext cx="1376521" cy="736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1400" dirty="0"/>
                <a:t>Andre taushets-</a:t>
              </a:r>
            </a:p>
            <a:p>
              <a:r>
                <a:rPr lang="nb-NO" sz="1400" dirty="0"/>
                <a:t>pliktige opplys-</a:t>
              </a:r>
            </a:p>
            <a:p>
              <a:r>
                <a:rPr lang="nb-NO" sz="1400" dirty="0" err="1"/>
                <a:t>ninger</a:t>
              </a:r>
              <a:endParaRPr lang="nb-NO" sz="1000" dirty="0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5433061" y="4902200"/>
              <a:ext cx="1376521" cy="736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1400"/>
                <a:t>"Åpne"</a:t>
              </a:r>
            </a:p>
            <a:p>
              <a:r>
                <a:rPr lang="nb-NO" sz="1400"/>
                <a:t>opplysninger</a:t>
              </a:r>
              <a:endParaRPr lang="nb-NO" sz="1000"/>
            </a:p>
          </p:txBody>
        </p:sp>
      </p:grpSp>
      <p:grpSp>
        <p:nvGrpSpPr>
          <p:cNvPr id="5" name="Gruppe 4">
            <a:extLst>
              <a:ext uri="{FF2B5EF4-FFF2-40B4-BE49-F238E27FC236}">
                <a16:creationId xmlns:a16="http://schemas.microsoft.com/office/drawing/2014/main" id="{67FD2589-D59D-44B0-9ECC-CB31B6794837}"/>
              </a:ext>
            </a:extLst>
          </p:cNvPr>
          <p:cNvGrpSpPr/>
          <p:nvPr/>
        </p:nvGrpSpPr>
        <p:grpSpPr>
          <a:xfrm>
            <a:off x="6869431" y="3551767"/>
            <a:ext cx="1436370" cy="1350433"/>
            <a:chOff x="6869431" y="3551767"/>
            <a:chExt cx="1436370" cy="1350433"/>
          </a:xfrm>
        </p:grpSpPr>
        <p:sp>
          <p:nvSpPr>
            <p:cNvPr id="11274" name="AutoShape 10"/>
            <p:cNvSpPr>
              <a:spLocks/>
            </p:cNvSpPr>
            <p:nvPr/>
          </p:nvSpPr>
          <p:spPr bwMode="auto">
            <a:xfrm>
              <a:off x="6869431" y="3551767"/>
              <a:ext cx="110490" cy="1350433"/>
            </a:xfrm>
            <a:prstGeom prst="rightBrace">
              <a:avLst>
                <a:gd name="adj1" fmla="val 91667"/>
                <a:gd name="adj2" fmla="val 50000"/>
              </a:avLst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6979921" y="3797300"/>
              <a:ext cx="1325880" cy="1104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1400" dirty="0"/>
                <a:t>Noens</a:t>
              </a:r>
            </a:p>
            <a:p>
              <a:r>
                <a:rPr lang="nb-NO" sz="1400" dirty="0"/>
                <a:t>personlige</a:t>
              </a:r>
            </a:p>
            <a:p>
              <a:r>
                <a:rPr lang="nb-NO" sz="1400" dirty="0"/>
                <a:t>forhold</a:t>
              </a:r>
            </a:p>
            <a:p>
              <a:r>
                <a:rPr lang="nb-NO" sz="1400" i="1" dirty="0"/>
                <a:t>(taushetsplikt)</a:t>
              </a:r>
              <a:endParaRPr lang="nb-NO" sz="1000" i="1" dirty="0"/>
            </a:p>
          </p:txBody>
        </p:sp>
      </p:grpSp>
      <p:sp>
        <p:nvSpPr>
          <p:cNvPr id="11276" name="AutoShape 12"/>
          <p:cNvSpPr>
            <a:spLocks/>
          </p:cNvSpPr>
          <p:nvPr/>
        </p:nvSpPr>
        <p:spPr bwMode="auto">
          <a:xfrm>
            <a:off x="5212081" y="3551767"/>
            <a:ext cx="110490" cy="613833"/>
          </a:xfrm>
          <a:prstGeom prst="leftBrace">
            <a:avLst>
              <a:gd name="adj1" fmla="val 41667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090411" y="5147733"/>
            <a:ext cx="1104900" cy="4910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nb-NO" sz="1400" dirty="0">
                <a:latin typeface="Arial" charset="0"/>
              </a:rPr>
              <a:t>Innsyn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905000" y="1414463"/>
            <a:ext cx="8737200" cy="1265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spcBef>
                <a:spcPts val="500"/>
              </a:spcBef>
              <a:spcAft>
                <a:spcPts val="500"/>
              </a:spcAft>
            </a:pPr>
            <a:r>
              <a:rPr lang="nb-NO" u="sng"/>
              <a:t>Fvl § 13:</a:t>
            </a:r>
            <a:r>
              <a:rPr lang="nb-NO"/>
              <a:t> Enhver som utfører tjeneste eller arbeid for et forvaltningsorgan, plikter å hindre</a:t>
            </a:r>
          </a:p>
          <a:p>
            <a:pPr>
              <a:lnSpc>
                <a:spcPct val="70000"/>
              </a:lnSpc>
              <a:spcBef>
                <a:spcPts val="500"/>
              </a:spcBef>
              <a:spcAft>
                <a:spcPts val="500"/>
              </a:spcAft>
            </a:pPr>
            <a:r>
              <a:rPr lang="nb-NO"/>
              <a:t>at andre får adgang eller kjennskap til det han i forbindelse med tjenesten eller arbeidet får</a:t>
            </a:r>
          </a:p>
          <a:p>
            <a:pPr>
              <a:lnSpc>
                <a:spcPct val="70000"/>
              </a:lnSpc>
              <a:spcBef>
                <a:spcPts val="500"/>
              </a:spcBef>
              <a:spcAft>
                <a:spcPts val="500"/>
              </a:spcAft>
            </a:pPr>
            <a:r>
              <a:rPr lang="nb-NO"/>
              <a:t>vite om: </a:t>
            </a:r>
          </a:p>
          <a:p>
            <a:pPr>
              <a:lnSpc>
                <a:spcPct val="70000"/>
              </a:lnSpc>
              <a:spcBef>
                <a:spcPts val="500"/>
              </a:spcBef>
              <a:spcAft>
                <a:spcPts val="500"/>
              </a:spcAft>
            </a:pPr>
            <a:r>
              <a:rPr lang="nb-NO"/>
              <a:t>1)  noens personlige forhold, eller ...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847850" y="2743200"/>
            <a:ext cx="101757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u="sng" dirty="0"/>
              <a:t>PVF art. 4(1):</a:t>
            </a:r>
            <a:r>
              <a:rPr lang="nb-NO" dirty="0"/>
              <a:t> «Personopplysning: enhver opplysning om en identifisert eller identifiserbar fysisk person …»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279576" y="2636912"/>
            <a:ext cx="22860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F12015F7-6A6A-4EAD-B8B8-FB2B1E982B7B}"/>
              </a:ext>
            </a:extLst>
          </p:cNvPr>
          <p:cNvGrpSpPr/>
          <p:nvPr/>
        </p:nvGrpSpPr>
        <p:grpSpPr>
          <a:xfrm>
            <a:off x="3221779" y="4165600"/>
            <a:ext cx="2100792" cy="1473200"/>
            <a:chOff x="3221779" y="4165600"/>
            <a:chExt cx="2100792" cy="1473200"/>
          </a:xfrm>
        </p:grpSpPr>
        <p:sp>
          <p:nvSpPr>
            <p:cNvPr id="17" name="AutoShape 12">
              <a:extLst>
                <a:ext uri="{FF2B5EF4-FFF2-40B4-BE49-F238E27FC236}">
                  <a16:creationId xmlns:a16="http://schemas.microsoft.com/office/drawing/2014/main" id="{FFC4BFAC-4D2C-4979-B99F-645C16C2A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6761" y="4165600"/>
              <a:ext cx="135810" cy="147320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9050">
              <a:solidFill>
                <a:srgbClr val="7030A0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>
                <a:solidFill>
                  <a:srgbClr val="7030A0"/>
                </a:solidFill>
              </a:endParaRPr>
            </a:p>
          </p:txBody>
        </p:sp>
        <p:sp>
          <p:nvSpPr>
            <p:cNvPr id="2" name="TekstSylinder 1">
              <a:extLst>
                <a:ext uri="{FF2B5EF4-FFF2-40B4-BE49-F238E27FC236}">
                  <a16:creationId xmlns:a16="http://schemas.microsoft.com/office/drawing/2014/main" id="{65059E87-E4E6-4513-9B94-BF04F0816CD0}"/>
                </a:ext>
              </a:extLst>
            </p:cNvPr>
            <p:cNvSpPr txBox="1"/>
            <p:nvPr/>
          </p:nvSpPr>
          <p:spPr>
            <a:xfrm>
              <a:off x="3221779" y="4663565"/>
              <a:ext cx="1710661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400" dirty="0">
                  <a:solidFill>
                    <a:srgbClr val="7030A0"/>
                  </a:solidFill>
                </a:rPr>
                <a:t>«alminnelige»</a:t>
              </a:r>
            </a:p>
            <a:p>
              <a:r>
                <a:rPr lang="nb-NO" sz="1400" dirty="0">
                  <a:solidFill>
                    <a:srgbClr val="7030A0"/>
                  </a:solidFill>
                </a:rPr>
                <a:t>personopplysninger</a:t>
              </a:r>
            </a:p>
            <a:p>
              <a:r>
                <a:rPr lang="nb-NO" sz="1400" dirty="0">
                  <a:solidFill>
                    <a:srgbClr val="7030A0"/>
                  </a:solidFill>
                </a:rPr>
                <a:t>(alle unntatt art. 9(1)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77" grpId="0" animBg="1"/>
      <p:bldP spid="11279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Abadi Extra Light</vt:lpstr>
      <vt:lpstr>Arial</vt:lpstr>
      <vt:lpstr>Calibri</vt:lpstr>
      <vt:lpstr>Calibri Light</vt:lpstr>
      <vt:lpstr>Office-tema</vt:lpstr>
      <vt:lpstr>«Personopplysning» og rollen som registrert person</vt:lpstr>
      <vt:lpstr>Utgangspunkter</vt:lpstr>
      <vt:lpstr>Om det saklige virkeområdet og forståelsen av «personopplysning»</vt:lpstr>
      <vt:lpstr>PowerPoint-presentasjon</vt:lpstr>
      <vt:lpstr>Behandling som ikke krever identifisering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«Personopplysning» og rollen som registrert person</dc:title>
  <dc:creator>dag wiese schartum</dc:creator>
  <cp:lastModifiedBy>dag wiese schartum</cp:lastModifiedBy>
  <cp:revision>2</cp:revision>
  <dcterms:created xsi:type="dcterms:W3CDTF">2021-08-25T07:34:36Z</dcterms:created>
  <dcterms:modified xsi:type="dcterms:W3CDTF">2021-08-25T19:59:03Z</dcterms:modified>
</cp:coreProperties>
</file>