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83" r:id="rId6"/>
    <p:sldId id="261" r:id="rId7"/>
    <p:sldId id="284" r:id="rId8"/>
    <p:sldId id="286" r:id="rId9"/>
    <p:sldId id="260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6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80B284-CE8D-4B3B-9360-5F782B2B8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09765B-35D1-4344-85EF-641B5E8F7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7DA6A9-309E-4583-A7CB-2AE8DB20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E752F9-8072-4E1C-8706-C24BF386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E92B64-43E6-4B64-8216-D395DDC7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73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E85AFC-AA09-4212-9FD9-FCD6741A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8D486A-944E-4E78-B0B1-444759F35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60639F-34C0-432F-AF58-766BEB23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970B1E-1917-43F4-BADA-17BFB5D7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1B6F37-AAFD-4C34-AFF5-CFD0D6C8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7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BD36468-5F46-49AA-A45F-1E32CB061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9668C8E-FE0F-420F-9A3A-9FC83E852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8C788D-6034-4AB5-9ABB-FB1929C4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94EEC4-E00E-4F20-AFD0-C694FD256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33E169-4A58-4E53-A172-A9D60E7A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72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0B949E-08D6-4125-9237-66E9506A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BB8819-E774-4D92-B7B8-C0B3FA36A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B6CE-72B7-4068-A92F-FFD4B994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468C65-4BEE-4D61-AD3F-C4A5924A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63F2CD-0D1B-4596-B362-2E5998C0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74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E24F7A-9DC6-42AE-B970-7952738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8E7A97-2F20-4C9F-AF33-E312F3CA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D350D4-8306-4204-88C5-8729D637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192BF3-2AE3-482E-9B4A-1F15EF27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80D537-1BFE-46E3-AA26-A391C813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816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ECA94F-7DD6-4DB6-82D2-86775072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4A24FA-0A4C-4569-93EB-7EAFF2B29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293ABC-935E-4A5F-B0A8-83E190F1B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BBF333-5998-4702-A1C2-B3063480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E46BE42-7AE2-4649-A2DF-0BC16C0D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DDF9BAC-B277-4AAE-A8EE-58068131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47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91B543-4877-4C53-A01D-16426019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33DFE4-1B17-4DB0-94D4-5C4701785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D38A3A1-6F24-419B-A0F4-0BF19623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360C926-018C-448D-A2C5-DA83AAB27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AE7C47C-12D4-4E3D-933D-DD39AF786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D3B357A-5CE7-4745-8AF6-C3384F1E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5E88847-0117-4686-899E-98B58004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E012BEA-C2CC-4FBB-A0B9-64691020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37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020DFD-EBC5-4C43-AA2C-4BD2E951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AE4AD10-AB4C-4972-9151-04CF03C0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78F71A9-4D28-4483-A2C5-679D8CEA7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7A2A5E0-9213-4ECD-85DC-68E8879A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67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AA8A5B9-22E5-4512-8C18-6666AC65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3E62C9D-5217-4EE8-8247-6C941E94E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9B80643-59E1-41A7-8731-E287D748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53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6F892F-94AB-45B7-8491-36B7236F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BAFF6B-2926-4F1C-AD6B-2111CAA3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664D96-149C-4085-A7B9-05D9183D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CEA6E16-E7DF-4A8F-99C3-01380FF8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13880B9-A1DF-4775-ADEE-3A860691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F4724A5-CE0A-49F7-B16E-1D8578D5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28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9E29B9-C393-409C-B016-DCE6803F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FD20759-89CA-4394-9962-CF364E5D3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A54132-0EDC-4776-98DF-8851FA13A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33297F4-2F70-4C0E-B94B-FAE9A7B7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84391E5-5FF1-46D8-8097-0B99B4F2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18E09A4-C173-481B-BAA2-96F3C13F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08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79362-E2A9-424C-B568-2D93374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16B2CB-69BD-4A18-8817-AFE336F8D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4DAC0E3-E62D-4185-88AB-B9CE24F77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7EA4-7249-4301-90C3-390717A7986C}" type="datetimeFigureOut">
              <a:rPr lang="nb-NO" smtClean="0"/>
              <a:t>19.03.2019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6F3F67-DE05-45BE-9D8A-99DCC6073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8421D3-1D1F-48F3-8FF7-C045FD739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84800-2162-487E-9F95-9AF32DADB41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89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tilsynet.no/regelverk-og-skjema/veiledere/programvareutvikling-med-innebygd-personver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186641-9935-4082-9B42-B539D2109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2082"/>
            <a:ext cx="9144000" cy="1281840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Innebygget personvern og </a:t>
            </a:r>
            <a:br>
              <a:rPr lang="nb-NO" sz="3200" dirty="0">
                <a:solidFill>
                  <a:srgbClr val="0070C0"/>
                </a:solidFill>
              </a:rPr>
            </a:br>
            <a:r>
              <a:rPr lang="nb-NO" sz="3200" dirty="0">
                <a:solidFill>
                  <a:srgbClr val="0070C0"/>
                </a:solidFill>
              </a:rPr>
              <a:t>rettssikkerhet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79B6480-4637-4A5C-8F94-441B5FCCC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749" y="3480942"/>
            <a:ext cx="9144000" cy="572979"/>
          </a:xfrm>
        </p:spPr>
        <p:txBody>
          <a:bodyPr>
            <a:normAutofit/>
          </a:bodyPr>
          <a:lstStyle/>
          <a:p>
            <a:r>
              <a:rPr lang="nb-NO" sz="2000" dirty="0"/>
              <a:t>Dag Wiese Schartum</a:t>
            </a:r>
          </a:p>
        </p:txBody>
      </p:sp>
    </p:spTree>
    <p:extLst>
      <p:ext uri="{BB962C8B-B14F-4D97-AF65-F5344CB8AC3E}">
        <p14:creationId xmlns:p14="http://schemas.microsoft.com/office/powerpoint/2010/main" val="121627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3B25CA-70EE-4343-A858-F9EA5147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59" y="0"/>
            <a:ext cx="10515600" cy="1001705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Automatisering ved hjelp av hjemmesnekrede 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BDE213-D7D1-4AE5-94F5-B2289E7BD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41" y="961770"/>
            <a:ext cx="10515600" cy="3499951"/>
          </a:xfrm>
        </p:spPr>
        <p:txBody>
          <a:bodyPr>
            <a:normAutofit fontScale="92500" lnSpcReduction="10000"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Dersom vi erstatter rettsreglene med egne, interne regler, kan høyere grad av automatisering være mulig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Forutsetter at det er akseptabelt med «generøse» regler som overoppfyller lovens bestemmelser:</a:t>
            </a:r>
          </a:p>
          <a:p>
            <a:pPr lvl="1"/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PVF art. 13(2) og 14(2) fastsettes det at visse typer informasjon skal gis hvis det er «nødvendig for å sikre den registrerte en rettferdig og åpen behandling»</a:t>
            </a:r>
          </a:p>
          <a:p>
            <a:pPr lvl="2"/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Mulighet 1: Alltid gi informasjonen</a:t>
            </a:r>
          </a:p>
          <a:p>
            <a:pPr lvl="2"/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Mulighet 2: Angi regler som automatisk gir informasjon i noen grovt angitte typetilfeller som sikkert dekker kravet i art. 14(2) 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 i) 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HVIS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minst en opplysningstype er av særlig kategori og ii) 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HVIS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rettslig grunnlag er annet enn samtykke eller avtale 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SÅ</a:t>
            </a: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alltid gi informasjon, 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HVIS IKKE</a:t>
            </a:r>
          </a:p>
          <a:p>
            <a:pPr marL="914400" lvl="2" indent="0">
              <a:buNone/>
            </a:pPr>
            <a:r>
              <a:rPr lang="nb-NO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manuell vurdering</a:t>
            </a:r>
            <a:endParaRPr lang="nb-NO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50E14E47-7E3E-4984-A484-C989AFD4E2D5}"/>
              </a:ext>
            </a:extLst>
          </p:cNvPr>
          <p:cNvGrpSpPr/>
          <p:nvPr/>
        </p:nvGrpSpPr>
        <p:grpSpPr>
          <a:xfrm>
            <a:off x="1984028" y="4691405"/>
            <a:ext cx="2858135" cy="2046065"/>
            <a:chOff x="4188768" y="4407783"/>
            <a:chExt cx="2858135" cy="2046065"/>
          </a:xfrm>
        </p:grpSpPr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5F60E3EF-9DA1-4B58-A175-BBD32FADAF00}"/>
                </a:ext>
              </a:extLst>
            </p:cNvPr>
            <p:cNvGrpSpPr/>
            <p:nvPr/>
          </p:nvGrpSpPr>
          <p:grpSpPr>
            <a:xfrm>
              <a:off x="4389131" y="4492363"/>
              <a:ext cx="2153118" cy="1432074"/>
              <a:chOff x="787198" y="4946825"/>
              <a:chExt cx="2153118" cy="1432074"/>
            </a:xfrm>
          </p:grpSpPr>
          <p:pic>
            <p:nvPicPr>
              <p:cNvPr id="13" name="Bilde 12" descr="Et bilde som inneholder objekt, lampe, henger&#10;&#10;Automatisk generert beskrivelse">
                <a:extLst>
                  <a:ext uri="{FF2B5EF4-FFF2-40B4-BE49-F238E27FC236}">
                    <a16:creationId xmlns:a16="http://schemas.microsoft.com/office/drawing/2014/main" id="{24A99B3E-2FB1-431E-817D-E5EBE4EF7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198" y="4946825"/>
                <a:ext cx="2153118" cy="1432074"/>
              </a:xfrm>
              <a:prstGeom prst="rect">
                <a:avLst/>
              </a:prstGeom>
            </p:spPr>
          </p:pic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25229BE3-43BF-4648-80D3-3E3AC4E8DC03}"/>
                  </a:ext>
                </a:extLst>
              </p:cNvPr>
              <p:cNvSpPr txBox="1"/>
              <p:nvPr/>
            </p:nvSpPr>
            <p:spPr>
              <a:xfrm>
                <a:off x="1390764" y="5478196"/>
                <a:ext cx="539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PVF</a:t>
                </a:r>
              </a:p>
            </p:txBody>
          </p:sp>
        </p:grp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3199E8E-ECAF-44C9-B258-AD123FA70516}"/>
                </a:ext>
              </a:extLst>
            </p:cNvPr>
            <p:cNvSpPr/>
            <p:nvPr/>
          </p:nvSpPr>
          <p:spPr>
            <a:xfrm>
              <a:off x="4243473" y="4407783"/>
              <a:ext cx="2803430" cy="151665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029CC19C-8717-4D14-94DD-65C76C1F75E4}"/>
                </a:ext>
              </a:extLst>
            </p:cNvPr>
            <p:cNvSpPr txBox="1"/>
            <p:nvPr/>
          </p:nvSpPr>
          <p:spPr>
            <a:xfrm>
              <a:off x="4188768" y="6084516"/>
              <a:ext cx="2674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Fullstendig</a:t>
              </a:r>
              <a:r>
                <a:rPr lang="en-GB" dirty="0"/>
                <a:t> </a:t>
              </a:r>
              <a:r>
                <a:rPr lang="en-GB" dirty="0" err="1"/>
                <a:t>automatisering</a:t>
              </a:r>
              <a:endParaRPr lang="en-GB" dirty="0"/>
            </a:p>
          </p:txBody>
        </p: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CBAB45A0-3147-46CD-BECE-2DADFEF52B3E}"/>
              </a:ext>
            </a:extLst>
          </p:cNvPr>
          <p:cNvGrpSpPr/>
          <p:nvPr/>
        </p:nvGrpSpPr>
        <p:grpSpPr>
          <a:xfrm>
            <a:off x="6059241" y="4691405"/>
            <a:ext cx="3934041" cy="2003775"/>
            <a:chOff x="7266079" y="4466498"/>
            <a:chExt cx="3934041" cy="2003775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FAD3E7DE-BFAA-4036-B9A5-7535B69684AF}"/>
                </a:ext>
              </a:extLst>
            </p:cNvPr>
            <p:cNvGrpSpPr/>
            <p:nvPr/>
          </p:nvGrpSpPr>
          <p:grpSpPr>
            <a:xfrm>
              <a:off x="7462414" y="4508788"/>
              <a:ext cx="2153118" cy="1432074"/>
              <a:chOff x="787198" y="4946825"/>
              <a:chExt cx="2153118" cy="1432074"/>
            </a:xfrm>
          </p:grpSpPr>
          <p:pic>
            <p:nvPicPr>
              <p:cNvPr id="21" name="Bilde 20" descr="Et bilde som inneholder objekt, lampe, henger&#10;&#10;Automatisk generert beskrivelse">
                <a:extLst>
                  <a:ext uri="{FF2B5EF4-FFF2-40B4-BE49-F238E27FC236}">
                    <a16:creationId xmlns:a16="http://schemas.microsoft.com/office/drawing/2014/main" id="{87971979-EE97-4D09-BBA0-B42E3F480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198" y="4946825"/>
                <a:ext cx="2153118" cy="1432074"/>
              </a:xfrm>
              <a:prstGeom prst="rect">
                <a:avLst/>
              </a:prstGeom>
            </p:spPr>
          </p:pic>
          <p:sp>
            <p:nvSpPr>
              <p:cNvPr id="22" name="TekstSylinder 21">
                <a:extLst>
                  <a:ext uri="{FF2B5EF4-FFF2-40B4-BE49-F238E27FC236}">
                    <a16:creationId xmlns:a16="http://schemas.microsoft.com/office/drawing/2014/main" id="{9DA6891D-EBDD-42A8-B7C0-32BD520398EA}"/>
                  </a:ext>
                </a:extLst>
              </p:cNvPr>
              <p:cNvSpPr txBox="1"/>
              <p:nvPr/>
            </p:nvSpPr>
            <p:spPr>
              <a:xfrm>
                <a:off x="1390764" y="5478196"/>
                <a:ext cx="539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PVF</a:t>
                </a:r>
              </a:p>
            </p:txBody>
          </p:sp>
        </p:grp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84B3F601-368D-4889-8579-6E26868D8BFA}"/>
                </a:ext>
              </a:extLst>
            </p:cNvPr>
            <p:cNvSpPr/>
            <p:nvPr/>
          </p:nvSpPr>
          <p:spPr>
            <a:xfrm>
              <a:off x="7420788" y="4466498"/>
              <a:ext cx="1686793" cy="151665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04300339-013B-43F8-A2F3-360B98FD281B}"/>
                </a:ext>
              </a:extLst>
            </p:cNvPr>
            <p:cNvSpPr txBox="1"/>
            <p:nvPr/>
          </p:nvSpPr>
          <p:spPr>
            <a:xfrm>
              <a:off x="7266079" y="6100941"/>
              <a:ext cx="2216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Delvis</a:t>
              </a:r>
              <a:r>
                <a:rPr lang="en-GB" dirty="0"/>
                <a:t> </a:t>
              </a:r>
              <a:r>
                <a:rPr lang="en-GB" dirty="0" err="1"/>
                <a:t>automatisering</a:t>
              </a:r>
              <a:endParaRPr lang="en-GB" dirty="0"/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424FC32D-4C77-41A1-AF0B-2135651ACB10}"/>
                </a:ext>
              </a:extLst>
            </p:cNvPr>
            <p:cNvSpPr txBox="1"/>
            <p:nvPr/>
          </p:nvSpPr>
          <p:spPr>
            <a:xfrm>
              <a:off x="10111296" y="4801701"/>
              <a:ext cx="1088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Manuell</a:t>
              </a:r>
              <a:endParaRPr lang="en-GB" dirty="0"/>
            </a:p>
            <a:p>
              <a:r>
                <a:rPr lang="en-GB" dirty="0" err="1"/>
                <a:t>vurdering</a:t>
              </a:r>
              <a:endParaRPr lang="en-GB" dirty="0"/>
            </a:p>
          </p:txBody>
        </p: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81B0559D-52C0-4874-8527-33C9F18FB526}"/>
                </a:ext>
              </a:extLst>
            </p:cNvPr>
            <p:cNvCxnSpPr>
              <a:stCxn id="19" idx="1"/>
            </p:cNvCxnSpPr>
            <p:nvPr/>
          </p:nvCxnSpPr>
          <p:spPr>
            <a:xfrm flipH="1">
              <a:off x="9407044" y="5124867"/>
              <a:ext cx="704252" cy="20274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8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8C60B3-A517-4CA2-A679-9C213592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36"/>
            <a:ext cx="10515600" cy="824024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Det generelle perspektivet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28BBB4-8BB9-48AF-8F79-4D4C323A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082259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Påstand: </a:t>
            </a:r>
            <a:r>
              <a:rPr lang="nb-NO" i="1" dirty="0"/>
              <a:t>Alle</a:t>
            </a:r>
            <a:r>
              <a:rPr lang="nb-NO" dirty="0"/>
              <a:t> rettsregler kan bygges inn i informasjonsteknologi!</a:t>
            </a:r>
          </a:p>
          <a:p>
            <a:pPr lvl="1"/>
            <a:r>
              <a:rPr lang="nb-NO" dirty="0"/>
              <a:t>Men det varierer mye på hvilken måte en kan gjøre det</a:t>
            </a:r>
          </a:p>
          <a:p>
            <a:pPr lvl="1"/>
            <a:r>
              <a:rPr lang="nb-NO" dirty="0"/>
              <a:t>Noen bestemmelser kan lett bygges inn (gjøres til innhold) i systemløsninger (bl.a.) fordi</a:t>
            </a:r>
          </a:p>
          <a:p>
            <a:pPr lvl="2"/>
            <a:r>
              <a:rPr lang="nb-NO" dirty="0"/>
              <a:t>De angir opplysninger/data som er eller kan gjøres tilgjengelig i maskinlesbar form</a:t>
            </a:r>
          </a:p>
          <a:p>
            <a:pPr lvl="2"/>
            <a:r>
              <a:rPr lang="nb-NO" dirty="0"/>
              <a:t>Opplysningene skal behandles i samsvar med fast definerte behandlingsregler/prosedyrer</a:t>
            </a:r>
          </a:p>
          <a:p>
            <a:pPr lvl="1"/>
            <a:r>
              <a:rPr lang="nb-NO" dirty="0"/>
              <a:t>Dette er typisk for særlovgivning</a:t>
            </a:r>
          </a:p>
          <a:p>
            <a:pPr lvl="1"/>
            <a:r>
              <a:rPr lang="nb-NO" dirty="0"/>
              <a:t>Saksbehandlingsbestemmelser som de i personvernforordningen, forvaltningsloven og offentleglova er typisk slike som </a:t>
            </a:r>
            <a:r>
              <a:rPr lang="nb-NO" i="1" dirty="0"/>
              <a:t>vanskelig</a:t>
            </a:r>
            <a:r>
              <a:rPr lang="nb-NO" dirty="0"/>
              <a:t> kan la seg automatisere på annet enn helt elementære og begrensede måter</a:t>
            </a:r>
          </a:p>
          <a:p>
            <a:pPr lvl="2"/>
            <a:r>
              <a:rPr lang="nb-NO" dirty="0"/>
              <a:t>Eksempel på enkel mulighet: Hvis formål tilsier konkret tidsbegrensning for lagring, kan sletting og sperring automatiseres</a:t>
            </a:r>
          </a:p>
          <a:p>
            <a:pPr lvl="1"/>
            <a:r>
              <a:rPr lang="nb-NO" dirty="0"/>
              <a:t>En kan uansett lage beslutnings</a:t>
            </a:r>
            <a:r>
              <a:rPr lang="nb-NO" i="1" dirty="0"/>
              <a:t>støtte</a:t>
            </a:r>
            <a:r>
              <a:rPr lang="nb-NO" dirty="0"/>
              <a:t>system, ved at</a:t>
            </a:r>
          </a:p>
          <a:p>
            <a:pPr lvl="2"/>
            <a:r>
              <a:rPr lang="nb-NO" dirty="0"/>
              <a:t>Selve den logiske strukturen programmeres, og</a:t>
            </a:r>
          </a:p>
          <a:p>
            <a:pPr lvl="2"/>
            <a:r>
              <a:rPr lang="nb-NO" dirty="0"/>
              <a:t>det gis støtte til å ta stilling til hva som er riktige/holdbare forståelser (hva betyr det f.eks. at et samtykke er «frivillig»?)</a:t>
            </a:r>
          </a:p>
        </p:txBody>
      </p:sp>
    </p:spTree>
    <p:extLst>
      <p:ext uri="{BB962C8B-B14F-4D97-AF65-F5344CB8AC3E}">
        <p14:creationId xmlns:p14="http://schemas.microsoft.com/office/powerpoint/2010/main" val="21007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5C9FC3-B6E1-43B3-A8BF-6D71E0E1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909"/>
            <a:ext cx="10515600" cy="622255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Utgangspunkter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EF8A55-701B-4C4E-8955-162F2921F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459"/>
            <a:ext cx="10515600" cy="4785530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Har lenge vært oppmerksomhet på hvordan teknologi kan brukes for å støtte personvern</a:t>
            </a:r>
          </a:p>
          <a:p>
            <a:pPr lvl="1"/>
            <a:r>
              <a:rPr lang="nb-NO" dirty="0" err="1"/>
              <a:t>Privacy</a:t>
            </a:r>
            <a:r>
              <a:rPr lang="nb-NO" dirty="0"/>
              <a:t> </a:t>
            </a:r>
            <a:r>
              <a:rPr lang="nb-NO" dirty="0" err="1"/>
              <a:t>enhancing</a:t>
            </a:r>
            <a:r>
              <a:rPr lang="nb-NO" dirty="0"/>
              <a:t> </a:t>
            </a:r>
            <a:r>
              <a:rPr lang="nb-NO" dirty="0" err="1"/>
              <a:t>technologies</a:t>
            </a:r>
            <a:r>
              <a:rPr lang="nb-NO" dirty="0"/>
              <a:t> (PET, norsk: personvernøkende teknologi, PØT) er et sentralt eksempel</a:t>
            </a:r>
          </a:p>
          <a:p>
            <a:pPr lvl="1"/>
            <a:r>
              <a:rPr lang="nb-NO" dirty="0"/>
              <a:t>Var spesielt rettet inn mot å ivareta konfidensialitet og begrenset til teknologi</a:t>
            </a:r>
          </a:p>
          <a:p>
            <a:pPr lvl="1"/>
            <a:r>
              <a:rPr lang="nb-NO" dirty="0"/>
              <a:t>Innebygget personvern (</a:t>
            </a:r>
            <a:r>
              <a:rPr lang="nb-NO" dirty="0" err="1"/>
              <a:t>IbP</a:t>
            </a:r>
            <a:r>
              <a:rPr lang="nb-NO" dirty="0"/>
              <a:t>) er i slekt med PØT, men </a:t>
            </a:r>
            <a:r>
              <a:rPr lang="nb-NO" dirty="0" err="1"/>
              <a:t>IbP</a:t>
            </a:r>
            <a:r>
              <a:rPr lang="nb-NO" dirty="0"/>
              <a:t> handler mer generelt om innbygging av personvern; også forretningsstrategier, organisering og teknologi</a:t>
            </a:r>
          </a:p>
          <a:p>
            <a:r>
              <a:rPr lang="nb-NO" dirty="0"/>
              <a:t>Innbygging som rettslig krav</a:t>
            </a:r>
          </a:p>
          <a:p>
            <a:pPr lvl="1"/>
            <a:r>
              <a:rPr lang="nb-NO" dirty="0"/>
              <a:t>PVF artikkel 25 gjør innbygging av personvern til et direkte rettslig krav, og omfatter både organisering og teknologi (tekniske og organisatoriske tiltak)</a:t>
            </a:r>
          </a:p>
          <a:p>
            <a:pPr lvl="1"/>
            <a:r>
              <a:rPr lang="nb-NO" dirty="0"/>
              <a:t>Iverksettelse av «tekniske og organisatoriske [sikkerhets]tiltak» går igjen i flere bestemmelser i forordningen, bl.a. art. 24 (behandlingsansvarliges ansvar), 25 (innebygget personvern), 28 (databehandleravtaler) og 32 (behandlingssikkerhet)</a:t>
            </a:r>
          </a:p>
          <a:p>
            <a:pPr lvl="2"/>
            <a:r>
              <a:rPr lang="nb-NO" dirty="0"/>
              <a:t>Art. 25 er derfor uttrykk for et generelt perspektiv på behovet for konkrete tiltak som kan sikre gjennomføringen av forordningen</a:t>
            </a:r>
          </a:p>
          <a:p>
            <a:pPr lvl="1"/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675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106"/>
          </a:xfrm>
        </p:spPr>
        <p:txBody>
          <a:bodyPr/>
          <a:lstStyle/>
          <a:p>
            <a:r>
              <a:rPr lang="nb-NO" altLang="nb-NO" sz="3200" dirty="0">
                <a:solidFill>
                  <a:srgbClr val="0070C0"/>
                </a:solidFill>
              </a:rPr>
              <a:t>De syv prinsippene for innebygget personvern + to metoder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33450" y="1480492"/>
            <a:ext cx="5518865" cy="2181402"/>
          </a:xfrm>
        </p:spPr>
        <p:txBody>
          <a:bodyPr rtlCol="0">
            <a:normAutofit fontScale="55000" lnSpcReduction="20000"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en-GB" b="1" dirty="0">
                <a:solidFill>
                  <a:srgbClr val="C00000"/>
                </a:solidFill>
              </a:rPr>
              <a:t>Proactive</a:t>
            </a:r>
            <a:r>
              <a:rPr lang="en-GB" dirty="0"/>
              <a:t> not Reactive; </a:t>
            </a:r>
            <a:r>
              <a:rPr lang="en-GB" b="1" dirty="0">
                <a:solidFill>
                  <a:srgbClr val="C00000"/>
                </a:solidFill>
              </a:rPr>
              <a:t>Preventative</a:t>
            </a:r>
            <a:r>
              <a:rPr lang="en-GB" dirty="0"/>
              <a:t> not Remedial</a:t>
            </a:r>
            <a:endParaRPr lang="nb-NO" dirty="0"/>
          </a:p>
          <a:p>
            <a:pPr marL="385763" indent="-385763">
              <a:buFont typeface="+mj-lt"/>
              <a:buAutoNum type="arabicPeriod"/>
              <a:defRPr/>
            </a:pPr>
            <a:r>
              <a:rPr lang="en-GB" dirty="0"/>
              <a:t>Privacy as the </a:t>
            </a:r>
            <a:r>
              <a:rPr lang="en-GB" b="1" dirty="0">
                <a:solidFill>
                  <a:srgbClr val="C00000"/>
                </a:solidFill>
              </a:rPr>
              <a:t>Default Setting</a:t>
            </a:r>
            <a:endParaRPr lang="nb-NO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  <a:defRPr/>
            </a:pPr>
            <a:r>
              <a:rPr lang="en-GB" dirty="0"/>
              <a:t>Privacy </a:t>
            </a:r>
            <a:r>
              <a:rPr lang="en-GB" b="1" dirty="0">
                <a:solidFill>
                  <a:srgbClr val="C00000"/>
                </a:solidFill>
              </a:rPr>
              <a:t>Embedded</a:t>
            </a:r>
            <a:r>
              <a:rPr lang="en-GB" dirty="0"/>
              <a:t> into Design</a:t>
            </a:r>
            <a:endParaRPr lang="nb-NO" dirty="0"/>
          </a:p>
          <a:p>
            <a:pPr marL="385763" indent="-385763">
              <a:buFont typeface="+mj-lt"/>
              <a:buAutoNum type="arabicPeriod"/>
              <a:defRPr/>
            </a:pPr>
            <a:r>
              <a:rPr lang="en-GB" dirty="0"/>
              <a:t>Full Functionality — </a:t>
            </a:r>
            <a:r>
              <a:rPr lang="en-GB" b="1" dirty="0">
                <a:solidFill>
                  <a:srgbClr val="C00000"/>
                </a:solidFill>
              </a:rPr>
              <a:t>Positive-Sum</a:t>
            </a:r>
            <a:r>
              <a:rPr lang="en-GB" dirty="0"/>
              <a:t>, not Zero-Sum</a:t>
            </a:r>
            <a:endParaRPr lang="nb-NO" dirty="0"/>
          </a:p>
          <a:p>
            <a:pPr marL="385763" indent="-385763">
              <a:buFont typeface="+mj-lt"/>
              <a:buAutoNum type="arabicPeriod"/>
              <a:defRPr/>
            </a:pPr>
            <a:r>
              <a:rPr lang="en-GB" dirty="0"/>
              <a:t>End-to-End Security — </a:t>
            </a:r>
            <a:r>
              <a:rPr lang="en-GB" b="1" dirty="0">
                <a:solidFill>
                  <a:srgbClr val="C00000"/>
                </a:solidFill>
              </a:rPr>
              <a:t>Full Lifecycle Protection</a:t>
            </a:r>
            <a:endParaRPr lang="nb-NO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  <a:defRPr/>
            </a:pPr>
            <a:r>
              <a:rPr lang="en-GB" b="1" dirty="0">
                <a:solidFill>
                  <a:srgbClr val="C00000"/>
                </a:solidFill>
              </a:rPr>
              <a:t>Visibility</a:t>
            </a:r>
            <a:r>
              <a:rPr lang="en-GB" dirty="0"/>
              <a:t> and </a:t>
            </a:r>
            <a:r>
              <a:rPr lang="en-GB" b="1" dirty="0">
                <a:solidFill>
                  <a:srgbClr val="C00000"/>
                </a:solidFill>
              </a:rPr>
              <a:t>Transparency</a:t>
            </a:r>
            <a:r>
              <a:rPr lang="en-GB" dirty="0"/>
              <a:t> — Keep it </a:t>
            </a:r>
            <a:r>
              <a:rPr lang="en-GB" b="1" dirty="0">
                <a:solidFill>
                  <a:srgbClr val="C00000"/>
                </a:solidFill>
              </a:rPr>
              <a:t>Open</a:t>
            </a:r>
            <a:endParaRPr lang="nb-NO" dirty="0">
              <a:solidFill>
                <a:srgbClr val="C00000"/>
              </a:solidFill>
            </a:endParaRPr>
          </a:p>
          <a:p>
            <a:pPr marL="385763" indent="-385763">
              <a:buFont typeface="+mj-lt"/>
              <a:buAutoNum type="arabicPeriod"/>
              <a:defRPr/>
            </a:pPr>
            <a:r>
              <a:rPr lang="en-GB" b="1" dirty="0">
                <a:solidFill>
                  <a:srgbClr val="C00000"/>
                </a:solidFill>
              </a:rPr>
              <a:t>Respect</a:t>
            </a:r>
            <a:r>
              <a:rPr lang="en-GB" dirty="0"/>
              <a:t> for User Privacy — Keep it </a:t>
            </a:r>
            <a:r>
              <a:rPr lang="en-GB" b="1" dirty="0">
                <a:solidFill>
                  <a:srgbClr val="C00000"/>
                </a:solidFill>
              </a:rPr>
              <a:t>User-Centric</a:t>
            </a:r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1FEFE1B-DB50-472A-AC6D-C1519563F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683" y="1708924"/>
            <a:ext cx="2674359" cy="859138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5764517F-638F-4547-8159-39ACB7962CD9}"/>
              </a:ext>
            </a:extLst>
          </p:cNvPr>
          <p:cNvGrpSpPr/>
          <p:nvPr/>
        </p:nvGrpSpPr>
        <p:grpSpPr>
          <a:xfrm>
            <a:off x="933450" y="1352583"/>
            <a:ext cx="10420350" cy="3042100"/>
            <a:chOff x="933450" y="1352583"/>
            <a:chExt cx="10420350" cy="3042100"/>
          </a:xfrm>
        </p:grpSpPr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528EF2F8-FC58-4579-8006-3A0C05412E6E}"/>
                </a:ext>
              </a:extLst>
            </p:cNvPr>
            <p:cNvSpPr txBox="1"/>
            <p:nvPr/>
          </p:nvSpPr>
          <p:spPr>
            <a:xfrm>
              <a:off x="933450" y="3748352"/>
              <a:ext cx="88920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Datatilsynet har foreslått en metodikk for «</a:t>
              </a:r>
              <a:r>
                <a:rPr lang="nb-NO" dirty="0">
                  <a:hlinkClick r:id="rId3"/>
                </a:rPr>
                <a:t>Programvareutvikling med innebygd personvern</a:t>
              </a:r>
              <a:r>
                <a:rPr lang="nb-NO" dirty="0"/>
                <a:t>»,</a:t>
              </a:r>
              <a:br>
                <a:rPr lang="nb-NO" dirty="0"/>
              </a:br>
              <a:r>
                <a:rPr lang="nb-NO" dirty="0"/>
                <a:t>som anbefales å lese (</a:t>
              </a:r>
              <a:r>
                <a:rPr lang="nb-NO" i="1" dirty="0"/>
                <a:t>har i stor grad informatisk vinkling</a:t>
              </a:r>
              <a:r>
                <a:rPr lang="nb-NO" dirty="0"/>
                <a:t>)</a:t>
              </a:r>
            </a:p>
          </p:txBody>
        </p:sp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775EA409-C972-49FD-A52C-1A4F0BC11110}"/>
                </a:ext>
              </a:extLst>
            </p:cNvPr>
            <p:cNvPicPr/>
            <p:nvPr/>
          </p:nvPicPr>
          <p:blipFill rotWithShape="1">
            <a:blip r:embed="rId4"/>
            <a:srcRect l="23162" t="14256" r="25083" b="46939"/>
            <a:stretch/>
          </p:blipFill>
          <p:spPr bwMode="auto">
            <a:xfrm>
              <a:off x="6821510" y="1352583"/>
              <a:ext cx="4532290" cy="23525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ABDE37-0812-4E3D-BFAE-BC920E5D6ACD}"/>
              </a:ext>
            </a:extLst>
          </p:cNvPr>
          <p:cNvSpPr txBox="1"/>
          <p:nvPr/>
        </p:nvSpPr>
        <p:spPr>
          <a:xfrm>
            <a:off x="933450" y="4481141"/>
            <a:ext cx="967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Et annet forsøk på å angi en metode finnes i Schartum: </a:t>
            </a:r>
            <a:r>
              <a:rPr lang="en-US" dirty="0"/>
              <a:t>«Making Privacy by Design Operative» (2016),</a:t>
            </a:r>
            <a:br>
              <a:rPr lang="en-US" dirty="0"/>
            </a:br>
            <a:r>
              <a:rPr lang="en-US" dirty="0"/>
              <a:t>24(2) International Journal of Law and Information Technology 151 (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utgangspunkt</a:t>
            </a:r>
            <a:r>
              <a:rPr lang="en-US" dirty="0"/>
              <a:t> for</a:t>
            </a:r>
          </a:p>
          <a:p>
            <a:r>
              <a:rPr lang="en-US" dirty="0" err="1"/>
              <a:t>kapittel</a:t>
            </a:r>
            <a:r>
              <a:rPr lang="en-US" dirty="0"/>
              <a:t> 9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pensum</a:t>
            </a:r>
            <a:r>
              <a:rPr lang="en-US" dirty="0"/>
              <a:t>)   </a:t>
            </a:r>
            <a:r>
              <a:rPr lang="en-US" i="1" dirty="0" err="1"/>
              <a:t>Har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stor</a:t>
            </a:r>
            <a:r>
              <a:rPr lang="en-US" i="1" dirty="0"/>
              <a:t> grad </a:t>
            </a:r>
            <a:r>
              <a:rPr lang="en-US" i="1" dirty="0" err="1"/>
              <a:t>rettslig</a:t>
            </a:r>
            <a:r>
              <a:rPr lang="en-US" i="1" dirty="0"/>
              <a:t> </a:t>
            </a:r>
            <a:r>
              <a:rPr lang="en-US" i="1" dirty="0" err="1"/>
              <a:t>vinkling</a:t>
            </a:r>
            <a:r>
              <a:rPr lang="en-US" dirty="0"/>
              <a:t>.</a:t>
            </a: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6000387-9EC6-4375-A4F6-72ABB1253EC6}"/>
              </a:ext>
            </a:extLst>
          </p:cNvPr>
          <p:cNvSpPr txBox="1"/>
          <p:nvPr/>
        </p:nvSpPr>
        <p:spPr>
          <a:xfrm>
            <a:off x="933450" y="5490929"/>
            <a:ext cx="1084232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Problemet med prinsippene – og i stor grad også med Datatilsynets veileder – er at den i liten grad sier noe</a:t>
            </a:r>
          </a:p>
          <a:p>
            <a:r>
              <a:rPr lang="nb-NO" dirty="0"/>
              <a:t>      om hva som konkret kan gjøres for å bygge personvern inn i teknologien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 Schartum (2016) og i pensum gjør jeg et forsøk på å gi veiledning om  hvordan en kan tenke for å konkretisere</a:t>
            </a:r>
          </a:p>
          <a:p>
            <a:r>
              <a:rPr lang="nb-NO" dirty="0"/>
              <a:t>     muligheter for innbygging  (men en annen sak er om det er vellykket </a:t>
            </a:r>
            <a:r>
              <a:rPr lang="nb-NO" dirty="0">
                <a:sym typeface="Wingdings" panose="05000000000000000000" pitchFamily="2" charset="2"/>
              </a:rPr>
              <a:t>)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44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kstSylinder 32">
            <a:extLst>
              <a:ext uri="{FF2B5EF4-FFF2-40B4-BE49-F238E27FC236}">
                <a16:creationId xmlns:a16="http://schemas.microsoft.com/office/drawing/2014/main" id="{45CD452D-0A36-4F89-8219-C14371BFD1C3}"/>
              </a:ext>
            </a:extLst>
          </p:cNvPr>
          <p:cNvSpPr txBox="1"/>
          <p:nvPr/>
        </p:nvSpPr>
        <p:spPr>
          <a:xfrm>
            <a:off x="69394" y="4718606"/>
            <a:ext cx="8480655" cy="181588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marL="87313" indent="-87313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Mange rettigheter kan understøttes uten store kostnader</a:t>
            </a:r>
          </a:p>
          <a:p>
            <a:pPr marL="87313" indent="-87313"/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eller avansert teknologi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«Fastsettelse av midlene» omfatter ikke systemutvikling med</a:t>
            </a:r>
          </a:p>
          <a:p>
            <a:pPr marL="87313" indent="-87313"/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mindre behandlingsansvarlig utvikler selv. Produsenter er</a:t>
            </a:r>
          </a:p>
          <a:p>
            <a:pPr marL="87313" indent="-87313"/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 ikke omfattet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Organisatoriske tiltak er her trolig primært slike som er av teknisk art (IT-arkitektur mv)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Trolig er det primært bestemmelsene i </a:t>
            </a:r>
            <a:r>
              <a:rPr lang="nb-NO" sz="1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kap</a:t>
            </a: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II (Prinsipper) og </a:t>
            </a:r>
            <a:r>
              <a:rPr lang="nb-NO" sz="16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kap</a:t>
            </a:r>
            <a:r>
              <a:rPr lang="nb-NO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III (rettigheter) som er aktuelle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903E72-8829-45DF-A27E-95F191F1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673"/>
            <a:ext cx="10515600" cy="955907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Innebygget personvern, art. 25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5914A77-7228-4332-9BA2-F975E7392AFA}"/>
              </a:ext>
            </a:extLst>
          </p:cNvPr>
          <p:cNvSpPr txBox="1"/>
          <p:nvPr/>
        </p:nvSpPr>
        <p:spPr>
          <a:xfrm>
            <a:off x="144997" y="2599560"/>
            <a:ext cx="508867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Hvis en samlet vurdering av </a:t>
            </a:r>
            <a:r>
              <a:rPr lang="nb-NO" dirty="0">
                <a:solidFill>
                  <a:srgbClr val="C00000"/>
                </a:solidFill>
              </a:rPr>
              <a:t>forholdene</a:t>
            </a:r>
            <a:r>
              <a:rPr lang="nb-NO" dirty="0"/>
              <a:t> tilsier det</a:t>
            </a:r>
          </a:p>
          <a:p>
            <a:r>
              <a:rPr lang="nb-NO" dirty="0"/>
              <a:t>skal den behandlingsansvarlige til fastsatt </a:t>
            </a:r>
            <a:r>
              <a:rPr lang="nb-NO" dirty="0">
                <a:solidFill>
                  <a:srgbClr val="C00000"/>
                </a:solidFill>
              </a:rPr>
              <a:t>tid</a:t>
            </a:r>
            <a:r>
              <a:rPr lang="nb-NO" dirty="0"/>
              <a:t> gjennomføre tekniske og organisatoriske </a:t>
            </a:r>
            <a:r>
              <a:rPr lang="nb-NO" dirty="0">
                <a:solidFill>
                  <a:srgbClr val="C00000"/>
                </a:solidFill>
              </a:rPr>
              <a:t>tiltak</a:t>
            </a:r>
          </a:p>
          <a:p>
            <a:r>
              <a:rPr lang="nb-NO" dirty="0"/>
              <a:t>for at </a:t>
            </a:r>
            <a:r>
              <a:rPr lang="nb-NO" dirty="0">
                <a:solidFill>
                  <a:srgbClr val="C00000"/>
                </a:solidFill>
              </a:rPr>
              <a:t>personvernprinsippene</a:t>
            </a:r>
            <a:r>
              <a:rPr lang="nb-NO" dirty="0"/>
              <a:t> og </a:t>
            </a:r>
            <a:r>
              <a:rPr lang="nb-NO" dirty="0">
                <a:solidFill>
                  <a:srgbClr val="C00000"/>
                </a:solidFill>
              </a:rPr>
              <a:t>kravene</a:t>
            </a:r>
            <a:r>
              <a:rPr lang="nb-NO" dirty="0"/>
              <a:t> i denne forordningen til sikring av </a:t>
            </a:r>
            <a:r>
              <a:rPr lang="nb-NO">
                <a:solidFill>
                  <a:srgbClr val="C00000"/>
                </a:solidFill>
              </a:rPr>
              <a:t>registrertes rettigheter</a:t>
            </a:r>
            <a:r>
              <a:rPr lang="nb-NO" dirty="0"/>
              <a:t> </a:t>
            </a:r>
            <a:r>
              <a:rPr lang="nb-NO"/>
              <a:t> </a:t>
            </a:r>
            <a:r>
              <a:rPr lang="nb-NO" dirty="0"/>
              <a:t>blir effektivt gjennomført</a:t>
            </a:r>
          </a:p>
        </p:txBody>
      </p: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F3E6E0B1-5217-4DC7-AACC-0FB2F6B5F27E}"/>
              </a:ext>
            </a:extLst>
          </p:cNvPr>
          <p:cNvGrpSpPr/>
          <p:nvPr/>
        </p:nvGrpSpPr>
        <p:grpSpPr>
          <a:xfrm>
            <a:off x="4870673" y="1028342"/>
            <a:ext cx="6986758" cy="1728643"/>
            <a:chOff x="4870673" y="1028342"/>
            <a:chExt cx="6986758" cy="1728643"/>
          </a:xfrm>
        </p:grpSpPr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AFB55733-8FDB-485B-BEC3-BF2C1333961D}"/>
                </a:ext>
              </a:extLst>
            </p:cNvPr>
            <p:cNvSpPr txBox="1"/>
            <p:nvPr/>
          </p:nvSpPr>
          <p:spPr>
            <a:xfrm>
              <a:off x="5379247" y="1028342"/>
              <a:ext cx="6478184" cy="14773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Idet det tas hensyn til den tekniske utviklingen, gjennomførings-</a:t>
              </a:r>
            </a:p>
            <a:p>
              <a:r>
                <a:rPr lang="nb-NO" dirty="0"/>
                <a:t>kostnadene, behandlingens art, omfang, formål og sammenhengen</a:t>
              </a:r>
            </a:p>
            <a:p>
              <a:r>
                <a:rPr lang="nb-NO" dirty="0"/>
                <a:t>den utføres i, samt risikoene av varierende sannsynlighets- og</a:t>
              </a:r>
            </a:p>
            <a:p>
              <a:r>
                <a:rPr lang="nb-NO" dirty="0"/>
                <a:t>alvorlighetsgrad for fysiske personers rettigheter og friheter som</a:t>
              </a:r>
            </a:p>
            <a:p>
              <a:r>
                <a:rPr lang="nb-NO" dirty="0"/>
                <a:t>behandlingen medfører, </a:t>
              </a:r>
            </a:p>
          </p:txBody>
        </p:sp>
        <p:cxnSp>
          <p:nvCxnSpPr>
            <p:cNvPr id="11" name="Rett linje 10">
              <a:extLst>
                <a:ext uri="{FF2B5EF4-FFF2-40B4-BE49-F238E27FC236}">
                  <a16:creationId xmlns:a16="http://schemas.microsoft.com/office/drawing/2014/main" id="{98423544-775F-419D-8F35-CCF2EA1FD0D8}"/>
                </a:ext>
              </a:extLst>
            </p:cNvPr>
            <p:cNvCxnSpPr/>
            <p:nvPr/>
          </p:nvCxnSpPr>
          <p:spPr>
            <a:xfrm flipV="1">
              <a:off x="4870673" y="1231453"/>
              <a:ext cx="569512" cy="1525532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FCEB6B1F-53F9-4D03-9764-03F18978F66F}"/>
              </a:ext>
            </a:extLst>
          </p:cNvPr>
          <p:cNvGrpSpPr/>
          <p:nvPr/>
        </p:nvGrpSpPr>
        <p:grpSpPr>
          <a:xfrm>
            <a:off x="4434151" y="2599560"/>
            <a:ext cx="7423278" cy="923330"/>
            <a:chOff x="4434151" y="2599560"/>
            <a:chExt cx="7423278" cy="923330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EC1AFE82-8F20-4D58-A688-934823FE616F}"/>
                </a:ext>
              </a:extLst>
            </p:cNvPr>
            <p:cNvSpPr/>
            <p:nvPr/>
          </p:nvSpPr>
          <p:spPr>
            <a:xfrm>
              <a:off x="5379246" y="2599560"/>
              <a:ext cx="6478183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nb-NO" dirty="0"/>
                <a:t>både på tidspunktet for fastsettelse av midlene som skal brukes i forbindelse med behandlingen, og på tidspunktet for selve behandlingen, skal den behandlingsansvarlige </a:t>
              </a:r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7070CD1C-830E-4A7D-A96B-6272FAC73F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4151" y="2809439"/>
              <a:ext cx="1006034" cy="280525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A9CEA453-CA04-447F-AD4F-BE2CBC53CEC4}"/>
              </a:ext>
            </a:extLst>
          </p:cNvPr>
          <p:cNvGrpSpPr/>
          <p:nvPr/>
        </p:nvGrpSpPr>
        <p:grpSpPr>
          <a:xfrm>
            <a:off x="4549025" y="3377339"/>
            <a:ext cx="7308404" cy="613513"/>
            <a:chOff x="4549025" y="3377339"/>
            <a:chExt cx="7308404" cy="613513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EB0D16CE-C41D-4688-963D-53E116D29656}"/>
                </a:ext>
              </a:extLst>
            </p:cNvPr>
            <p:cNvSpPr/>
            <p:nvPr/>
          </p:nvSpPr>
          <p:spPr>
            <a:xfrm>
              <a:off x="5379244" y="3621520"/>
              <a:ext cx="647818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nb-NO" dirty="0"/>
                <a:t>gjennomføre egnede tekniske og organisatoriske tiltak, [</a:t>
              </a:r>
              <a:r>
                <a:rPr lang="nb-NO" dirty="0">
                  <a:highlight>
                    <a:srgbClr val="FFCCFF"/>
                  </a:highlight>
                </a:rPr>
                <a:t>eksempel</a:t>
              </a:r>
              <a:r>
                <a:rPr lang="nb-NO" dirty="0"/>
                <a:t>], </a:t>
              </a:r>
            </a:p>
          </p:txBody>
        </p: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1A0EA879-9824-4E5B-8EB2-B2F323978D49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4549025" y="3377339"/>
              <a:ext cx="830219" cy="428847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A4D66F49-1F4A-4146-A7EF-2C92D9EE6C55}"/>
              </a:ext>
            </a:extLst>
          </p:cNvPr>
          <p:cNvGrpSpPr/>
          <p:nvPr/>
        </p:nvGrpSpPr>
        <p:grpSpPr>
          <a:xfrm>
            <a:off x="2642111" y="4170561"/>
            <a:ext cx="9215317" cy="1552176"/>
            <a:chOff x="2642111" y="4170561"/>
            <a:chExt cx="9215317" cy="1552176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B3099256-652D-4962-BBD0-99C114D57505}"/>
                </a:ext>
              </a:extLst>
            </p:cNvPr>
            <p:cNvSpPr/>
            <p:nvPr/>
          </p:nvSpPr>
          <p:spPr>
            <a:xfrm>
              <a:off x="5379243" y="4522408"/>
              <a:ext cx="6478185" cy="1200329"/>
            </a:xfrm>
            <a:prstGeom prst="rect">
              <a:avLst/>
            </a:prstGeom>
            <a:solidFill>
              <a:srgbClr val="CCCCFF"/>
            </a:solidFill>
          </p:spPr>
          <p:txBody>
            <a:bodyPr wrap="square">
              <a:spAutoFit/>
            </a:bodyPr>
            <a:lstStyle/>
            <a:p>
              <a:r>
                <a:rPr lang="nb-NO" dirty="0"/>
                <a:t>utformet med sikte på en effektiv gjennomføring av prinsippene for vern av personopplysninger, [</a:t>
              </a:r>
              <a:r>
                <a:rPr lang="nb-NO" dirty="0">
                  <a:highlight>
                    <a:srgbClr val="FFCCFF"/>
                  </a:highlight>
                </a:rPr>
                <a:t>eksempel</a:t>
              </a:r>
              <a:r>
                <a:rPr lang="nb-NO" dirty="0"/>
                <a:t>], og for å integrere de nødvendige garantier i behandlingen for å oppfylle kravene i denne forordning og verne de registrertes rettigheter</a:t>
              </a:r>
            </a:p>
          </p:txBody>
        </p: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1ED89202-0D16-4088-B071-B13893529603}"/>
                </a:ext>
              </a:extLst>
            </p:cNvPr>
            <p:cNvCxnSpPr>
              <a:cxnSpLocks/>
            </p:cNvCxnSpPr>
            <p:nvPr/>
          </p:nvCxnSpPr>
          <p:spPr>
            <a:xfrm>
              <a:off x="2642111" y="4170561"/>
              <a:ext cx="2784289" cy="541436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A6799566-6620-47DE-87FF-5572B444578A}"/>
              </a:ext>
            </a:extLst>
          </p:cNvPr>
          <p:cNvGrpSpPr/>
          <p:nvPr/>
        </p:nvGrpSpPr>
        <p:grpSpPr>
          <a:xfrm>
            <a:off x="9422595" y="3904816"/>
            <a:ext cx="2434834" cy="518962"/>
            <a:chOff x="9422595" y="3904816"/>
            <a:chExt cx="2434834" cy="518962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492E796D-CAE0-4437-9E86-2347486327BE}"/>
                </a:ext>
              </a:extLst>
            </p:cNvPr>
            <p:cNvSpPr/>
            <p:nvPr/>
          </p:nvSpPr>
          <p:spPr>
            <a:xfrm>
              <a:off x="9422595" y="4054446"/>
              <a:ext cx="2434834" cy="369332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>
              <a:spAutoFit/>
            </a:bodyPr>
            <a:lstStyle/>
            <a:p>
              <a:r>
                <a:rPr lang="nb-NO" dirty="0"/>
                <a:t>f.eks. </a:t>
              </a:r>
              <a:r>
                <a:rPr lang="nb-NO" dirty="0" err="1"/>
                <a:t>pseudonymisering</a:t>
              </a:r>
              <a:endParaRPr lang="nb-NO" dirty="0"/>
            </a:p>
          </p:txBody>
        </p: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4AA60365-FC82-433C-824A-8E835BA03E3E}"/>
                </a:ext>
              </a:extLst>
            </p:cNvPr>
            <p:cNvCxnSpPr/>
            <p:nvPr/>
          </p:nvCxnSpPr>
          <p:spPr>
            <a:xfrm>
              <a:off x="10954420" y="3904816"/>
              <a:ext cx="0" cy="184666"/>
            </a:xfrm>
            <a:prstGeom prst="line">
              <a:avLst/>
            </a:prstGeom>
            <a:ln w="6350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D8D7881A-894D-4EE4-BA3D-E52FFBC6054A}"/>
              </a:ext>
            </a:extLst>
          </p:cNvPr>
          <p:cNvGrpSpPr/>
          <p:nvPr/>
        </p:nvGrpSpPr>
        <p:grpSpPr>
          <a:xfrm>
            <a:off x="7782607" y="5086637"/>
            <a:ext cx="2206117" cy="1067628"/>
            <a:chOff x="7782607" y="5086637"/>
            <a:chExt cx="2206117" cy="1067628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A276F6E-E5BD-445A-8D8A-D7951AB87E12}"/>
                </a:ext>
              </a:extLst>
            </p:cNvPr>
            <p:cNvSpPr/>
            <p:nvPr/>
          </p:nvSpPr>
          <p:spPr>
            <a:xfrm>
              <a:off x="7782607" y="5784933"/>
              <a:ext cx="2206117" cy="369332"/>
            </a:xfrm>
            <a:prstGeom prst="rect">
              <a:avLst/>
            </a:prstGeom>
            <a:solidFill>
              <a:srgbClr val="FFCCFF"/>
            </a:solidFill>
          </p:spPr>
          <p:txBody>
            <a:bodyPr wrap="none">
              <a:spAutoFit/>
            </a:bodyPr>
            <a:lstStyle/>
            <a:p>
              <a:r>
                <a:rPr lang="nb-NO" dirty="0"/>
                <a:t>f.eks. dataminimering</a:t>
              </a:r>
            </a:p>
          </p:txBody>
        </p: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B027D332-57E3-43B1-8C80-9AF8ABB1688F}"/>
                </a:ext>
              </a:extLst>
            </p:cNvPr>
            <p:cNvCxnSpPr>
              <a:cxnSpLocks/>
            </p:cNvCxnSpPr>
            <p:nvPr/>
          </p:nvCxnSpPr>
          <p:spPr>
            <a:xfrm>
              <a:off x="8740408" y="5086637"/>
              <a:ext cx="0" cy="698296"/>
            </a:xfrm>
            <a:prstGeom prst="line">
              <a:avLst/>
            </a:prstGeom>
            <a:ln w="63500"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455D3C75-C531-45B1-84EA-79D28C12659D}"/>
              </a:ext>
            </a:extLst>
          </p:cNvPr>
          <p:cNvSpPr txBox="1"/>
          <p:nvPr/>
        </p:nvSpPr>
        <p:spPr>
          <a:xfrm>
            <a:off x="1547113" y="1412770"/>
            <a:ext cx="1561611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Vilkår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Handling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Resultat </a:t>
            </a:r>
          </a:p>
        </p:txBody>
      </p:sp>
    </p:spTree>
    <p:extLst>
      <p:ext uri="{BB962C8B-B14F-4D97-AF65-F5344CB8AC3E}">
        <p14:creationId xmlns:p14="http://schemas.microsoft.com/office/powerpoint/2010/main" val="271773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EDE39B-0C1C-48E9-A202-AD2A3B89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491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Generell modell; eksempel forvaltningslovens krav til begrunnelse for enkeltvedtak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E0A23F3-3647-4DE7-A0E8-4AC95CD61E7E}"/>
              </a:ext>
            </a:extLst>
          </p:cNvPr>
          <p:cNvPicPr/>
          <p:nvPr/>
        </p:nvPicPr>
        <p:blipFill rotWithShape="1">
          <a:blip r:embed="rId2"/>
          <a:srcRect l="31250" t="37625" r="33697" b="17108"/>
          <a:stretch/>
        </p:blipFill>
        <p:spPr bwMode="auto">
          <a:xfrm>
            <a:off x="647892" y="1932808"/>
            <a:ext cx="6212406" cy="4238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67BDB10-8F20-4817-B6C2-552597FDC057}"/>
              </a:ext>
            </a:extLst>
          </p:cNvPr>
          <p:cNvSpPr/>
          <p:nvPr/>
        </p:nvSpPr>
        <p:spPr>
          <a:xfrm>
            <a:off x="6765333" y="5272865"/>
            <a:ext cx="508051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/>
              <a:t>Hvor/hvordan kan innbygging skje?</a:t>
            </a:r>
          </a:p>
          <a:p>
            <a:pPr marL="342900" indent="-342900">
              <a:buAutoNum type="arabicPeriod"/>
            </a:pPr>
            <a:r>
              <a:rPr lang="nb-NO" dirty="0"/>
              <a:t>Utforming av systemarkitekturen</a:t>
            </a:r>
          </a:p>
          <a:p>
            <a:pPr marL="342900" indent="-342900">
              <a:buAutoNum type="arabicPeriod"/>
            </a:pPr>
            <a:r>
              <a:rPr lang="nb-NO" dirty="0"/>
              <a:t>Utforming av prosedyredelen</a:t>
            </a:r>
          </a:p>
          <a:p>
            <a:pPr marL="342900" indent="-342900">
              <a:buAutoNum type="arabicPeriod"/>
            </a:pPr>
            <a:r>
              <a:rPr lang="nb-NO" dirty="0"/>
              <a:t>Utforming av informasjonsdelen</a:t>
            </a:r>
          </a:p>
          <a:p>
            <a:pPr marL="342900" indent="-342900">
              <a:buAutoNum type="arabicPeriod"/>
            </a:pPr>
            <a:r>
              <a:rPr lang="nb-NO" dirty="0"/>
              <a:t>Utforming av brukergrensesnittet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3635180-2ECF-4409-891A-338E8026ED5E}"/>
              </a:ext>
            </a:extLst>
          </p:cNvPr>
          <p:cNvSpPr/>
          <p:nvPr/>
        </p:nvSpPr>
        <p:spPr>
          <a:xfrm>
            <a:off x="6765332" y="3716700"/>
            <a:ext cx="508051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/>
              <a:t>Spørsmålsstillinger for å velge/prioritere</a:t>
            </a:r>
          </a:p>
          <a:p>
            <a:pPr marL="342900" indent="-342900">
              <a:buAutoNum type="arabicPeriod"/>
            </a:pPr>
            <a:r>
              <a:rPr lang="nb-NO" dirty="0"/>
              <a:t>Hva er spesielt viktige (eller grunnleggende)</a:t>
            </a:r>
            <a:br>
              <a:rPr lang="nb-NO" dirty="0"/>
            </a:br>
            <a:r>
              <a:rPr lang="nb-NO" dirty="0"/>
              <a:t>aspekter ved konkrete rettsregler /  prinsipper?</a:t>
            </a:r>
          </a:p>
          <a:p>
            <a:pPr marL="342900" indent="-342900">
              <a:buAutoNum type="arabicPeriod"/>
            </a:pPr>
            <a:r>
              <a:rPr lang="nb-NO" dirty="0"/>
              <a:t>Hva gir størst risiko for at rettsregler / prinsipper</a:t>
            </a:r>
            <a:br>
              <a:rPr lang="nb-NO" dirty="0"/>
            </a:br>
            <a:r>
              <a:rPr lang="nb-NO" dirty="0"/>
              <a:t>blir etterlevet på utilstrekkelig måte?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B1E0F99-AA90-4C73-90C1-D9EE643DD5A0}"/>
              </a:ext>
            </a:extLst>
          </p:cNvPr>
          <p:cNvSpPr/>
          <p:nvPr/>
        </p:nvSpPr>
        <p:spPr>
          <a:xfrm>
            <a:off x="6765332" y="1052540"/>
            <a:ext cx="5080511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b="1" dirty="0"/>
              <a:t>Mulige utgangspunkt</a:t>
            </a:r>
          </a:p>
          <a:p>
            <a:r>
              <a:rPr lang="nb-NO" u="sng" dirty="0"/>
              <a:t>Prinsipper:</a:t>
            </a:r>
          </a:p>
          <a:p>
            <a:r>
              <a:rPr lang="nb-NO" dirty="0"/>
              <a:t>åpen og offentlig lovgivning, kontradiksjon, forsvarlig saksbehandling, forholdsmessighet, likhet, formåls-begrensning,  dataminimering, lagringsbegrensning, integritet og fortrolighet mv.</a:t>
            </a:r>
          </a:p>
          <a:p>
            <a:r>
              <a:rPr lang="nb-NO" u="sng" dirty="0"/>
              <a:t>Rettsregler:</a:t>
            </a:r>
          </a:p>
          <a:p>
            <a:r>
              <a:rPr lang="nb-NO" dirty="0"/>
              <a:t>Konkrete bestemmelser i lov og forskrift, herunder forordninger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B568C47-A621-432B-B85E-177180F1BA3A}"/>
              </a:ext>
            </a:extLst>
          </p:cNvPr>
          <p:cNvSpPr/>
          <p:nvPr/>
        </p:nvSpPr>
        <p:spPr>
          <a:xfrm>
            <a:off x="6765334" y="29540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·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2DCDD0F-619A-4C0D-8643-0AB7168925CD}"/>
              </a:ext>
            </a:extLst>
          </p:cNvPr>
          <p:cNvSpPr txBox="1"/>
          <p:nvPr/>
        </p:nvSpPr>
        <p:spPr>
          <a:xfrm>
            <a:off x="838200" y="6183621"/>
            <a:ext cx="3814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/>
              <a:t>Forklaring: «BR» = behandlingsregel, «!» = varsel til bruker</a:t>
            </a:r>
          </a:p>
        </p:txBody>
      </p:sp>
    </p:spTree>
    <p:extLst>
      <p:ext uri="{BB962C8B-B14F-4D97-AF65-F5344CB8AC3E}">
        <p14:creationId xmlns:p14="http://schemas.microsoft.com/office/powerpoint/2010/main" val="14785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22BF1AE-2CBD-42F5-8031-45AC57009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485942"/>
              </p:ext>
            </p:extLst>
          </p:nvPr>
        </p:nvGraphicFramePr>
        <p:xfrm>
          <a:off x="1516777" y="410656"/>
          <a:ext cx="8349768" cy="5846203"/>
        </p:xfrm>
        <a:graphic>
          <a:graphicData uri="http://schemas.openxmlformats.org/drawingml/2006/table">
            <a:tbl>
              <a:tblPr firstRow="1" firstCol="1" bandRow="1"/>
              <a:tblGrid>
                <a:gridCol w="1412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1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Definerte rutiner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Automatisering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Varsler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Generell informasjon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5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System-arkitektur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Etablere egen innsynsmodul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Automatisk sjekk av at innsynsmodulen er tilgjengelig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Varsel til system-administrator hvis feil i systemet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Generell informasjon om innsynsrett og innsynsrutinen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Prosedyrer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Fastsette innsyns-prosedyre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Automatisk generering av begjæring om innsyn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Varsel når innsyns-krav er så hyppig eller omfattende at innsynet krever betaling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Generell informasjon og veiledning om de enkelte trinn i innsynsrutinen, opplysninger som må gis, mulige resultater, frister mv.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2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5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Opplysninger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Fastsette hvilke opplysninger som må inngå i </a:t>
                      </a:r>
                      <a:r>
                        <a:rPr lang="nb-NO" sz="1500" noProof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prose-dyren</a:t>
                      </a:r>
                      <a:endParaRPr lang="nb-NO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Automatisk oppdatering av opplysninger ved pålogging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Inndatakontroll av opplysninger som inngis i innsyns-rutinen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5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b="1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Brukergrense-snitt</a:t>
                      </a:r>
                      <a:endParaRPr lang="nb-NO" sz="15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Lage brukergrense-snitt som registrerte kan bruke for å kreve innsyn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Viser at operasjoner utføres automatisk samt grunnlag og resultatene av dette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Varsler og hjelp ved feil bruk av innsynsrutinen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5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Presentasjonen av informasjonen ovenfor på bruker-vennlig måte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4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FA1183-6166-43EE-8C55-CA28B414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186"/>
            <a:ext cx="10515600" cy="88011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Støtte saksbehandlingen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E8EB36-5E87-482A-875D-185F256FA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440" y="883655"/>
            <a:ext cx="10515600" cy="1965229"/>
          </a:xfrm>
        </p:spPr>
        <p:txBody>
          <a:bodyPr/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Hvis automatisering ikke kan skje, er neste ambisjonsnivå å gi støtte til rettsanvendelse og skjønnsutøvelse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Vi kan alltid</a:t>
            </a:r>
          </a:p>
          <a:p>
            <a:pPr lvl="2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fastlegge logiske og aritmetiske strukturer, og</a:t>
            </a:r>
          </a:p>
          <a:p>
            <a:pPr lvl="2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gi veiledning vedørende forståelsen av begreper og skjønnsutøvelse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4FC74F2-1D81-4056-9B62-34BD47A5740B}"/>
              </a:ext>
            </a:extLst>
          </p:cNvPr>
          <p:cNvGrpSpPr/>
          <p:nvPr/>
        </p:nvGrpSpPr>
        <p:grpSpPr>
          <a:xfrm>
            <a:off x="937374" y="2701143"/>
            <a:ext cx="9696929" cy="3766239"/>
            <a:chOff x="937374" y="2701143"/>
            <a:chExt cx="9696929" cy="3766239"/>
          </a:xfrm>
        </p:grpSpPr>
        <p:sp>
          <p:nvSpPr>
            <p:cNvPr id="4" name="TekstSylinder 3">
              <a:extLst>
                <a:ext uri="{FF2B5EF4-FFF2-40B4-BE49-F238E27FC236}">
                  <a16:creationId xmlns:a16="http://schemas.microsoft.com/office/drawing/2014/main" id="{97ACE43F-CDAC-4115-AC8D-179D6D051628}"/>
                </a:ext>
              </a:extLst>
            </p:cNvPr>
            <p:cNvSpPr txBox="1"/>
            <p:nvPr/>
          </p:nvSpPr>
          <p:spPr>
            <a:xfrm>
              <a:off x="937374" y="3051062"/>
              <a:ext cx="7964488" cy="34163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Art. (A)  Data subjects’ power to consent</a:t>
              </a:r>
            </a:p>
            <a:p>
              <a:pPr defTabSz="358775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(1)	Data subjects with power to consent, and others who exercise power to</a:t>
              </a:r>
              <a:b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consent on behalf of data subjects, must be of full personal capacity.</a:t>
              </a:r>
            </a:p>
            <a:p>
              <a:pPr defTabSz="358775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(2)	Data subjects at the age of 18 years or older have full power to consent to</a:t>
              </a:r>
              <a:b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the processing of personal data concerning himself or herself.</a:t>
              </a:r>
            </a:p>
            <a:p>
              <a:pPr defTabSz="358775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(3)	Data subjects 16 years old up to the age of 18 have power to consent to the</a:t>
              </a:r>
              <a:b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 processing of personal data concerning himself or herself to the extent that</a:t>
              </a:r>
              <a:b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 the processing relates to information society services.</a:t>
              </a:r>
            </a:p>
            <a:p>
              <a:pPr defTabSz="358775"/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(4)	Data subjects 13 years old and up to the age of 16 have power to consent to</a:t>
              </a:r>
              <a:b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 the processing of personal data concerning himself or herself to the extent</a:t>
              </a:r>
              <a:b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 that the processing relates to information society services, and provided that</a:t>
              </a:r>
              <a:b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          power to consent is authorized by a parent.</a:t>
              </a:r>
            </a:p>
          </p:txBody>
        </p: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B4904C68-3C37-4CB6-8406-AB9DD09DC0AB}"/>
                </a:ext>
              </a:extLst>
            </p:cNvPr>
            <p:cNvGrpSpPr/>
            <p:nvPr/>
          </p:nvGrpSpPr>
          <p:grpSpPr>
            <a:xfrm>
              <a:off x="8901862" y="2701143"/>
              <a:ext cx="1732441" cy="3766239"/>
              <a:chOff x="8901862" y="2701143"/>
              <a:chExt cx="1732441" cy="3766239"/>
            </a:xfrm>
          </p:grpSpPr>
          <p:sp>
            <p:nvSpPr>
              <p:cNvPr id="5" name="Bildeforklaring: bøyd linje med uthevingsstrek 4">
                <a:extLst>
                  <a:ext uri="{FF2B5EF4-FFF2-40B4-BE49-F238E27FC236}">
                    <a16:creationId xmlns:a16="http://schemas.microsoft.com/office/drawing/2014/main" id="{8CEF4870-4526-4BDC-9882-63E883D0A659}"/>
                  </a:ext>
                </a:extLst>
              </p:cNvPr>
              <p:cNvSpPr/>
              <p:nvPr/>
            </p:nvSpPr>
            <p:spPr>
              <a:xfrm>
                <a:off x="8901862" y="2701143"/>
                <a:ext cx="1319071" cy="82320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14733"/>
                  <a:gd name="adj6" fmla="val -567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Kommentar</a:t>
                </a:r>
              </a:p>
            </p:txBody>
          </p:sp>
          <p:sp>
            <p:nvSpPr>
              <p:cNvPr id="6" name="Bildeforklaring: bøyd linje med uthevingsstrek 5">
                <a:extLst>
                  <a:ext uri="{FF2B5EF4-FFF2-40B4-BE49-F238E27FC236}">
                    <a16:creationId xmlns:a16="http://schemas.microsoft.com/office/drawing/2014/main" id="{BCD56228-1B18-4D3C-8A5F-C785E0EC3552}"/>
                  </a:ext>
                </a:extLst>
              </p:cNvPr>
              <p:cNvSpPr/>
              <p:nvPr/>
            </p:nvSpPr>
            <p:spPr>
              <a:xfrm>
                <a:off x="9042597" y="3643113"/>
                <a:ext cx="1319071" cy="82320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60031"/>
                  <a:gd name="adj6" fmla="val -5851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Kommentar</a:t>
                </a:r>
              </a:p>
            </p:txBody>
          </p:sp>
          <p:sp>
            <p:nvSpPr>
              <p:cNvPr id="7" name="Bildeforklaring: bøyd linje med uthevingsstrek 6">
                <a:extLst>
                  <a:ext uri="{FF2B5EF4-FFF2-40B4-BE49-F238E27FC236}">
                    <a16:creationId xmlns:a16="http://schemas.microsoft.com/office/drawing/2014/main" id="{4C3FE7FF-F0AD-4D38-810F-4C0D6B83D441}"/>
                  </a:ext>
                </a:extLst>
              </p:cNvPr>
              <p:cNvSpPr/>
              <p:nvPr/>
            </p:nvSpPr>
            <p:spPr>
              <a:xfrm>
                <a:off x="9315231" y="4534536"/>
                <a:ext cx="1319071" cy="82320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67287"/>
                  <a:gd name="adj6" fmla="val -612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Kommentar</a:t>
                </a:r>
              </a:p>
            </p:txBody>
          </p:sp>
          <p:sp>
            <p:nvSpPr>
              <p:cNvPr id="8" name="Bildeforklaring: bøyd linje med uthevingsstrek 7">
                <a:extLst>
                  <a:ext uri="{FF2B5EF4-FFF2-40B4-BE49-F238E27FC236}">
                    <a16:creationId xmlns:a16="http://schemas.microsoft.com/office/drawing/2014/main" id="{729A5E50-91B1-497F-BBC7-3A50E89664E3}"/>
                  </a:ext>
                </a:extLst>
              </p:cNvPr>
              <p:cNvSpPr/>
              <p:nvPr/>
            </p:nvSpPr>
            <p:spPr>
              <a:xfrm>
                <a:off x="9315232" y="5644179"/>
                <a:ext cx="1319071" cy="823203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9794"/>
                  <a:gd name="adj6" fmla="val -5189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Kommentar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45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B6D68A-26E4-41A1-9B3D-AD7C16B7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00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Automatisering av PVF art. 17(1)?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970DF3E-49AC-4106-9BB9-F6D0F853634D}"/>
              </a:ext>
            </a:extLst>
          </p:cNvPr>
          <p:cNvSpPr txBox="1"/>
          <p:nvPr/>
        </p:nvSpPr>
        <p:spPr>
          <a:xfrm>
            <a:off x="612319" y="1410658"/>
            <a:ext cx="57882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HVIS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PO ikke er nødvendige for formålet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samtykket blir trukket tilbake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OG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	det ikke finnes annet rettslig grunnlag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R protesterer mot behandlingen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OG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	registrertes interesser veier tyngst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PO er blitt ulovlig behandlet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sletting må skje for å oppfylle en rettslig forpliktelse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ELLER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PO er samlet inn ifm. Informasjonssamfunnstjenester</a:t>
            </a:r>
          </a:p>
          <a:p>
            <a:pPr lvl="0"/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SÅ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kan R kreve at BA sletter PO </a:t>
            </a:r>
            <a:r>
              <a:rPr lang="nb-NO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OG</a:t>
            </a:r>
          </a:p>
          <a:p>
            <a:pPr lvl="0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BA plikter å vurdere kravet i lys av prinsippene i artikkel 5	</a:t>
            </a:r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72254372-8AF1-4DFF-8547-E2FACD2EE2F1}"/>
              </a:ext>
            </a:extLst>
          </p:cNvPr>
          <p:cNvSpPr/>
          <p:nvPr/>
        </p:nvSpPr>
        <p:spPr>
          <a:xfrm>
            <a:off x="460685" y="1830328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Pil: høyre 5">
            <a:extLst>
              <a:ext uri="{FF2B5EF4-FFF2-40B4-BE49-F238E27FC236}">
                <a16:creationId xmlns:a16="http://schemas.microsoft.com/office/drawing/2014/main" id="{683454C1-6535-46F4-A459-A0A63B846EB6}"/>
              </a:ext>
            </a:extLst>
          </p:cNvPr>
          <p:cNvSpPr/>
          <p:nvPr/>
        </p:nvSpPr>
        <p:spPr>
          <a:xfrm>
            <a:off x="460685" y="2116847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F598396D-E4DE-4D35-AD44-5E8770550C9F}"/>
              </a:ext>
            </a:extLst>
          </p:cNvPr>
          <p:cNvSpPr/>
          <p:nvPr/>
        </p:nvSpPr>
        <p:spPr>
          <a:xfrm>
            <a:off x="460685" y="2403366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F9BF79D7-A868-457B-BF8D-6440638948F6}"/>
              </a:ext>
            </a:extLst>
          </p:cNvPr>
          <p:cNvSpPr/>
          <p:nvPr/>
        </p:nvSpPr>
        <p:spPr>
          <a:xfrm>
            <a:off x="460685" y="2689885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A0467967-E0E7-4373-8520-064525AE9A77}"/>
              </a:ext>
            </a:extLst>
          </p:cNvPr>
          <p:cNvSpPr/>
          <p:nvPr/>
        </p:nvSpPr>
        <p:spPr>
          <a:xfrm>
            <a:off x="460685" y="2971841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0FA5F8C8-8866-468E-B51B-F3DBF57EBF5E}"/>
              </a:ext>
            </a:extLst>
          </p:cNvPr>
          <p:cNvSpPr/>
          <p:nvPr/>
        </p:nvSpPr>
        <p:spPr>
          <a:xfrm>
            <a:off x="460685" y="3229816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C81333D2-EA41-432E-A060-646618070A1A}"/>
              </a:ext>
            </a:extLst>
          </p:cNvPr>
          <p:cNvSpPr/>
          <p:nvPr/>
        </p:nvSpPr>
        <p:spPr>
          <a:xfrm>
            <a:off x="460685" y="3493626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BD51CEE0-07E4-4A80-B20F-FFA8E50F75B1}"/>
              </a:ext>
            </a:extLst>
          </p:cNvPr>
          <p:cNvSpPr/>
          <p:nvPr/>
        </p:nvSpPr>
        <p:spPr>
          <a:xfrm>
            <a:off x="460685" y="3747116"/>
            <a:ext cx="303268" cy="10109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57D40A3-A1E9-4CD0-93AB-22BAB929B4E8}"/>
              </a:ext>
            </a:extLst>
          </p:cNvPr>
          <p:cNvSpPr txBox="1"/>
          <p:nvPr/>
        </p:nvSpPr>
        <p:spPr>
          <a:xfrm>
            <a:off x="6694648" y="1627293"/>
            <a:ext cx="502939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Sjansene er veldig små for at vi finner maskin-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    lesbare kilder som dekker disse behovene 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automatisering vanskelig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 teorien er det mulig å etablere kilder med disse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dataene, men i praksis er det ofte lite hensikts-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    </a:t>
            </a:r>
            <a:r>
              <a:rPr lang="nb-NO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messig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46DC84EF-DB15-4402-8A10-0DA2CCCC2275}"/>
              </a:ext>
            </a:extLst>
          </p:cNvPr>
          <p:cNvSpPr txBox="1"/>
          <p:nvPr/>
        </p:nvSpPr>
        <p:spPr>
          <a:xfrm>
            <a:off x="6713524" y="3626649"/>
            <a:ext cx="501051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Noen muligheter finnes imidlertid: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Hadde vi hatt en selvbetjent samtykkerutine + en rutine der BA angav rettslige grunnlag, kunne vi automatisert sletting etter art. 17(1)(b)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E6BF266E-9E83-4ACE-9F13-F6A28EC6A633}"/>
              </a:ext>
            </a:extLst>
          </p:cNvPr>
          <p:cNvSpPr txBox="1"/>
          <p:nvPr/>
        </p:nvSpPr>
        <p:spPr>
          <a:xfrm>
            <a:off x="391760" y="5007844"/>
            <a:ext cx="10962040" cy="646331"/>
          </a:xfrm>
          <a:prstGeom prst="rect">
            <a:avLst/>
          </a:prstGeom>
          <a:noFill/>
          <a:ln w="19050" cap="rnd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Hovedkonklusjonen er imidlertid at behovet for data i bestemmelser som i PVF art. 17 gir veldig små muligheter for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automatisering (men selve prosedyren – jf. ovenfor – er det enkelt å sette opp)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D93A7C32-3C68-4E0D-850C-4DF614057D85}"/>
              </a:ext>
            </a:extLst>
          </p:cNvPr>
          <p:cNvSpPr txBox="1"/>
          <p:nvPr/>
        </p:nvSpPr>
        <p:spPr>
          <a:xfrm>
            <a:off x="391760" y="5825299"/>
            <a:ext cx="7221464" cy="36933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Måten bestemmelsen er skrevet på, hindrer med andre ord automatisering</a:t>
            </a:r>
          </a:p>
        </p:txBody>
      </p:sp>
    </p:spTree>
    <p:extLst>
      <p:ext uri="{BB962C8B-B14F-4D97-AF65-F5344CB8AC3E}">
        <p14:creationId xmlns:p14="http://schemas.microsoft.com/office/powerpoint/2010/main" val="529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Microsoft Office PowerPoint</Application>
  <PresentationFormat>Widescreen</PresentationFormat>
  <Paragraphs>153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Innebygget personvern og  rettssikkerhet</vt:lpstr>
      <vt:lpstr>Det generelle perspektivet</vt:lpstr>
      <vt:lpstr>Utgangspunkter</vt:lpstr>
      <vt:lpstr>De syv prinsippene for innebygget personvern + to metoder</vt:lpstr>
      <vt:lpstr>Innebygget personvern, art. 25</vt:lpstr>
      <vt:lpstr>Generell modell; eksempel forvaltningslovens krav til begrunnelse for enkeltvedtak</vt:lpstr>
      <vt:lpstr>PowerPoint-presentasjon</vt:lpstr>
      <vt:lpstr>Støtte saksbehandlingen </vt:lpstr>
      <vt:lpstr>Automatisering av PVF art. 17(1)?</vt:lpstr>
      <vt:lpstr>Automatisering ved hjelp av hjemmesnekrede regler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Innebygget personvern og  rettssikkerhet</dc:title>
  <dc:creator>dag wiese schartum</dc:creator>
  <cp:lastModifiedBy>d.w.schartum</cp:lastModifiedBy>
  <cp:revision>30</cp:revision>
  <dcterms:created xsi:type="dcterms:W3CDTF">2018-03-13T19:36:43Z</dcterms:created>
  <dcterms:modified xsi:type="dcterms:W3CDTF">2019-03-19T20:51:59Z</dcterms:modified>
</cp:coreProperties>
</file>