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F74034-E1F5-4C2C-9705-5CA0A3590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3DE1F93-3455-4026-A1A4-675812051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82972F-4788-4CD1-81BE-E6836C58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6ADD060-49DC-4979-8DF2-6397ADF5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4E943D-48BB-460C-BE0B-4DE19EC9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446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288D0A-E58F-432F-8011-661C1C56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D167BE2-F912-4A6F-8BFB-BFF0C54FB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C8B7D4-7ECB-4C60-893A-142E29A6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CC9761-9683-4030-8AF2-F9392216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F1E10F-A627-4F4C-8A2F-35CEFE97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331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F04B35A-8830-432C-890F-88E718621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4C0B52-DB69-46CD-9BFE-275295D1C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D7812C-CC17-44EB-A867-A33CC03A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4FD631-447B-4EB6-A246-BFF59677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1CE6AC-EFD5-4D84-9920-84532CBD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746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B02946-0CC0-465F-99E9-9D598E21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2F6E15-7680-4AB5-BBAD-9FA576D57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B57472-3B75-4161-8A10-013361CB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39A6C0-74CE-4171-97B3-0310D6B0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6B3336-E2B1-4B05-A9B7-6EEBCF62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771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80FAB4-5124-4CB4-A8E4-868DA219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0FE9EC4-3250-483E-9793-D851A2A8F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A819E7-25A5-48D3-AFAF-A5E132E0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CA290C-556B-41B8-A8D5-BD73BAA9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22FF09-197A-4DFA-AF8F-AD8CCC0B5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817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7F2E6B-4EDC-4CEA-8AF3-CFE721BA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7B4943-95EC-4273-9869-9295105BA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E6BB6E6-78B4-4CB0-9BC0-803EC7B35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4473BF2-02EB-40F8-904A-2A0E14CAE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151BE14-5960-4923-8032-315110414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F811D6C-7FF0-4387-85CC-E059BC44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98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ED4419-CDA0-4AA2-9EBD-058528A3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D385230-AFB2-485B-968F-AD9364FAF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F369D15-C5D7-4384-93B0-7841FA00E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CFF156F-D520-41D0-9C31-3CCBA931C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F9BECA9-CCD2-4ACF-B292-1A5BEC1E2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C9EFD5A-C27B-4ED2-85CC-0809B1CF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4622899-431C-445E-A80A-16336947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1DD6BCC-B589-43A2-AA46-3AF697FED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87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2CAF41-AE25-49F6-AC09-614A7E44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30847CD-A22B-4E2E-93CD-5D7D3E56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C3504EA-2742-4C20-BFA1-F1F75204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EA6C10A-949E-47F5-A29C-52631477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774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A0ABA93-3149-48C9-B0B9-240E53D3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C4C03F1-B628-4A25-833F-AB88F23A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6BA351-9C32-4F66-912E-F12987CF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56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C268B4-563F-45AC-A09A-DDD3CE88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B39591-E354-48FA-A53F-BEE9E6189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F2A79FB-1546-4604-8273-BE2D62627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D5B88F7-A617-4496-B785-7C0A3E33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7B6357C-51EA-4DE5-84C0-F652D2E6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61898CD-43E2-426E-A0D5-78F33C02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831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49C8CE-778E-4C2A-8C75-0DA655B36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04AB8B-149F-448C-B173-C67E71AD15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98167B0-FB05-4105-BC3E-C51FAE08E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04B1391-A23F-465F-AED8-AE8CE296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76BFC01-09B1-431D-99E5-80F6EC3A2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8E2FFCB-7A4A-496D-BEEB-533817DE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915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8EFBB36-F34A-4084-BF5B-D360D2570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FC207AC-5FA2-43DF-9136-FA1EB5DF0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697C64-B6D5-49BF-B287-01403C864E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2D1CB-56D9-4D34-A94B-F470824FE4E4}" type="datetimeFigureOut">
              <a:rPr lang="nb-NO" smtClean="0"/>
              <a:t>26.02.2019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B41D88E-FE94-4EB1-AA5F-5FDF8B9DA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D66DC2-23F0-4D9C-A70E-8F4D4BB67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3495F-8681-4DD9-BF71-B9601E8CC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764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D921F3-2700-4D4D-9B71-3543657EC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7327" y="1261091"/>
            <a:ext cx="9144000" cy="103978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Presentasjon av innbyggingsperspektivet og forholdet til transformering av rettskilder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CCE9F10-E37D-4A69-A80A-8F413D8F3F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Dag Wiese Schartum,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Avdeling for forvaltningsinformatikk</a:t>
            </a:r>
          </a:p>
        </p:txBody>
      </p:sp>
    </p:spTree>
    <p:extLst>
      <p:ext uri="{BB962C8B-B14F-4D97-AF65-F5344CB8AC3E}">
        <p14:creationId xmlns:p14="http://schemas.microsoft.com/office/powerpoint/2010/main" val="96250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9B1B3E-1012-4F2E-B7F9-02C426A7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Utgangspunkt: Programmering av rettsregler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3B9F4B-AE14-43A3-98B7-E1583590F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Forklart på fire litt ulike måter: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Innebærer at vi fortolker rettskildene og utleder </a:t>
            </a:r>
            <a:r>
              <a:rPr lang="nb-NO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rettsregler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som vi gir en detaljert formell representasjon i form av programkode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Programkoden uttrykker en </a:t>
            </a:r>
            <a:r>
              <a:rPr lang="nb-NO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algoritme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dvs. en presis beskrivelse av en endelig serie operasjoner som må utføres for å nå frem til et rettsriktig resultat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Eller: vi skal frem til en trinnvis prosedyre som vi beskriver ved hjelp av et (formelt, utvetydig) </a:t>
            </a:r>
            <a:r>
              <a:rPr lang="nb-NO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programmeringsspråk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Kort: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Rettsregler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uttrykt som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algoritme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ved hjelp av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programmeringsspråk</a:t>
            </a:r>
          </a:p>
        </p:txBody>
      </p:sp>
    </p:spTree>
    <p:extLst>
      <p:ext uri="{BB962C8B-B14F-4D97-AF65-F5344CB8AC3E}">
        <p14:creationId xmlns:p14="http://schemas.microsoft.com/office/powerpoint/2010/main" val="254885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8F6EF7-E0B4-45B2-A655-81040AE3D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To ambisjonsnivåer for programmering av rettsregler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6AD405-F58D-4845-8125-7E0245190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Helt eller delvis automatisere rettsanvendelsen, slik at resultatet legges umiddelbart til grunn, uten kontroll av et menneske (jf. begrepet «beslutningssystem»)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Støtte saksbehandlingen (herunder med delvis automatisering) for å sette saksbehandler bedre i stand til å fastsette et resultat (jf. begrepet «beslutnings</a:t>
            </a:r>
            <a:r>
              <a:rPr lang="nb-NO" i="1" dirty="0"/>
              <a:t>støtte</a:t>
            </a:r>
            <a:r>
              <a:rPr lang="nb-NO" dirty="0"/>
              <a:t>system»)</a:t>
            </a:r>
          </a:p>
        </p:txBody>
      </p:sp>
    </p:spTree>
    <p:extLst>
      <p:ext uri="{BB962C8B-B14F-4D97-AF65-F5344CB8AC3E}">
        <p14:creationId xmlns:p14="http://schemas.microsoft.com/office/powerpoint/2010/main" val="243037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262D8A-9C98-4886-A11A-0339CE9A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Automatisering av kontantstøtteloven § 3?</a:t>
            </a:r>
          </a:p>
        </p:txBody>
      </p:sp>
      <p:sp>
        <p:nvSpPr>
          <p:cNvPr id="13" name="Pil: høyre 12">
            <a:extLst>
              <a:ext uri="{FF2B5EF4-FFF2-40B4-BE49-F238E27FC236}">
                <a16:creationId xmlns:a16="http://schemas.microsoft.com/office/drawing/2014/main" id="{7E462585-EBD9-46CA-9C44-E4EA65A68F2C}"/>
              </a:ext>
            </a:extLst>
          </p:cNvPr>
          <p:cNvSpPr/>
          <p:nvPr/>
        </p:nvSpPr>
        <p:spPr>
          <a:xfrm>
            <a:off x="1102794" y="4484593"/>
            <a:ext cx="302034" cy="10109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314C612-F982-4EDE-9A27-B144FB4FC326}"/>
              </a:ext>
            </a:extLst>
          </p:cNvPr>
          <p:cNvGrpSpPr/>
          <p:nvPr/>
        </p:nvGrpSpPr>
        <p:grpSpPr>
          <a:xfrm>
            <a:off x="1035185" y="2012600"/>
            <a:ext cx="10054021" cy="2719363"/>
            <a:chOff x="1035185" y="2030980"/>
            <a:chExt cx="10054021" cy="2719363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98C671C1-A01B-4A67-97B0-7DAB4B6BF03C}"/>
                </a:ext>
              </a:extLst>
            </p:cNvPr>
            <p:cNvSpPr txBox="1"/>
            <p:nvPr/>
          </p:nvSpPr>
          <p:spPr>
            <a:xfrm>
              <a:off x="1246565" y="2030980"/>
              <a:ext cx="930370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nb-NO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HVIS</a:t>
              </a:r>
              <a:endParaRPr lang="nb-NO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lvl="0"/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  1 år ≤ barnets alder ≤ 3 år </a:t>
              </a:r>
              <a:r>
                <a:rPr lang="nb-NO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OG</a:t>
              </a:r>
              <a:endParaRPr lang="nb-NO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lvl="0"/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  barnet er bosatt i riket </a:t>
              </a:r>
              <a:r>
                <a:rPr lang="nb-NO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OG</a:t>
              </a:r>
              <a:endParaRPr lang="nb-NO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lvl="0"/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  barnet ikke eller bare delvis gjør bruk av barnehageplass som det ytes offentlig driftstilskudd for</a:t>
              </a:r>
            </a:p>
            <a:p>
              <a:pPr lvl="0"/>
              <a:r>
                <a:rPr lang="nb-NO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SÅ </a:t>
              </a:r>
              <a:endParaRPr lang="nb-NO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lvl="0"/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  ytes det kontantstøtte for barnet</a:t>
              </a:r>
            </a:p>
          </p:txBody>
        </p:sp>
        <p:sp>
          <p:nvSpPr>
            <p:cNvPr id="6" name="Pil: høyre 5">
              <a:extLst>
                <a:ext uri="{FF2B5EF4-FFF2-40B4-BE49-F238E27FC236}">
                  <a16:creationId xmlns:a16="http://schemas.microsoft.com/office/drawing/2014/main" id="{52793F2A-73C6-4AD8-8CBE-2276FC9F2D44}"/>
                </a:ext>
              </a:extLst>
            </p:cNvPr>
            <p:cNvSpPr/>
            <p:nvPr/>
          </p:nvSpPr>
          <p:spPr>
            <a:xfrm>
              <a:off x="1043782" y="2459840"/>
              <a:ext cx="303823" cy="1010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0" name="Pil: høyre 9">
              <a:extLst>
                <a:ext uri="{FF2B5EF4-FFF2-40B4-BE49-F238E27FC236}">
                  <a16:creationId xmlns:a16="http://schemas.microsoft.com/office/drawing/2014/main" id="{97A2C7FC-788B-4DAC-B9B0-684185D89A4E}"/>
                </a:ext>
              </a:extLst>
            </p:cNvPr>
            <p:cNvSpPr/>
            <p:nvPr/>
          </p:nvSpPr>
          <p:spPr>
            <a:xfrm>
              <a:off x="1043782" y="2727978"/>
              <a:ext cx="303823" cy="1010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1" name="Pil: høyre 10">
              <a:extLst>
                <a:ext uri="{FF2B5EF4-FFF2-40B4-BE49-F238E27FC236}">
                  <a16:creationId xmlns:a16="http://schemas.microsoft.com/office/drawing/2014/main" id="{D91149F5-43A3-41DE-9106-B5D6866DC216}"/>
                </a:ext>
              </a:extLst>
            </p:cNvPr>
            <p:cNvSpPr/>
            <p:nvPr/>
          </p:nvSpPr>
          <p:spPr>
            <a:xfrm>
              <a:off x="1043782" y="3006070"/>
              <a:ext cx="303823" cy="1010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2" name="Pil: høyre 11">
              <a:extLst>
                <a:ext uri="{FF2B5EF4-FFF2-40B4-BE49-F238E27FC236}">
                  <a16:creationId xmlns:a16="http://schemas.microsoft.com/office/drawing/2014/main" id="{36E93915-06D5-4CE0-9FDA-CEE416FFFBD6}"/>
                </a:ext>
              </a:extLst>
            </p:cNvPr>
            <p:cNvSpPr/>
            <p:nvPr/>
          </p:nvSpPr>
          <p:spPr>
            <a:xfrm>
              <a:off x="1043782" y="3562254"/>
              <a:ext cx="303823" cy="1010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E4B59A1D-49FA-4489-99CD-46A15894B9F0}"/>
                </a:ext>
              </a:extLst>
            </p:cNvPr>
            <p:cNvSpPr txBox="1"/>
            <p:nvPr/>
          </p:nvSpPr>
          <p:spPr>
            <a:xfrm>
              <a:off x="1035185" y="4381011"/>
              <a:ext cx="10054021" cy="3693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      </a:t>
              </a:r>
              <a:r>
                <a:rPr lang="nb-NO" i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markerer det vi må vite om saken, dvs. det vi må ha maskinlesbare data om, for å kunne automatisere</a:t>
              </a:r>
            </a:p>
          </p:txBody>
        </p:sp>
      </p:grp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D032D18F-FC5F-4113-BB06-DA26E9FA395A}"/>
              </a:ext>
            </a:extLst>
          </p:cNvPr>
          <p:cNvSpPr txBox="1"/>
          <p:nvPr/>
        </p:nvSpPr>
        <p:spPr>
          <a:xfrm>
            <a:off x="1035185" y="4881485"/>
            <a:ext cx="1049171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Sjansene er veldig stor for at vi finner maskinlesbare kilder som dekker dette behovet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100% automatisering</a:t>
            </a: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5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6D68A-26E4-41A1-9B3D-AD7C16B7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700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Automatisering av PVF art. 17(1)?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970DF3E-49AC-4106-9BB9-F6D0F853634D}"/>
              </a:ext>
            </a:extLst>
          </p:cNvPr>
          <p:cNvSpPr txBox="1"/>
          <p:nvPr/>
        </p:nvSpPr>
        <p:spPr>
          <a:xfrm>
            <a:off x="612319" y="1410658"/>
            <a:ext cx="578825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HVIS</a:t>
            </a: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PO ikke er nødvendige for formålet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ELLER</a:t>
            </a: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samtykket blir trukket tilbake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</a:p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	det ikke finnes annet rettslig grunnlag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ELLER</a:t>
            </a:r>
          </a:p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R protesterer mot behandlingen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</a:p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	registrertes interesser veier tyngst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ELLER</a:t>
            </a:r>
          </a:p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PO er blitt ulovlig behandlet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ELLER</a:t>
            </a:r>
          </a:p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sletting må skje for å oppfylle en rettslig forpliktelse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ELLER</a:t>
            </a:r>
          </a:p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PO er samlet inn ifm. Informasjonssamfunnstjenester</a:t>
            </a:r>
          </a:p>
          <a:p>
            <a:pPr lvl="0"/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SÅ</a:t>
            </a:r>
          </a:p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kan R kreve at BA sletter PO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</a:p>
          <a:p>
            <a:pPr lvl="0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BA plikter å vurdere kravet i lys av prinsippene i artikkel 5	</a:t>
            </a:r>
          </a:p>
        </p:txBody>
      </p:sp>
      <p:sp>
        <p:nvSpPr>
          <p:cNvPr id="5" name="Pil: høyre 4">
            <a:extLst>
              <a:ext uri="{FF2B5EF4-FFF2-40B4-BE49-F238E27FC236}">
                <a16:creationId xmlns:a16="http://schemas.microsoft.com/office/drawing/2014/main" id="{72254372-8AF1-4DFF-8547-E2FACD2EE2F1}"/>
              </a:ext>
            </a:extLst>
          </p:cNvPr>
          <p:cNvSpPr/>
          <p:nvPr/>
        </p:nvSpPr>
        <p:spPr>
          <a:xfrm>
            <a:off x="460685" y="1830328"/>
            <a:ext cx="303268" cy="1010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Pil: høyre 5">
            <a:extLst>
              <a:ext uri="{FF2B5EF4-FFF2-40B4-BE49-F238E27FC236}">
                <a16:creationId xmlns:a16="http://schemas.microsoft.com/office/drawing/2014/main" id="{683454C1-6535-46F4-A459-A0A63B846EB6}"/>
              </a:ext>
            </a:extLst>
          </p:cNvPr>
          <p:cNvSpPr/>
          <p:nvPr/>
        </p:nvSpPr>
        <p:spPr>
          <a:xfrm>
            <a:off x="460685" y="2116847"/>
            <a:ext cx="303268" cy="1010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Pil: høyre 6">
            <a:extLst>
              <a:ext uri="{FF2B5EF4-FFF2-40B4-BE49-F238E27FC236}">
                <a16:creationId xmlns:a16="http://schemas.microsoft.com/office/drawing/2014/main" id="{F598396D-E4DE-4D35-AD44-5E8770550C9F}"/>
              </a:ext>
            </a:extLst>
          </p:cNvPr>
          <p:cNvSpPr/>
          <p:nvPr/>
        </p:nvSpPr>
        <p:spPr>
          <a:xfrm>
            <a:off x="460685" y="2403366"/>
            <a:ext cx="303268" cy="1010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Pil: høyre 7">
            <a:extLst>
              <a:ext uri="{FF2B5EF4-FFF2-40B4-BE49-F238E27FC236}">
                <a16:creationId xmlns:a16="http://schemas.microsoft.com/office/drawing/2014/main" id="{F9BF79D7-A868-457B-BF8D-6440638948F6}"/>
              </a:ext>
            </a:extLst>
          </p:cNvPr>
          <p:cNvSpPr/>
          <p:nvPr/>
        </p:nvSpPr>
        <p:spPr>
          <a:xfrm>
            <a:off x="460685" y="2689885"/>
            <a:ext cx="303268" cy="1010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Pil: høyre 8">
            <a:extLst>
              <a:ext uri="{FF2B5EF4-FFF2-40B4-BE49-F238E27FC236}">
                <a16:creationId xmlns:a16="http://schemas.microsoft.com/office/drawing/2014/main" id="{A0467967-E0E7-4373-8520-064525AE9A77}"/>
              </a:ext>
            </a:extLst>
          </p:cNvPr>
          <p:cNvSpPr/>
          <p:nvPr/>
        </p:nvSpPr>
        <p:spPr>
          <a:xfrm>
            <a:off x="460685" y="2971841"/>
            <a:ext cx="303268" cy="1010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0FA5F8C8-8866-468E-B51B-F3DBF57EBF5E}"/>
              </a:ext>
            </a:extLst>
          </p:cNvPr>
          <p:cNvSpPr/>
          <p:nvPr/>
        </p:nvSpPr>
        <p:spPr>
          <a:xfrm>
            <a:off x="460685" y="3229816"/>
            <a:ext cx="303268" cy="1010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Pil: høyre 10">
            <a:extLst>
              <a:ext uri="{FF2B5EF4-FFF2-40B4-BE49-F238E27FC236}">
                <a16:creationId xmlns:a16="http://schemas.microsoft.com/office/drawing/2014/main" id="{C81333D2-EA41-432E-A060-646618070A1A}"/>
              </a:ext>
            </a:extLst>
          </p:cNvPr>
          <p:cNvSpPr/>
          <p:nvPr/>
        </p:nvSpPr>
        <p:spPr>
          <a:xfrm>
            <a:off x="460685" y="3493626"/>
            <a:ext cx="303268" cy="1010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Pil: høyre 11">
            <a:extLst>
              <a:ext uri="{FF2B5EF4-FFF2-40B4-BE49-F238E27FC236}">
                <a16:creationId xmlns:a16="http://schemas.microsoft.com/office/drawing/2014/main" id="{BD51CEE0-07E4-4A80-B20F-FFA8E50F75B1}"/>
              </a:ext>
            </a:extLst>
          </p:cNvPr>
          <p:cNvSpPr/>
          <p:nvPr/>
        </p:nvSpPr>
        <p:spPr>
          <a:xfrm>
            <a:off x="460685" y="3747116"/>
            <a:ext cx="303268" cy="1010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E57D40A3-A1E9-4CD0-93AB-22BAB929B4E8}"/>
              </a:ext>
            </a:extLst>
          </p:cNvPr>
          <p:cNvSpPr txBox="1"/>
          <p:nvPr/>
        </p:nvSpPr>
        <p:spPr>
          <a:xfrm>
            <a:off x="6694648" y="1627293"/>
            <a:ext cx="502939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Sjansene er veldig små for at vi finner maskin-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  lesbare kilder som dekker disse behovene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    automatisering vanskelig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 teorien er det mulig å etablere kilder med disse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    dataene, men i praksis er det ofte lite hensikts-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   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messig</a:t>
            </a: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46DC84EF-DB15-4402-8A10-0DA2CCCC2275}"/>
              </a:ext>
            </a:extLst>
          </p:cNvPr>
          <p:cNvSpPr txBox="1"/>
          <p:nvPr/>
        </p:nvSpPr>
        <p:spPr>
          <a:xfrm>
            <a:off x="6713524" y="3626649"/>
            <a:ext cx="501051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Noen muligheter finnes imidlertid: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Hadde vi hatt en selvbetjent samtykkerutine + en rutine der BA angav rettslige grunnlag, kunne vi automatisert sletting etter art. 17(1)(b)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E6BF266E-9E83-4ACE-9F13-F6A28EC6A633}"/>
              </a:ext>
            </a:extLst>
          </p:cNvPr>
          <p:cNvSpPr txBox="1"/>
          <p:nvPr/>
        </p:nvSpPr>
        <p:spPr>
          <a:xfrm>
            <a:off x="391760" y="5007844"/>
            <a:ext cx="10962040" cy="646331"/>
          </a:xfrm>
          <a:prstGeom prst="rect">
            <a:avLst/>
          </a:prstGeom>
          <a:noFill/>
          <a:ln w="19050" cap="rnd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Hovedkonklusjonen er imidlertid at behovet for data i bestemmelser som i PVF art. 17 gir veldig små muligheter for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automatisering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D93A7C32-3C68-4E0D-850C-4DF614057D85}"/>
              </a:ext>
            </a:extLst>
          </p:cNvPr>
          <p:cNvSpPr txBox="1"/>
          <p:nvPr/>
        </p:nvSpPr>
        <p:spPr>
          <a:xfrm>
            <a:off x="391760" y="5825299"/>
            <a:ext cx="7221464" cy="369332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Måten bestemmelsen er skrevet på, hindrer med andre ord automatisering</a:t>
            </a:r>
          </a:p>
        </p:txBody>
      </p:sp>
    </p:spTree>
    <p:extLst>
      <p:ext uri="{BB962C8B-B14F-4D97-AF65-F5344CB8AC3E}">
        <p14:creationId xmlns:p14="http://schemas.microsoft.com/office/powerpoint/2010/main" val="5293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3B25CA-70EE-4343-A858-F9EA5147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959" y="0"/>
            <a:ext cx="10515600" cy="1001705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Automatisering ved hjelp av hjemmesnekrede regler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BDE213-D7D1-4AE5-94F5-B2289E7BD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441" y="961770"/>
            <a:ext cx="10515600" cy="3499951"/>
          </a:xfrm>
        </p:spPr>
        <p:txBody>
          <a:bodyPr>
            <a:normAutofit fontScale="92500"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Dersom vi erstatter rettsreglene med egne, interne regler, kan høyere grad av automatisering være mulig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Forutsetter at det er akseptabelt med «generøse» regler som overoppfyller lovens bestemmelser:</a:t>
            </a:r>
          </a:p>
          <a:p>
            <a:pPr lvl="1"/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PVF art. 13(2) og 14(2) fastsettes det at visse typer informasjon skal gis hvis det er «nødvendig for å sikre den registrerte en rettferdig og åpen behandling»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Mulighet 1: Alltid gi informasjonen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Mulighet 2: Angi regler som automatisk gir informasjon i noen grovt angitte typetilfeller som sikkert dekker kravet i art. 14(2) 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 i) </a:t>
            </a:r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HVIS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minst en opplysningstype er av særlig kategori og ii) </a:t>
            </a:r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HVIS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rettslig grunnlag er annet enn samtykke eller avtale </a:t>
            </a:r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SÅ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alltid gi informasjon, </a:t>
            </a:r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HVIS IKKE</a:t>
            </a:r>
          </a:p>
          <a:p>
            <a:pPr marL="914400" lvl="2" indent="0">
              <a:buNone/>
            </a:pP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   manuell vurdering</a:t>
            </a:r>
            <a:endParaRPr lang="nb-NO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50E14E47-7E3E-4984-A484-C989AFD4E2D5}"/>
              </a:ext>
            </a:extLst>
          </p:cNvPr>
          <p:cNvGrpSpPr/>
          <p:nvPr/>
        </p:nvGrpSpPr>
        <p:grpSpPr>
          <a:xfrm>
            <a:off x="1984028" y="4691405"/>
            <a:ext cx="2858135" cy="2046065"/>
            <a:chOff x="4188768" y="4407783"/>
            <a:chExt cx="2858135" cy="2046065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5F60E3EF-9DA1-4B58-A175-BBD32FADAF00}"/>
                </a:ext>
              </a:extLst>
            </p:cNvPr>
            <p:cNvGrpSpPr/>
            <p:nvPr/>
          </p:nvGrpSpPr>
          <p:grpSpPr>
            <a:xfrm>
              <a:off x="4389131" y="4492363"/>
              <a:ext cx="2153118" cy="1432074"/>
              <a:chOff x="787198" y="4946825"/>
              <a:chExt cx="2153118" cy="1432074"/>
            </a:xfrm>
          </p:grpSpPr>
          <p:pic>
            <p:nvPicPr>
              <p:cNvPr id="13" name="Bilde 12" descr="Et bilde som inneholder objekt, lampe, henger&#10;&#10;Automatisk generert beskrivelse">
                <a:extLst>
                  <a:ext uri="{FF2B5EF4-FFF2-40B4-BE49-F238E27FC236}">
                    <a16:creationId xmlns:a16="http://schemas.microsoft.com/office/drawing/2014/main" id="{24A99B3E-2FB1-431E-817D-E5EBE4EF7D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7198" y="4946825"/>
                <a:ext cx="2153118" cy="1432074"/>
              </a:xfrm>
              <a:prstGeom prst="rect">
                <a:avLst/>
              </a:prstGeom>
            </p:spPr>
          </p:pic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25229BE3-43BF-4648-80D3-3E3AC4E8DC03}"/>
                  </a:ext>
                </a:extLst>
              </p:cNvPr>
              <p:cNvSpPr txBox="1"/>
              <p:nvPr/>
            </p:nvSpPr>
            <p:spPr>
              <a:xfrm>
                <a:off x="1390764" y="5478196"/>
                <a:ext cx="539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PVF</a:t>
                </a:r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E3199E8E-ECAF-44C9-B258-AD123FA70516}"/>
                </a:ext>
              </a:extLst>
            </p:cNvPr>
            <p:cNvSpPr/>
            <p:nvPr/>
          </p:nvSpPr>
          <p:spPr>
            <a:xfrm>
              <a:off x="4243473" y="4407783"/>
              <a:ext cx="2803430" cy="1516654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029CC19C-8717-4D14-94DD-65C76C1F75E4}"/>
                </a:ext>
              </a:extLst>
            </p:cNvPr>
            <p:cNvSpPr txBox="1"/>
            <p:nvPr/>
          </p:nvSpPr>
          <p:spPr>
            <a:xfrm>
              <a:off x="4188768" y="6084516"/>
              <a:ext cx="2674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Fullstendig</a:t>
              </a:r>
              <a:r>
                <a:rPr lang="en-GB" dirty="0"/>
                <a:t> </a:t>
              </a:r>
              <a:r>
                <a:rPr lang="en-GB" dirty="0" err="1"/>
                <a:t>automatisering</a:t>
              </a:r>
              <a:endParaRPr lang="en-GB" dirty="0"/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CBAB45A0-3147-46CD-BECE-2DADFEF52B3E}"/>
              </a:ext>
            </a:extLst>
          </p:cNvPr>
          <p:cNvGrpSpPr/>
          <p:nvPr/>
        </p:nvGrpSpPr>
        <p:grpSpPr>
          <a:xfrm>
            <a:off x="6059241" y="4691405"/>
            <a:ext cx="3934041" cy="2003775"/>
            <a:chOff x="7266079" y="4466498"/>
            <a:chExt cx="3934041" cy="2003775"/>
          </a:xfrm>
        </p:grpSpPr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FAD3E7DE-BFAA-4036-B9A5-7535B69684AF}"/>
                </a:ext>
              </a:extLst>
            </p:cNvPr>
            <p:cNvGrpSpPr/>
            <p:nvPr/>
          </p:nvGrpSpPr>
          <p:grpSpPr>
            <a:xfrm>
              <a:off x="7462414" y="4508788"/>
              <a:ext cx="2153118" cy="1432074"/>
              <a:chOff x="787198" y="4946825"/>
              <a:chExt cx="2153118" cy="1432074"/>
            </a:xfrm>
          </p:grpSpPr>
          <p:pic>
            <p:nvPicPr>
              <p:cNvPr id="21" name="Bilde 20" descr="Et bilde som inneholder objekt, lampe, henger&#10;&#10;Automatisk generert beskrivelse">
                <a:extLst>
                  <a:ext uri="{FF2B5EF4-FFF2-40B4-BE49-F238E27FC236}">
                    <a16:creationId xmlns:a16="http://schemas.microsoft.com/office/drawing/2014/main" id="{87971979-EE97-4D09-BBA0-B42E3F4803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7198" y="4946825"/>
                <a:ext cx="2153118" cy="1432074"/>
              </a:xfrm>
              <a:prstGeom prst="rect">
                <a:avLst/>
              </a:prstGeom>
            </p:spPr>
          </p:pic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9DA6891D-EBDD-42A8-B7C0-32BD520398EA}"/>
                  </a:ext>
                </a:extLst>
              </p:cNvPr>
              <p:cNvSpPr txBox="1"/>
              <p:nvPr/>
            </p:nvSpPr>
            <p:spPr>
              <a:xfrm>
                <a:off x="1390764" y="5478196"/>
                <a:ext cx="539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PVF</a:t>
                </a:r>
              </a:p>
            </p:txBody>
          </p:sp>
        </p:grp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84B3F601-368D-4889-8579-6E26868D8BFA}"/>
                </a:ext>
              </a:extLst>
            </p:cNvPr>
            <p:cNvSpPr/>
            <p:nvPr/>
          </p:nvSpPr>
          <p:spPr>
            <a:xfrm>
              <a:off x="7420788" y="4466498"/>
              <a:ext cx="1686793" cy="1516654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04300339-013B-43F8-A2F3-360B98FD281B}"/>
                </a:ext>
              </a:extLst>
            </p:cNvPr>
            <p:cNvSpPr txBox="1"/>
            <p:nvPr/>
          </p:nvSpPr>
          <p:spPr>
            <a:xfrm>
              <a:off x="7266079" y="6100941"/>
              <a:ext cx="2216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Delvis</a:t>
              </a:r>
              <a:r>
                <a:rPr lang="en-GB" dirty="0"/>
                <a:t> </a:t>
              </a:r>
              <a:r>
                <a:rPr lang="en-GB" dirty="0" err="1"/>
                <a:t>automatisering</a:t>
              </a:r>
              <a:endParaRPr lang="en-GB" dirty="0"/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424FC32D-4C77-41A1-AF0B-2135651ACB10}"/>
                </a:ext>
              </a:extLst>
            </p:cNvPr>
            <p:cNvSpPr txBox="1"/>
            <p:nvPr/>
          </p:nvSpPr>
          <p:spPr>
            <a:xfrm>
              <a:off x="10111296" y="4801701"/>
              <a:ext cx="1088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Manuell</a:t>
              </a:r>
              <a:endParaRPr lang="en-GB" dirty="0"/>
            </a:p>
            <a:p>
              <a:r>
                <a:rPr lang="en-GB" dirty="0" err="1"/>
                <a:t>vurdering</a:t>
              </a:r>
              <a:endParaRPr lang="en-GB" dirty="0"/>
            </a:p>
          </p:txBody>
        </p:sp>
        <p:cxnSp>
          <p:nvCxnSpPr>
            <p:cNvPr id="20" name="Rett linje 19">
              <a:extLst>
                <a:ext uri="{FF2B5EF4-FFF2-40B4-BE49-F238E27FC236}">
                  <a16:creationId xmlns:a16="http://schemas.microsoft.com/office/drawing/2014/main" id="{81B0559D-52C0-4874-8527-33C9F18FB526}"/>
                </a:ext>
              </a:extLst>
            </p:cNvPr>
            <p:cNvCxnSpPr>
              <a:stCxn id="19" idx="1"/>
            </p:cNvCxnSpPr>
            <p:nvPr/>
          </p:nvCxnSpPr>
          <p:spPr>
            <a:xfrm flipH="1">
              <a:off x="9407044" y="5124867"/>
              <a:ext cx="704252" cy="20274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089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FA1183-6166-43EE-8C55-CA28B4141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86"/>
            <a:ext cx="10515600" cy="88011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Støtte saksbehandlingen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8EB36-5E87-482A-875D-185F256FA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440" y="883655"/>
            <a:ext cx="10515600" cy="1965229"/>
          </a:xfrm>
        </p:spPr>
        <p:txBody>
          <a:bodyPr/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Hvis automatisering ikke kan skje, er neste ambisjonsnivå å gi støtte til rettsanvendelse og skjønnsutøvelse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Vi kan alltid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fastlegge logiske og aritmetiske strukturer, og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gi veiledning vedørende forståelsen av begreper og skjønnsutøvelse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7ACE43F-CDAC-4115-AC8D-179D6D051628}"/>
              </a:ext>
            </a:extLst>
          </p:cNvPr>
          <p:cNvSpPr txBox="1"/>
          <p:nvPr/>
        </p:nvSpPr>
        <p:spPr>
          <a:xfrm>
            <a:off x="937374" y="3051062"/>
            <a:ext cx="796448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Art. (A)  Data subjects’ power to consent</a:t>
            </a:r>
          </a:p>
          <a:p>
            <a:pPr defTabSz="358775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(1)	Data subjects with power to consent, and others who exercise power to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consent on behalf of data subjects, must be of full personal capacity.</a:t>
            </a:r>
          </a:p>
          <a:p>
            <a:pPr defTabSz="358775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(2)	Data subjects at the age of 18 years or older have full power to consent to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the processing of personal data concerning himself or herself.</a:t>
            </a:r>
          </a:p>
          <a:p>
            <a:pPr defTabSz="358775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(3)	Data subjects 16 years old up to the age of 18 have power to consent to the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processing of personal data concerning himself or herself to the extent that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the processing relates to information society services.</a:t>
            </a:r>
          </a:p>
          <a:p>
            <a:pPr defTabSz="358775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(4)	Data subjects 13 years old and up to the age of 16 have power to consent to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the processing of personal data concerning himself or herself to the extent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that the processing relates to information society services, and provided that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power to consent is authorized by a parent.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B4904C68-3C37-4CB6-8406-AB9DD09DC0AB}"/>
              </a:ext>
            </a:extLst>
          </p:cNvPr>
          <p:cNvGrpSpPr/>
          <p:nvPr/>
        </p:nvGrpSpPr>
        <p:grpSpPr>
          <a:xfrm>
            <a:off x="8901862" y="2701143"/>
            <a:ext cx="1732441" cy="3766239"/>
            <a:chOff x="8901862" y="2701143"/>
            <a:chExt cx="1732441" cy="3766239"/>
          </a:xfrm>
        </p:grpSpPr>
        <p:sp>
          <p:nvSpPr>
            <p:cNvPr id="5" name="Bildeforklaring: bøyd linje med uthevingsstrek 4">
              <a:extLst>
                <a:ext uri="{FF2B5EF4-FFF2-40B4-BE49-F238E27FC236}">
                  <a16:creationId xmlns:a16="http://schemas.microsoft.com/office/drawing/2014/main" id="{8CEF4870-4526-4BDC-9882-63E883D0A659}"/>
                </a:ext>
              </a:extLst>
            </p:cNvPr>
            <p:cNvSpPr/>
            <p:nvPr/>
          </p:nvSpPr>
          <p:spPr>
            <a:xfrm>
              <a:off x="8901862" y="2701143"/>
              <a:ext cx="1319071" cy="823203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14733"/>
                <a:gd name="adj6" fmla="val -5676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Kommentar</a:t>
              </a:r>
            </a:p>
          </p:txBody>
        </p:sp>
        <p:sp>
          <p:nvSpPr>
            <p:cNvPr id="6" name="Bildeforklaring: bøyd linje med uthevingsstrek 5">
              <a:extLst>
                <a:ext uri="{FF2B5EF4-FFF2-40B4-BE49-F238E27FC236}">
                  <a16:creationId xmlns:a16="http://schemas.microsoft.com/office/drawing/2014/main" id="{BCD56228-1B18-4D3C-8A5F-C785E0EC3552}"/>
                </a:ext>
              </a:extLst>
            </p:cNvPr>
            <p:cNvSpPr/>
            <p:nvPr/>
          </p:nvSpPr>
          <p:spPr>
            <a:xfrm>
              <a:off x="9042597" y="3643113"/>
              <a:ext cx="1319071" cy="823203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0031"/>
                <a:gd name="adj6" fmla="val -5851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Kommentar</a:t>
              </a:r>
            </a:p>
          </p:txBody>
        </p:sp>
        <p:sp>
          <p:nvSpPr>
            <p:cNvPr id="7" name="Bildeforklaring: bøyd linje med uthevingsstrek 6">
              <a:extLst>
                <a:ext uri="{FF2B5EF4-FFF2-40B4-BE49-F238E27FC236}">
                  <a16:creationId xmlns:a16="http://schemas.microsoft.com/office/drawing/2014/main" id="{4C3FE7FF-F0AD-4D38-810F-4C0D6B83D441}"/>
                </a:ext>
              </a:extLst>
            </p:cNvPr>
            <p:cNvSpPr/>
            <p:nvPr/>
          </p:nvSpPr>
          <p:spPr>
            <a:xfrm>
              <a:off x="9315231" y="4534536"/>
              <a:ext cx="1319071" cy="823203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7287"/>
                <a:gd name="adj6" fmla="val -612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Kommentar</a:t>
              </a:r>
            </a:p>
          </p:txBody>
        </p:sp>
        <p:sp>
          <p:nvSpPr>
            <p:cNvPr id="8" name="Bildeforklaring: bøyd linje med uthevingsstrek 7">
              <a:extLst>
                <a:ext uri="{FF2B5EF4-FFF2-40B4-BE49-F238E27FC236}">
                  <a16:creationId xmlns:a16="http://schemas.microsoft.com/office/drawing/2014/main" id="{729A5E50-91B1-497F-BBC7-3A50E89664E3}"/>
                </a:ext>
              </a:extLst>
            </p:cNvPr>
            <p:cNvSpPr/>
            <p:nvPr/>
          </p:nvSpPr>
          <p:spPr>
            <a:xfrm>
              <a:off x="9315232" y="5644179"/>
              <a:ext cx="1319071" cy="823203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9794"/>
                <a:gd name="adj6" fmla="val -5189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Kommentar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52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246C93BE-6D4F-49CA-A80F-AB4EAEBD0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49" y="403801"/>
            <a:ext cx="8072669" cy="3597392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1670826C-C2F8-4B3B-9EEC-F76788122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195" y="3763454"/>
            <a:ext cx="8555982" cy="258220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4247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D271E1-4C9F-4931-BE6C-6DEBAD2D4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Avsluttende kommentar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3C0F1A-9308-45B6-906E-1D17739B2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Poenget med dette innlegget er å vise at spørsmål om innbygget personvern er et spesialtilfelle av det generelle problemet å programmere rettsregler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Personvernlovgivning, forvaltningslovgivning og arkivlovgivning har det til felles at reglene vanskelig/bare i veldig begrenset grad kan automatiseres på lignende måte som for lovgivning som regulerer konkrete forvaltningsordninger (dagpenger, kontantstøtte, skatt, toll, opptak til VGO mv.)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Derfor vil innebygget personvern normalt handle om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små, isolerte automatiserte operasjoner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og – primært –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beslutningsstøtte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og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tilrettelegging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for rettsanvendelse og skjønnsutøvelse innen personopplysningsretten</a:t>
            </a:r>
          </a:p>
        </p:txBody>
      </p:sp>
    </p:spTree>
    <p:extLst>
      <p:ext uri="{BB962C8B-B14F-4D97-AF65-F5344CB8AC3E}">
        <p14:creationId xmlns:p14="http://schemas.microsoft.com/office/powerpoint/2010/main" val="80592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Presentasjon av innbyggingsperspektivet og forholdet til transformering av rettskilder</vt:lpstr>
      <vt:lpstr>Utgangspunkt: Programmering av rettsregler</vt:lpstr>
      <vt:lpstr>To ambisjonsnivåer for programmering av rettsregler </vt:lpstr>
      <vt:lpstr>Automatisering av kontantstøtteloven § 3?</vt:lpstr>
      <vt:lpstr>Automatisering av PVF art. 17(1)?</vt:lpstr>
      <vt:lpstr>Automatisering ved hjelp av hjemmesnekrede regler</vt:lpstr>
      <vt:lpstr>Støtte saksbehandlingen </vt:lpstr>
      <vt:lpstr>PowerPoint-presentasjon</vt:lpstr>
      <vt:lpstr>Avsluttende kommentar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 av innbyggingsperspektivet og forholdet til transformering av rettskilder</dc:title>
  <dc:creator>d.w.schartum</dc:creator>
  <cp:lastModifiedBy>d.w.schartum</cp:lastModifiedBy>
  <cp:revision>18</cp:revision>
  <dcterms:created xsi:type="dcterms:W3CDTF">2019-02-26T19:49:30Z</dcterms:created>
  <dcterms:modified xsi:type="dcterms:W3CDTF">2019-02-26T23:07:09Z</dcterms:modified>
</cp:coreProperties>
</file>