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2" r:id="rId4"/>
    <p:sldId id="264" r:id="rId5"/>
    <p:sldId id="258" r:id="rId6"/>
    <p:sldId id="265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5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7A109B7-C271-4463-8346-C23F0222D2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3B3092A-4E08-4D54-8D03-7243B787CF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39C30D2-933A-4213-B48E-6680489B3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FF96-211A-436E-AE8A-F6103A2E6979}" type="datetimeFigureOut">
              <a:rPr lang="nb-NO" smtClean="0"/>
              <a:t>05.03.2019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092E3CB-E94A-4523-B71D-C2999B222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2E16857-E034-4B38-89C4-20B9D8114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26504-BE0B-4320-9889-3536FA7B7C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6887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781B8C9-CE01-4F93-B246-E1BB42D3C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98ECEB3-0FC7-495B-8663-90075A1030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4536731-8EA9-464C-A519-C4C233C99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FF96-211A-436E-AE8A-F6103A2E6979}" type="datetimeFigureOut">
              <a:rPr lang="nb-NO" smtClean="0"/>
              <a:t>05.03.2019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8784914-44F1-4F54-B7F5-526128345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6D0CB66-ABC5-4960-B038-32BB1A597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26504-BE0B-4320-9889-3536FA7B7C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777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7EC5C010-F8EC-49DC-BCAC-D33B597FCB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95B3EAB-5A9E-4995-8539-183B056A9A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408A836-7E0A-48CD-80A2-F5957E346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FF96-211A-436E-AE8A-F6103A2E6979}" type="datetimeFigureOut">
              <a:rPr lang="nb-NO" smtClean="0"/>
              <a:t>05.03.2019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6EF038E-E997-4942-B472-26486F7B0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D43C0D3-32C8-4B3A-B69F-65B1E3AFE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26504-BE0B-4320-9889-3536FA7B7C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49221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7531EF2-B3E4-4D4D-A056-CF6F01EC6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D796101-922C-422B-B324-2E0690CF4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ED0FE20-AF92-416E-817E-A06559CE9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FF96-211A-436E-AE8A-F6103A2E6979}" type="datetimeFigureOut">
              <a:rPr lang="nb-NO" smtClean="0"/>
              <a:t>05.03.2019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7710997-6BCC-4826-B6E2-D42510A7A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65739AF-9618-4660-B175-2B0712B81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26504-BE0B-4320-9889-3536FA7B7C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8277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A1C2FFB-E607-4353-B329-0F032CC1D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2DFB02A-37DC-4BFB-9AA6-C89899B0B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178A629-B00C-4136-A105-ED7F90B20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FF96-211A-436E-AE8A-F6103A2E6979}" type="datetimeFigureOut">
              <a:rPr lang="nb-NO" smtClean="0"/>
              <a:t>05.03.2019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ED70F46-F2FC-4D05-9EBF-01F14B1E7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5E45C40-BDA2-416C-9895-3F63B112D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26504-BE0B-4320-9889-3536FA7B7C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3269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E5B5C34-7128-487D-AEFD-C2EFB9DC3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8E64DF-6276-4C77-AA0C-42E905371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5CCBBBA-61CC-49DE-AAC7-C24DE91CC1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249C654-CA51-4B90-B6B5-2E8E3AD26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FF96-211A-436E-AE8A-F6103A2E6979}" type="datetimeFigureOut">
              <a:rPr lang="nb-NO" smtClean="0"/>
              <a:t>05.03.2019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AA336B5-3787-4E2C-9AB5-3938761C5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8BBAD77-275B-487D-A310-D85DFB753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26504-BE0B-4320-9889-3536FA7B7C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6177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1494C93-44F8-4FAE-961D-50E04A3B7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5BDC5B4-0F30-4878-BEF7-2ADF72326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4A850B7-3A95-468B-AB2F-A2D00B55F6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8C3B93B-3280-438F-A9A0-6ED7D49C3A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0FA2C302-5120-400E-AF3F-42C96D930C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D2EDB4C8-C816-4916-80EC-608C5FDE9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FF96-211A-436E-AE8A-F6103A2E6979}" type="datetimeFigureOut">
              <a:rPr lang="nb-NO" smtClean="0"/>
              <a:t>05.03.2019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723EC0DB-0069-4DC3-91FE-878B83C2D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22B24A97-C399-49DD-A471-D1921313B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26504-BE0B-4320-9889-3536FA7B7C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6600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7BDB4A3-1C3C-416A-8D04-6F35D74C0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5F5D878-895C-4208-BE65-DC1CEDA44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FF96-211A-436E-AE8A-F6103A2E6979}" type="datetimeFigureOut">
              <a:rPr lang="nb-NO" smtClean="0"/>
              <a:t>05.03.2019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86F98D2-F01E-4C35-8131-6A0A0DD81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3B98375-DD59-4396-9BEE-75DB02160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26504-BE0B-4320-9889-3536FA7B7C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7935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7D3812BD-8C37-4C8B-B104-68FF4F4C7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FF96-211A-436E-AE8A-F6103A2E6979}" type="datetimeFigureOut">
              <a:rPr lang="nb-NO" smtClean="0"/>
              <a:t>05.03.2019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2053D0D-38CD-4D39-8E43-3054C0036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FFC32A1E-B50F-4BCC-8F80-2E2D3768D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26504-BE0B-4320-9889-3536FA7B7C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4622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F0E13A-F3CA-4C96-8B00-366F3C5DB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63BE66D-42EE-403B-8443-6E6391D77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FA220172-14C3-4F61-8EAD-7E86864CD4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5BEB26C-5B3B-45C5-8EC5-BE9326854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FF96-211A-436E-AE8A-F6103A2E6979}" type="datetimeFigureOut">
              <a:rPr lang="nb-NO" smtClean="0"/>
              <a:t>05.03.2019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80CD696-F673-46E5-8E25-49C301F33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87757F7-1638-4A6C-BCAE-A9537B9B4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26504-BE0B-4320-9889-3536FA7B7C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6914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22D5DE4-E48E-4C45-B9BF-C4FF95BBE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D896DDD1-C898-496C-84AC-9CE9A018C0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5D876C4-DD06-4D90-95BB-EC5FE83FB2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447DFD0-609C-4615-BE8A-771018AC3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FF96-211A-436E-AE8A-F6103A2E6979}" type="datetimeFigureOut">
              <a:rPr lang="nb-NO" smtClean="0"/>
              <a:t>05.03.2019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CA2B3C4-58E5-481B-84FF-A11D78FFC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3922E27-A3B1-4BE8-AA95-0734CC541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26504-BE0B-4320-9889-3536FA7B7C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8536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FE7B7F94-2D80-459E-A00E-C16F74841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4D643EF-F84C-4665-B689-2519A82CB9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F7EDBAC-3629-450F-9732-2B5A181AED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AFF96-211A-436E-AE8A-F6103A2E6979}" type="datetimeFigureOut">
              <a:rPr lang="nb-NO" smtClean="0"/>
              <a:t>05.03.2019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CE2D4A6-AF28-48F6-85E7-F1B5626E8D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12F8D2A-F85F-4C9D-BE31-3AD9CE0FF9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26504-BE0B-4320-9889-3536FA7B7C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5942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A6B70A5-B420-475D-B03D-E4D5655945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07451"/>
          </a:xfrm>
        </p:spPr>
        <p:txBody>
          <a:bodyPr>
            <a:normAutofit/>
          </a:bodyPr>
          <a:lstStyle/>
          <a:p>
            <a:r>
              <a:rPr lang="nb-NO" sz="3200" dirty="0">
                <a:solidFill>
                  <a:srgbClr val="0070C0"/>
                </a:solidFill>
              </a:rPr>
              <a:t>Om det rettskildemessige </a:t>
            </a:r>
            <a:br>
              <a:rPr lang="nb-NO" sz="3200" dirty="0">
                <a:solidFill>
                  <a:srgbClr val="0070C0"/>
                </a:solidFill>
              </a:rPr>
            </a:br>
            <a:r>
              <a:rPr lang="nb-NO" sz="3200" dirty="0">
                <a:solidFill>
                  <a:srgbClr val="0070C0"/>
                </a:solidFill>
              </a:rPr>
              <a:t>grunnlaget for transformering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48B607D-F3EF-4ABC-9FCD-94BA193381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40341"/>
            <a:ext cx="9144000" cy="1655762"/>
          </a:xfrm>
        </p:spPr>
        <p:txBody>
          <a:bodyPr/>
          <a:lstStyle/>
          <a:p>
            <a:r>
              <a:rPr lang="nb-NO" dirty="0"/>
              <a:t>Dag Wiese Schartum</a:t>
            </a:r>
          </a:p>
        </p:txBody>
      </p:sp>
    </p:spTree>
    <p:extLst>
      <p:ext uri="{BB962C8B-B14F-4D97-AF65-F5344CB8AC3E}">
        <p14:creationId xmlns:p14="http://schemas.microsoft.com/office/powerpoint/2010/main" val="4127597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3549C66-2A9D-41EC-9CB7-3793EFFD9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rgbClr val="0070C0"/>
                </a:solidFill>
              </a:rPr>
              <a:t>Fra lovtekst til programkode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70B5DF44-715C-4479-BEDE-AE15D610B4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7132" y="2181895"/>
            <a:ext cx="5650146" cy="2494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311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293996" y="669700"/>
            <a:ext cx="1768475" cy="4038600"/>
            <a:chOff x="950" y="816"/>
            <a:chExt cx="1114" cy="2544"/>
          </a:xfrm>
        </p:grpSpPr>
        <p:sp>
          <p:nvSpPr>
            <p:cNvPr id="3088" name="Arc 6"/>
            <p:cNvSpPr>
              <a:spLocks/>
            </p:cNvSpPr>
            <p:nvPr/>
          </p:nvSpPr>
          <p:spPr bwMode="auto">
            <a:xfrm>
              <a:off x="1104" y="816"/>
              <a:ext cx="960" cy="2544"/>
            </a:xfrm>
            <a:custGeom>
              <a:avLst/>
              <a:gdLst>
                <a:gd name="T0" fmla="*/ 0 w 21600"/>
                <a:gd name="T1" fmla="*/ 0 h 41967"/>
                <a:gd name="T2" fmla="*/ 1 w 21600"/>
                <a:gd name="T3" fmla="*/ 9 h 41967"/>
                <a:gd name="T4" fmla="*/ 0 w 21600"/>
                <a:gd name="T5" fmla="*/ 5 h 41967"/>
                <a:gd name="T6" fmla="*/ 0 60000 65536"/>
                <a:gd name="T7" fmla="*/ 0 60000 65536"/>
                <a:gd name="T8" fmla="*/ 0 60000 65536"/>
                <a:gd name="T9" fmla="*/ 0 w 21600"/>
                <a:gd name="T10" fmla="*/ 0 h 41967"/>
                <a:gd name="T11" fmla="*/ 21600 w 21600"/>
                <a:gd name="T12" fmla="*/ 41967 h 419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1967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0756"/>
                    <a:pt x="15826" y="38917"/>
                    <a:pt x="7193" y="41967"/>
                  </a:cubicBezTo>
                </a:path>
                <a:path w="21600" h="41967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0756"/>
                    <a:pt x="15826" y="38917"/>
                    <a:pt x="7193" y="4196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089" name="Text Box 7"/>
            <p:cNvSpPr txBox="1">
              <a:spLocks noChangeArrowheads="1"/>
            </p:cNvSpPr>
            <p:nvPr/>
          </p:nvSpPr>
          <p:spPr bwMode="auto">
            <a:xfrm>
              <a:off x="950" y="1658"/>
              <a:ext cx="334" cy="40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>
                  <a:solidFill>
                    <a:schemeClr val="accent1"/>
                  </a:solidFill>
                </a:rPr>
                <a:t>§§§</a:t>
              </a:r>
              <a:br>
                <a:rPr lang="nb-NO">
                  <a:solidFill>
                    <a:schemeClr val="accent1"/>
                  </a:solidFill>
                </a:rPr>
              </a:br>
              <a:r>
                <a:rPr lang="nb-NO">
                  <a:solidFill>
                    <a:schemeClr val="accent1"/>
                  </a:solidFill>
                </a:rPr>
                <a:t>§§§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6357870" y="745900"/>
            <a:ext cx="1905000" cy="4038600"/>
            <a:chOff x="2880" y="864"/>
            <a:chExt cx="1200" cy="2544"/>
          </a:xfrm>
        </p:grpSpPr>
        <p:sp>
          <p:nvSpPr>
            <p:cNvPr id="3086" name="Arc 5"/>
            <p:cNvSpPr>
              <a:spLocks/>
            </p:cNvSpPr>
            <p:nvPr/>
          </p:nvSpPr>
          <p:spPr bwMode="auto">
            <a:xfrm flipH="1">
              <a:off x="2880" y="864"/>
              <a:ext cx="1200" cy="2544"/>
            </a:xfrm>
            <a:custGeom>
              <a:avLst/>
              <a:gdLst>
                <a:gd name="T0" fmla="*/ 0 w 21600"/>
                <a:gd name="T1" fmla="*/ 0 h 41967"/>
                <a:gd name="T2" fmla="*/ 1 w 21600"/>
                <a:gd name="T3" fmla="*/ 9 h 41967"/>
                <a:gd name="T4" fmla="*/ 0 w 21600"/>
                <a:gd name="T5" fmla="*/ 5 h 41967"/>
                <a:gd name="T6" fmla="*/ 0 60000 65536"/>
                <a:gd name="T7" fmla="*/ 0 60000 65536"/>
                <a:gd name="T8" fmla="*/ 0 60000 65536"/>
                <a:gd name="T9" fmla="*/ 0 w 21600"/>
                <a:gd name="T10" fmla="*/ 0 h 41967"/>
                <a:gd name="T11" fmla="*/ 21600 w 21600"/>
                <a:gd name="T12" fmla="*/ 41967 h 419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1967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0756"/>
                    <a:pt x="15826" y="38917"/>
                    <a:pt x="7193" y="41967"/>
                  </a:cubicBezTo>
                </a:path>
                <a:path w="21600" h="41967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0756"/>
                    <a:pt x="15826" y="38917"/>
                    <a:pt x="7193" y="4196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087" name="Text Box 10"/>
            <p:cNvSpPr txBox="1">
              <a:spLocks noChangeArrowheads="1"/>
            </p:cNvSpPr>
            <p:nvPr/>
          </p:nvSpPr>
          <p:spPr bwMode="auto">
            <a:xfrm>
              <a:off x="3494" y="1514"/>
              <a:ext cx="48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>
                  <a:solidFill>
                    <a:srgbClr val="FF3300"/>
                  </a:solidFill>
                </a:rPr>
                <a:t>00101</a:t>
              </a:r>
            </a:p>
            <a:p>
              <a:r>
                <a:rPr lang="nb-NO">
                  <a:solidFill>
                    <a:srgbClr val="FF3300"/>
                  </a:solidFill>
                </a:rPr>
                <a:t>01011</a:t>
              </a:r>
            </a:p>
          </p:txBody>
        </p:sp>
      </p:grpSp>
      <p:grpSp>
        <p:nvGrpSpPr>
          <p:cNvPr id="4" name="Gruppe 14"/>
          <p:cNvGrpSpPr>
            <a:grpSpLocks/>
          </p:cNvGrpSpPr>
          <p:nvPr/>
        </p:nvGrpSpPr>
        <p:grpSpPr bwMode="auto">
          <a:xfrm>
            <a:off x="4624321" y="2498500"/>
            <a:ext cx="1604927" cy="2466892"/>
            <a:chOff x="3143241" y="2743200"/>
            <a:chExt cx="1605374" cy="2466082"/>
          </a:xfrm>
        </p:grpSpPr>
        <p:sp>
          <p:nvSpPr>
            <p:cNvPr id="3083" name="Rectangle 12" descr="Rosa silkepapir"/>
            <p:cNvSpPr>
              <a:spLocks noChangeArrowheads="1"/>
            </p:cNvSpPr>
            <p:nvPr/>
          </p:nvSpPr>
          <p:spPr bwMode="auto">
            <a:xfrm>
              <a:off x="3429000" y="2743200"/>
              <a:ext cx="1066800" cy="68580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084" name="TekstSylinder 11"/>
            <p:cNvSpPr txBox="1">
              <a:spLocks noChangeArrowheads="1"/>
            </p:cNvSpPr>
            <p:nvPr/>
          </p:nvSpPr>
          <p:spPr bwMode="auto">
            <a:xfrm>
              <a:off x="3143241" y="4286255"/>
              <a:ext cx="1605374" cy="9230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dirty="0"/>
                <a:t>Metoder som</a:t>
              </a:r>
            </a:p>
            <a:p>
              <a:r>
                <a:rPr lang="nb-NO" dirty="0"/>
                <a:t>beskrevet i</a:t>
              </a:r>
            </a:p>
            <a:p>
              <a:r>
                <a:rPr lang="nb-NO" dirty="0">
                  <a:solidFill>
                    <a:srgbClr val="C00000"/>
                  </a:solidFill>
                </a:rPr>
                <a:t>Schartum 2018</a:t>
              </a:r>
            </a:p>
          </p:txBody>
        </p:sp>
        <p:cxnSp>
          <p:nvCxnSpPr>
            <p:cNvPr id="14" name="Rett linje 13"/>
            <p:cNvCxnSpPr>
              <a:stCxn id="3083" idx="2"/>
            </p:cNvCxnSpPr>
            <p:nvPr/>
          </p:nvCxnSpPr>
          <p:spPr>
            <a:xfrm rot="5400000">
              <a:off x="3481733" y="3804857"/>
              <a:ext cx="856969" cy="1048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uppe 16"/>
          <p:cNvGrpSpPr>
            <a:grpSpLocks/>
          </p:cNvGrpSpPr>
          <p:nvPr/>
        </p:nvGrpSpPr>
        <p:grpSpPr bwMode="auto">
          <a:xfrm>
            <a:off x="5976871" y="2498500"/>
            <a:ext cx="2384295" cy="1474884"/>
            <a:chOff x="4495800" y="2743200"/>
            <a:chExt cx="2384687" cy="1475103"/>
          </a:xfrm>
        </p:grpSpPr>
        <p:sp>
          <p:nvSpPr>
            <p:cNvPr id="3081" name="Rectangle 13" descr="Bukett"/>
            <p:cNvSpPr>
              <a:spLocks noChangeArrowheads="1"/>
            </p:cNvSpPr>
            <p:nvPr/>
          </p:nvSpPr>
          <p:spPr bwMode="auto">
            <a:xfrm>
              <a:off x="4495800" y="2743200"/>
              <a:ext cx="609600" cy="6858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082" name="TekstSylinder 15"/>
            <p:cNvSpPr txBox="1">
              <a:spLocks noChangeArrowheads="1"/>
            </p:cNvSpPr>
            <p:nvPr/>
          </p:nvSpPr>
          <p:spPr bwMode="auto">
            <a:xfrm>
              <a:off x="5072066" y="3571876"/>
              <a:ext cx="1808421" cy="646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dirty="0"/>
                <a:t>Systemutviklings-</a:t>
              </a:r>
            </a:p>
            <a:p>
              <a:r>
                <a:rPr lang="nb-NO" dirty="0"/>
                <a:t>metoder</a:t>
              </a:r>
            </a:p>
          </p:txBody>
        </p:sp>
      </p:grpSp>
      <p:grpSp>
        <p:nvGrpSpPr>
          <p:cNvPr id="7" name="Gruppe 6">
            <a:extLst>
              <a:ext uri="{FF2B5EF4-FFF2-40B4-BE49-F238E27FC236}">
                <a16:creationId xmlns:a16="http://schemas.microsoft.com/office/drawing/2014/main" id="{461B5D44-3191-45CB-81C9-3F58F021EB27}"/>
              </a:ext>
            </a:extLst>
          </p:cNvPr>
          <p:cNvGrpSpPr/>
          <p:nvPr/>
        </p:nvGrpSpPr>
        <p:grpSpPr>
          <a:xfrm>
            <a:off x="3624195" y="5327427"/>
            <a:ext cx="4071938" cy="726794"/>
            <a:chOff x="3667125" y="5572127"/>
            <a:chExt cx="4071938" cy="726794"/>
          </a:xfrm>
        </p:grpSpPr>
        <p:sp>
          <p:nvSpPr>
            <p:cNvPr id="18" name="Pil høyre 17"/>
            <p:cNvSpPr/>
            <p:nvPr/>
          </p:nvSpPr>
          <p:spPr bwMode="auto">
            <a:xfrm>
              <a:off x="3667125" y="5572127"/>
              <a:ext cx="4071938" cy="357188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/>
            </a:p>
          </p:txBody>
        </p:sp>
        <p:sp>
          <p:nvSpPr>
            <p:cNvPr id="3080" name="TekstSylinder 18"/>
            <p:cNvSpPr txBox="1">
              <a:spLocks noChangeArrowheads="1"/>
            </p:cNvSpPr>
            <p:nvPr/>
          </p:nvSpPr>
          <p:spPr bwMode="auto">
            <a:xfrm>
              <a:off x="3881438" y="5929589"/>
              <a:ext cx="3227807" cy="369332"/>
            </a:xfrm>
            <a:prstGeom prst="rect">
              <a:avLst/>
            </a:prstGeom>
            <a:solidFill>
              <a:srgbClr val="CC33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Systematisering </a:t>
              </a:r>
              <a:r>
                <a:rPr lang="nb-NO" dirty="0">
                  <a:solidFill>
                    <a:schemeClr val="accent5">
                      <a:lumMod val="20000"/>
                      <a:lumOff val="80000"/>
                    </a:schemeClr>
                  </a:solidFill>
                  <a:sym typeface="Wingdings" pitchFamily="2" charset="2"/>
                </a:rPr>
                <a:t> formalisering</a:t>
              </a:r>
              <a:endParaRPr lang="nb-NO" dirty="0"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</p:grpSp>
      <p:pic>
        <p:nvPicPr>
          <p:cNvPr id="6" name="Bilde 5">
            <a:extLst>
              <a:ext uri="{FF2B5EF4-FFF2-40B4-BE49-F238E27FC236}">
                <a16:creationId xmlns:a16="http://schemas.microsoft.com/office/drawing/2014/main" id="{CD210B87-127D-4C4C-8282-60ABAA7190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5606" y="2201848"/>
            <a:ext cx="2364548" cy="1034491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862641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6679F24-423E-4BAA-BB89-55A3E711D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2450"/>
            <a:ext cx="10515600" cy="626548"/>
          </a:xfrm>
        </p:spPr>
        <p:txBody>
          <a:bodyPr>
            <a:normAutofit/>
          </a:bodyPr>
          <a:lstStyle/>
          <a:p>
            <a:r>
              <a:rPr lang="nb-NO" sz="3200" dirty="0">
                <a:solidFill>
                  <a:srgbClr val="0070C0"/>
                </a:solidFill>
              </a:rPr>
              <a:t>Noen presiseringer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F3FD8F5-6B46-4CB8-B426-03BB800E3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2535"/>
            <a:ext cx="10515600" cy="4674428"/>
          </a:xfrm>
        </p:spPr>
        <p:txBody>
          <a:bodyPr>
            <a:normAutofit fontScale="85000" lnSpcReduction="20000"/>
          </a:bodyPr>
          <a:lstStyle/>
          <a:p>
            <a:r>
              <a:rPr lang="nb-NO" dirty="0"/>
              <a:t>To aspekter ved rettskildegrunnlaget</a:t>
            </a:r>
          </a:p>
          <a:p>
            <a:pPr lvl="1"/>
            <a:r>
              <a:rPr lang="nb-NO" dirty="0"/>
              <a:t>Noen rettskilder skal være gjenstand for transformering (</a:t>
            </a:r>
            <a:r>
              <a:rPr lang="nb-NO" i="1" dirty="0"/>
              <a:t>jus som innhold</a:t>
            </a:r>
            <a:r>
              <a:rPr lang="nb-NO" dirty="0"/>
              <a:t>)</a:t>
            </a:r>
          </a:p>
          <a:p>
            <a:pPr lvl="2"/>
            <a:r>
              <a:rPr lang="nb-NO" dirty="0"/>
              <a:t>Gjelder primært særlovgivning</a:t>
            </a:r>
          </a:p>
          <a:p>
            <a:pPr lvl="2"/>
            <a:r>
              <a:rPr lang="nb-NO" dirty="0"/>
              <a:t>Her må det skje et utvalg av rettskilder som er forskjellig for hver systemløsning</a:t>
            </a:r>
          </a:p>
          <a:p>
            <a:pPr lvl="2"/>
            <a:r>
              <a:rPr lang="nb-NO" dirty="0"/>
              <a:t>Det er slike rettskilder som er omhandlet i kapittel 7 i pensum, og som er tema i denne delen av forelesningen</a:t>
            </a:r>
          </a:p>
          <a:p>
            <a:pPr lvl="1"/>
            <a:r>
              <a:rPr lang="nb-NO" dirty="0"/>
              <a:t>Andre rettskilder vil utgjøre </a:t>
            </a:r>
            <a:r>
              <a:rPr lang="nb-NO" i="1" dirty="0"/>
              <a:t>rettslig ramme </a:t>
            </a:r>
            <a:r>
              <a:rPr lang="nb-NO" dirty="0"/>
              <a:t>for utviklingsarbeidet</a:t>
            </a:r>
          </a:p>
          <a:p>
            <a:pPr lvl="2"/>
            <a:r>
              <a:rPr lang="nb-NO" dirty="0"/>
              <a:t>Disse rettskildene vil i stor grad utgjøre en fast liste, og selve utvalget er derfor ikke spesielt vanskelig</a:t>
            </a:r>
          </a:p>
          <a:p>
            <a:pPr lvl="2"/>
            <a:r>
              <a:rPr lang="nb-NO" dirty="0"/>
              <a:t>Derfor trolig ikke aktuelt med utvalgskriterier mv</a:t>
            </a:r>
          </a:p>
          <a:p>
            <a:pPr lvl="2"/>
            <a:r>
              <a:rPr lang="nb-NO" dirty="0"/>
              <a:t>Også disse rettskildene må imidlertid foreligge samlet, på oversiktlig måte, og må bli kontinuerlig oppdatert</a:t>
            </a:r>
          </a:p>
          <a:p>
            <a:r>
              <a:rPr lang="nb-NO" dirty="0"/>
              <a:t>Et organisert rettskildegrunnlag er selve grunnmuren for det systemet som skal bygges, og har bl.a. betydning for</a:t>
            </a:r>
          </a:p>
          <a:p>
            <a:pPr lvl="1"/>
            <a:r>
              <a:rPr lang="nb-NO" dirty="0"/>
              <a:t>Rettslig systemdokumentasjon</a:t>
            </a:r>
          </a:p>
          <a:p>
            <a:pPr lvl="1"/>
            <a:r>
              <a:rPr lang="nb-NO" dirty="0"/>
              <a:t>Legalitetskontroll</a:t>
            </a:r>
          </a:p>
          <a:p>
            <a:pPr lvl="1"/>
            <a:r>
              <a:rPr lang="nb-NO" dirty="0"/>
              <a:t>Kilde for tekster i skjermbilder, vedtak mv</a:t>
            </a:r>
          </a:p>
        </p:txBody>
      </p:sp>
    </p:spTree>
    <p:extLst>
      <p:ext uri="{BB962C8B-B14F-4D97-AF65-F5344CB8AC3E}">
        <p14:creationId xmlns:p14="http://schemas.microsoft.com/office/powerpoint/2010/main" val="312792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kstSylinder 1">
            <a:extLst>
              <a:ext uri="{FF2B5EF4-FFF2-40B4-BE49-F238E27FC236}">
                <a16:creationId xmlns:a16="http://schemas.microsoft.com/office/drawing/2014/main" id="{D896CFB2-5CCC-4C64-A79B-7AF13E976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76" y="1928813"/>
            <a:ext cx="7878763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nb-NO" altLang="nb-NO" sz="1400" dirty="0"/>
              <a:t>Lover</a:t>
            </a:r>
          </a:p>
          <a:p>
            <a:pPr eaLnBrk="1" hangingPunct="1">
              <a:spcBef>
                <a:spcPct val="0"/>
              </a:spcBef>
            </a:pPr>
            <a:r>
              <a:rPr lang="nb-NO" altLang="nb-NO" sz="1400" dirty="0"/>
              <a:t>Forskrifter</a:t>
            </a:r>
          </a:p>
          <a:p>
            <a:pPr eaLnBrk="1" hangingPunct="1">
              <a:spcBef>
                <a:spcPct val="0"/>
              </a:spcBef>
            </a:pPr>
            <a:r>
              <a:rPr lang="nb-NO" altLang="nb-NO" sz="1400" dirty="0"/>
              <a:t>Stortingets plenumsforslag</a:t>
            </a:r>
          </a:p>
          <a:p>
            <a:pPr eaLnBrk="1" hangingPunct="1">
              <a:spcBef>
                <a:spcPct val="0"/>
              </a:spcBef>
            </a:pPr>
            <a:r>
              <a:rPr lang="nb-NO" altLang="nb-NO" sz="1400" dirty="0"/>
              <a:t>EUs direktiver og forordninger</a:t>
            </a:r>
          </a:p>
          <a:p>
            <a:pPr eaLnBrk="1" hangingPunct="1">
              <a:spcBef>
                <a:spcPct val="0"/>
              </a:spcBef>
            </a:pPr>
            <a:r>
              <a:rPr lang="nb-NO" altLang="nb-NO" sz="1400" dirty="0"/>
              <a:t>Lovforarbeider, herunder forarbeider til forskrifter (når de finnes)</a:t>
            </a:r>
          </a:p>
          <a:p>
            <a:pPr eaLnBrk="1" hangingPunct="1">
              <a:spcBef>
                <a:spcPct val="0"/>
              </a:spcBef>
            </a:pPr>
            <a:r>
              <a:rPr lang="nb-NO" altLang="nb-NO" sz="1400" dirty="0"/>
              <a:t>Internasjonale traktater og konvensjoner</a:t>
            </a:r>
          </a:p>
          <a:p>
            <a:pPr eaLnBrk="1" hangingPunct="1">
              <a:spcBef>
                <a:spcPct val="0"/>
              </a:spcBef>
            </a:pPr>
            <a:r>
              <a:rPr lang="nb-NO" altLang="nb-NO" sz="1400" dirty="0"/>
              <a:t>Rettsavgjørelser</a:t>
            </a:r>
          </a:p>
          <a:p>
            <a:pPr eaLnBrk="1" hangingPunct="1">
              <a:spcBef>
                <a:spcPct val="0"/>
              </a:spcBef>
            </a:pPr>
            <a:r>
              <a:rPr lang="nb-NO" altLang="nb-NO" sz="1400" dirty="0"/>
              <a:t>Forvaltningsinterne regler (generelle instrukser og retningslinjer om rettsanvendelse og skjønnsutøvelse)</a:t>
            </a:r>
          </a:p>
          <a:p>
            <a:pPr eaLnBrk="1" hangingPunct="1">
              <a:spcBef>
                <a:spcPct val="0"/>
              </a:spcBef>
            </a:pPr>
            <a:r>
              <a:rPr lang="nb-NO" altLang="nb-NO" sz="1400" dirty="0"/>
              <a:t>Forvaltningens presedensavgjørelser</a:t>
            </a:r>
          </a:p>
          <a:p>
            <a:pPr eaLnBrk="1" hangingPunct="1">
              <a:spcBef>
                <a:spcPct val="0"/>
              </a:spcBef>
            </a:pPr>
            <a:r>
              <a:rPr lang="nb-NO" altLang="nb-NO" sz="1400" dirty="0"/>
              <a:t>Avgjørelser i eksterne klageorganer</a:t>
            </a:r>
          </a:p>
          <a:p>
            <a:pPr eaLnBrk="1" hangingPunct="1">
              <a:spcBef>
                <a:spcPct val="0"/>
              </a:spcBef>
            </a:pPr>
            <a:r>
              <a:rPr lang="nb-NO" altLang="nb-NO" sz="1400" dirty="0"/>
              <a:t>Uttalelser fra Sivilombudsmannen</a:t>
            </a:r>
          </a:p>
          <a:p>
            <a:pPr eaLnBrk="1" hangingPunct="1">
              <a:spcBef>
                <a:spcPct val="0"/>
              </a:spcBef>
            </a:pPr>
            <a:r>
              <a:rPr lang="nb-NO" altLang="nb-NO" sz="1400" dirty="0"/>
              <a:t>Uttalelser fra Justisdepartementets lovavdeling</a:t>
            </a:r>
          </a:p>
          <a:p>
            <a:pPr eaLnBrk="1" hangingPunct="1">
              <a:spcBef>
                <a:spcPct val="0"/>
              </a:spcBef>
            </a:pPr>
            <a:r>
              <a:rPr lang="nb-NO" altLang="nb-NO" sz="1400" dirty="0"/>
              <a:t>Rettsoppfatninger i juridisk litteratur</a:t>
            </a:r>
          </a:p>
          <a:p>
            <a:pPr eaLnBrk="1" hangingPunct="1">
              <a:spcBef>
                <a:spcPct val="0"/>
              </a:spcBef>
            </a:pPr>
            <a:r>
              <a:rPr lang="nb-NO" altLang="nb-NO" sz="1400" dirty="0"/>
              <a:t>Avtaler</a:t>
            </a:r>
          </a:p>
          <a:p>
            <a:pPr eaLnBrk="1" hangingPunct="1">
              <a:spcBef>
                <a:spcPct val="0"/>
              </a:spcBef>
            </a:pPr>
            <a:r>
              <a:rPr lang="nb-NO" altLang="nb-NO" sz="1400" dirty="0"/>
              <a:t>Programkode fra andre relevante beslutningssystemer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b-NO" altLang="nb-NO" sz="1800" dirty="0"/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7BB064DC-91A5-40CD-8C33-801CA8871206}"/>
              </a:ext>
            </a:extLst>
          </p:cNvPr>
          <p:cNvSpPr txBox="1"/>
          <p:nvPr/>
        </p:nvSpPr>
        <p:spPr>
          <a:xfrm>
            <a:off x="1809751" y="564863"/>
            <a:ext cx="7712432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nb-NO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Særlig aktuelle rettskilder i utviklingsarbeidet</a:t>
            </a:r>
          </a:p>
        </p:txBody>
      </p:sp>
      <p:grpSp>
        <p:nvGrpSpPr>
          <p:cNvPr id="9" name="Gruppe 8">
            <a:extLst>
              <a:ext uri="{FF2B5EF4-FFF2-40B4-BE49-F238E27FC236}">
                <a16:creationId xmlns:a16="http://schemas.microsoft.com/office/drawing/2014/main" id="{246AA41A-A6A9-4D95-940C-72217106924E}"/>
              </a:ext>
            </a:extLst>
          </p:cNvPr>
          <p:cNvGrpSpPr>
            <a:grpSpLocks/>
          </p:cNvGrpSpPr>
          <p:nvPr/>
        </p:nvGrpSpPr>
        <p:grpSpPr bwMode="auto">
          <a:xfrm>
            <a:off x="1809751" y="2000250"/>
            <a:ext cx="428625" cy="3143250"/>
            <a:chOff x="285750" y="2000250"/>
            <a:chExt cx="428625" cy="3143250"/>
          </a:xfrm>
        </p:grpSpPr>
        <p:sp>
          <p:nvSpPr>
            <p:cNvPr id="4" name="Pil høyre 3">
              <a:extLst>
                <a:ext uri="{FF2B5EF4-FFF2-40B4-BE49-F238E27FC236}">
                  <a16:creationId xmlns:a16="http://schemas.microsoft.com/office/drawing/2014/main" id="{6D30B716-5076-4FA4-9611-022813AFB281}"/>
                </a:ext>
              </a:extLst>
            </p:cNvPr>
            <p:cNvSpPr/>
            <p:nvPr/>
          </p:nvSpPr>
          <p:spPr>
            <a:xfrm>
              <a:off x="285750" y="2000250"/>
              <a:ext cx="428625" cy="142875"/>
            </a:xfrm>
            <a:prstGeom prst="rightArrow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/>
            </a:p>
          </p:txBody>
        </p:sp>
        <p:sp>
          <p:nvSpPr>
            <p:cNvPr id="5" name="Pil høyre 4">
              <a:extLst>
                <a:ext uri="{FF2B5EF4-FFF2-40B4-BE49-F238E27FC236}">
                  <a16:creationId xmlns:a16="http://schemas.microsoft.com/office/drawing/2014/main" id="{2E5E836C-0C06-4BF9-B4E3-4A918FE2BEDF}"/>
                </a:ext>
              </a:extLst>
            </p:cNvPr>
            <p:cNvSpPr/>
            <p:nvPr/>
          </p:nvSpPr>
          <p:spPr>
            <a:xfrm>
              <a:off x="285750" y="2214563"/>
              <a:ext cx="428625" cy="142875"/>
            </a:xfrm>
            <a:prstGeom prst="rightArrow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/>
            </a:p>
          </p:txBody>
        </p:sp>
        <p:sp>
          <p:nvSpPr>
            <p:cNvPr id="6" name="Pil høyre 5">
              <a:extLst>
                <a:ext uri="{FF2B5EF4-FFF2-40B4-BE49-F238E27FC236}">
                  <a16:creationId xmlns:a16="http://schemas.microsoft.com/office/drawing/2014/main" id="{15DCC29C-D637-474C-A7A9-FF1B6B79F6B3}"/>
                </a:ext>
              </a:extLst>
            </p:cNvPr>
            <p:cNvSpPr/>
            <p:nvPr/>
          </p:nvSpPr>
          <p:spPr>
            <a:xfrm>
              <a:off x="285750" y="2857500"/>
              <a:ext cx="428625" cy="142875"/>
            </a:xfrm>
            <a:prstGeom prst="rightArrow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/>
            </a:p>
          </p:txBody>
        </p:sp>
        <p:grpSp>
          <p:nvGrpSpPr>
            <p:cNvPr id="10248" name="Gruppe 9">
              <a:extLst>
                <a:ext uri="{FF2B5EF4-FFF2-40B4-BE49-F238E27FC236}">
                  <a16:creationId xmlns:a16="http://schemas.microsoft.com/office/drawing/2014/main" id="{32B04A58-CF62-4172-9048-E5E53C1811F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5750" y="3500438"/>
              <a:ext cx="428625" cy="1643062"/>
              <a:chOff x="285720" y="3500438"/>
              <a:chExt cx="428655" cy="1643073"/>
            </a:xfrm>
          </p:grpSpPr>
          <p:sp>
            <p:nvSpPr>
              <p:cNvPr id="7" name="Pil høyre 6">
                <a:extLst>
                  <a:ext uri="{FF2B5EF4-FFF2-40B4-BE49-F238E27FC236}">
                    <a16:creationId xmlns:a16="http://schemas.microsoft.com/office/drawing/2014/main" id="{8EC53D91-C872-4388-AC94-F09174839B56}"/>
                  </a:ext>
                </a:extLst>
              </p:cNvPr>
              <p:cNvSpPr/>
              <p:nvPr/>
            </p:nvSpPr>
            <p:spPr bwMode="auto">
              <a:xfrm>
                <a:off x="285720" y="3500438"/>
                <a:ext cx="428655" cy="142876"/>
              </a:xfrm>
              <a:prstGeom prst="rightArrow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b-NO"/>
              </a:p>
            </p:txBody>
          </p:sp>
          <p:sp>
            <p:nvSpPr>
              <p:cNvPr id="8" name="Pil høyre 7">
                <a:extLst>
                  <a:ext uri="{FF2B5EF4-FFF2-40B4-BE49-F238E27FC236}">
                    <a16:creationId xmlns:a16="http://schemas.microsoft.com/office/drawing/2014/main" id="{AEC66671-813A-4F78-AA6F-E586BFC1F410}"/>
                  </a:ext>
                </a:extLst>
              </p:cNvPr>
              <p:cNvSpPr/>
              <p:nvPr/>
            </p:nvSpPr>
            <p:spPr bwMode="auto">
              <a:xfrm>
                <a:off x="285720" y="5000635"/>
                <a:ext cx="428655" cy="142876"/>
              </a:xfrm>
              <a:prstGeom prst="rightArrow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b-NO"/>
              </a:p>
            </p:txBody>
          </p:sp>
        </p:grpSp>
      </p:grpSp>
      <p:sp>
        <p:nvSpPr>
          <p:cNvPr id="2" name="TekstSylinder 1">
            <a:extLst>
              <a:ext uri="{FF2B5EF4-FFF2-40B4-BE49-F238E27FC236}">
                <a16:creationId xmlns:a16="http://schemas.microsoft.com/office/drawing/2014/main" id="{9D67CF32-68CB-452A-BF42-033B84237DB9}"/>
              </a:ext>
            </a:extLst>
          </p:cNvPr>
          <p:cNvSpPr txBox="1"/>
          <p:nvPr/>
        </p:nvSpPr>
        <p:spPr>
          <a:xfrm>
            <a:off x="2238376" y="5653921"/>
            <a:ext cx="380283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dirty="0"/>
              <a:t>Men </a:t>
            </a:r>
            <a:r>
              <a:rPr lang="nb-NO" i="1" dirty="0"/>
              <a:t>alle</a:t>
            </a:r>
            <a:r>
              <a:rPr lang="nb-NO" dirty="0"/>
              <a:t> rettskilder kan være aktuelle!</a:t>
            </a:r>
          </a:p>
        </p:txBody>
      </p:sp>
    </p:spTree>
    <p:extLst>
      <p:ext uri="{BB962C8B-B14F-4D97-AF65-F5344CB8AC3E}">
        <p14:creationId xmlns:p14="http://schemas.microsoft.com/office/powerpoint/2010/main" val="52561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5B7E076-CA58-4E8C-95AB-D0C562251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rgbClr val="0070C0"/>
                </a:solidFill>
              </a:rPr>
              <a:t>Programkode som rettskilde?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625BE8F-A067-4A55-A5AE-ED576C56B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7487"/>
            <a:ext cx="10515600" cy="4279476"/>
          </a:xfrm>
        </p:spPr>
        <p:txBody>
          <a:bodyPr>
            <a:normAutofit fontScale="92500"/>
          </a:bodyPr>
          <a:lstStyle/>
          <a:p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Utgangspunkt: Programkode er ikke anerkjent som rettskilde, men kan konkret ses som uttrykk for forvaltningspraksis, og forvaltningspraksis kan ha rettskildemessig vekt</a:t>
            </a:r>
          </a:p>
          <a:p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Momenter til vurderingen av programkode som uttrykk for forvaltningspraksis:</a:t>
            </a:r>
          </a:p>
          <a:p>
            <a:pPr lvl="1"/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Programkoden </a:t>
            </a:r>
            <a:r>
              <a:rPr lang="nb-NO" sz="22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gir uttrykk for juridisk begrunnede synspunkter </a:t>
            </a:r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på rettsspørsmål</a:t>
            </a:r>
          </a:p>
          <a:p>
            <a:pPr lvl="1"/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Løsningen i programkoden har vært </a:t>
            </a:r>
            <a:r>
              <a:rPr lang="nb-NO" sz="22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alminnelig kjent</a:t>
            </a:r>
          </a:p>
          <a:p>
            <a:pPr lvl="1"/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Programkoden representerer </a:t>
            </a:r>
            <a:r>
              <a:rPr lang="nb-NO" sz="22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praksis av lang varighet</a:t>
            </a:r>
          </a:p>
          <a:p>
            <a:pPr lvl="1"/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Programkoden representerer </a:t>
            </a:r>
            <a:r>
              <a:rPr lang="nb-NO" sz="22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praksis med et stort omfang</a:t>
            </a:r>
          </a:p>
          <a:p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Bør/kan uansett ikke bare kopiere kode som tilfredsstiller vurderingstemaene ovenfor, men må vurdere konkret og innestå for løsningen</a:t>
            </a:r>
          </a:p>
          <a:p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Det rettslige innholdet av programkoden må holdes opp mot andre rettskilder, og det rettslige innholdet av koden kan konkret «bli veiet og funnet for lett» i en vurdering av det samlede rettskildematerialet</a:t>
            </a:r>
          </a:p>
        </p:txBody>
      </p:sp>
    </p:spTree>
    <p:extLst>
      <p:ext uri="{BB962C8B-B14F-4D97-AF65-F5344CB8AC3E}">
        <p14:creationId xmlns:p14="http://schemas.microsoft.com/office/powerpoint/2010/main" val="3188290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2264779-AC23-4ED1-AD89-D4F9DF1617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762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nb-NO" sz="2800" dirty="0">
                <a:solidFill>
                  <a:srgbClr val="0070C0"/>
                </a:solidFill>
              </a:rPr>
              <a:t>De fire </a:t>
            </a:r>
            <a:r>
              <a:rPr lang="nb-NO" sz="2800" dirty="0" err="1">
                <a:solidFill>
                  <a:srgbClr val="0070C0"/>
                </a:solidFill>
              </a:rPr>
              <a:t>hovedtrinnene</a:t>
            </a:r>
            <a:r>
              <a:rPr lang="nb-NO" sz="2800" dirty="0">
                <a:solidFill>
                  <a:srgbClr val="0070C0"/>
                </a:solidFill>
              </a:rPr>
              <a:t> i arbeidet med rettskildene frem til analyse (klargjøring) </a:t>
            </a:r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59B31E69-2635-46E4-93B6-E5788B898D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886201"/>
            <a:ext cx="6934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nb-NO" altLang="nb-NO" sz="2000">
                <a:solidFill>
                  <a:srgbClr val="660066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Begrunnelse: Fullstendighet, stabilitet over tid, gjennomsiktighet</a:t>
            </a:r>
          </a:p>
        </p:txBody>
      </p:sp>
      <p:grpSp>
        <p:nvGrpSpPr>
          <p:cNvPr id="11268" name="Group 8">
            <a:extLst>
              <a:ext uri="{FF2B5EF4-FFF2-40B4-BE49-F238E27FC236}">
                <a16:creationId xmlns:a16="http://schemas.microsoft.com/office/drawing/2014/main" id="{8971CAD2-4974-41BE-8B3E-141EC37DC8E8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1676401"/>
            <a:ext cx="6496050" cy="777875"/>
            <a:chOff x="624" y="1056"/>
            <a:chExt cx="4092" cy="490"/>
          </a:xfrm>
        </p:grpSpPr>
        <p:sp>
          <p:nvSpPr>
            <p:cNvPr id="11281" name="Text Box 6">
              <a:extLst>
                <a:ext uri="{FF2B5EF4-FFF2-40B4-BE49-F238E27FC236}">
                  <a16:creationId xmlns:a16="http://schemas.microsoft.com/office/drawing/2014/main" id="{3C2B44FA-30B9-44F3-A6E3-A48475975A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1056"/>
              <a:ext cx="163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800" b="1">
                  <a:solidFill>
                    <a:schemeClr val="accent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1  Valg av grunnlagssystem</a:t>
              </a:r>
            </a:p>
          </p:txBody>
        </p:sp>
        <p:sp>
          <p:nvSpPr>
            <p:cNvPr id="11282" name="Text Box 7">
              <a:extLst>
                <a:ext uri="{FF2B5EF4-FFF2-40B4-BE49-F238E27FC236}">
                  <a16:creationId xmlns:a16="http://schemas.microsoft.com/office/drawing/2014/main" id="{D3EC5705-EA36-446F-99F9-2DCD47C8AB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1296"/>
              <a:ext cx="40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2000">
                  <a:latin typeface="Calibri Light" panose="020F0302020204030204" pitchFamily="34" charset="0"/>
                  <a:cs typeface="Calibri Light" panose="020F0302020204030204" pitchFamily="34" charset="0"/>
                </a:rPr>
                <a:t>(hvilke pålitelige informasjonssystemer kan vi gjøre bruk av?)</a:t>
              </a:r>
            </a:p>
          </p:txBody>
        </p:sp>
      </p:grpSp>
      <p:grpSp>
        <p:nvGrpSpPr>
          <p:cNvPr id="3" name="Group 18">
            <a:extLst>
              <a:ext uri="{FF2B5EF4-FFF2-40B4-BE49-F238E27FC236}">
                <a16:creationId xmlns:a16="http://schemas.microsoft.com/office/drawing/2014/main" id="{4CB28CAA-FBA3-4CCB-B74B-D311AE234A05}"/>
              </a:ext>
            </a:extLst>
          </p:cNvPr>
          <p:cNvGrpSpPr>
            <a:grpSpLocks/>
          </p:cNvGrpSpPr>
          <p:nvPr/>
        </p:nvGrpSpPr>
        <p:grpSpPr bwMode="auto">
          <a:xfrm>
            <a:off x="2514601" y="2590801"/>
            <a:ext cx="5464175" cy="777875"/>
            <a:chOff x="624" y="1632"/>
            <a:chExt cx="3442" cy="490"/>
          </a:xfrm>
        </p:grpSpPr>
        <p:sp>
          <p:nvSpPr>
            <p:cNvPr id="11279" name="Text Box 9">
              <a:extLst>
                <a:ext uri="{FF2B5EF4-FFF2-40B4-BE49-F238E27FC236}">
                  <a16:creationId xmlns:a16="http://schemas.microsoft.com/office/drawing/2014/main" id="{A40E7524-C8BD-40F6-A83F-21CD1F51E8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1632"/>
              <a:ext cx="339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800" b="1">
                  <a:solidFill>
                    <a:schemeClr val="accent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2  Utvalg av rettskilder fra grunnlagssystemet/-systemene</a:t>
              </a:r>
            </a:p>
          </p:txBody>
        </p:sp>
        <p:sp>
          <p:nvSpPr>
            <p:cNvPr id="11280" name="Text Box 10">
              <a:extLst>
                <a:ext uri="{FF2B5EF4-FFF2-40B4-BE49-F238E27FC236}">
                  <a16:creationId xmlns:a16="http://schemas.microsoft.com/office/drawing/2014/main" id="{096F1FF1-8E4D-4135-A9BD-17E6DEEF5F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1872"/>
              <a:ext cx="344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2000">
                  <a:latin typeface="Calibri Light" panose="020F0302020204030204" pitchFamily="34" charset="0"/>
                  <a:cs typeface="Calibri Light" panose="020F0302020204030204" pitchFamily="34" charset="0"/>
                </a:rPr>
                <a:t>(hva skal velges ut og hvorledes skal utvalget skje?)</a:t>
              </a:r>
            </a:p>
          </p:txBody>
        </p:sp>
      </p:grpSp>
      <p:sp>
        <p:nvSpPr>
          <p:cNvPr id="5131" name="Text Box 11">
            <a:extLst>
              <a:ext uri="{FF2B5EF4-FFF2-40B4-BE49-F238E27FC236}">
                <a16:creationId xmlns:a16="http://schemas.microsoft.com/office/drawing/2014/main" id="{AA8CC0C8-A2E9-4A9C-82AF-EDA212BE04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276600"/>
            <a:ext cx="22247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nb-NO" altLang="nb-NO" sz="2000">
                <a:solidFill>
                  <a:srgbClr val="CC33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Subjektivt utvalg?</a:t>
            </a:r>
          </a:p>
        </p:txBody>
      </p:sp>
      <p:sp>
        <p:nvSpPr>
          <p:cNvPr id="5132" name="Text Box 12">
            <a:extLst>
              <a:ext uri="{FF2B5EF4-FFF2-40B4-BE49-F238E27FC236}">
                <a16:creationId xmlns:a16="http://schemas.microsoft.com/office/drawing/2014/main" id="{6EA2C987-F10E-4DFA-9548-6A6834A5B0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276601"/>
            <a:ext cx="63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sz="2000">
                <a:solidFill>
                  <a:srgbClr val="CC33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Nei!</a:t>
            </a:r>
          </a:p>
        </p:txBody>
      </p:sp>
      <p:sp>
        <p:nvSpPr>
          <p:cNvPr id="5133" name="Text Box 13">
            <a:extLst>
              <a:ext uri="{FF2B5EF4-FFF2-40B4-BE49-F238E27FC236}">
                <a16:creationId xmlns:a16="http://schemas.microsoft.com/office/drawing/2014/main" id="{886EA18C-CDCB-4880-8993-9A128B7B60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581400"/>
            <a:ext cx="384861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nb-NO" altLang="nb-NO" sz="200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Anvendelse av ”utvalgskriterier”?</a:t>
            </a:r>
          </a:p>
        </p:txBody>
      </p:sp>
      <p:sp>
        <p:nvSpPr>
          <p:cNvPr id="5134" name="Text Box 14">
            <a:extLst>
              <a:ext uri="{FF2B5EF4-FFF2-40B4-BE49-F238E27FC236}">
                <a16:creationId xmlns:a16="http://schemas.microsoft.com/office/drawing/2014/main" id="{8BBD62F6-0214-409A-A613-6315E3A7B7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1" y="3581401"/>
            <a:ext cx="479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sz="200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Ja!</a:t>
            </a:r>
          </a:p>
        </p:txBody>
      </p:sp>
      <p:grpSp>
        <p:nvGrpSpPr>
          <p:cNvPr id="4" name="Group 17">
            <a:extLst>
              <a:ext uri="{FF2B5EF4-FFF2-40B4-BE49-F238E27FC236}">
                <a16:creationId xmlns:a16="http://schemas.microsoft.com/office/drawing/2014/main" id="{E7F82585-958E-4830-A161-88E8EE66FA61}"/>
              </a:ext>
            </a:extLst>
          </p:cNvPr>
          <p:cNvGrpSpPr>
            <a:grpSpLocks/>
          </p:cNvGrpSpPr>
          <p:nvPr/>
        </p:nvGrpSpPr>
        <p:grpSpPr bwMode="auto">
          <a:xfrm>
            <a:off x="2727326" y="4129089"/>
            <a:ext cx="6386513" cy="687387"/>
            <a:chOff x="758" y="2601"/>
            <a:chExt cx="4023" cy="433"/>
          </a:xfrm>
        </p:grpSpPr>
        <p:sp>
          <p:nvSpPr>
            <p:cNvPr id="11277" name="Text Box 15">
              <a:extLst>
                <a:ext uri="{FF2B5EF4-FFF2-40B4-BE49-F238E27FC236}">
                  <a16:creationId xmlns:a16="http://schemas.microsoft.com/office/drawing/2014/main" id="{BD0165BF-8599-4ACD-9365-33EE04768C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8" y="2601"/>
              <a:ext cx="362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2000">
                  <a:solidFill>
                    <a:srgbClr val="CC0099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Benytte mest mulig stabile og vurderingsfrie kriterier:</a:t>
              </a:r>
            </a:p>
          </p:txBody>
        </p:sp>
        <p:sp>
          <p:nvSpPr>
            <p:cNvPr id="11278" name="Text Box 16">
              <a:extLst>
                <a:ext uri="{FF2B5EF4-FFF2-40B4-BE49-F238E27FC236}">
                  <a16:creationId xmlns:a16="http://schemas.microsoft.com/office/drawing/2014/main" id="{253B5103-1F3D-4A6B-8C65-00B33C707E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784"/>
              <a:ext cx="401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2000">
                  <a:solidFill>
                    <a:srgbClr val="CC0099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Type rettskilde, tidsangivelser, ansvarlig organ, hjemmel osv</a:t>
              </a:r>
            </a:p>
          </p:txBody>
        </p:sp>
      </p:grpSp>
      <p:sp>
        <p:nvSpPr>
          <p:cNvPr id="5139" name="Text Box 19">
            <a:extLst>
              <a:ext uri="{FF2B5EF4-FFF2-40B4-BE49-F238E27FC236}">
                <a16:creationId xmlns:a16="http://schemas.microsoft.com/office/drawing/2014/main" id="{D57953B9-DF56-4EE6-A1EC-ED46DF3479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4800601"/>
            <a:ext cx="78486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sz="1800">
                <a:latin typeface="Calibri Light" panose="020F0302020204030204" pitchFamily="34" charset="0"/>
                <a:cs typeface="Calibri Light" panose="020F0302020204030204" pitchFamily="34" charset="0"/>
              </a:rPr>
              <a:t>Eksempler: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sz="1800">
                <a:latin typeface="Calibri Light" panose="020F0302020204030204" pitchFamily="34" charset="0"/>
                <a:cs typeface="Calibri Light" panose="020F0302020204030204" pitchFamily="34" charset="0"/>
              </a:rPr>
              <a:t>”Alle forskrifter gitt med hjemmel i ligningslovens kapittel 6.”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sz="1800">
                <a:latin typeface="Calibri Light" panose="020F0302020204030204" pitchFamily="34" charset="0"/>
                <a:cs typeface="Calibri Light" panose="020F0302020204030204" pitchFamily="34" charset="0"/>
              </a:rPr>
              <a:t>”Alle høyesterettsdommer som det er vist til i etaten [X]s arkiv [Y] og som i fulltekstversjonen inneholder henvisning til lov [a] og forskrifter [b, c eller d]”</a:t>
            </a:r>
          </a:p>
        </p:txBody>
      </p:sp>
    </p:spTree>
    <p:extLst>
      <p:ext uri="{BB962C8B-B14F-4D97-AF65-F5344CB8AC3E}">
        <p14:creationId xmlns:p14="http://schemas.microsoft.com/office/powerpoint/2010/main" val="1501582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5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build="p" autoUpdateAnimBg="0"/>
      <p:bldP spid="5131" grpId="0" build="p" autoUpdateAnimBg="0"/>
      <p:bldP spid="5132" grpId="0" build="p" autoUpdateAnimBg="0"/>
      <p:bldP spid="5133" grpId="0" build="p" autoUpdateAnimBg="0"/>
      <p:bldP spid="5134" grpId="0" build="p" autoUpdateAnimBg="0"/>
      <p:bldP spid="513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A87EE9A-46D2-40C5-9671-B911AB0EEA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sz="2800" b="1">
                <a:solidFill>
                  <a:schemeClr val="accent2"/>
                </a:solidFill>
              </a:rPr>
              <a:t>De fire hovedtrinnene i arbeidet med rettskildene frem til analyse </a:t>
            </a:r>
            <a:r>
              <a:rPr lang="nb-NO" altLang="nb-NO" sz="2800">
                <a:solidFill>
                  <a:schemeClr val="accent2"/>
                </a:solidFill>
              </a:rPr>
              <a:t>(</a:t>
            </a:r>
            <a:r>
              <a:rPr lang="nb-NO" altLang="nb-NO" sz="2800" i="1">
                <a:solidFill>
                  <a:schemeClr val="accent2"/>
                </a:solidFill>
              </a:rPr>
              <a:t>fortsatt</a:t>
            </a:r>
            <a:r>
              <a:rPr lang="nb-NO" altLang="nb-NO" sz="2800">
                <a:solidFill>
                  <a:schemeClr val="accent2"/>
                </a:solidFill>
              </a:rPr>
              <a:t>)</a:t>
            </a:r>
            <a:endParaRPr lang="nb-NO" altLang="nb-NO" sz="2800" b="1">
              <a:solidFill>
                <a:schemeClr val="accent2"/>
              </a:solidFill>
            </a:endParaRPr>
          </a:p>
        </p:txBody>
      </p:sp>
      <p:sp>
        <p:nvSpPr>
          <p:cNvPr id="12291" name="Text Box 4">
            <a:extLst>
              <a:ext uri="{FF2B5EF4-FFF2-40B4-BE49-F238E27FC236}">
                <a16:creationId xmlns:a16="http://schemas.microsoft.com/office/drawing/2014/main" id="{46E367F5-ACBA-412D-A818-6751480E7E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8726" y="1870075"/>
            <a:ext cx="3603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sz="1800" b="1">
                <a:solidFill>
                  <a:schemeClr val="accent1"/>
                </a:solidFill>
              </a:rPr>
              <a:t>3   Organisering i ”dokumentrekker</a:t>
            </a:r>
            <a:r>
              <a:rPr lang="nb-NO" altLang="nb-NO" sz="1800">
                <a:solidFill>
                  <a:schemeClr val="accent1"/>
                </a:solidFill>
              </a:rPr>
              <a:t>”</a:t>
            </a:r>
          </a:p>
        </p:txBody>
      </p:sp>
      <p:grpSp>
        <p:nvGrpSpPr>
          <p:cNvPr id="2" name="Group 13">
            <a:extLst>
              <a:ext uri="{FF2B5EF4-FFF2-40B4-BE49-F238E27FC236}">
                <a16:creationId xmlns:a16="http://schemas.microsoft.com/office/drawing/2014/main" id="{623740F4-8E9B-465A-8EED-5D374FE7E456}"/>
              </a:ext>
            </a:extLst>
          </p:cNvPr>
          <p:cNvGrpSpPr>
            <a:grpSpLocks/>
          </p:cNvGrpSpPr>
          <p:nvPr/>
        </p:nvGrpSpPr>
        <p:grpSpPr bwMode="auto">
          <a:xfrm>
            <a:off x="2743201" y="3200400"/>
            <a:ext cx="4322763" cy="369888"/>
            <a:chOff x="1104" y="1920"/>
            <a:chExt cx="2723" cy="233"/>
          </a:xfrm>
        </p:grpSpPr>
        <p:sp>
          <p:nvSpPr>
            <p:cNvPr id="12320" name="Text Box 7">
              <a:extLst>
                <a:ext uri="{FF2B5EF4-FFF2-40B4-BE49-F238E27FC236}">
                  <a16:creationId xmlns:a16="http://schemas.microsoft.com/office/drawing/2014/main" id="{B4CB842A-6DB3-4ABF-9BFE-C4624D790F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920"/>
              <a:ext cx="39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NOU</a:t>
              </a:r>
            </a:p>
          </p:txBody>
        </p:sp>
        <p:sp>
          <p:nvSpPr>
            <p:cNvPr id="12321" name="Text Box 8">
              <a:extLst>
                <a:ext uri="{FF2B5EF4-FFF2-40B4-BE49-F238E27FC236}">
                  <a16:creationId xmlns:a16="http://schemas.microsoft.com/office/drawing/2014/main" id="{B227973B-B183-443F-AAAF-12FD12C5EA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1920"/>
              <a:ext cx="52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Prop. L</a:t>
              </a:r>
            </a:p>
          </p:txBody>
        </p:sp>
        <p:sp>
          <p:nvSpPr>
            <p:cNvPr id="12322" name="Text Box 9">
              <a:extLst>
                <a:ext uri="{FF2B5EF4-FFF2-40B4-BE49-F238E27FC236}">
                  <a16:creationId xmlns:a16="http://schemas.microsoft.com/office/drawing/2014/main" id="{5D2BB352-AC3E-4323-AAEC-DE818B1E00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1920"/>
              <a:ext cx="123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Innst. L (lovvedtak)</a:t>
              </a:r>
            </a:p>
          </p:txBody>
        </p:sp>
        <p:sp>
          <p:nvSpPr>
            <p:cNvPr id="12323" name="Line 11">
              <a:extLst>
                <a:ext uri="{FF2B5EF4-FFF2-40B4-BE49-F238E27FC236}">
                  <a16:creationId xmlns:a16="http://schemas.microsoft.com/office/drawing/2014/main" id="{6AB7C8DD-3B26-470C-A50A-2B5DB51BCB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206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2324" name="Line 12">
              <a:extLst>
                <a:ext uri="{FF2B5EF4-FFF2-40B4-BE49-F238E27FC236}">
                  <a16:creationId xmlns:a16="http://schemas.microsoft.com/office/drawing/2014/main" id="{A0AC70F8-9E86-433D-9374-CABEFD5396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206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</p:grpSp>
      <p:grpSp>
        <p:nvGrpSpPr>
          <p:cNvPr id="3" name="Group 19">
            <a:extLst>
              <a:ext uri="{FF2B5EF4-FFF2-40B4-BE49-F238E27FC236}">
                <a16:creationId xmlns:a16="http://schemas.microsoft.com/office/drawing/2014/main" id="{500FCDBA-E69D-4381-8652-6F146D1687E7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3581401"/>
            <a:ext cx="3168650" cy="595313"/>
            <a:chOff x="1776" y="2160"/>
            <a:chExt cx="1996" cy="375"/>
          </a:xfrm>
        </p:grpSpPr>
        <p:sp>
          <p:nvSpPr>
            <p:cNvPr id="12316" name="Text Box 14">
              <a:extLst>
                <a:ext uri="{FF2B5EF4-FFF2-40B4-BE49-F238E27FC236}">
                  <a16:creationId xmlns:a16="http://schemas.microsoft.com/office/drawing/2014/main" id="{B20D2C3A-5223-4251-B20B-6ECB57A669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2304"/>
              <a:ext cx="7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forskrift(er)</a:t>
              </a:r>
            </a:p>
          </p:txBody>
        </p:sp>
        <p:sp>
          <p:nvSpPr>
            <p:cNvPr id="12317" name="Text Box 15">
              <a:extLst>
                <a:ext uri="{FF2B5EF4-FFF2-40B4-BE49-F238E27FC236}">
                  <a16:creationId xmlns:a16="http://schemas.microsoft.com/office/drawing/2014/main" id="{ED711FC5-AAEA-4D05-96FC-7D93D39B61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2304"/>
              <a:ext cx="10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høringsbrev mv</a:t>
              </a:r>
            </a:p>
          </p:txBody>
        </p:sp>
        <p:sp>
          <p:nvSpPr>
            <p:cNvPr id="12318" name="Line 17">
              <a:extLst>
                <a:ext uri="{FF2B5EF4-FFF2-40B4-BE49-F238E27FC236}">
                  <a16:creationId xmlns:a16="http://schemas.microsoft.com/office/drawing/2014/main" id="{031EC22C-370A-41EA-829C-005D70A66A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21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2319" name="Line 18">
              <a:extLst>
                <a:ext uri="{FF2B5EF4-FFF2-40B4-BE49-F238E27FC236}">
                  <a16:creationId xmlns:a16="http://schemas.microsoft.com/office/drawing/2014/main" id="{6D98895A-102F-4DBF-8F91-81657030AE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240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</p:grpSp>
      <p:grpSp>
        <p:nvGrpSpPr>
          <p:cNvPr id="4" name="Group 21">
            <a:extLst>
              <a:ext uri="{FF2B5EF4-FFF2-40B4-BE49-F238E27FC236}">
                <a16:creationId xmlns:a16="http://schemas.microsoft.com/office/drawing/2014/main" id="{9DE12F0B-A50E-4A8F-AF12-04DEB25EBC1D}"/>
              </a:ext>
            </a:extLst>
          </p:cNvPr>
          <p:cNvGrpSpPr>
            <a:grpSpLocks/>
          </p:cNvGrpSpPr>
          <p:nvPr/>
        </p:nvGrpSpPr>
        <p:grpSpPr bwMode="auto">
          <a:xfrm>
            <a:off x="5029201" y="4114800"/>
            <a:ext cx="3146425" cy="598488"/>
            <a:chOff x="2544" y="2496"/>
            <a:chExt cx="1982" cy="377"/>
          </a:xfrm>
        </p:grpSpPr>
        <p:sp>
          <p:nvSpPr>
            <p:cNvPr id="12314" name="Text Box 16">
              <a:extLst>
                <a:ext uri="{FF2B5EF4-FFF2-40B4-BE49-F238E27FC236}">
                  <a16:creationId xmlns:a16="http://schemas.microsoft.com/office/drawing/2014/main" id="{AFC87DC3-E01E-479F-8DF5-B7F5120264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2640"/>
              <a:ext cx="198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Instrukser om rettsanvendelsen</a:t>
              </a:r>
            </a:p>
          </p:txBody>
        </p:sp>
        <p:sp>
          <p:nvSpPr>
            <p:cNvPr id="12315" name="Line 20">
              <a:extLst>
                <a:ext uri="{FF2B5EF4-FFF2-40B4-BE49-F238E27FC236}">
                  <a16:creationId xmlns:a16="http://schemas.microsoft.com/office/drawing/2014/main" id="{3C6E1292-2650-4BC6-A8C4-C88EAD2DBC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24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</p:grpSp>
      <p:grpSp>
        <p:nvGrpSpPr>
          <p:cNvPr id="5" name="Group 40">
            <a:extLst>
              <a:ext uri="{FF2B5EF4-FFF2-40B4-BE49-F238E27FC236}">
                <a16:creationId xmlns:a16="http://schemas.microsoft.com/office/drawing/2014/main" id="{271D514B-FC85-4CE3-8DC7-F7D399BC8D66}"/>
              </a:ext>
            </a:extLst>
          </p:cNvPr>
          <p:cNvGrpSpPr>
            <a:grpSpLocks/>
          </p:cNvGrpSpPr>
          <p:nvPr/>
        </p:nvGrpSpPr>
        <p:grpSpPr bwMode="auto">
          <a:xfrm>
            <a:off x="7010402" y="2795588"/>
            <a:ext cx="1968501" cy="1754188"/>
            <a:chOff x="3456" y="1761"/>
            <a:chExt cx="1240" cy="1105"/>
          </a:xfrm>
        </p:grpSpPr>
        <p:grpSp>
          <p:nvGrpSpPr>
            <p:cNvPr id="12302" name="Group 32">
              <a:extLst>
                <a:ext uri="{FF2B5EF4-FFF2-40B4-BE49-F238E27FC236}">
                  <a16:creationId xmlns:a16="http://schemas.microsoft.com/office/drawing/2014/main" id="{2C203D2E-8161-4262-B0DC-471099CFFD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36" y="1761"/>
              <a:ext cx="760" cy="625"/>
              <a:chOff x="4272" y="1665"/>
              <a:chExt cx="760" cy="625"/>
            </a:xfrm>
          </p:grpSpPr>
          <p:grpSp>
            <p:nvGrpSpPr>
              <p:cNvPr id="12309" name="Group 25">
                <a:extLst>
                  <a:ext uri="{FF2B5EF4-FFF2-40B4-BE49-F238E27FC236}">
                    <a16:creationId xmlns:a16="http://schemas.microsoft.com/office/drawing/2014/main" id="{B6B3B5C1-626C-4C95-A129-102E339BD5F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72" y="1824"/>
                <a:ext cx="528" cy="384"/>
                <a:chOff x="4272" y="1776"/>
                <a:chExt cx="528" cy="384"/>
              </a:xfrm>
            </p:grpSpPr>
            <p:sp>
              <p:nvSpPr>
                <p:cNvPr id="12311" name="Line 22">
                  <a:extLst>
                    <a:ext uri="{FF2B5EF4-FFF2-40B4-BE49-F238E27FC236}">
                      <a16:creationId xmlns:a16="http://schemas.microsoft.com/office/drawing/2014/main" id="{86B36846-B61C-4432-8350-C80E98BC9B7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272" y="1776"/>
                  <a:ext cx="528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nb-NO"/>
                </a:p>
              </p:txBody>
            </p:sp>
            <p:sp>
              <p:nvSpPr>
                <p:cNvPr id="12312" name="Line 23">
                  <a:extLst>
                    <a:ext uri="{FF2B5EF4-FFF2-40B4-BE49-F238E27FC236}">
                      <a16:creationId xmlns:a16="http://schemas.microsoft.com/office/drawing/2014/main" id="{073E7C78-DAE8-4783-9B1E-F3399C0E929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72" y="1968"/>
                  <a:ext cx="5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nb-NO"/>
                </a:p>
              </p:txBody>
            </p:sp>
            <p:sp>
              <p:nvSpPr>
                <p:cNvPr id="12313" name="Line 24">
                  <a:extLst>
                    <a:ext uri="{FF2B5EF4-FFF2-40B4-BE49-F238E27FC236}">
                      <a16:creationId xmlns:a16="http://schemas.microsoft.com/office/drawing/2014/main" id="{A46DA49D-93B1-4AE9-BA4B-ED5F561B8BF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72" y="1968"/>
                  <a:ext cx="528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nb-NO"/>
                </a:p>
              </p:txBody>
            </p:sp>
          </p:grpSp>
          <p:sp>
            <p:nvSpPr>
              <p:cNvPr id="12310" name="Text Box 30">
                <a:extLst>
                  <a:ext uri="{FF2B5EF4-FFF2-40B4-BE49-F238E27FC236}">
                    <a16:creationId xmlns:a16="http://schemas.microsoft.com/office/drawing/2014/main" id="{34CB97DA-2F20-42A4-A846-DA0336D941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20126">
                <a:off x="4603" y="1861"/>
                <a:ext cx="625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nb-NO" altLang="nb-NO" sz="1800"/>
                  <a:t>dommer</a:t>
                </a:r>
              </a:p>
            </p:txBody>
          </p:sp>
        </p:grpSp>
        <p:grpSp>
          <p:nvGrpSpPr>
            <p:cNvPr id="12303" name="Group 33">
              <a:extLst>
                <a:ext uri="{FF2B5EF4-FFF2-40B4-BE49-F238E27FC236}">
                  <a16:creationId xmlns:a16="http://schemas.microsoft.com/office/drawing/2014/main" id="{EF577C6A-6EE9-4083-B48C-F2C2510C4F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56" y="2241"/>
              <a:ext cx="760" cy="625"/>
              <a:chOff x="3792" y="2145"/>
              <a:chExt cx="760" cy="625"/>
            </a:xfrm>
          </p:grpSpPr>
          <p:grpSp>
            <p:nvGrpSpPr>
              <p:cNvPr id="12304" name="Group 26">
                <a:extLst>
                  <a:ext uri="{FF2B5EF4-FFF2-40B4-BE49-F238E27FC236}">
                    <a16:creationId xmlns:a16="http://schemas.microsoft.com/office/drawing/2014/main" id="{6F0B09A9-C1F6-4FE0-B0F6-0B28B62E602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792" y="2256"/>
                <a:ext cx="528" cy="384"/>
                <a:chOff x="4272" y="1776"/>
                <a:chExt cx="528" cy="384"/>
              </a:xfrm>
            </p:grpSpPr>
            <p:sp>
              <p:nvSpPr>
                <p:cNvPr id="12306" name="Line 27">
                  <a:extLst>
                    <a:ext uri="{FF2B5EF4-FFF2-40B4-BE49-F238E27FC236}">
                      <a16:creationId xmlns:a16="http://schemas.microsoft.com/office/drawing/2014/main" id="{67C0FBD2-DF9F-4401-A553-A028FF06198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272" y="1776"/>
                  <a:ext cx="528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nb-NO"/>
                </a:p>
              </p:txBody>
            </p:sp>
            <p:sp>
              <p:nvSpPr>
                <p:cNvPr id="12307" name="Line 28">
                  <a:extLst>
                    <a:ext uri="{FF2B5EF4-FFF2-40B4-BE49-F238E27FC236}">
                      <a16:creationId xmlns:a16="http://schemas.microsoft.com/office/drawing/2014/main" id="{D3430D70-590B-48DB-8D5C-FF2743B6CA5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72" y="1968"/>
                  <a:ext cx="5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nb-NO"/>
                </a:p>
              </p:txBody>
            </p:sp>
            <p:sp>
              <p:nvSpPr>
                <p:cNvPr id="12308" name="Line 29">
                  <a:extLst>
                    <a:ext uri="{FF2B5EF4-FFF2-40B4-BE49-F238E27FC236}">
                      <a16:creationId xmlns:a16="http://schemas.microsoft.com/office/drawing/2014/main" id="{84571103-51D1-4FA5-944D-8E88A834B6C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72" y="1968"/>
                  <a:ext cx="528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nb-NO"/>
                </a:p>
              </p:txBody>
            </p:sp>
          </p:grpSp>
          <p:sp>
            <p:nvSpPr>
              <p:cNvPr id="12305" name="Text Box 31">
                <a:extLst>
                  <a:ext uri="{FF2B5EF4-FFF2-40B4-BE49-F238E27FC236}">
                    <a16:creationId xmlns:a16="http://schemas.microsoft.com/office/drawing/2014/main" id="{E862CC68-3001-412B-AF51-F6EEE19A017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20126">
                <a:off x="4123" y="2341"/>
                <a:ext cx="625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nb-NO" altLang="nb-NO" sz="1800"/>
                  <a:t>dommer</a:t>
                </a:r>
              </a:p>
            </p:txBody>
          </p:sp>
        </p:grpSp>
      </p:grpSp>
      <p:grpSp>
        <p:nvGrpSpPr>
          <p:cNvPr id="10" name="Group 39">
            <a:extLst>
              <a:ext uri="{FF2B5EF4-FFF2-40B4-BE49-F238E27FC236}">
                <a16:creationId xmlns:a16="http://schemas.microsoft.com/office/drawing/2014/main" id="{AB94774C-FF6F-419C-ACB9-A6CF229C3140}"/>
              </a:ext>
            </a:extLst>
          </p:cNvPr>
          <p:cNvGrpSpPr>
            <a:grpSpLocks/>
          </p:cNvGrpSpPr>
          <p:nvPr/>
        </p:nvGrpSpPr>
        <p:grpSpPr bwMode="auto">
          <a:xfrm>
            <a:off x="8077201" y="3733800"/>
            <a:ext cx="1052513" cy="1936750"/>
            <a:chOff x="4464" y="2256"/>
            <a:chExt cx="663" cy="1220"/>
          </a:xfrm>
        </p:grpSpPr>
        <p:sp>
          <p:nvSpPr>
            <p:cNvPr id="12298" name="Line 35">
              <a:extLst>
                <a:ext uri="{FF2B5EF4-FFF2-40B4-BE49-F238E27FC236}">
                  <a16:creationId xmlns:a16="http://schemas.microsoft.com/office/drawing/2014/main" id="{B13671FF-E175-4BF8-B035-039512B4AC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64" y="2592"/>
              <a:ext cx="43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2299" name="Line 36">
              <a:extLst>
                <a:ext uri="{FF2B5EF4-FFF2-40B4-BE49-F238E27FC236}">
                  <a16:creationId xmlns:a16="http://schemas.microsoft.com/office/drawing/2014/main" id="{F4D76235-A56A-4331-9AA2-9A08E57209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4" y="2784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2300" name="Line 37">
              <a:extLst>
                <a:ext uri="{FF2B5EF4-FFF2-40B4-BE49-F238E27FC236}">
                  <a16:creationId xmlns:a16="http://schemas.microsoft.com/office/drawing/2014/main" id="{5F9D2576-DB6D-4FAC-99DE-EF176DBDFC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4" y="2784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2301" name="Text Box 38">
              <a:extLst>
                <a:ext uri="{FF2B5EF4-FFF2-40B4-BE49-F238E27FC236}">
                  <a16:creationId xmlns:a16="http://schemas.microsoft.com/office/drawing/2014/main" id="{BA5A624F-9BB4-4496-AB85-C8E3540DC9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4402" y="2750"/>
              <a:ext cx="1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forvaltningspraksis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54529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CEB55F7-2466-4166-B23F-F791CCD022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762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nb-NO" sz="2800" b="1">
                <a:solidFill>
                  <a:schemeClr val="accent2"/>
                </a:solidFill>
              </a:rPr>
              <a:t>De fire hovedtrinnene i arbeidet med rettskildene frem til analyse </a:t>
            </a:r>
            <a:r>
              <a:rPr lang="nb-NO" sz="2800">
                <a:solidFill>
                  <a:schemeClr val="accent2"/>
                </a:solidFill>
              </a:rPr>
              <a:t>(</a:t>
            </a:r>
            <a:r>
              <a:rPr lang="nb-NO" sz="2800" i="1">
                <a:solidFill>
                  <a:schemeClr val="accent2"/>
                </a:solidFill>
              </a:rPr>
              <a:t>fortsatt</a:t>
            </a:r>
            <a:r>
              <a:rPr lang="nb-NO" sz="280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19D5F602-B833-4C13-ABF3-091766163C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033463"/>
            <a:ext cx="49291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nb-NO" altLang="nb-NO" sz="2000" b="1">
                <a:solidFill>
                  <a:schemeClr val="accent1"/>
                </a:solidFill>
              </a:rPr>
              <a:t>4   Innarbeiding av faste strukturer: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nb-NO" altLang="nb-NO" sz="2000"/>
              <a:t>Interne henvisninger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nb-NO" altLang="nb-NO" sz="2000"/>
              <a:t>Eksterne henvisninger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nb-NO" altLang="nb-NO" sz="2000"/>
              <a:t>Henvisninger og bruk av legaldefinisjoner</a:t>
            </a:r>
            <a:endParaRPr lang="en-US" altLang="nb-NO" sz="2000"/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1E5E2F2B-68D6-404E-B4D2-98E3E505B9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514601"/>
            <a:ext cx="73914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  <a:buNone/>
            </a:pPr>
            <a:r>
              <a:rPr lang="nb-NO" altLang="nb-NO" sz="1800" b="1"/>
              <a:t>§ 2-4.</a:t>
            </a:r>
            <a:r>
              <a:rPr lang="nb-NO" altLang="nb-NO" sz="1800"/>
              <a:t> </a:t>
            </a:r>
            <a:r>
              <a:rPr lang="nb-NO" altLang="nb-NO" sz="1800" i="1"/>
              <a:t>Avtaler om arbeidstakere mv. på kontinentalsokkelen</a:t>
            </a:r>
            <a:r>
              <a:rPr lang="nb-NO" altLang="nb-NO" sz="1800"/>
              <a:t> </a:t>
            </a:r>
          </a:p>
          <a:p>
            <a:pPr>
              <a:spcBef>
                <a:spcPts val="500"/>
              </a:spcBef>
              <a:spcAft>
                <a:spcPts val="500"/>
              </a:spcAft>
              <a:buNone/>
            </a:pPr>
            <a:r>
              <a:rPr lang="nb-NO" altLang="nb-NO" sz="1800"/>
              <a:t>Bestemmelsene i EØS-avtalens vedlegg VI nr. 1 og 2 (Rådsforordning (EØF) nr. 1408/71 og Rådsforordning (EØF) nr. 574/72 mv.) om rettigheter og plikter får tilsvarende anvendelse på en arbeidstaker mv […], jf. § 2-8.</a:t>
            </a:r>
          </a:p>
        </p:txBody>
      </p:sp>
      <p:grpSp>
        <p:nvGrpSpPr>
          <p:cNvPr id="2" name="Gruppe 16">
            <a:extLst>
              <a:ext uri="{FF2B5EF4-FFF2-40B4-BE49-F238E27FC236}">
                <a16:creationId xmlns:a16="http://schemas.microsoft.com/office/drawing/2014/main" id="{41C03BBF-6CB1-46F8-8DCE-01E2EB27682A}"/>
              </a:ext>
            </a:extLst>
          </p:cNvPr>
          <p:cNvGrpSpPr>
            <a:grpSpLocks/>
          </p:cNvGrpSpPr>
          <p:nvPr/>
        </p:nvGrpSpPr>
        <p:grpSpPr bwMode="auto">
          <a:xfrm>
            <a:off x="1828801" y="3429000"/>
            <a:ext cx="4511675" cy="2655888"/>
            <a:chOff x="304800" y="3429000"/>
            <a:chExt cx="4511675" cy="2655888"/>
          </a:xfrm>
        </p:grpSpPr>
        <p:sp>
          <p:nvSpPr>
            <p:cNvPr id="13330" name="Text Box 4">
              <a:extLst>
                <a:ext uri="{FF2B5EF4-FFF2-40B4-BE49-F238E27FC236}">
                  <a16:creationId xmlns:a16="http://schemas.microsoft.com/office/drawing/2014/main" id="{88DE1BAE-8663-4E40-9705-8B44A6A354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4800" y="4419600"/>
              <a:ext cx="4511675" cy="1665288"/>
            </a:xfrm>
            <a:prstGeom prst="rect">
              <a:avLst/>
            </a:prstGeom>
            <a:noFill/>
            <a:ln w="9525">
              <a:solidFill>
                <a:srgbClr val="CC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ts val="500"/>
                </a:spcBef>
                <a:spcAft>
                  <a:spcPts val="500"/>
                </a:spcAft>
                <a:buNone/>
              </a:pPr>
              <a:r>
                <a:rPr lang="nb-NO" altLang="nb-NO" sz="1800" b="1"/>
                <a:t>§ 1-8.</a:t>
              </a:r>
              <a:r>
                <a:rPr lang="nb-NO" altLang="nb-NO" sz="1800"/>
                <a:t> </a:t>
              </a:r>
              <a:r>
                <a:rPr lang="nb-NO" altLang="nb-NO" sz="1800" i="1"/>
                <a:t>Arbeidstaker</a:t>
              </a:r>
              <a:r>
                <a:rPr lang="nb-NO" altLang="nb-NO" sz="1800"/>
                <a:t> </a:t>
              </a:r>
            </a:p>
            <a:p>
              <a:pPr>
                <a:spcBef>
                  <a:spcPts val="500"/>
                </a:spcBef>
                <a:spcAft>
                  <a:spcPts val="500"/>
                </a:spcAft>
                <a:buNone/>
              </a:pPr>
              <a:r>
                <a:rPr lang="nb-NO" altLang="nb-NO" sz="1800"/>
                <a:t>Med arbeidstaker menes i denne loven enhver som arbeider i en annens tjeneste for lønn eller annen godtgjørelse.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b-NO" altLang="nb-NO" sz="1800"/>
            </a:p>
          </p:txBody>
        </p:sp>
        <p:sp>
          <p:nvSpPr>
            <p:cNvPr id="13331" name="Oval 8">
              <a:extLst>
                <a:ext uri="{FF2B5EF4-FFF2-40B4-BE49-F238E27FC236}">
                  <a16:creationId xmlns:a16="http://schemas.microsoft.com/office/drawing/2014/main" id="{BAC22866-7393-443D-9AE0-78EBFADDFE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8992" y="3429000"/>
              <a:ext cx="1371600" cy="457200"/>
            </a:xfrm>
            <a:prstGeom prst="ellips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b-NO" altLang="nb-NO" sz="1800"/>
            </a:p>
          </p:txBody>
        </p:sp>
        <p:sp>
          <p:nvSpPr>
            <p:cNvPr id="13332" name="Line 9">
              <a:extLst>
                <a:ext uri="{FF2B5EF4-FFF2-40B4-BE49-F238E27FC236}">
                  <a16:creationId xmlns:a16="http://schemas.microsoft.com/office/drawing/2014/main" id="{2DE14064-BD41-4146-8533-A72E2F36A3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76600" y="3929066"/>
              <a:ext cx="723896" cy="490534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</p:grpSp>
      <p:grpSp>
        <p:nvGrpSpPr>
          <p:cNvPr id="3" name="Gruppe 17">
            <a:extLst>
              <a:ext uri="{FF2B5EF4-FFF2-40B4-BE49-F238E27FC236}">
                <a16:creationId xmlns:a16="http://schemas.microsoft.com/office/drawing/2014/main" id="{A8757CC4-4393-490B-AB73-22FC675FCFA0}"/>
              </a:ext>
            </a:extLst>
          </p:cNvPr>
          <p:cNvGrpSpPr>
            <a:grpSpLocks/>
          </p:cNvGrpSpPr>
          <p:nvPr/>
        </p:nvGrpSpPr>
        <p:grpSpPr bwMode="auto">
          <a:xfrm>
            <a:off x="3595689" y="2928938"/>
            <a:ext cx="5367337" cy="2227262"/>
            <a:chOff x="2071670" y="2928934"/>
            <a:chExt cx="5367362" cy="2227276"/>
          </a:xfrm>
        </p:grpSpPr>
        <p:sp>
          <p:nvSpPr>
            <p:cNvPr id="13327" name="Oval 12">
              <a:extLst>
                <a:ext uri="{FF2B5EF4-FFF2-40B4-BE49-F238E27FC236}">
                  <a16:creationId xmlns:a16="http://schemas.microsoft.com/office/drawing/2014/main" id="{E6219030-242E-4B88-9E03-8E308AED70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1670" y="2928934"/>
              <a:ext cx="3505201" cy="357190"/>
            </a:xfrm>
            <a:prstGeom prst="ellips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b-NO" altLang="nb-NO" sz="1800"/>
            </a:p>
          </p:txBody>
        </p:sp>
        <p:sp>
          <p:nvSpPr>
            <p:cNvPr id="13328" name="Text Box 13">
              <a:extLst>
                <a:ext uri="{FF2B5EF4-FFF2-40B4-BE49-F238E27FC236}">
                  <a16:creationId xmlns:a16="http://schemas.microsoft.com/office/drawing/2014/main" id="{17878236-2232-4CF7-A8B7-C0B26B0E5F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00694" y="4786322"/>
              <a:ext cx="1938338" cy="369888"/>
            </a:xfrm>
            <a:prstGeom prst="rect">
              <a:avLst/>
            </a:prstGeom>
            <a:noFill/>
            <a:ln w="9525">
              <a:solidFill>
                <a:srgbClr val="CC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Ekstern henvisning</a:t>
              </a:r>
            </a:p>
          </p:txBody>
        </p:sp>
        <p:sp>
          <p:nvSpPr>
            <p:cNvPr id="13329" name="Line 14">
              <a:extLst>
                <a:ext uri="{FF2B5EF4-FFF2-40B4-BE49-F238E27FC236}">
                  <a16:creationId xmlns:a16="http://schemas.microsoft.com/office/drawing/2014/main" id="{24C89D96-6E0A-4BA1-83A7-FBD230CA0A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29124" y="3357562"/>
              <a:ext cx="1905001" cy="144780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</p:grpSp>
      <p:grpSp>
        <p:nvGrpSpPr>
          <p:cNvPr id="4" name="Group 19">
            <a:extLst>
              <a:ext uri="{FF2B5EF4-FFF2-40B4-BE49-F238E27FC236}">
                <a16:creationId xmlns:a16="http://schemas.microsoft.com/office/drawing/2014/main" id="{99DDB55E-8C5A-43ED-95A3-51FD3C4D4133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257801"/>
            <a:ext cx="3378200" cy="976313"/>
            <a:chOff x="3120" y="3312"/>
            <a:chExt cx="2128" cy="615"/>
          </a:xfrm>
        </p:grpSpPr>
        <p:sp>
          <p:nvSpPr>
            <p:cNvPr id="13324" name="Text Box 16">
              <a:extLst>
                <a:ext uri="{FF2B5EF4-FFF2-40B4-BE49-F238E27FC236}">
                  <a16:creationId xmlns:a16="http://schemas.microsoft.com/office/drawing/2014/main" id="{2C14EB98-7701-406D-A2E5-458A2428F1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0" y="3312"/>
              <a:ext cx="142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800">
                  <a:solidFill>
                    <a:srgbClr val="0033CC"/>
                  </a:solidFill>
                </a:rPr>
                <a:t>…og da skulle alt være</a:t>
              </a:r>
            </a:p>
          </p:txBody>
        </p:sp>
        <p:sp>
          <p:nvSpPr>
            <p:cNvPr id="13325" name="Text Box 17">
              <a:extLst>
                <a:ext uri="{FF2B5EF4-FFF2-40B4-BE49-F238E27FC236}">
                  <a16:creationId xmlns:a16="http://schemas.microsoft.com/office/drawing/2014/main" id="{5CAD7F2D-06F4-4977-BCB4-F9659139ED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0" y="3504"/>
              <a:ext cx="184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800">
                  <a:solidFill>
                    <a:srgbClr val="0033CC"/>
                  </a:solidFill>
                </a:rPr>
                <a:t>klart for nærmere fortolkning</a:t>
              </a:r>
            </a:p>
          </p:txBody>
        </p:sp>
        <p:sp>
          <p:nvSpPr>
            <p:cNvPr id="13326" name="Text Box 18">
              <a:extLst>
                <a:ext uri="{FF2B5EF4-FFF2-40B4-BE49-F238E27FC236}">
                  <a16:creationId xmlns:a16="http://schemas.microsoft.com/office/drawing/2014/main" id="{1CB0DE75-D0B7-4402-AC2D-E783D4103B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0" y="3696"/>
              <a:ext cx="21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800">
                  <a:solidFill>
                    <a:srgbClr val="0033CC"/>
                  </a:solidFill>
                </a:rPr>
                <a:t>og spesifisering av programkoden!</a:t>
              </a:r>
            </a:p>
          </p:txBody>
        </p:sp>
      </p:grpSp>
      <p:grpSp>
        <p:nvGrpSpPr>
          <p:cNvPr id="5" name="Gruppe 22">
            <a:extLst>
              <a:ext uri="{FF2B5EF4-FFF2-40B4-BE49-F238E27FC236}">
                <a16:creationId xmlns:a16="http://schemas.microsoft.com/office/drawing/2014/main" id="{3F178735-B983-4DF8-B018-255BD354F46B}"/>
              </a:ext>
            </a:extLst>
          </p:cNvPr>
          <p:cNvGrpSpPr>
            <a:grpSpLocks/>
          </p:cNvGrpSpPr>
          <p:nvPr/>
        </p:nvGrpSpPr>
        <p:grpSpPr bwMode="auto">
          <a:xfrm>
            <a:off x="7096126" y="3500438"/>
            <a:ext cx="2957513" cy="869950"/>
            <a:chOff x="5572132" y="3500438"/>
            <a:chExt cx="2957479" cy="869398"/>
          </a:xfrm>
        </p:grpSpPr>
        <p:sp>
          <p:nvSpPr>
            <p:cNvPr id="19" name="Ellipse 18">
              <a:extLst>
                <a:ext uri="{FF2B5EF4-FFF2-40B4-BE49-F238E27FC236}">
                  <a16:creationId xmlns:a16="http://schemas.microsoft.com/office/drawing/2014/main" id="{BDE77A43-0662-4FF3-8EE2-90D3E57372D0}"/>
                </a:ext>
              </a:extLst>
            </p:cNvPr>
            <p:cNvSpPr/>
            <p:nvPr/>
          </p:nvSpPr>
          <p:spPr>
            <a:xfrm>
              <a:off x="5572132" y="3500438"/>
              <a:ext cx="714367" cy="35696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95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nb-NO"/>
            </a:p>
          </p:txBody>
        </p:sp>
        <p:sp>
          <p:nvSpPr>
            <p:cNvPr id="20" name="TekstSylinder 19">
              <a:extLst>
                <a:ext uri="{FF2B5EF4-FFF2-40B4-BE49-F238E27FC236}">
                  <a16:creationId xmlns:a16="http://schemas.microsoft.com/office/drawing/2014/main" id="{09577996-5AAF-4A3F-A9AD-19A917E3FE7A}"/>
                </a:ext>
              </a:extLst>
            </p:cNvPr>
            <p:cNvSpPr txBox="1"/>
            <p:nvPr/>
          </p:nvSpPr>
          <p:spPr>
            <a:xfrm>
              <a:off x="6715119" y="4000183"/>
              <a:ext cx="1814492" cy="369653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nb-NO" dirty="0">
                  <a:cs typeface="Arial" charset="0"/>
                </a:rPr>
                <a:t>Intern henvisning</a:t>
              </a:r>
            </a:p>
          </p:txBody>
        </p:sp>
        <p:cxnSp>
          <p:nvCxnSpPr>
            <p:cNvPr id="22" name="Rett linje 21">
              <a:extLst>
                <a:ext uri="{FF2B5EF4-FFF2-40B4-BE49-F238E27FC236}">
                  <a16:creationId xmlns:a16="http://schemas.microsoft.com/office/drawing/2014/main" id="{BDE3C5A6-ADDA-43FA-BA1C-E99D0C86B73D}"/>
                </a:ext>
              </a:extLst>
            </p:cNvPr>
            <p:cNvCxnSpPr>
              <a:stCxn id="19" idx="5"/>
              <a:endCxn id="20" idx="1"/>
            </p:cNvCxnSpPr>
            <p:nvPr/>
          </p:nvCxnSpPr>
          <p:spPr>
            <a:xfrm rot="16200000" flipH="1">
              <a:off x="6258043" y="3728727"/>
              <a:ext cx="380758" cy="533394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3634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autoUpdateAnimBg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662</Words>
  <Application>Microsoft Office PowerPoint</Application>
  <PresentationFormat>Widescreen</PresentationFormat>
  <Paragraphs>92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Office-tema</vt:lpstr>
      <vt:lpstr>Om det rettskildemessige  grunnlaget for transformering</vt:lpstr>
      <vt:lpstr>Fra lovtekst til programkode</vt:lpstr>
      <vt:lpstr>PowerPoint-presentasjon</vt:lpstr>
      <vt:lpstr>Noen presiseringer</vt:lpstr>
      <vt:lpstr>PowerPoint-presentasjon</vt:lpstr>
      <vt:lpstr>Programkode som rettskilde?</vt:lpstr>
      <vt:lpstr>De fire hovedtrinnene i arbeidet med rettskildene frem til analyse (klargjøring) </vt:lpstr>
      <vt:lpstr>De fire hovedtrinnene i arbeidet med rettskildene frem til analyse (fortsatt)</vt:lpstr>
      <vt:lpstr>De fire hovedtrinnene i arbeidet med rettskildene frem til analyse (fortsatt)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 det rettskildemessige  grunnlaget for transformering</dc:title>
  <dc:creator>dag wiese schartum</dc:creator>
  <cp:lastModifiedBy>d.w.schartum</cp:lastModifiedBy>
  <cp:revision>10</cp:revision>
  <dcterms:created xsi:type="dcterms:W3CDTF">2018-03-06T12:33:27Z</dcterms:created>
  <dcterms:modified xsi:type="dcterms:W3CDTF">2019-03-05T20:05:11Z</dcterms:modified>
</cp:coreProperties>
</file>