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9" r:id="rId4"/>
    <p:sldId id="260" r:id="rId5"/>
    <p:sldId id="258" r:id="rId6"/>
    <p:sldId id="257" r:id="rId7"/>
    <p:sldId id="262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5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58413D-6A6A-4F02-A113-315085F03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7A53F2C-6B52-4923-96DC-1B50136A8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2BE846A-2ACA-406E-94EF-C376BD43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D12A-E0F8-4C20-829F-7D87B6D8B09F}" type="datetimeFigureOut">
              <a:rPr lang="nb-NO" smtClean="0"/>
              <a:t>09.04.2019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304A13C-CEA8-45DA-A024-03CA83165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A3854B-CCC2-4BDA-BD25-E5D5C165C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364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D31E6C-7205-4AE3-810C-0CC9DCD8B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B7873F8-F853-4B85-BF3D-B6D58B6D8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3501E1D-01D4-4618-A622-7B889C35E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D12A-E0F8-4C20-829F-7D87B6D8B09F}" type="datetimeFigureOut">
              <a:rPr lang="nb-NO" smtClean="0"/>
              <a:t>09.04.2019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B32A317-E7F1-4A16-86E8-744F76952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FA33AB1-6034-40C6-BD8E-94319C6E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2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8B16D71-47B2-4A4E-BAEE-E799D1B672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238CEDE-36F0-49F7-B4C8-046CB6659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F361F29-A31A-41DB-8F43-366B351A4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D12A-E0F8-4C20-829F-7D87B6D8B09F}" type="datetimeFigureOut">
              <a:rPr lang="nb-NO" smtClean="0"/>
              <a:t>09.04.2019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892DA34-77BC-4EE1-81F1-14C2F1C8F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6AD0D6F-6294-44C1-891C-449CAAC34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151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13A9F7-578D-45E9-A900-F7D014158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4B0379-A1B3-4B3E-9D04-EC24F1B6B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11DD9A8-16B3-4D5E-B5BD-BFF233D0E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D12A-E0F8-4C20-829F-7D87B6D8B09F}" type="datetimeFigureOut">
              <a:rPr lang="nb-NO" smtClean="0"/>
              <a:t>09.04.2019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DBC906-46FD-4F93-BC91-F9667C447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890BB55-CC75-41BD-BBBF-DBA5791B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757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4AF9F0-A7DF-4C55-AE94-34C26927B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C81C040-ACCB-40FA-9318-8E72DD94A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283352C-5A05-42BF-90E4-6D2745CE6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D12A-E0F8-4C20-829F-7D87B6D8B09F}" type="datetimeFigureOut">
              <a:rPr lang="nb-NO" smtClean="0"/>
              <a:t>09.04.2019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4D9239E-B3B9-408B-A52F-E99CD21BA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2338167-15EC-4BB6-BB7B-2EA79D24E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600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B5C36D-0652-4121-8903-80DB4442D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7B085CC-09A1-4B61-8A45-9028662C73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AE13ACE-6F5F-4B1B-9888-A9C40B839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EEA8C25-BC8F-4A25-ADA7-A487FCD6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D12A-E0F8-4C20-829F-7D87B6D8B09F}" type="datetimeFigureOut">
              <a:rPr lang="nb-NO" smtClean="0"/>
              <a:t>09.04.2019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32637CD-431B-4FB0-98C1-6FAB2D03C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12004B2-CDD5-48C1-8805-DDF696963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08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860758-A34C-4460-97FB-65A00B9B7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EB82532-BA1F-4409-B794-B964D56C1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4A55DB1-E6ED-4387-BBE1-CF7371077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C617B3C-5C21-473C-AB83-5F07D320D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1D69879-B8B3-4CB0-BFF4-5468984E0F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64D8157-47D0-432A-AAD0-B103EBA78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D12A-E0F8-4C20-829F-7D87B6D8B09F}" type="datetimeFigureOut">
              <a:rPr lang="nb-NO" smtClean="0"/>
              <a:t>09.04.2019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224FB28-EF34-4709-A51A-4987E3DF4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8927CA1-C2CB-4A36-8AE6-3B833F6D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367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C7C6F1-B634-45F3-95A7-845CF300D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B880DE1-515A-48FC-BAE2-F30C4C747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D12A-E0F8-4C20-829F-7D87B6D8B09F}" type="datetimeFigureOut">
              <a:rPr lang="nb-NO" smtClean="0"/>
              <a:t>09.04.2019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4DCDF7D-0AA4-418B-BE34-4EE29CC4A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40BEBAD-87EB-43C3-815F-5EECC9DD4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641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51701A1-0DDF-4883-9E15-9CAFDBACD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D12A-E0F8-4C20-829F-7D87B6D8B09F}" type="datetimeFigureOut">
              <a:rPr lang="nb-NO" smtClean="0"/>
              <a:t>09.04.2019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F5315A1-9FEA-4821-A6FF-005187BF7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A56B523-7FC1-4AC3-A00C-BE3A177F4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961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34E919-F758-4E78-AC7C-3B545DE5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211F5DE-AB36-45F1-8078-A7D2F9732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DF9E2BE-9A47-400A-A1F3-7C51AF4D6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1E37429-F4A3-445D-8705-AE3A8D55D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D12A-E0F8-4C20-829F-7D87B6D8B09F}" type="datetimeFigureOut">
              <a:rPr lang="nb-NO" smtClean="0"/>
              <a:t>09.04.2019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7922D1C-B8BB-438B-AEEB-04E5059D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C8FA87A-B248-4BF4-8E54-1BD74150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435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619B78-B393-4538-B772-8F832B15E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CDAE2A7-EB9C-4764-87D4-4F60D8DF61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3A306DA-3ACC-4221-A137-BF46A0845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7D5608-1BEE-4D5D-B54D-14229E2CF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D12A-E0F8-4C20-829F-7D87B6D8B09F}" type="datetimeFigureOut">
              <a:rPr lang="nb-NO" smtClean="0"/>
              <a:t>09.04.2019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2BEAB84-9C97-450B-A5D8-28F44B035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32A259D-A0F7-48BC-AB4C-AA65C8FFA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39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46ACD8D-3133-45FF-8972-B522BF173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D8EACAD-DF6D-4B44-A2D4-F2D81D4C6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AD4C4B-F1B3-49AC-BEC0-4DC7C3BEA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8D12A-E0F8-4C20-829F-7D87B6D8B09F}" type="datetimeFigureOut">
              <a:rPr lang="nb-NO" smtClean="0"/>
              <a:t>09.04.2019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E1E0FB9-B783-4733-80B0-BE5A5AF88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ED0278F-00BC-4CD0-8000-42199E2B7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696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io.no/studier/emner/jus/afin/FINF4012/h17/introduksjon-2017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688919C4-6FC5-4ED8-AF47-2D346D13EA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Oppsummering FINF4021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5A131A0-D232-414C-A029-44E741CCE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sz="1800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149853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5CDE98EA-45A7-40BC-BD98-80DD968A4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1094"/>
          </a:xfrm>
        </p:spPr>
        <p:txBody>
          <a:bodyPr>
            <a:normAutofit/>
          </a:bodyPr>
          <a:lstStyle/>
          <a:p>
            <a:r>
              <a:rPr lang="nb-NO" sz="3200" dirty="0"/>
              <a:t>Kunnskapsmål 1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BECC04DA-1AB6-4987-B445-C135E96D5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7920"/>
            <a:ext cx="10515600" cy="5569109"/>
          </a:xfrm>
        </p:spPr>
        <p:txBody>
          <a:bodyPr>
            <a:normAutofit fontScale="85000" lnSpcReduction="20000"/>
          </a:bodyPr>
          <a:lstStyle/>
          <a:p>
            <a:endParaRPr lang="nb-NO" dirty="0"/>
          </a:p>
          <a:p>
            <a:pPr marL="0" indent="0">
              <a:buNone/>
            </a:pPr>
            <a:r>
              <a:rPr lang="nb-NO" dirty="0">
                <a:solidFill>
                  <a:srgbClr val="7030A0"/>
                </a:solidFill>
              </a:rPr>
              <a:t>Kandidatene våre skal ha</a:t>
            </a:r>
          </a:p>
          <a:p>
            <a:r>
              <a:rPr lang="nb-NO" dirty="0">
                <a:solidFill>
                  <a:srgbClr val="7030A0"/>
                </a:solidFill>
              </a:rPr>
              <a:t>kunnskaper om rettslige forutsetninger for og problemer knyttet til automatisert rettsanvendelse, særlig innen offentlig forvaltning</a:t>
            </a:r>
          </a:p>
          <a:p>
            <a:pPr lvl="1"/>
            <a:r>
              <a:rPr lang="nb-NO" dirty="0"/>
              <a:t>Hva automatisert rettsanvendelse er:</a:t>
            </a:r>
          </a:p>
          <a:p>
            <a:pPr lvl="2"/>
            <a:r>
              <a:rPr lang="nb-NO" dirty="0"/>
              <a:t>Når datamaskinsystemer brukes til å treffe enkeltvedtak mv.</a:t>
            </a:r>
          </a:p>
          <a:p>
            <a:pPr lvl="2"/>
            <a:r>
              <a:rPr lang="nb-NO" dirty="0"/>
              <a:t>Ulike grader av automatisering (jf. beslutningssystemer og beslutningsstøttesystemer)</a:t>
            </a:r>
          </a:p>
          <a:p>
            <a:pPr lvl="1"/>
            <a:r>
              <a:rPr lang="nb-NO" dirty="0"/>
              <a:t>Rettslige forutsetninger:</a:t>
            </a:r>
          </a:p>
          <a:p>
            <a:pPr lvl="2"/>
            <a:r>
              <a:rPr lang="nb-NO" dirty="0"/>
              <a:t>Rettskildene </a:t>
            </a:r>
            <a:r>
              <a:rPr lang="nb-NO" i="1" dirty="0"/>
              <a:t>lar seg</a:t>
            </a:r>
            <a:r>
              <a:rPr lang="nb-NO" dirty="0"/>
              <a:t> forstå som en serie logiske og aritmetiske operasjoner som skal anvendes på vel definerte opplysningstyper (jf. skjønn og «automatiseringsvennlig lovgivning)</a:t>
            </a:r>
          </a:p>
          <a:p>
            <a:pPr lvl="2"/>
            <a:r>
              <a:rPr lang="nb-NO" dirty="0"/>
              <a:t>Rettskildene er fortolket, og de rettsreglene som er utledet har blitt uttrykt ved hjelp av programmeringsspråk (med psuedokode e.l. som «mellomstasjon»)</a:t>
            </a:r>
          </a:p>
          <a:p>
            <a:pPr lvl="2"/>
            <a:r>
              <a:rPr lang="nb-NO" dirty="0"/>
              <a:t>At den rettslige delen av systemutviklingen er gjort i samsvar med rettsdogmatisk metode</a:t>
            </a:r>
          </a:p>
          <a:p>
            <a:pPr lvl="2"/>
            <a:r>
              <a:rPr lang="nb-NO" dirty="0"/>
              <a:t>At systemutviklingen holder seg innenfor de til enhver tid gjeldende rettslige rammer</a:t>
            </a:r>
          </a:p>
          <a:p>
            <a:pPr lvl="2"/>
            <a:r>
              <a:rPr lang="nb-NO" dirty="0"/>
              <a:t>At arbeidet er organisert på en slik måte at tilstrekkelig juridisk og teknologisk kompetanse er sikret, herunder samarbeid mellom kompetente personer</a:t>
            </a:r>
          </a:p>
          <a:p>
            <a:pPr lvl="1"/>
            <a:r>
              <a:rPr lang="nb-NO" dirty="0"/>
              <a:t>Problemer:</a:t>
            </a:r>
          </a:p>
          <a:p>
            <a:pPr lvl="2"/>
            <a:r>
              <a:rPr lang="nb-NO" dirty="0"/>
              <a:t>Sikre riktig rettsanvendelse (riktig/akseptabel transformering)</a:t>
            </a:r>
          </a:p>
          <a:p>
            <a:pPr lvl="2"/>
            <a:r>
              <a:rPr lang="nb-NO" dirty="0"/>
              <a:t>Håndtere skjønn på rettslig akseptabel måte</a:t>
            </a:r>
          </a:p>
          <a:p>
            <a:pPr lvl="2"/>
            <a:r>
              <a:rPr lang="nb-NO" dirty="0"/>
              <a:t>Legge tilstrekkelig til rette for legalitetskontroll og kontradiksjon (jf. «svart boks» og dokumentasjon)</a:t>
            </a:r>
          </a:p>
          <a:p>
            <a:pPr lvl="2"/>
            <a:r>
              <a:rPr lang="nb-NO" dirty="0"/>
              <a:t>Rettslige rammer kan stenge for ønsker om automatisering mv (taushetsplikt, formålsbegrensning mv.)</a:t>
            </a:r>
          </a:p>
          <a:p>
            <a:pPr lvl="2"/>
            <a:endParaRPr lang="nb-NO" dirty="0"/>
          </a:p>
          <a:p>
            <a:pPr lvl="2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867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D514CB-6837-4A3D-BFAE-3D445A0D0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Kunnskapsmål (2)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EDA6A33-0333-4019-AB55-5438F1273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5445"/>
            <a:ext cx="10515600" cy="496743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dirty="0">
                <a:solidFill>
                  <a:srgbClr val="7030A0"/>
                </a:solidFill>
              </a:rPr>
              <a:t>Kandidatene våre skal ha</a:t>
            </a:r>
          </a:p>
          <a:p>
            <a:r>
              <a:rPr lang="nb-NO" dirty="0">
                <a:solidFill>
                  <a:srgbClr val="7030A0"/>
                </a:solidFill>
              </a:rPr>
              <a:t>kunnskaper om konkrete metoder, teknikker og verktøy som kan anvendes i systemutviklingsprosjekter, spesielt metoder og teknikker for transformasjon av rettsregler til programsystemer</a:t>
            </a:r>
          </a:p>
          <a:p>
            <a:pPr lvl="1"/>
            <a:r>
              <a:rPr lang="nb-NO" dirty="0"/>
              <a:t>Systemutviklingsprosjekter:</a:t>
            </a:r>
          </a:p>
          <a:p>
            <a:pPr lvl="2"/>
            <a:r>
              <a:rPr lang="nb-NO" dirty="0"/>
              <a:t>Et metodisk og målrettet arbeid med å lage nye informasjonssystemer eller datasystemer</a:t>
            </a:r>
          </a:p>
          <a:p>
            <a:pPr lvl="2"/>
            <a:r>
              <a:rPr lang="nb-NO" i="1" dirty="0"/>
              <a:t>Målet</a:t>
            </a:r>
            <a:r>
              <a:rPr lang="nb-NO" dirty="0"/>
              <a:t> i vår sammenheng er å få datasystemet til automatisk å anvende gjeldende rettsregler</a:t>
            </a:r>
          </a:p>
          <a:p>
            <a:pPr lvl="1"/>
            <a:r>
              <a:rPr lang="nb-NO" dirty="0"/>
              <a:t>Metoder:</a:t>
            </a:r>
          </a:p>
          <a:p>
            <a:pPr lvl="2"/>
            <a:r>
              <a:rPr lang="nb-NO" dirty="0"/>
              <a:t>Metode for etablering av det rettskildemessige grunnlaget</a:t>
            </a:r>
          </a:p>
          <a:p>
            <a:pPr lvl="2"/>
            <a:r>
              <a:rPr lang="nb-NO" dirty="0"/>
              <a:t>Rettsdogmatisk, «systemdrevet» metode</a:t>
            </a:r>
          </a:p>
          <a:p>
            <a:pPr lvl="2"/>
            <a:r>
              <a:rPr lang="nb-NO" dirty="0"/>
              <a:t>Metode for å spesifisere rettsregler (ved å sortere og formalisere), slik at teknologer skal kunne realisere spesifikasjonene på rettsriktig måte</a:t>
            </a:r>
          </a:p>
          <a:p>
            <a:pPr lvl="2"/>
            <a:r>
              <a:rPr lang="nb-NO" dirty="0"/>
              <a:t>Metode/veileder for innebygget personvern</a:t>
            </a:r>
          </a:p>
          <a:p>
            <a:pPr lvl="2"/>
            <a:r>
              <a:rPr lang="nb-NO" dirty="0"/>
              <a:t>Metode for «regelvask»</a:t>
            </a:r>
          </a:p>
          <a:p>
            <a:pPr lvl="1"/>
            <a:r>
              <a:rPr lang="nb-NO" dirty="0"/>
              <a:t>Teknikker:</a:t>
            </a:r>
          </a:p>
          <a:p>
            <a:pPr lvl="2"/>
            <a:r>
              <a:rPr lang="nb-NO" dirty="0"/>
              <a:t>Betegner de ulike steg og fremgangsmåter som metodene består av</a:t>
            </a:r>
          </a:p>
          <a:p>
            <a:pPr lvl="1"/>
            <a:r>
              <a:rPr lang="nb-NO" dirty="0"/>
              <a:t>Verktøy:</a:t>
            </a:r>
          </a:p>
          <a:p>
            <a:pPr lvl="2"/>
            <a:r>
              <a:rPr lang="nb-NO" dirty="0"/>
              <a:t>IT-verktøy har bare kort blitt nevnt i pensum og undervisning (jf. regelmotor)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7158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B24BA7-E75A-4A77-B3B0-6D10F82D2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Kunnskapsmål (3)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8ED725-8C72-47D7-9AFD-2AF157F8E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>
                <a:solidFill>
                  <a:srgbClr val="7030A0"/>
                </a:solidFill>
              </a:rPr>
              <a:t>Kandidatene våre skal ha</a:t>
            </a:r>
          </a:p>
          <a:p>
            <a:r>
              <a:rPr lang="nb-NO" dirty="0">
                <a:solidFill>
                  <a:srgbClr val="7030A0"/>
                </a:solidFill>
              </a:rPr>
              <a:t>kunnskaper om utfordringer og muligheter i forholdet mellom regelverksutvikling og systemutvikling</a:t>
            </a:r>
          </a:p>
          <a:p>
            <a:pPr lvl="1"/>
            <a:r>
              <a:rPr lang="nb-NO" dirty="0"/>
              <a:t>Forholdet mellom regelverksutvikling og systemutvikling:</a:t>
            </a:r>
          </a:p>
          <a:p>
            <a:pPr lvl="2"/>
            <a:r>
              <a:rPr lang="nb-NO" dirty="0"/>
              <a:t>Automatiseringsvennlig lovgivning (proaktivt, lovgiver)</a:t>
            </a:r>
          </a:p>
          <a:p>
            <a:pPr lvl="2"/>
            <a:r>
              <a:rPr lang="nb-NO" dirty="0"/>
              <a:t>Systemdrevet lovendring (proaktivt, systemutviklere)</a:t>
            </a:r>
          </a:p>
          <a:p>
            <a:pPr lvl="2"/>
            <a:r>
              <a:rPr lang="nb-NO" dirty="0"/>
              <a:t>Regelvask (reaktivt, systemutviklere)</a:t>
            </a:r>
          </a:p>
          <a:p>
            <a:pPr lvl="1"/>
            <a:r>
              <a:rPr lang="nb-NO" dirty="0"/>
              <a:t>Muligheter:</a:t>
            </a:r>
          </a:p>
          <a:p>
            <a:pPr lvl="2"/>
            <a:r>
              <a:rPr lang="nb-NO" dirty="0"/>
              <a:t>Bedre og lettere forståelige lov- og forskriftsbestemmelser</a:t>
            </a:r>
          </a:p>
          <a:p>
            <a:pPr lvl="2"/>
            <a:r>
              <a:rPr lang="nb-NO" dirty="0"/>
              <a:t>Lovgivning som svarer til politiske krav om digitalisering/automatisering og rettssikkerhet</a:t>
            </a:r>
          </a:p>
          <a:p>
            <a:pPr lvl="1"/>
            <a:r>
              <a:rPr lang="nb-NO" dirty="0"/>
              <a:t>Utfordringer:</a:t>
            </a:r>
          </a:p>
          <a:p>
            <a:pPr lvl="2"/>
            <a:r>
              <a:rPr lang="nb-NO" dirty="0"/>
              <a:t>Lovgivningsprosessen konservativ og treg å endre</a:t>
            </a:r>
          </a:p>
          <a:p>
            <a:pPr lvl="2"/>
            <a:r>
              <a:rPr lang="nb-NO" dirty="0"/>
              <a:t>Systemdrevet lovendring – i tide?</a:t>
            </a:r>
          </a:p>
          <a:p>
            <a:pPr lvl="2"/>
            <a:r>
              <a:rPr lang="nb-NO" dirty="0"/>
              <a:t>Systemdrevet lovendring – avveining mellom motstridende hensyn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39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5557A3-6C9D-49D5-9E74-6B58B957A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Ferdighetsmål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BDA416-EBDE-4CDB-B607-120C108FE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b-NO" dirty="0"/>
          </a:p>
          <a:p>
            <a:pPr marL="0" indent="0">
              <a:buNone/>
            </a:pPr>
            <a:r>
              <a:rPr lang="nb-NO" dirty="0"/>
              <a:t>Kandidatene våre skal kunne</a:t>
            </a:r>
          </a:p>
          <a:p>
            <a:r>
              <a:rPr lang="nb-NO" dirty="0"/>
              <a:t>vurdere, foreslå og anvende metoder og teknikker som kan anvendes for å transformere rettskilder til programkode mv</a:t>
            </a:r>
          </a:p>
          <a:p>
            <a:r>
              <a:rPr lang="nb-NO" dirty="0"/>
              <a:t>identifisere og forstå viktige sammenhenger mellom spørsmål av juridisk, teknologisk og organisatorisk karakter i arbeidet med å utvikle e-forvaltningssystemer (jf. </a:t>
            </a:r>
            <a:r>
              <a:rPr lang="nb-NO" dirty="0">
                <a:hlinkClick r:id="rId2"/>
              </a:rPr>
              <a:t>«trekanten» </a:t>
            </a:r>
            <a:r>
              <a:rPr lang="nb-NO" dirty="0"/>
              <a:t>)</a:t>
            </a:r>
          </a:p>
          <a:p>
            <a:r>
              <a:rPr lang="nb-NO" dirty="0"/>
              <a:t>analysere og foreslå tiltak for å møte utfordringer for ivaretakelse av personvern, rettssikkerhet og offentlighet i elektronisk forvaltning (jf. </a:t>
            </a:r>
            <a:r>
              <a:rPr lang="nb-NO" dirty="0">
                <a:hlinkClick r:id="rId2"/>
              </a:rPr>
              <a:t>«matrisen»</a:t>
            </a:r>
            <a:r>
              <a:rPr lang="nb-NO" dirty="0"/>
              <a:t>)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3768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0BBC74CF-6CC7-439C-BB55-4331312BA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Generell kompetanse</a:t>
            </a:r>
            <a:br>
              <a:rPr lang="nb-NO" dirty="0"/>
            </a:br>
            <a:endParaRPr lang="nb-NO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F204F5B-29B5-4066-A775-A1C830496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b-NO" dirty="0"/>
          </a:p>
          <a:p>
            <a:pPr marL="0" indent="0">
              <a:buNone/>
            </a:pPr>
            <a:r>
              <a:rPr lang="nb-NO" dirty="0"/>
              <a:t>Kandidatene våre skal ha</a:t>
            </a:r>
          </a:p>
          <a:p>
            <a:endParaRPr lang="nb-NO" dirty="0"/>
          </a:p>
          <a:p>
            <a:r>
              <a:rPr lang="nb-NO" dirty="0"/>
              <a:t>    evne til selvstendig tenkning og kritisk refleksjon</a:t>
            </a:r>
          </a:p>
          <a:p>
            <a:r>
              <a:rPr lang="nb-NO" dirty="0"/>
              <a:t>    kritisk-konstruktiv tilnærming til digital forvaltning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2600" dirty="0">
                <a:solidFill>
                  <a:srgbClr val="7030A0"/>
                </a:solidFill>
              </a:rPr>
              <a:t>Sagt på en annen måte: Rene gjengivelser gir sjelden de aller beste karakterene; til </a:t>
            </a:r>
            <a:r>
              <a:rPr lang="nb-NO" sz="2600" dirty="0" err="1">
                <a:solidFill>
                  <a:srgbClr val="7030A0"/>
                </a:solidFill>
              </a:rPr>
              <a:t>dét</a:t>
            </a:r>
            <a:r>
              <a:rPr lang="nb-NO" sz="2600" dirty="0">
                <a:solidFill>
                  <a:srgbClr val="7030A0"/>
                </a:solidFill>
              </a:rPr>
              <a:t> kreves selvstendighet i presentasjoner og drøftelser</a:t>
            </a:r>
          </a:p>
          <a:p>
            <a:pPr marL="0" indent="0">
              <a:buNone/>
            </a:pPr>
            <a:r>
              <a:rPr lang="nb-NO" sz="2600" dirty="0">
                <a:solidFill>
                  <a:srgbClr val="7030A0"/>
                </a:solidFill>
              </a:rPr>
              <a:t>Det er sikkert mange ting som kan kritiseres og forbedres i pensum, og saklig og rasjonell kritikk blir alltid honorert (sensorene trenger slett ikke være enige med kandidaten for å gi pluss for kritisk refleksjon mv!)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70225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AD332B-381E-47BE-972C-E29002D21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Eksamen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2B696B-9C10-48DF-AA02-315A9B925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Skriftlig eksamen på Pc</a:t>
            </a:r>
          </a:p>
          <a:p>
            <a:r>
              <a:rPr lang="nb-NO" sz="2400" dirty="0"/>
              <a:t>Tid: 23. april kl. 09:00 (4 timer)</a:t>
            </a:r>
          </a:p>
          <a:p>
            <a:r>
              <a:rPr lang="nb-NO" sz="2400" dirty="0"/>
              <a:t>Sted: Sal 3B Silurveien 2</a:t>
            </a:r>
          </a:p>
          <a:p>
            <a:r>
              <a:rPr lang="nb-NO" sz="2400" dirty="0"/>
              <a:t>Emnet har digitale hjelpemidler i Lovdata Pro</a:t>
            </a:r>
          </a:p>
          <a:p>
            <a:r>
              <a:rPr lang="nb-NO" sz="2400" dirty="0"/>
              <a:t>Rettskilder som er nødvendige for å besvare eksamensspørsmål, vil uansett følge som informasjon til oppgaven</a:t>
            </a:r>
          </a:p>
          <a:p>
            <a:r>
              <a:rPr lang="nb-NO" sz="2400" dirty="0"/>
              <a:t>Dag kommer på trøsterunde </a:t>
            </a:r>
            <a:r>
              <a:rPr lang="nb-NO" sz="2400" dirty="0" err="1"/>
              <a:t>ca</a:t>
            </a:r>
            <a:r>
              <a:rPr lang="nb-NO" sz="2400" dirty="0"/>
              <a:t> 15 minutter etter at oppgaven er gitt</a:t>
            </a:r>
          </a:p>
          <a:p>
            <a:r>
              <a:rPr lang="nb-NO" sz="2400" dirty="0"/>
              <a:t>Lær dere gjerne alle figurer i pensum og bruk dem hvis oppgaven gjør det relevant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746556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661</Words>
  <Application>Microsoft Office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Oppsummering FINF4021</vt:lpstr>
      <vt:lpstr>Kunnskapsmål 1</vt:lpstr>
      <vt:lpstr>Kunnskapsmål (2)</vt:lpstr>
      <vt:lpstr>Kunnskapsmål (3)</vt:lpstr>
      <vt:lpstr>Ferdighetsmål </vt:lpstr>
      <vt:lpstr>Generell kompetanse </vt:lpstr>
      <vt:lpstr>Eksamen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Kunnskapsmål</dc:title>
  <dc:creator>dag wiese schartum</dc:creator>
  <cp:lastModifiedBy>d.w.schartum</cp:lastModifiedBy>
  <cp:revision>16</cp:revision>
  <dcterms:created xsi:type="dcterms:W3CDTF">2018-04-17T20:08:33Z</dcterms:created>
  <dcterms:modified xsi:type="dcterms:W3CDTF">2019-04-09T18:58:23Z</dcterms:modified>
</cp:coreProperties>
</file>