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58" r:id="rId4"/>
    <p:sldId id="259" r:id="rId5"/>
    <p:sldId id="260" r:id="rId6"/>
    <p:sldId id="270" r:id="rId7"/>
    <p:sldId id="261" r:id="rId8"/>
    <p:sldId id="268" r:id="rId9"/>
    <p:sldId id="262" r:id="rId10"/>
    <p:sldId id="263" r:id="rId11"/>
    <p:sldId id="267" r:id="rId12"/>
    <p:sldId id="266" r:id="rId13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5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355D1-441F-4290-8002-F349E685AE48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A0BDF-A3A0-497B-BC5F-0AD1238511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183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>
            <a:extLst>
              <a:ext uri="{FF2B5EF4-FFF2-40B4-BE49-F238E27FC236}">
                <a16:creationId xmlns:a16="http://schemas.microsoft.com/office/drawing/2014/main" id="{C831583E-F785-4BE4-8E74-2AA47109F0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ssholder for notater 2">
            <a:extLst>
              <a:ext uri="{FF2B5EF4-FFF2-40B4-BE49-F238E27FC236}">
                <a16:creationId xmlns:a16="http://schemas.microsoft.com/office/drawing/2014/main" id="{29C4B112-C5A3-449D-94A1-2404F94742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7172" name="Plassholder for lysbildenummer 3">
            <a:extLst>
              <a:ext uri="{FF2B5EF4-FFF2-40B4-BE49-F238E27FC236}">
                <a16:creationId xmlns:a16="http://schemas.microsoft.com/office/drawing/2014/main" id="{477EDA55-D22C-4969-850D-054B4FA408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05F494-06AF-4467-876F-9A38D61AEB90}" type="slidenum">
              <a:rPr lang="nb-NO" altLang="nb-NO" smtClean="0"/>
              <a:pPr>
                <a:spcBef>
                  <a:spcPct val="0"/>
                </a:spcBef>
              </a:pPr>
              <a:t>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9417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713780-C37B-4B16-8E86-E41596DDD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F5B685A-D4F8-460F-A5C2-F8256820A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76A4A6-4882-4BEC-A6AB-5CF1C3B1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F3DA08-1175-4EB5-A15E-BA6F1B4B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049106-F345-4C81-9CA8-522BB456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27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8DFE63-F2CF-499F-BBF8-5A4E2638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8A72F66-5BCC-41B5-954A-FDDADEE95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6FB3DE-960A-4F80-BC86-93D11E99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041E43-1D16-4205-9FC5-50039DAB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2BC2B0-AB06-4CFD-BA9F-FEB492EF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130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C9313AB-5702-43BE-AB29-6B5FD1EE3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081DB3-408F-4109-9982-4559B4E7B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BE6EAD-0110-405E-8F4E-0055FF06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0A65416-E183-4570-AA75-51A309A6D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D11257-E37C-44F2-B6C3-B6143D5C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478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2E907A-2874-4961-82DC-B70AB12F0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9D698A-E537-4A40-92E9-091940802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B3D90C-5B64-4165-8141-212F0D8B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B0C0900-1B1E-41DE-984D-7A99709CE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02758B-9FB2-4D55-A642-E747AF21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073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47B88-4C95-4D35-A6C3-6D571E11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F705A17-A401-4087-B5ED-C27D6CA3F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C9277B-1EF6-4670-8AC8-1E25C5D63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266CB1-89AB-400E-B1CF-F1D0E7FF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255D96-DDBF-4C1D-97C2-7816E0B8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823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A6E17D-6BCF-49B1-92F8-37EDFC92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4D4B72-08F8-4227-B695-ED352BFAF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41D9C50-6EA1-4CCF-AD11-5FB1DE1EC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9EDE0B9-720C-43D0-AD10-57CD8F1E6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46232F1-6B1B-4601-A7E6-1EBC8436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44BCAFD-21B7-472A-96C9-96A0D73F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82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7618FB-E87E-4F10-9D34-ADA46119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3B5EE80-651D-4FA1-9C8B-D379B1601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448DBD0-5820-44A9-BC75-9236C2DDF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A5417A9-54B4-44B2-AD00-C6BB8D541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61EECE1-23AD-462D-8413-1608C5059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17F634B-4A9E-46F6-8ECB-0A9686B7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D626FFF-B573-44B3-AE9A-0FE5B638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9DA9E76-802C-4626-A31A-354A880DB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851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CEDBEE-FAF0-4567-8678-2307377F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B23E088-BD9F-4854-9F60-5C5CD1D0B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2DEF832-DABC-4EA3-A0F9-7A04E4F4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6925FBD-1A30-411E-BBD5-7E3860D81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271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572B5CA-2ED5-45AC-821B-AF68951D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789A8BE-0A72-4848-AAA6-39D3C7CE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F34F98B-6A61-4E10-82F5-8BDFD46E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646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1CDEF1-CEA7-4074-B543-50872BB3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7946F8-69F0-4C44-9E69-7D497C9F2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A06DF43-3E3D-4673-A2A1-4144E5918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18C147D-CA7B-48D9-B628-90C65503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4F94C0B-B7BD-4B4C-8E7F-CF3C461E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8B21C1D-69A2-4BE6-9A1F-E644F0A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612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4456E1-731C-4C03-9A5F-E279C39B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CCCA9C6-5776-4009-8F9B-FD72CD1DF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1DC0B6B-B896-4405-AA23-4887072C3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0C04771-2ADF-4353-8F14-B7E2FE24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C479C8D-0F0B-463A-9FCC-5E2B772F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C2CB6D7-CFC5-4549-87C8-60E853883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13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46411E1-37DE-40D0-9CFE-96EAA2107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8B85F5-3249-4D47-84D8-12934FBF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4B7FD3-84E0-4587-95C4-AAA3C371F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292A-6855-4962-9567-CBDD47B863FD}" type="datetimeFigureOut">
              <a:rPr lang="nb-NO" smtClean="0"/>
              <a:t>05.02.2019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BA19B9-1F38-4482-B033-D29A6E890E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CD0086-6781-4303-9281-2F4D73503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21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ovdata.no/dokument/NL/lov/2012-06-22-43?q=a-opplysningslove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jeringen.no/no/dokumenter/digitaliseringsrundskrivet/id2623277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534660-2C3D-450D-B37D-6F56E0B4C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976"/>
            <a:ext cx="9144000" cy="1303383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Organisering og systemutvikling, </a:t>
            </a:r>
            <a:br>
              <a:rPr lang="nb-NO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rettslig perspektiver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0760040-551C-4AD6-9FEA-CFFF5F937D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206176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sz="3200">
                <a:solidFill>
                  <a:srgbClr val="0070C0"/>
                </a:solidFill>
              </a:rPr>
              <a:t>Mest aktuelle reguleringsteknikker av utlevering fra andre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Med andre forvaltningsorganer i staten og i samme kommune</a:t>
            </a:r>
          </a:p>
          <a:p>
            <a:pPr lvl="1"/>
            <a:r>
              <a:rPr lang="nb-NO" dirty="0"/>
              <a:t>Avtaler</a:t>
            </a:r>
          </a:p>
          <a:p>
            <a:pPr lvl="1"/>
            <a:r>
              <a:rPr lang="nb-NO" dirty="0"/>
              <a:t>Slike avtaler mellom statlige forvaltningsorganer og innen én og samme kommune vil ikke ha rettslig realitet (dvs. hvis under samme hierarkiske organisering)</a:t>
            </a:r>
          </a:p>
          <a:p>
            <a:r>
              <a:rPr lang="nb-NO" dirty="0"/>
              <a:t>Mellom staten og private virksomheter og kommuner</a:t>
            </a:r>
          </a:p>
          <a:p>
            <a:pPr lvl="1"/>
            <a:r>
              <a:rPr lang="nb-NO" dirty="0"/>
              <a:t>Avtaler mulig, men upraktisk</a:t>
            </a:r>
          </a:p>
          <a:p>
            <a:pPr lvl="1"/>
            <a:r>
              <a:rPr lang="nb-NO" dirty="0"/>
              <a:t>Lov- og forskriftsregulering (jf. legalitetsprinsippet)</a:t>
            </a:r>
          </a:p>
          <a:p>
            <a:pPr lvl="2"/>
            <a:r>
              <a:rPr lang="nb-NO" dirty="0">
                <a:hlinkClick r:id="rId2"/>
              </a:rPr>
              <a:t>A-opplysningsloven</a:t>
            </a:r>
            <a:r>
              <a:rPr lang="nb-NO" dirty="0"/>
              <a:t> som eksempel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941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024034" y="-142900"/>
            <a:ext cx="8229600" cy="1143000"/>
          </a:xfrm>
        </p:spPr>
        <p:txBody>
          <a:bodyPr/>
          <a:lstStyle/>
          <a:p>
            <a:r>
              <a:rPr lang="nb-NO" sz="3200">
                <a:solidFill>
                  <a:srgbClr val="0070C0"/>
                </a:solidFill>
              </a:rPr>
              <a:t>Om partens </a:t>
            </a:r>
            <a:r>
              <a:rPr lang="nb-NO" sz="3200" dirty="0">
                <a:solidFill>
                  <a:srgbClr val="0070C0"/>
                </a:solidFill>
              </a:rPr>
              <a:t>medvirkning i saksbehandlingen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81200" y="785794"/>
            <a:ext cx="8229600" cy="5857916"/>
          </a:xfrm>
        </p:spPr>
        <p:txBody>
          <a:bodyPr>
            <a:normAutofit lnSpcReduction="10000"/>
          </a:bodyPr>
          <a:lstStyle/>
          <a:p>
            <a:r>
              <a:rPr lang="nb-NO" sz="2400"/>
              <a:t>Selvbetjening</a:t>
            </a:r>
          </a:p>
          <a:p>
            <a:pPr lvl="1"/>
            <a:r>
              <a:rPr lang="nb-NO" sz="2000"/>
              <a:t>Kan variere fra litt til mye</a:t>
            </a:r>
          </a:p>
          <a:p>
            <a:pPr lvl="1"/>
            <a:r>
              <a:rPr lang="nb-NO" sz="2000"/>
              <a:t>Begrenser grad av automatisering</a:t>
            </a:r>
            <a:endParaRPr lang="nb-NO" sz="2000" dirty="0"/>
          </a:p>
          <a:p>
            <a:r>
              <a:rPr lang="nb-NO" sz="2400" dirty="0"/>
              <a:t>Hensyn for</a:t>
            </a:r>
          </a:p>
          <a:p>
            <a:pPr lvl="1"/>
            <a:r>
              <a:rPr lang="nb-NO" sz="1800" dirty="0"/>
              <a:t>Formidling av rettsinformasjon</a:t>
            </a:r>
          </a:p>
          <a:p>
            <a:pPr lvl="1"/>
            <a:r>
              <a:rPr lang="nb-NO" sz="1800" dirty="0"/>
              <a:t>Ansvarliggjøring av partene</a:t>
            </a:r>
          </a:p>
          <a:p>
            <a:pPr lvl="1"/>
            <a:r>
              <a:rPr lang="nb-NO" sz="1800" dirty="0"/>
              <a:t>Kunnskapsinnhenting for forvaltningsorganet</a:t>
            </a:r>
          </a:p>
          <a:p>
            <a:pPr lvl="1"/>
            <a:r>
              <a:rPr lang="nb-NO" sz="1800" dirty="0"/>
              <a:t>Demokratisk medvirkning</a:t>
            </a:r>
          </a:p>
          <a:p>
            <a:r>
              <a:rPr lang="nb-NO" sz="2400" dirty="0"/>
              <a:t>Hensyn mot</a:t>
            </a:r>
          </a:p>
          <a:p>
            <a:pPr lvl="1"/>
            <a:r>
              <a:rPr lang="nb-NO" sz="1800"/>
              <a:t>Faren for feil og misforståelser </a:t>
            </a:r>
            <a:r>
              <a:rPr lang="nb-NO" sz="1800">
                <a:sym typeface="Wingdings" panose="05000000000000000000" pitchFamily="2" charset="2"/>
              </a:rPr>
              <a:t> veiledningsbehov, omgjøring mv</a:t>
            </a:r>
            <a:endParaRPr lang="nb-NO" sz="1800" dirty="0"/>
          </a:p>
          <a:p>
            <a:pPr lvl="1"/>
            <a:r>
              <a:rPr lang="nb-NO" sz="1800" dirty="0"/>
              <a:t>Tid</a:t>
            </a:r>
          </a:p>
          <a:p>
            <a:pPr lvl="1"/>
            <a:r>
              <a:rPr lang="nb-NO" sz="1800" dirty="0"/>
              <a:t>Sosiale ulikheter</a:t>
            </a:r>
          </a:p>
          <a:p>
            <a:r>
              <a:rPr lang="nb-NO" sz="2400" dirty="0"/>
              <a:t>Typer medvirkning</a:t>
            </a:r>
          </a:p>
          <a:p>
            <a:pPr lvl="1"/>
            <a:r>
              <a:rPr lang="nb-NO" sz="1800"/>
              <a:t>Initiering av saken</a:t>
            </a:r>
            <a:endParaRPr lang="nb-NO" sz="1800" dirty="0"/>
          </a:p>
          <a:p>
            <a:pPr lvl="1"/>
            <a:r>
              <a:rPr lang="nb-NO" sz="1800"/>
              <a:t>Inngi beslutningsgrunnlag </a:t>
            </a:r>
            <a:r>
              <a:rPr lang="nb-NO" sz="1800" dirty="0"/>
              <a:t>(</a:t>
            </a:r>
            <a:r>
              <a:rPr lang="nb-NO" sz="1800"/>
              <a:t>herunder korrigering av opplysninger forvaltningen har)</a:t>
            </a:r>
            <a:endParaRPr lang="nb-NO" sz="1800" dirty="0"/>
          </a:p>
          <a:p>
            <a:r>
              <a:rPr lang="nb-NO" sz="2400"/>
              <a:t>Betydningen av forsvarlighetsprinsippet</a:t>
            </a:r>
            <a:endParaRPr lang="nb-NO" sz="2400" dirty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93422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-8618"/>
            <a:ext cx="8229600" cy="1061354"/>
          </a:xfrm>
        </p:spPr>
        <p:txBody>
          <a:bodyPr/>
          <a:lstStyle/>
          <a:p>
            <a:r>
              <a:rPr lang="nb-NO" sz="3200" dirty="0">
                <a:solidFill>
                  <a:srgbClr val="0070C0"/>
                </a:solidFill>
              </a:rPr>
              <a:t>Automatisert versus manuell behandling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81200" y="908720"/>
            <a:ext cx="8229600" cy="5688632"/>
          </a:xfrm>
        </p:spPr>
        <p:txBody>
          <a:bodyPr>
            <a:normAutofit/>
          </a:bodyPr>
          <a:lstStyle/>
          <a:p>
            <a:r>
              <a:rPr lang="nb-NO" sz="2000" dirty="0"/>
              <a:t>Er automatisering mulig?</a:t>
            </a:r>
          </a:p>
          <a:p>
            <a:pPr lvl="1"/>
            <a:r>
              <a:rPr lang="nb-NO" sz="1800" dirty="0"/>
              <a:t>Skjønn (ikke-rettsstyrt vurdering innen en rettslig ramme)</a:t>
            </a:r>
          </a:p>
          <a:p>
            <a:pPr lvl="1"/>
            <a:r>
              <a:rPr lang="nb-NO" sz="1800" dirty="0"/>
              <a:t>Plikt til å utøve konkret skjønn?</a:t>
            </a:r>
          </a:p>
          <a:p>
            <a:pPr lvl="1"/>
            <a:r>
              <a:rPr lang="nb-NO" sz="1800" dirty="0"/>
              <a:t>Standardisering av skjønn</a:t>
            </a:r>
          </a:p>
          <a:p>
            <a:pPr lvl="1"/>
            <a:r>
              <a:rPr lang="nb-NO" sz="1800" dirty="0"/>
              <a:t>Registrere resultater av skjønn</a:t>
            </a:r>
          </a:p>
          <a:p>
            <a:pPr lvl="1"/>
            <a:r>
              <a:rPr lang="nb-NO" sz="1800" dirty="0"/>
              <a:t>Skjønn i klageomgangen</a:t>
            </a:r>
          </a:p>
          <a:p>
            <a:r>
              <a:rPr lang="nb-NO" sz="2000" dirty="0"/>
              <a:t>Er automatisering hensiktsmessig?</a:t>
            </a:r>
          </a:p>
          <a:p>
            <a:pPr lvl="1"/>
            <a:r>
              <a:rPr lang="nb-NO" sz="1800" dirty="0"/>
              <a:t>Bruksfrekvens</a:t>
            </a:r>
          </a:p>
          <a:p>
            <a:pPr lvl="1"/>
            <a:r>
              <a:rPr lang="nb-NO" sz="1800" dirty="0"/>
              <a:t>Kompetansebygging</a:t>
            </a:r>
          </a:p>
          <a:p>
            <a:pPr lvl="1"/>
            <a:r>
              <a:rPr lang="nb-NO" sz="1800" dirty="0"/>
              <a:t>Utviklingskostnader</a:t>
            </a:r>
          </a:p>
          <a:p>
            <a:r>
              <a:rPr lang="nb-NO" sz="2000" dirty="0"/>
              <a:t>Er automatisering forsvarlig og ønskelig?</a:t>
            </a:r>
          </a:p>
          <a:p>
            <a:pPr lvl="1"/>
            <a:r>
              <a:rPr lang="nb-NO" sz="1800" dirty="0"/>
              <a:t>Forutberegnelighet og effektivitet versus konkret rettferdighet</a:t>
            </a:r>
          </a:p>
          <a:p>
            <a:r>
              <a:rPr lang="nb-NO" sz="2000" dirty="0"/>
              <a:t>Hva er forholdet mellom automatiserte og manuelle deler av saksbehandlingen?</a:t>
            </a:r>
          </a:p>
          <a:p>
            <a:pPr lvl="1"/>
            <a:r>
              <a:rPr lang="nb-NO" sz="1800" dirty="0"/>
              <a:t>Mulig å overstyre systemet manuelt?</a:t>
            </a:r>
          </a:p>
          <a:p>
            <a:pPr lvl="1"/>
            <a:r>
              <a:rPr lang="nb-NO" sz="1800" dirty="0"/>
              <a:t>Betydningen av adgangen til klage og omgjøring</a:t>
            </a:r>
          </a:p>
        </p:txBody>
      </p:sp>
    </p:spTree>
    <p:extLst>
      <p:ext uri="{BB962C8B-B14F-4D97-AF65-F5344CB8AC3E}">
        <p14:creationId xmlns:p14="http://schemas.microsoft.com/office/powerpoint/2010/main" val="42153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FFE5D3-C38D-4378-9B24-2339AACB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To emner vedrørende organisering: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8E5E2BD-6DAE-4553-9CCA-1BC147715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Organisering av systemutviklingsarbeider: Bildene 3 – 5</a:t>
            </a:r>
          </a:p>
          <a:p>
            <a:pPr lvl="1"/>
            <a:r>
              <a:rPr lang="nb-NO" sz="2200" dirty="0"/>
              <a:t>Se pensumboken, kapittel 4 om etablering av digitaliseringsprosjekter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Organiseringen av systemet som skal utvikles: Bildene 6 – 11</a:t>
            </a:r>
          </a:p>
          <a:p>
            <a:pPr lvl="1"/>
            <a:r>
              <a:rPr lang="nb-NO" sz="2200" dirty="0"/>
              <a:t>Se pensumboken, kap. 5 om aktøranalyse og systemavgrensing</a:t>
            </a:r>
          </a:p>
        </p:txBody>
      </p:sp>
    </p:spTree>
    <p:extLst>
      <p:ext uri="{BB962C8B-B14F-4D97-AF65-F5344CB8AC3E}">
        <p14:creationId xmlns:p14="http://schemas.microsoft.com/office/powerpoint/2010/main" val="180610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A970E0-73E4-431C-AADD-DD49EA33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5" y="0"/>
            <a:ext cx="8229600" cy="939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nb-NO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Føringer for systemutviklingsprosjekter</a:t>
            </a:r>
          </a:p>
        </p:txBody>
      </p:sp>
      <p:grpSp>
        <p:nvGrpSpPr>
          <p:cNvPr id="5123" name="Gruppe 12">
            <a:extLst>
              <a:ext uri="{FF2B5EF4-FFF2-40B4-BE49-F238E27FC236}">
                <a16:creationId xmlns:a16="http://schemas.microsoft.com/office/drawing/2014/main" id="{9C378905-6CA4-4DB1-9E66-95BE5E2B4E68}"/>
              </a:ext>
            </a:extLst>
          </p:cNvPr>
          <p:cNvGrpSpPr>
            <a:grpSpLocks/>
          </p:cNvGrpSpPr>
          <p:nvPr/>
        </p:nvGrpSpPr>
        <p:grpSpPr bwMode="auto">
          <a:xfrm>
            <a:off x="3103020" y="652894"/>
            <a:ext cx="4429125" cy="4147203"/>
            <a:chOff x="1571602" y="1282032"/>
            <a:chExt cx="4429156" cy="4147232"/>
          </a:xfrm>
        </p:grpSpPr>
        <p:cxnSp>
          <p:nvCxnSpPr>
            <p:cNvPr id="4" name="Rett linje 3">
              <a:extLst>
                <a:ext uri="{FF2B5EF4-FFF2-40B4-BE49-F238E27FC236}">
                  <a16:creationId xmlns:a16="http://schemas.microsoft.com/office/drawing/2014/main" id="{7EDB2EB1-9347-4B5B-8930-2A27F0718ACA}"/>
                </a:ext>
              </a:extLst>
            </p:cNvPr>
            <p:cNvCxnSpPr/>
            <p:nvPr/>
          </p:nvCxnSpPr>
          <p:spPr>
            <a:xfrm rot="5400000">
              <a:off x="607189" y="3036091"/>
              <a:ext cx="3357586" cy="142876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tt linje 5">
              <a:extLst>
                <a:ext uri="{FF2B5EF4-FFF2-40B4-BE49-F238E27FC236}">
                  <a16:creationId xmlns:a16="http://schemas.microsoft.com/office/drawing/2014/main" id="{3D394085-5C0F-46A2-A2CC-F1CD989E589E}"/>
                </a:ext>
              </a:extLst>
            </p:cNvPr>
            <p:cNvCxnSpPr/>
            <p:nvPr/>
          </p:nvCxnSpPr>
          <p:spPr>
            <a:xfrm rot="16200000" flipH="1">
              <a:off x="3607585" y="3036091"/>
              <a:ext cx="3357586" cy="142876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Venstre klammeparentes 9">
              <a:extLst>
                <a:ext uri="{FF2B5EF4-FFF2-40B4-BE49-F238E27FC236}">
                  <a16:creationId xmlns:a16="http://schemas.microsoft.com/office/drawing/2014/main" id="{9940A3E8-3A99-44A4-AD6E-DBA0161652B5}"/>
                </a:ext>
              </a:extLst>
            </p:cNvPr>
            <p:cNvSpPr/>
            <p:nvPr/>
          </p:nvSpPr>
          <p:spPr>
            <a:xfrm rot="5400000">
              <a:off x="3607586" y="1107265"/>
              <a:ext cx="357189" cy="1571636"/>
            </a:xfrm>
            <a:prstGeom prst="leftBrace">
              <a:avLst>
                <a:gd name="adj1" fmla="val 17315"/>
                <a:gd name="adj2" fmla="val 50000"/>
              </a:avLst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>
                <a:solidFill>
                  <a:schemeClr val="tx2"/>
                </a:solidFill>
              </a:endParaRP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DBB52485-6030-4032-8FD2-5119EB10A026}"/>
                </a:ext>
              </a:extLst>
            </p:cNvPr>
            <p:cNvSpPr txBox="1"/>
            <p:nvPr/>
          </p:nvSpPr>
          <p:spPr>
            <a:xfrm>
              <a:off x="3226476" y="1282032"/>
              <a:ext cx="1176346" cy="3698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dirty="0">
                  <a:solidFill>
                    <a:schemeClr val="accent6">
                      <a:lumMod val="75000"/>
                    </a:schemeClr>
                  </a:solidFill>
                </a:rPr>
                <a:t>Lovgivning</a:t>
              </a:r>
            </a:p>
          </p:txBody>
        </p:sp>
      </p:grpSp>
      <p:grpSp>
        <p:nvGrpSpPr>
          <p:cNvPr id="5124" name="Gruppe 16">
            <a:extLst>
              <a:ext uri="{FF2B5EF4-FFF2-40B4-BE49-F238E27FC236}">
                <a16:creationId xmlns:a16="http://schemas.microsoft.com/office/drawing/2014/main" id="{A46AACA6-C14B-476A-88AD-2E0F78CD10BA}"/>
              </a:ext>
            </a:extLst>
          </p:cNvPr>
          <p:cNvGrpSpPr>
            <a:grpSpLocks/>
          </p:cNvGrpSpPr>
          <p:nvPr/>
        </p:nvGrpSpPr>
        <p:grpSpPr bwMode="auto">
          <a:xfrm>
            <a:off x="3817395" y="2156911"/>
            <a:ext cx="3057312" cy="2632294"/>
            <a:chOff x="2285994" y="2786058"/>
            <a:chExt cx="3057412" cy="2632525"/>
          </a:xfrm>
        </p:grpSpPr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E40BA265-AA6C-44EA-8B87-140FFD57E88A}"/>
                </a:ext>
              </a:extLst>
            </p:cNvPr>
            <p:cNvSpPr txBox="1"/>
            <p:nvPr/>
          </p:nvSpPr>
          <p:spPr>
            <a:xfrm>
              <a:off x="2643192" y="2786058"/>
              <a:ext cx="2327351" cy="6461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dirty="0">
                  <a:solidFill>
                    <a:srgbClr val="7030A0"/>
                  </a:solidFill>
                </a:rPr>
                <a:t>Generelle forvaltnings-</a:t>
              </a:r>
            </a:p>
            <a:p>
              <a:pPr>
                <a:defRPr/>
              </a:pPr>
              <a:r>
                <a:rPr lang="nb-NO" dirty="0">
                  <a:solidFill>
                    <a:srgbClr val="7030A0"/>
                  </a:solidFill>
                </a:rPr>
                <a:t>politiske føringer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12CBDE4C-1F17-4EBA-83AE-810F63EA876B}"/>
                </a:ext>
              </a:extLst>
            </p:cNvPr>
            <p:cNvSpPr txBox="1"/>
            <p:nvPr/>
          </p:nvSpPr>
          <p:spPr>
            <a:xfrm>
              <a:off x="2285994" y="3929158"/>
              <a:ext cx="3057412" cy="646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nb-NO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>
                <a:defRPr/>
              </a:pPr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Virksomhetsspesifikke føringer</a:t>
              </a:r>
            </a:p>
          </p:txBody>
        </p:sp>
        <p:sp>
          <p:nvSpPr>
            <p:cNvPr id="5133" name="TekstSylinder 15">
              <a:extLst>
                <a:ext uri="{FF2B5EF4-FFF2-40B4-BE49-F238E27FC236}">
                  <a16:creationId xmlns:a16="http://schemas.microsoft.com/office/drawing/2014/main" id="{5C9AE196-AAEC-4B6E-8EFF-BF9530E703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946" y="4772195"/>
              <a:ext cx="2648697" cy="64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 dirty="0">
                <a:solidFill>
                  <a:srgbClr val="008000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 dirty="0">
                  <a:solidFill>
                    <a:srgbClr val="008000"/>
                  </a:solidFill>
                </a:rPr>
                <a:t>Prosjektspesifikke føringer</a:t>
              </a:r>
            </a:p>
          </p:txBody>
        </p:sp>
      </p:grp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88B96BBC-9603-41A4-92A6-2C4AA4929EE8}"/>
              </a:ext>
            </a:extLst>
          </p:cNvPr>
          <p:cNvSpPr txBox="1"/>
          <p:nvPr/>
        </p:nvSpPr>
        <p:spPr>
          <a:xfrm>
            <a:off x="6298658" y="1407611"/>
            <a:ext cx="4138613" cy="2246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Digital agenda for Norge … (Meld. St. 27 (2015–2016))</a:t>
            </a: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</a:t>
            </a:r>
            <a:r>
              <a:rPr lang="nb-NO" sz="1400" dirty="0">
                <a:solidFill>
                  <a:srgbClr val="800080"/>
                </a:solidFill>
                <a:hlinkClick r:id="rId2"/>
              </a:rPr>
              <a:t>Digitaliseringsrundskrivet, 2018</a:t>
            </a:r>
            <a:endParaRPr lang="nn-NO" sz="1400" dirty="0">
              <a:solidFill>
                <a:srgbClr val="800080"/>
              </a:solidFill>
            </a:endParaRP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Referansekatalog for </a:t>
            </a:r>
            <a:r>
              <a:rPr lang="nn-NO" sz="1400" dirty="0" err="1">
                <a:solidFill>
                  <a:srgbClr val="800080"/>
                </a:solidFill>
              </a:rPr>
              <a:t>IT-standarder</a:t>
            </a:r>
            <a:r>
              <a:rPr lang="nn-NO" sz="1400" dirty="0">
                <a:solidFill>
                  <a:srgbClr val="800080"/>
                </a:solidFill>
              </a:rPr>
              <a:t> i offentlig sektor</a:t>
            </a: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Statlig kommunikasjonspolitikk</a:t>
            </a: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   </a:t>
            </a:r>
            <a:r>
              <a:rPr lang="nn-NO" sz="1400" dirty="0" err="1">
                <a:solidFill>
                  <a:srgbClr val="800080"/>
                </a:solidFill>
              </a:rPr>
              <a:t>Prinsipper</a:t>
            </a:r>
            <a:r>
              <a:rPr lang="nn-NO" sz="1400" dirty="0">
                <a:solidFill>
                  <a:srgbClr val="800080"/>
                </a:solidFill>
              </a:rPr>
              <a:t> for IT-arkitektur</a:t>
            </a: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      Digitalt </a:t>
            </a:r>
            <a:r>
              <a:rPr lang="nn-NO" sz="1400" dirty="0" err="1">
                <a:solidFill>
                  <a:srgbClr val="800080"/>
                </a:solidFill>
              </a:rPr>
              <a:t>førstevalg</a:t>
            </a:r>
            <a:endParaRPr lang="nn-NO" sz="1400" dirty="0">
              <a:solidFill>
                <a:srgbClr val="800080"/>
              </a:solidFill>
            </a:endParaRP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        …</a:t>
            </a:r>
            <a:br>
              <a:rPr lang="nn-NO" sz="1400" dirty="0">
                <a:solidFill>
                  <a:srgbClr val="800080"/>
                </a:solidFill>
              </a:rPr>
            </a:br>
            <a:r>
              <a:rPr lang="nn-NO" sz="1400" dirty="0">
                <a:solidFill>
                  <a:srgbClr val="800080"/>
                </a:solidFill>
              </a:rPr>
              <a:t>               Utredningsinstruksen</a:t>
            </a:r>
            <a:br>
              <a:rPr lang="nn-NO" sz="1400" dirty="0">
                <a:solidFill>
                  <a:srgbClr val="800080"/>
                </a:solidFill>
              </a:rPr>
            </a:br>
            <a:r>
              <a:rPr lang="nn-NO" sz="1400" dirty="0">
                <a:solidFill>
                  <a:srgbClr val="800080"/>
                </a:solidFill>
              </a:rPr>
              <a:t>                  </a:t>
            </a:r>
            <a:r>
              <a:rPr lang="nn-NO" sz="1400" dirty="0" err="1">
                <a:solidFill>
                  <a:srgbClr val="800080"/>
                </a:solidFill>
              </a:rPr>
              <a:t>Prosjektveiviseren</a:t>
            </a:r>
            <a:endParaRPr lang="nn-NO" sz="1400" dirty="0">
              <a:solidFill>
                <a:srgbClr val="800080"/>
              </a:solidFill>
            </a:endParaRP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      </a:t>
            </a:r>
            <a:r>
              <a:rPr lang="nn-NO" sz="1400" dirty="0">
                <a:solidFill>
                  <a:schemeClr val="accent2">
                    <a:lumMod val="75000"/>
                  </a:schemeClr>
                </a:solidFill>
              </a:rPr>
              <a:t>    </a:t>
            </a:r>
            <a:endParaRPr lang="nb-NO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DD929A77-1E0B-40CF-8037-1103DC0BC39D}"/>
              </a:ext>
            </a:extLst>
          </p:cNvPr>
          <p:cNvSpPr txBox="1"/>
          <p:nvPr/>
        </p:nvSpPr>
        <p:spPr>
          <a:xfrm>
            <a:off x="7130508" y="3612649"/>
            <a:ext cx="3502025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400" dirty="0">
                <a:solidFill>
                  <a:schemeClr val="accent2">
                    <a:lumMod val="75000"/>
                  </a:schemeClr>
                </a:solidFill>
              </a:rPr>
              <a:t>Føringer i tildelingsbrev</a:t>
            </a:r>
          </a:p>
          <a:p>
            <a:pPr>
              <a:defRPr/>
            </a:pPr>
            <a:r>
              <a:rPr lang="nb-NO" sz="1400" dirty="0">
                <a:solidFill>
                  <a:schemeClr val="accent2">
                    <a:lumMod val="75000"/>
                  </a:schemeClr>
                </a:solidFill>
              </a:rPr>
              <a:t>   IKT-strategi for virksomheten</a:t>
            </a:r>
          </a:p>
          <a:p>
            <a:pPr>
              <a:defRPr/>
            </a:pPr>
            <a:r>
              <a:rPr lang="nb-NO" sz="1400" dirty="0">
                <a:solidFill>
                  <a:schemeClr val="accent2">
                    <a:lumMod val="75000"/>
                  </a:schemeClr>
                </a:solidFill>
              </a:rPr>
              <a:t>      Kommunikasjonsstrategi for virksomheten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5A62CDA0-2DE0-4B7A-BFB4-B25B72E83D02}"/>
              </a:ext>
            </a:extLst>
          </p:cNvPr>
          <p:cNvSpPr txBox="1"/>
          <p:nvPr/>
        </p:nvSpPr>
        <p:spPr>
          <a:xfrm>
            <a:off x="5871134" y="695915"/>
            <a:ext cx="384323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400" dirty="0">
                <a:solidFill>
                  <a:schemeClr val="accent6">
                    <a:lumMod val="75000"/>
                  </a:schemeClr>
                </a:solidFill>
              </a:rPr>
              <a:t>(særlovgivning og generell lovgivning som ramme)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C0B0FAE-3D48-422A-8CDA-EE1E9BFFB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0708" y="4300036"/>
            <a:ext cx="4005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nb-NO" sz="1400" i="1" dirty="0">
                <a:solidFill>
                  <a:srgbClr val="008000"/>
                </a:solidFill>
                <a:latin typeface="Calibri" pitchFamily="34" charset="0"/>
                <a:cs typeface="Arial" charset="0"/>
              </a:rPr>
              <a:t>Aktualiserer og vektlegger generelle og virksomhets-</a:t>
            </a:r>
            <a:br>
              <a:rPr lang="nb-NO" sz="1400" i="1" dirty="0">
                <a:solidFill>
                  <a:srgbClr val="008000"/>
                </a:solidFill>
                <a:latin typeface="Calibri" pitchFamily="34" charset="0"/>
                <a:cs typeface="Arial" charset="0"/>
              </a:rPr>
            </a:br>
            <a:r>
              <a:rPr lang="nb-NO" sz="1400" i="1" dirty="0">
                <a:solidFill>
                  <a:srgbClr val="008000"/>
                </a:solidFill>
                <a:latin typeface="Calibri" pitchFamily="34" charset="0"/>
                <a:cs typeface="Arial" charset="0"/>
              </a:rPr>
              <a:t>spesifikke føringer og rettslige rammer for prosjektet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9451978C-4686-467C-A603-9A4A0AB90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7770" y="4850780"/>
            <a:ext cx="4268091" cy="1815882"/>
          </a:xfrm>
          <a:prstGeom prst="rect">
            <a:avLst/>
          </a:prstGeom>
          <a:noFill/>
          <a:ln w="22225" cap="rnd">
            <a:solidFill>
              <a:srgbClr val="C00000"/>
            </a:solidFill>
            <a:prstDash val="lg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nb-NO" sz="14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Eksempler på særlig aktuelle systemspesifikke føringer: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Formål med systemet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Automatiseringsgrad, automatisering/skjønn mv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Systemets bindende virkning og rutiner for avvik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Rettslig dynamikk og oppdatering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Støttefunksjoner/brukervennlighet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Regelverksutvikling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Avtaler</a:t>
            </a:r>
          </a:p>
        </p:txBody>
      </p:sp>
      <p:sp>
        <p:nvSpPr>
          <p:cNvPr id="5130" name="TekstSylinder 22">
            <a:extLst>
              <a:ext uri="{FF2B5EF4-FFF2-40B4-BE49-F238E27FC236}">
                <a16:creationId xmlns:a16="http://schemas.microsoft.com/office/drawing/2014/main" id="{06C15944-B657-4A8F-A078-C81008466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744" y="5055007"/>
            <a:ext cx="15042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800" dirty="0">
                <a:solidFill>
                  <a:srgbClr val="C00000"/>
                </a:solidFill>
              </a:rPr>
              <a:t>MANDAT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0D9E2CF-98B0-46BA-8112-AD172FD8B86E}"/>
              </a:ext>
            </a:extLst>
          </p:cNvPr>
          <p:cNvSpPr txBox="1"/>
          <p:nvPr/>
        </p:nvSpPr>
        <p:spPr>
          <a:xfrm>
            <a:off x="517574" y="4849512"/>
            <a:ext cx="3419526" cy="1815882"/>
          </a:xfrm>
          <a:prstGeom prst="rect">
            <a:avLst/>
          </a:prstGeom>
          <a:noFill/>
          <a:ln w="22225">
            <a:solidFill>
              <a:srgbClr val="C00000"/>
            </a:solidFill>
            <a:prstDash val="lgDash"/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400" dirty="0"/>
              <a:t>Angivelse av systemutviklingsoppdraget,</a:t>
            </a:r>
            <a:br>
              <a:rPr lang="nb-NO" sz="1400" dirty="0"/>
            </a:br>
            <a:r>
              <a:rPr lang="nb-NO" sz="1400" dirty="0"/>
              <a:t>herunder rettslig grunnlag og rammer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400" dirty="0"/>
              <a:t>Angivelse og fortolkning av generelle</a:t>
            </a:r>
            <a:br>
              <a:rPr lang="nb-NO" sz="1400" dirty="0"/>
            </a:br>
            <a:r>
              <a:rPr lang="nb-NO" sz="1400" dirty="0"/>
              <a:t>forvaltningspolitiske føringer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400" dirty="0"/>
              <a:t>Angivelse og fortolkning av virksomhets-</a:t>
            </a:r>
            <a:br>
              <a:rPr lang="nb-NO" sz="1400" dirty="0"/>
            </a:br>
            <a:r>
              <a:rPr lang="nb-NO" sz="1400" dirty="0"/>
              <a:t>spesifikke føringer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400" dirty="0"/>
              <a:t>Angivelse av systemspesifikke føringer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58570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DDE9AE-B52A-4B08-816E-DDF05271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030" y="52439"/>
            <a:ext cx="8229600" cy="8683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nb-NO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Prosjektetablering og -sammensetning</a:t>
            </a:r>
          </a:p>
        </p:txBody>
      </p:sp>
      <p:grpSp>
        <p:nvGrpSpPr>
          <p:cNvPr id="6147" name="Gruppe 9">
            <a:extLst>
              <a:ext uri="{FF2B5EF4-FFF2-40B4-BE49-F238E27FC236}">
                <a16:creationId xmlns:a16="http://schemas.microsoft.com/office/drawing/2014/main" id="{622E4B5C-C423-4C43-9D54-2EA128DC6FC3}"/>
              </a:ext>
            </a:extLst>
          </p:cNvPr>
          <p:cNvGrpSpPr>
            <a:grpSpLocks/>
          </p:cNvGrpSpPr>
          <p:nvPr/>
        </p:nvGrpSpPr>
        <p:grpSpPr bwMode="auto">
          <a:xfrm>
            <a:off x="2309814" y="928689"/>
            <a:ext cx="5572125" cy="4929187"/>
            <a:chOff x="785786" y="1214422"/>
            <a:chExt cx="5572164" cy="4929198"/>
          </a:xfrm>
        </p:grpSpPr>
        <p:sp>
          <p:nvSpPr>
            <p:cNvPr id="3" name="Likebent trekant 2">
              <a:extLst>
                <a:ext uri="{FF2B5EF4-FFF2-40B4-BE49-F238E27FC236}">
                  <a16:creationId xmlns:a16="http://schemas.microsoft.com/office/drawing/2014/main" id="{272FE688-C8F6-47F1-83E1-652706D8CFC1}"/>
                </a:ext>
              </a:extLst>
            </p:cNvPr>
            <p:cNvSpPr/>
            <p:nvPr/>
          </p:nvSpPr>
          <p:spPr>
            <a:xfrm>
              <a:off x="785786" y="1214422"/>
              <a:ext cx="5572164" cy="492919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/>
            </a:p>
          </p:txBody>
        </p:sp>
        <p:cxnSp>
          <p:nvCxnSpPr>
            <p:cNvPr id="5" name="Rett linje 4">
              <a:extLst>
                <a:ext uri="{FF2B5EF4-FFF2-40B4-BE49-F238E27FC236}">
                  <a16:creationId xmlns:a16="http://schemas.microsoft.com/office/drawing/2014/main" id="{87855B6A-AB23-4778-BBFD-2F8E881EA874}"/>
                </a:ext>
              </a:extLst>
            </p:cNvPr>
            <p:cNvCxnSpPr/>
            <p:nvPr/>
          </p:nvCxnSpPr>
          <p:spPr>
            <a:xfrm>
              <a:off x="2928926" y="2285986"/>
              <a:ext cx="121444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tt linje 6">
              <a:extLst>
                <a:ext uri="{FF2B5EF4-FFF2-40B4-BE49-F238E27FC236}">
                  <a16:creationId xmlns:a16="http://schemas.microsoft.com/office/drawing/2014/main" id="{279B89F4-A4D1-4CCE-94F1-7DC9CF474AAC}"/>
                </a:ext>
              </a:extLst>
            </p:cNvPr>
            <p:cNvCxnSpPr/>
            <p:nvPr/>
          </p:nvCxnSpPr>
          <p:spPr>
            <a:xfrm>
              <a:off x="1928794" y="4071928"/>
              <a:ext cx="3214709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8" name="Gruppe 20">
            <a:extLst>
              <a:ext uri="{FF2B5EF4-FFF2-40B4-BE49-F238E27FC236}">
                <a16:creationId xmlns:a16="http://schemas.microsoft.com/office/drawing/2014/main" id="{5B1333A2-1621-4E44-ADF6-7B0AA7078899}"/>
              </a:ext>
            </a:extLst>
          </p:cNvPr>
          <p:cNvGrpSpPr>
            <a:grpSpLocks/>
          </p:cNvGrpSpPr>
          <p:nvPr/>
        </p:nvGrpSpPr>
        <p:grpSpPr bwMode="auto">
          <a:xfrm>
            <a:off x="2952751" y="2000250"/>
            <a:ext cx="3978275" cy="4095750"/>
            <a:chOff x="1428728" y="2285992"/>
            <a:chExt cx="3978692" cy="4095120"/>
          </a:xfrm>
        </p:grpSpPr>
        <p:cxnSp>
          <p:nvCxnSpPr>
            <p:cNvPr id="13" name="Rett pil 12">
              <a:extLst>
                <a:ext uri="{FF2B5EF4-FFF2-40B4-BE49-F238E27FC236}">
                  <a16:creationId xmlns:a16="http://schemas.microsoft.com/office/drawing/2014/main" id="{64E0BC53-5679-4055-96D7-A178E373AACE}"/>
                </a:ext>
              </a:extLst>
            </p:cNvPr>
            <p:cNvCxnSpPr/>
            <p:nvPr/>
          </p:nvCxnSpPr>
          <p:spPr>
            <a:xfrm rot="5400000">
              <a:off x="857630" y="3571540"/>
              <a:ext cx="3571326" cy="1000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tt pil 14">
              <a:extLst>
                <a:ext uri="{FF2B5EF4-FFF2-40B4-BE49-F238E27FC236}">
                  <a16:creationId xmlns:a16="http://schemas.microsoft.com/office/drawing/2014/main" id="{A31B93C2-9BF5-4FCA-9260-3A42CAC5DCD2}"/>
                </a:ext>
              </a:extLst>
            </p:cNvPr>
            <p:cNvCxnSpPr/>
            <p:nvPr/>
          </p:nvCxnSpPr>
          <p:spPr>
            <a:xfrm rot="5400000">
              <a:off x="1679247" y="4035933"/>
              <a:ext cx="3571326" cy="714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tt pil 16">
              <a:extLst>
                <a:ext uri="{FF2B5EF4-FFF2-40B4-BE49-F238E27FC236}">
                  <a16:creationId xmlns:a16="http://schemas.microsoft.com/office/drawing/2014/main" id="{D8D34FFA-254A-43D3-B8D2-77C32AC5F6A5}"/>
                </a:ext>
              </a:extLst>
            </p:cNvPr>
            <p:cNvCxnSpPr/>
            <p:nvPr/>
          </p:nvCxnSpPr>
          <p:spPr>
            <a:xfrm rot="16200000" flipH="1">
              <a:off x="2429420" y="3714430"/>
              <a:ext cx="3571326" cy="7144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0" name="TekstSylinder 17">
              <a:extLst>
                <a:ext uri="{FF2B5EF4-FFF2-40B4-BE49-F238E27FC236}">
                  <a16:creationId xmlns:a16="http://schemas.microsoft.com/office/drawing/2014/main" id="{EE7863E3-B8AC-4627-A5A9-F8E7CC603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728" y="5857892"/>
              <a:ext cx="10760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IKT-avdeling</a:t>
              </a:r>
            </a:p>
          </p:txBody>
        </p:sp>
        <p:sp>
          <p:nvSpPr>
            <p:cNvPr id="6171" name="TekstSylinder 18">
              <a:extLst>
                <a:ext uri="{FF2B5EF4-FFF2-40B4-BE49-F238E27FC236}">
                  <a16:creationId xmlns:a16="http://schemas.microsoft.com/office/drawing/2014/main" id="{853A0EA5-F342-4317-B8F7-E0BF6050C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050" y="5857892"/>
              <a:ext cx="10406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Fagavdeling</a:t>
              </a:r>
            </a:p>
          </p:txBody>
        </p:sp>
        <p:sp>
          <p:nvSpPr>
            <p:cNvPr id="6172" name="TekstSylinder 19">
              <a:extLst>
                <a:ext uri="{FF2B5EF4-FFF2-40B4-BE49-F238E27FC236}">
                  <a16:creationId xmlns:a16="http://schemas.microsoft.com/office/drawing/2014/main" id="{B95EF9DF-A416-4C34-902F-4843C5FF4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0496" y="5857892"/>
              <a:ext cx="14069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Administrasjons-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avdeling</a:t>
              </a:r>
            </a:p>
          </p:txBody>
        </p:sp>
      </p:grpSp>
      <p:grpSp>
        <p:nvGrpSpPr>
          <p:cNvPr id="8" name="Gruppe 22">
            <a:extLst>
              <a:ext uri="{FF2B5EF4-FFF2-40B4-BE49-F238E27FC236}">
                <a16:creationId xmlns:a16="http://schemas.microsoft.com/office/drawing/2014/main" id="{1143FB0A-38D8-463C-A129-BC8931E81F5D}"/>
              </a:ext>
            </a:extLst>
          </p:cNvPr>
          <p:cNvGrpSpPr>
            <a:grpSpLocks/>
          </p:cNvGrpSpPr>
          <p:nvPr/>
        </p:nvGrpSpPr>
        <p:grpSpPr bwMode="auto">
          <a:xfrm>
            <a:off x="4095750" y="2571750"/>
            <a:ext cx="3714750" cy="1785938"/>
            <a:chOff x="2571736" y="2857496"/>
            <a:chExt cx="3714776" cy="1785950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FDB9413B-D883-4476-A083-1908EB37CE14}"/>
                </a:ext>
              </a:extLst>
            </p:cNvPr>
            <p:cNvSpPr/>
            <p:nvPr/>
          </p:nvSpPr>
          <p:spPr>
            <a:xfrm>
              <a:off x="2571736" y="2857496"/>
              <a:ext cx="3714776" cy="1785950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/>
            </a:p>
          </p:txBody>
        </p:sp>
        <p:sp>
          <p:nvSpPr>
            <p:cNvPr id="6166" name="TekstSylinder 21">
              <a:extLst>
                <a:ext uri="{FF2B5EF4-FFF2-40B4-BE49-F238E27FC236}">
                  <a16:creationId xmlns:a16="http://schemas.microsoft.com/office/drawing/2014/main" id="{1881D0B5-691A-48DE-9BE3-38A5ACF30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554" y="3357562"/>
              <a:ext cx="12981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Prosjektgruppe</a:t>
              </a:r>
            </a:p>
          </p:txBody>
        </p:sp>
      </p:grpSp>
      <p:grpSp>
        <p:nvGrpSpPr>
          <p:cNvPr id="9" name="Gruppe 30">
            <a:extLst>
              <a:ext uri="{FF2B5EF4-FFF2-40B4-BE49-F238E27FC236}">
                <a16:creationId xmlns:a16="http://schemas.microsoft.com/office/drawing/2014/main" id="{53B99226-117C-420A-BA79-311E75A500ED}"/>
              </a:ext>
            </a:extLst>
          </p:cNvPr>
          <p:cNvGrpSpPr>
            <a:grpSpLocks/>
          </p:cNvGrpSpPr>
          <p:nvPr/>
        </p:nvGrpSpPr>
        <p:grpSpPr bwMode="auto">
          <a:xfrm>
            <a:off x="6667501" y="1285875"/>
            <a:ext cx="2289175" cy="1379538"/>
            <a:chOff x="5143500" y="1285875"/>
            <a:chExt cx="2289175" cy="1379538"/>
          </a:xfrm>
        </p:grpSpPr>
        <p:sp>
          <p:nvSpPr>
            <p:cNvPr id="6161" name="TekstSylinder 23">
              <a:extLst>
                <a:ext uri="{FF2B5EF4-FFF2-40B4-BE49-F238E27FC236}">
                  <a16:creationId xmlns:a16="http://schemas.microsoft.com/office/drawing/2014/main" id="{374AD9F9-EF53-42CC-AE03-3476447FED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500" y="1643063"/>
              <a:ext cx="17637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00B050"/>
                  </a:solidFill>
                </a:rPr>
                <a:t>Brukerrepresentasjon</a:t>
              </a:r>
            </a:p>
          </p:txBody>
        </p:sp>
        <p:sp>
          <p:nvSpPr>
            <p:cNvPr id="6162" name="TekstSylinder 24">
              <a:extLst>
                <a:ext uri="{FF2B5EF4-FFF2-40B4-BE49-F238E27FC236}">
                  <a16:creationId xmlns:a16="http://schemas.microsoft.com/office/drawing/2014/main" id="{267FD462-793D-4647-BE4B-2C2C38530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500" y="2000250"/>
              <a:ext cx="21018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00B050"/>
                  </a:solidFill>
                </a:rPr>
                <a:t>Andre forvaltningsorganer</a:t>
              </a:r>
            </a:p>
          </p:txBody>
        </p:sp>
        <p:sp>
          <p:nvSpPr>
            <p:cNvPr id="6163" name="TekstSylinder 25">
              <a:extLst>
                <a:ext uri="{FF2B5EF4-FFF2-40B4-BE49-F238E27FC236}">
                  <a16:creationId xmlns:a16="http://schemas.microsoft.com/office/drawing/2014/main" id="{1F42599C-1A5A-411B-88FB-6F914969F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500" y="2357438"/>
              <a:ext cx="17224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00B050"/>
                  </a:solidFill>
                </a:rPr>
                <a:t>Eksterne konsulenter</a:t>
              </a:r>
            </a:p>
          </p:txBody>
        </p:sp>
        <p:sp>
          <p:nvSpPr>
            <p:cNvPr id="6164" name="TekstSylinder 26">
              <a:extLst>
                <a:ext uri="{FF2B5EF4-FFF2-40B4-BE49-F238E27FC236}">
                  <a16:creationId xmlns:a16="http://schemas.microsoft.com/office/drawing/2014/main" id="{6718A6B4-54E6-4654-841A-A9E8EA8F22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500" y="1285875"/>
              <a:ext cx="2289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00B050"/>
                  </a:solidFill>
                </a:rPr>
                <a:t>Direkte involverte avdelinger</a:t>
              </a:r>
            </a:p>
          </p:txBody>
        </p:sp>
      </p:grpSp>
      <p:sp>
        <p:nvSpPr>
          <p:cNvPr id="6159" name="TekstSylinder 30">
            <a:extLst>
              <a:ext uri="{FF2B5EF4-FFF2-40B4-BE49-F238E27FC236}">
                <a16:creationId xmlns:a16="http://schemas.microsoft.com/office/drawing/2014/main" id="{BA0085EA-98E0-4EF6-A8B1-C67CEAF62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25" y="1214439"/>
            <a:ext cx="1721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b-NO" altLang="nb-NO" sz="1400" dirty="0">
                <a:solidFill>
                  <a:srgbClr val="0000FF"/>
                </a:solidFill>
              </a:rPr>
              <a:t>Behandlingsansvarlig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        = ”systemeier” ?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6F6BC138-E825-4F94-B89D-906B5A555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6215064"/>
            <a:ext cx="7037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/>
              <a:t>Livssyklusperspektiv: organisering under utvikling, videreutvikling og drift</a:t>
            </a:r>
          </a:p>
        </p:txBody>
      </p:sp>
      <p:grpSp>
        <p:nvGrpSpPr>
          <p:cNvPr id="12" name="Gruppe 31">
            <a:extLst>
              <a:ext uri="{FF2B5EF4-FFF2-40B4-BE49-F238E27FC236}">
                <a16:creationId xmlns:a16="http://schemas.microsoft.com/office/drawing/2014/main" id="{63DB5689-3E2A-4AE8-AA16-892F8CEC0875}"/>
              </a:ext>
            </a:extLst>
          </p:cNvPr>
          <p:cNvGrpSpPr>
            <a:grpSpLocks/>
          </p:cNvGrpSpPr>
          <p:nvPr/>
        </p:nvGrpSpPr>
        <p:grpSpPr bwMode="auto">
          <a:xfrm>
            <a:off x="7881938" y="3857625"/>
            <a:ext cx="3030638" cy="2166283"/>
            <a:chOff x="6357938" y="3857625"/>
            <a:chExt cx="3030638" cy="2166283"/>
          </a:xfrm>
        </p:grpSpPr>
        <p:sp>
          <p:nvSpPr>
            <p:cNvPr id="6155" name="TekstSylinder 27">
              <a:extLst>
                <a:ext uri="{FF2B5EF4-FFF2-40B4-BE49-F238E27FC236}">
                  <a16:creationId xmlns:a16="http://schemas.microsoft.com/office/drawing/2014/main" id="{AAF3CF6E-109B-4875-82E8-0C9CF716A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8" y="3857625"/>
              <a:ext cx="21526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C00000"/>
                  </a:solidFill>
                </a:rPr>
                <a:t>Prosjektgruppen som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C00000"/>
                  </a:solidFill>
                </a:rPr>
                <a:t>forum for saksforberedelse</a:t>
              </a:r>
            </a:p>
          </p:txBody>
        </p:sp>
        <p:sp>
          <p:nvSpPr>
            <p:cNvPr id="6156" name="TekstSylinder 28">
              <a:extLst>
                <a:ext uri="{FF2B5EF4-FFF2-40B4-BE49-F238E27FC236}">
                  <a16:creationId xmlns:a16="http://schemas.microsoft.com/office/drawing/2014/main" id="{3CCD95EB-5D94-495E-BAA1-51AC8A9A7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8" y="4500563"/>
              <a:ext cx="209708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C00000"/>
                  </a:solidFill>
                </a:rPr>
                <a:t>Identifisering av prosesser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C00000"/>
                  </a:solidFill>
                </a:rPr>
                <a:t>og sammenhenger</a:t>
              </a:r>
            </a:p>
          </p:txBody>
        </p:sp>
        <p:sp>
          <p:nvSpPr>
            <p:cNvPr id="6157" name="TekstSylinder 29">
              <a:extLst>
                <a:ext uri="{FF2B5EF4-FFF2-40B4-BE49-F238E27FC236}">
                  <a16:creationId xmlns:a16="http://schemas.microsoft.com/office/drawing/2014/main" id="{E46FD16C-5F5E-4AE7-9027-CD23FD5CE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8" y="5072063"/>
              <a:ext cx="2159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C00000"/>
                  </a:solidFill>
                </a:rPr>
                <a:t>Overlappende kompetanse</a:t>
              </a:r>
            </a:p>
          </p:txBody>
        </p:sp>
        <p:sp>
          <p:nvSpPr>
            <p:cNvPr id="6158" name="TekstSylinder 35">
              <a:extLst>
                <a:ext uri="{FF2B5EF4-FFF2-40B4-BE49-F238E27FC236}">
                  <a16:creationId xmlns:a16="http://schemas.microsoft.com/office/drawing/2014/main" id="{360F40A1-A8D3-422A-A05E-B4F7B55BC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8" y="5500688"/>
              <a:ext cx="30306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Forvaltningsinformatikeres, juristers og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teknologers rolle</a:t>
              </a:r>
            </a:p>
          </p:txBody>
        </p:sp>
      </p:grpSp>
      <p:sp>
        <p:nvSpPr>
          <p:cNvPr id="32" name="TekstSylinder 30">
            <a:extLst>
              <a:ext uri="{FF2B5EF4-FFF2-40B4-BE49-F238E27FC236}">
                <a16:creationId xmlns:a16="http://schemas.microsoft.com/office/drawing/2014/main" id="{A9FB26B3-B272-4642-A2D4-E94E0BFEB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507" y="1762126"/>
            <a:ext cx="209538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b-NO" altLang="nb-NO" sz="1400" dirty="0">
                <a:solidFill>
                  <a:srgbClr val="0000FF"/>
                </a:solidFill>
              </a:rPr>
              <a:t>Behandlingsansvarliges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plikt til å organisere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etterlevelse, jf. PVF art. 24</a:t>
            </a:r>
          </a:p>
        </p:txBody>
      </p:sp>
      <p:sp>
        <p:nvSpPr>
          <p:cNvPr id="34" name="TekstSylinder 30">
            <a:extLst>
              <a:ext uri="{FF2B5EF4-FFF2-40B4-BE49-F238E27FC236}">
                <a16:creationId xmlns:a16="http://schemas.microsoft.com/office/drawing/2014/main" id="{AA44A768-DB53-4CD0-8D5D-701F190CC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6937" y="2958074"/>
            <a:ext cx="3493264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b-NO" altLang="nb-NO" sz="1400" dirty="0">
                <a:solidFill>
                  <a:srgbClr val="0000FF"/>
                </a:solidFill>
              </a:rPr>
              <a:t>Personvernombudets rolle i systemutviklings-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arbeider, jf. PVF art. 39(1)(a), </a:t>
            </a:r>
            <a:r>
              <a:rPr lang="nb-NO" altLang="nb-NO" sz="1400" dirty="0" err="1">
                <a:solidFill>
                  <a:srgbClr val="0000FF"/>
                </a:solidFill>
              </a:rPr>
              <a:t>jf</a:t>
            </a:r>
            <a:r>
              <a:rPr lang="nb-NO" altLang="nb-NO" sz="1400" dirty="0">
                <a:solidFill>
                  <a:srgbClr val="0000FF"/>
                </a:solidFill>
              </a:rPr>
              <a:t> art. 38(2)</a:t>
            </a:r>
          </a:p>
        </p:txBody>
      </p:sp>
    </p:spTree>
    <p:extLst>
      <p:ext uri="{BB962C8B-B14F-4D97-AF65-F5344CB8AC3E}">
        <p14:creationId xmlns:p14="http://schemas.microsoft.com/office/powerpoint/2010/main" val="73657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35" grpId="0"/>
      <p:bldP spid="32" grpId="0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2">
            <a:extLst>
              <a:ext uri="{FF2B5EF4-FFF2-40B4-BE49-F238E27FC236}">
                <a16:creationId xmlns:a16="http://schemas.microsoft.com/office/drawing/2014/main" id="{90AF77E6-8828-4171-8E7A-A5FCDD1815C7}"/>
              </a:ext>
            </a:extLst>
          </p:cNvPr>
          <p:cNvGrpSpPr>
            <a:grpSpLocks/>
          </p:cNvGrpSpPr>
          <p:nvPr/>
        </p:nvGrpSpPr>
        <p:grpSpPr bwMode="auto">
          <a:xfrm>
            <a:off x="7533078" y="246981"/>
            <a:ext cx="2514600" cy="3560763"/>
            <a:chOff x="3024" y="144"/>
            <a:chExt cx="1584" cy="2243"/>
          </a:xfrm>
        </p:grpSpPr>
        <p:sp>
          <p:nvSpPr>
            <p:cNvPr id="8227" name="AutoShape 2">
              <a:extLst>
                <a:ext uri="{FF2B5EF4-FFF2-40B4-BE49-F238E27FC236}">
                  <a16:creationId xmlns:a16="http://schemas.microsoft.com/office/drawing/2014/main" id="{188A9612-9D35-4A47-8652-BE34D59E5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4"/>
              <a:ext cx="1584" cy="2016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8228" name="Text Box 6">
              <a:extLst>
                <a:ext uri="{FF2B5EF4-FFF2-40B4-BE49-F238E27FC236}">
                  <a16:creationId xmlns:a16="http://schemas.microsoft.com/office/drawing/2014/main" id="{25A1CBFD-D783-4C80-9CCF-1D636EB05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175"/>
              <a:ext cx="10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Forvaltningsorgan</a:t>
              </a:r>
            </a:p>
          </p:txBody>
        </p:sp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DBAC9175-6A20-4224-BF3C-32DCBA069F5F}"/>
              </a:ext>
            </a:extLst>
          </p:cNvPr>
          <p:cNvGrpSpPr>
            <a:grpSpLocks/>
          </p:cNvGrpSpPr>
          <p:nvPr/>
        </p:nvGrpSpPr>
        <p:grpSpPr bwMode="auto">
          <a:xfrm>
            <a:off x="8752278" y="627980"/>
            <a:ext cx="2584450" cy="1676400"/>
            <a:chOff x="3792" y="384"/>
            <a:chExt cx="1628" cy="1056"/>
          </a:xfrm>
        </p:grpSpPr>
        <p:sp>
          <p:nvSpPr>
            <p:cNvPr id="8224" name="Line 15">
              <a:extLst>
                <a:ext uri="{FF2B5EF4-FFF2-40B4-BE49-F238E27FC236}">
                  <a16:creationId xmlns:a16="http://schemas.microsoft.com/office/drawing/2014/main" id="{DECA69E8-FC7E-4E9A-99DC-8ABD7EF6E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432"/>
              <a:ext cx="0" cy="100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25" name="Line 16">
              <a:extLst>
                <a:ext uri="{FF2B5EF4-FFF2-40B4-BE49-F238E27FC236}">
                  <a16:creationId xmlns:a16="http://schemas.microsoft.com/office/drawing/2014/main" id="{BE16F50A-1892-4EC1-95F0-F0A4CA871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432"/>
              <a:ext cx="0" cy="100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26" name="Text Box 17">
              <a:extLst>
                <a:ext uri="{FF2B5EF4-FFF2-40B4-BE49-F238E27FC236}">
                  <a16:creationId xmlns:a16="http://schemas.microsoft.com/office/drawing/2014/main" id="{D2446AAC-83A7-4548-B068-AB4C20909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84"/>
              <a:ext cx="1292" cy="372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Organisasjons- og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instruksjonsmyndighet</a:t>
              </a:r>
            </a:p>
          </p:txBody>
        </p:sp>
      </p:grpSp>
      <p:grpSp>
        <p:nvGrpSpPr>
          <p:cNvPr id="4" name="Group 45">
            <a:extLst>
              <a:ext uri="{FF2B5EF4-FFF2-40B4-BE49-F238E27FC236}">
                <a16:creationId xmlns:a16="http://schemas.microsoft.com/office/drawing/2014/main" id="{FCCD0668-2163-412C-8F26-AD66A7096665}"/>
              </a:ext>
            </a:extLst>
          </p:cNvPr>
          <p:cNvGrpSpPr>
            <a:grpSpLocks/>
          </p:cNvGrpSpPr>
          <p:nvPr/>
        </p:nvGrpSpPr>
        <p:grpSpPr bwMode="auto">
          <a:xfrm>
            <a:off x="7228278" y="627980"/>
            <a:ext cx="2209800" cy="6015038"/>
            <a:chOff x="2832" y="384"/>
            <a:chExt cx="1392" cy="3789"/>
          </a:xfrm>
        </p:grpSpPr>
        <p:grpSp>
          <p:nvGrpSpPr>
            <p:cNvPr id="8215" name="Group 11">
              <a:extLst>
                <a:ext uri="{FF2B5EF4-FFF2-40B4-BE49-F238E27FC236}">
                  <a16:creationId xmlns:a16="http://schemas.microsoft.com/office/drawing/2014/main" id="{F20FF79A-E902-4E39-9E41-841925643E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2544"/>
              <a:ext cx="1104" cy="1629"/>
              <a:chOff x="3360" y="2592"/>
              <a:chExt cx="1104" cy="1629"/>
            </a:xfrm>
          </p:grpSpPr>
          <p:sp>
            <p:nvSpPr>
              <p:cNvPr id="8222" name="AutoShape 4">
                <a:extLst>
                  <a:ext uri="{FF2B5EF4-FFF2-40B4-BE49-F238E27FC236}">
                    <a16:creationId xmlns:a16="http://schemas.microsoft.com/office/drawing/2014/main" id="{F7DAFD5A-0A54-41CB-A54E-A4D5D86BE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2592"/>
                <a:ext cx="1104" cy="1248"/>
              </a:xfrm>
              <a:prstGeom prst="triangle">
                <a:avLst>
                  <a:gd name="adj" fmla="val 50000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b-NO" altLang="nb-NO" sz="1800"/>
              </a:p>
            </p:txBody>
          </p:sp>
          <p:sp>
            <p:nvSpPr>
              <p:cNvPr id="8223" name="Text Box 7">
                <a:extLst>
                  <a:ext uri="{FF2B5EF4-FFF2-40B4-BE49-F238E27FC236}">
                    <a16:creationId xmlns:a16="http://schemas.microsoft.com/office/drawing/2014/main" id="{76BA47A2-7A36-49B5-9FD4-4EC0245DE2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3855"/>
                <a:ext cx="1029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  Underliggende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forvaltningsorgan</a:t>
                </a:r>
              </a:p>
            </p:txBody>
          </p:sp>
        </p:grpSp>
        <p:grpSp>
          <p:nvGrpSpPr>
            <p:cNvPr id="8216" name="Group 21">
              <a:extLst>
                <a:ext uri="{FF2B5EF4-FFF2-40B4-BE49-F238E27FC236}">
                  <a16:creationId xmlns:a16="http://schemas.microsoft.com/office/drawing/2014/main" id="{2C5D3EC5-5603-4C98-987F-44B14C20A2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384"/>
              <a:ext cx="864" cy="2112"/>
              <a:chOff x="2832" y="384"/>
              <a:chExt cx="864" cy="2112"/>
            </a:xfrm>
          </p:grpSpPr>
          <p:sp>
            <p:nvSpPr>
              <p:cNvPr id="8220" name="Line 18">
                <a:extLst>
                  <a:ext uri="{FF2B5EF4-FFF2-40B4-BE49-F238E27FC236}">
                    <a16:creationId xmlns:a16="http://schemas.microsoft.com/office/drawing/2014/main" id="{CDAF6640-9C25-4486-B437-10E46C0530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432"/>
                <a:ext cx="0" cy="2064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8221" name="Text Box 20">
                <a:extLst>
                  <a:ext uri="{FF2B5EF4-FFF2-40B4-BE49-F238E27FC236}">
                    <a16:creationId xmlns:a16="http://schemas.microsoft.com/office/drawing/2014/main" id="{F524881F-CE16-48F8-AC67-6836EA1891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2" y="384"/>
                <a:ext cx="756" cy="218"/>
              </a:xfrm>
              <a:prstGeom prst="rect">
                <a:avLst/>
              </a:prstGeom>
              <a:noFill/>
              <a:ln w="9525">
                <a:solidFill>
                  <a:srgbClr val="99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Delegasjon?</a:t>
                </a:r>
              </a:p>
            </p:txBody>
          </p:sp>
        </p:grpSp>
        <p:grpSp>
          <p:nvGrpSpPr>
            <p:cNvPr id="8217" name="Group 24">
              <a:extLst>
                <a:ext uri="{FF2B5EF4-FFF2-40B4-BE49-F238E27FC236}">
                  <a16:creationId xmlns:a16="http://schemas.microsoft.com/office/drawing/2014/main" id="{2EEAC6E1-AAA5-4C9F-A8B5-3FE141598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1440"/>
              <a:ext cx="96" cy="1344"/>
              <a:chOff x="3792" y="1440"/>
              <a:chExt cx="96" cy="1344"/>
            </a:xfrm>
          </p:grpSpPr>
          <p:sp>
            <p:nvSpPr>
              <p:cNvPr id="8218" name="Line 22">
                <a:extLst>
                  <a:ext uri="{FF2B5EF4-FFF2-40B4-BE49-F238E27FC236}">
                    <a16:creationId xmlns:a16="http://schemas.microsoft.com/office/drawing/2014/main" id="{1FB6BAC5-9043-4E90-B8A7-8FC29E53CE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1440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8219" name="Line 23">
                <a:extLst>
                  <a:ext uri="{FF2B5EF4-FFF2-40B4-BE49-F238E27FC236}">
                    <a16:creationId xmlns:a16="http://schemas.microsoft.com/office/drawing/2014/main" id="{FDE130E7-B69B-433B-8F75-8742B6912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440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</p:grpSp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11BDF2F-BEF5-4CBB-9CA1-2DC5CC4DC704}"/>
              </a:ext>
            </a:extLst>
          </p:cNvPr>
          <p:cNvGrpSpPr>
            <a:grpSpLocks/>
          </p:cNvGrpSpPr>
          <p:nvPr/>
        </p:nvGrpSpPr>
        <p:grpSpPr bwMode="auto">
          <a:xfrm>
            <a:off x="3873888" y="1431255"/>
            <a:ext cx="4194178" cy="2319338"/>
            <a:chOff x="768" y="912"/>
            <a:chExt cx="2642" cy="1461"/>
          </a:xfrm>
        </p:grpSpPr>
        <p:grpSp>
          <p:nvGrpSpPr>
            <p:cNvPr id="8210" name="Group 13">
              <a:extLst>
                <a:ext uri="{FF2B5EF4-FFF2-40B4-BE49-F238E27FC236}">
                  <a16:creationId xmlns:a16="http://schemas.microsoft.com/office/drawing/2014/main" id="{9ED977F9-3503-4310-B264-BE38BBF35B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912"/>
              <a:ext cx="1104" cy="1461"/>
              <a:chOff x="816" y="1104"/>
              <a:chExt cx="1104" cy="1461"/>
            </a:xfrm>
          </p:grpSpPr>
          <p:sp>
            <p:nvSpPr>
              <p:cNvPr id="8213" name="AutoShape 3">
                <a:extLst>
                  <a:ext uri="{FF2B5EF4-FFF2-40B4-BE49-F238E27FC236}">
                    <a16:creationId xmlns:a16="http://schemas.microsoft.com/office/drawing/2014/main" id="{1FFDCDD2-848E-4A52-AC10-66ACC68EE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1104"/>
                <a:ext cx="1104" cy="1248"/>
              </a:xfrm>
              <a:prstGeom prst="triangle">
                <a:avLst>
                  <a:gd name="adj" fmla="val 50000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b-NO" altLang="nb-NO" sz="1800"/>
              </a:p>
            </p:txBody>
          </p:sp>
          <p:sp>
            <p:nvSpPr>
              <p:cNvPr id="8214" name="Text Box 8">
                <a:extLst>
                  <a:ext uri="{FF2B5EF4-FFF2-40B4-BE49-F238E27FC236}">
                    <a16:creationId xmlns:a16="http://schemas.microsoft.com/office/drawing/2014/main" id="{0748FCBF-85AC-440A-9836-B7203836A8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352"/>
                <a:ext cx="887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Oppdragstaker</a:t>
                </a:r>
              </a:p>
            </p:txBody>
          </p:sp>
        </p:grpSp>
        <p:sp>
          <p:nvSpPr>
            <p:cNvPr id="8211" name="Line 25">
              <a:extLst>
                <a:ext uri="{FF2B5EF4-FFF2-40B4-BE49-F238E27FC236}">
                  <a16:creationId xmlns:a16="http://schemas.microsoft.com/office/drawing/2014/main" id="{15AF0876-39B8-4920-9C03-B590AAECE8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70" y="1314"/>
              <a:ext cx="1536" cy="0"/>
            </a:xfrm>
            <a:prstGeom prst="line">
              <a:avLst/>
            </a:prstGeom>
            <a:noFill/>
            <a:ln w="53975" cmpd="tri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12" name="Text Box 26">
              <a:extLst>
                <a:ext uri="{FF2B5EF4-FFF2-40B4-BE49-F238E27FC236}">
                  <a16:creationId xmlns:a16="http://schemas.microsoft.com/office/drawing/2014/main" id="{81D4AB98-1EC1-4DF4-9DB9-A921D968B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8" y="1004"/>
              <a:ext cx="1942" cy="213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 dirty="0"/>
                <a:t>Bortkontraktering ("outsourcing«)?</a:t>
              </a:r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2440F592-5257-4F4E-BAFB-593FBF672D46}"/>
              </a:ext>
            </a:extLst>
          </p:cNvPr>
          <p:cNvGrpSpPr>
            <a:grpSpLocks/>
          </p:cNvGrpSpPr>
          <p:nvPr/>
        </p:nvGrpSpPr>
        <p:grpSpPr bwMode="auto">
          <a:xfrm>
            <a:off x="5551878" y="1466180"/>
            <a:ext cx="3581400" cy="4191000"/>
            <a:chOff x="1776" y="912"/>
            <a:chExt cx="2256" cy="2640"/>
          </a:xfrm>
        </p:grpSpPr>
        <p:grpSp>
          <p:nvGrpSpPr>
            <p:cNvPr id="8203" name="Group 34">
              <a:extLst>
                <a:ext uri="{FF2B5EF4-FFF2-40B4-BE49-F238E27FC236}">
                  <a16:creationId xmlns:a16="http://schemas.microsoft.com/office/drawing/2014/main" id="{61E2E624-7F49-4385-9F3E-1CDE236ACE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28" y="1439"/>
              <a:ext cx="916" cy="577"/>
              <a:chOff x="3060" y="2975"/>
              <a:chExt cx="916" cy="577"/>
            </a:xfrm>
          </p:grpSpPr>
          <p:sp>
            <p:nvSpPr>
              <p:cNvPr id="8208" name="Oval 35">
                <a:extLst>
                  <a:ext uri="{FF2B5EF4-FFF2-40B4-BE49-F238E27FC236}">
                    <a16:creationId xmlns:a16="http://schemas.microsoft.com/office/drawing/2014/main" id="{65F1B85B-454F-430D-95E1-8CDCA7651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3216"/>
                <a:ext cx="336" cy="33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b-NO" altLang="nb-NO" sz="1800"/>
              </a:p>
            </p:txBody>
          </p:sp>
          <p:sp>
            <p:nvSpPr>
              <p:cNvPr id="8209" name="Text Box 36">
                <a:extLst>
                  <a:ext uri="{FF2B5EF4-FFF2-40B4-BE49-F238E27FC236}">
                    <a16:creationId xmlns:a16="http://schemas.microsoft.com/office/drawing/2014/main" id="{1FC2E9EA-03F7-405D-A3AA-A4AF17C0AC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6891">
                <a:off x="3060" y="2975"/>
                <a:ext cx="91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Prosjektgruppe</a:t>
                </a:r>
              </a:p>
            </p:txBody>
          </p:sp>
        </p:grpSp>
        <p:sp>
          <p:nvSpPr>
            <p:cNvPr id="8204" name="Line 37">
              <a:extLst>
                <a:ext uri="{FF2B5EF4-FFF2-40B4-BE49-F238E27FC236}">
                  <a16:creationId xmlns:a16="http://schemas.microsoft.com/office/drawing/2014/main" id="{0068EA03-C496-48E3-861E-14647C6709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920"/>
              <a:ext cx="1104" cy="0"/>
            </a:xfrm>
            <a:prstGeom prst="line">
              <a:avLst/>
            </a:prstGeom>
            <a:noFill/>
            <a:ln w="38100" cmpd="dbl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05" name="Line 38">
              <a:extLst>
                <a:ext uri="{FF2B5EF4-FFF2-40B4-BE49-F238E27FC236}">
                  <a16:creationId xmlns:a16="http://schemas.microsoft.com/office/drawing/2014/main" id="{5F1F6B07-8FB7-4DA2-ADB1-B45D9E32A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912"/>
              <a:ext cx="384" cy="81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06" name="Line 39">
              <a:extLst>
                <a:ext uri="{FF2B5EF4-FFF2-40B4-BE49-F238E27FC236}">
                  <a16:creationId xmlns:a16="http://schemas.microsoft.com/office/drawing/2014/main" id="{506653AC-C759-4891-9AAF-17E663BC5D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056"/>
              <a:ext cx="672" cy="72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07" name="Line 40">
              <a:extLst>
                <a:ext uri="{FF2B5EF4-FFF2-40B4-BE49-F238E27FC236}">
                  <a16:creationId xmlns:a16="http://schemas.microsoft.com/office/drawing/2014/main" id="{41231853-98FD-4054-9160-BDB5DA7145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2064"/>
              <a:ext cx="480" cy="14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2" name="Group 43">
            <a:extLst>
              <a:ext uri="{FF2B5EF4-FFF2-40B4-BE49-F238E27FC236}">
                <a16:creationId xmlns:a16="http://schemas.microsoft.com/office/drawing/2014/main" id="{0C27ECF8-0142-4779-BC52-767B52B7642F}"/>
              </a:ext>
            </a:extLst>
          </p:cNvPr>
          <p:cNvGrpSpPr>
            <a:grpSpLocks/>
          </p:cNvGrpSpPr>
          <p:nvPr/>
        </p:nvGrpSpPr>
        <p:grpSpPr bwMode="auto">
          <a:xfrm>
            <a:off x="5551885" y="2609182"/>
            <a:ext cx="2589216" cy="2179639"/>
            <a:chOff x="1776" y="1632"/>
            <a:chExt cx="1631" cy="1373"/>
          </a:xfrm>
        </p:grpSpPr>
        <p:sp>
          <p:nvSpPr>
            <p:cNvPr id="8201" name="Text Box 41">
              <a:extLst>
                <a:ext uri="{FF2B5EF4-FFF2-40B4-BE49-F238E27FC236}">
                  <a16:creationId xmlns:a16="http://schemas.microsoft.com/office/drawing/2014/main" id="{7C26D20A-1A66-485B-B4BD-8CF62238E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632"/>
              <a:ext cx="992" cy="218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Avtaleregulering</a:t>
              </a:r>
            </a:p>
          </p:txBody>
        </p:sp>
        <p:sp>
          <p:nvSpPr>
            <p:cNvPr id="8202" name="Text Box 42">
              <a:extLst>
                <a:ext uri="{FF2B5EF4-FFF2-40B4-BE49-F238E27FC236}">
                  <a16:creationId xmlns:a16="http://schemas.microsoft.com/office/drawing/2014/main" id="{E98AD0E4-45F5-4669-9E77-1357B5120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016"/>
              <a:ext cx="1535" cy="989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87313" indent="-87313">
                <a:spcBef>
                  <a:spcPct val="0"/>
                </a:spcBef>
              </a:pPr>
              <a:r>
                <a:rPr lang="nb-NO" altLang="nb-NO" sz="1600" dirty="0"/>
                <a:t>Statens standard-</a:t>
              </a:r>
            </a:p>
            <a:p>
              <a:pPr marL="87313" indent="-87313">
                <a:spcBef>
                  <a:spcPct val="0"/>
                </a:spcBef>
              </a:pPr>
              <a:r>
                <a:rPr lang="nb-NO" altLang="nb-NO" sz="1600" dirty="0"/>
                <a:t>avtaler</a:t>
              </a:r>
            </a:p>
            <a:p>
              <a:pPr marL="87313" indent="-87313">
                <a:spcBef>
                  <a:spcPct val="0"/>
                </a:spcBef>
              </a:pPr>
              <a:r>
                <a:rPr lang="nb-NO" altLang="nb-NO" sz="1600" dirty="0"/>
                <a:t>Databehandleravtaler,</a:t>
              </a:r>
              <a:br>
                <a:rPr lang="nb-NO" altLang="nb-NO" sz="1600" dirty="0"/>
              </a:br>
              <a:r>
                <a:rPr lang="nb-NO" altLang="nb-NO" sz="1600" dirty="0"/>
                <a:t>jf. PVF art. 28</a:t>
              </a:r>
            </a:p>
            <a:p>
              <a:pPr marL="87313" indent="-87313">
                <a:spcBef>
                  <a:spcPct val="0"/>
                </a:spcBef>
              </a:pPr>
              <a:r>
                <a:rPr lang="nb-NO" altLang="nb-NO" sz="1600" dirty="0"/>
                <a:t>Instruks til databehandler,</a:t>
              </a:r>
              <a:br>
                <a:rPr lang="nb-NO" altLang="nb-NO" sz="1600" dirty="0"/>
              </a:br>
              <a:r>
                <a:rPr lang="nb-NO" altLang="nb-NO" sz="1600" dirty="0"/>
                <a:t>jf. PVF art. 28(3)</a:t>
              </a:r>
            </a:p>
          </p:txBody>
        </p:sp>
      </p:grpSp>
      <p:sp>
        <p:nvSpPr>
          <p:cNvPr id="4140" name="Text Box 44">
            <a:extLst>
              <a:ext uri="{FF2B5EF4-FFF2-40B4-BE49-F238E27FC236}">
                <a16:creationId xmlns:a16="http://schemas.microsoft.com/office/drawing/2014/main" id="{7137EB43-804D-4DCD-833C-92338F535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79" y="208756"/>
            <a:ext cx="48185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Nærmere om styring av system-</a:t>
            </a:r>
            <a:br>
              <a:rPr lang="nb-NO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nb-NO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utviklingsprosjekter</a:t>
            </a:r>
          </a:p>
        </p:txBody>
      </p:sp>
    </p:spTree>
    <p:extLst>
      <p:ext uri="{BB962C8B-B14F-4D97-AF65-F5344CB8AC3E}">
        <p14:creationId xmlns:p14="http://schemas.microsoft.com/office/powerpoint/2010/main" val="210418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6D2188-044D-43F9-B72C-188B47D4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1921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Organiseringen av systemet som skal utvikles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FE6794-748B-4024-951C-068AFF60B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344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/>
          <a:lstStyle/>
          <a:p>
            <a:r>
              <a:rPr lang="nb-NO" sz="3200" dirty="0">
                <a:solidFill>
                  <a:srgbClr val="0070C0"/>
                </a:solidFill>
              </a:rPr>
              <a:t>Hvem skal systemet samhandle med?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Hvilke opplysningstyper skal systemet behandle?</a:t>
            </a:r>
          </a:p>
          <a:p>
            <a:r>
              <a:rPr lang="nb-NO" dirty="0"/>
              <a:t>Hvor skal slike opplysninger komme fra? (virksomheter, forvaltningsorganer, parter)</a:t>
            </a:r>
          </a:p>
          <a:p>
            <a:pPr lvl="1"/>
            <a:r>
              <a:rPr lang="nb-NO" dirty="0"/>
              <a:t>Innebærer en vurdering på kontinuumet mellom «selvbetjening» og «diffus forvaltning», se neste bilde</a:t>
            </a:r>
          </a:p>
          <a:p>
            <a:pPr lvl="1"/>
            <a:r>
              <a:rPr lang="nb-NO" dirty="0"/>
              <a:t>Krever kartlegging av aktuelle opplysningstyper som andre forvaltningsorganer og virksomheter har</a:t>
            </a:r>
          </a:p>
          <a:p>
            <a:pPr lvl="2"/>
            <a:r>
              <a:rPr lang="nb-NO" dirty="0"/>
              <a:t>Forespørsler ut i fra kunnskap om informasjonsgrunnlaget for forvaltningsorganer og andre virksomheter</a:t>
            </a:r>
          </a:p>
          <a:p>
            <a:pPr lvl="2"/>
            <a:r>
              <a:rPr lang="nb-NO" dirty="0"/>
              <a:t>Datakataloger og begrepskataloger, jf. Digital agenda …</a:t>
            </a:r>
          </a:p>
          <a:p>
            <a:pPr lvl="1"/>
            <a:r>
              <a:rPr lang="nb-NO" dirty="0"/>
              <a:t>Forutsetter at forvaltningsorganene blir enige om økonomiske og innholdsmessige forpliktelser</a:t>
            </a:r>
          </a:p>
        </p:txBody>
      </p:sp>
    </p:spTree>
    <p:extLst>
      <p:ext uri="{BB962C8B-B14F-4D97-AF65-F5344CB8AC3E}">
        <p14:creationId xmlns:p14="http://schemas.microsoft.com/office/powerpoint/2010/main" val="263695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0D92A2EF-5005-4118-BB4C-E0EFE3FB48E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6" t="26132" r="25871" b="26937"/>
          <a:stretch/>
        </p:blipFill>
        <p:spPr bwMode="auto">
          <a:xfrm>
            <a:off x="7561728" y="3280537"/>
            <a:ext cx="1235078" cy="11825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" name="Gruppe 2">
            <a:extLst>
              <a:ext uri="{FF2B5EF4-FFF2-40B4-BE49-F238E27FC236}">
                <a16:creationId xmlns:a16="http://schemas.microsoft.com/office/drawing/2014/main" id="{5205054C-18D3-4435-8591-65455B7EC231}"/>
              </a:ext>
            </a:extLst>
          </p:cNvPr>
          <p:cNvGrpSpPr/>
          <p:nvPr/>
        </p:nvGrpSpPr>
        <p:grpSpPr>
          <a:xfrm>
            <a:off x="5183132" y="2132522"/>
            <a:ext cx="2244181" cy="1693731"/>
            <a:chOff x="0" y="0"/>
            <a:chExt cx="1463373" cy="1121615"/>
          </a:xfrm>
        </p:grpSpPr>
        <p:sp>
          <p:nvSpPr>
            <p:cNvPr id="29" name="Tekstboks 2">
              <a:extLst>
                <a:ext uri="{FF2B5EF4-FFF2-40B4-BE49-F238E27FC236}">
                  <a16:creationId xmlns:a16="http://schemas.microsoft.com/office/drawing/2014/main" id="{4EA832CA-24AD-4037-982D-37EFCF798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30250" cy="509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Privat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virksomhet,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gjenbruk</a:t>
              </a:r>
            </a:p>
          </p:txBody>
        </p:sp>
        <p:pic>
          <p:nvPicPr>
            <p:cNvPr id="30" name="Bilde 29" descr="Bilderesultat for business building icon black">
              <a:extLst>
                <a:ext uri="{FF2B5EF4-FFF2-40B4-BE49-F238E27FC236}">
                  <a16:creationId xmlns:a16="http://schemas.microsoft.com/office/drawing/2014/main" id="{44569F02-D278-4909-BB9A-342575CEA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36" y="455500"/>
              <a:ext cx="632460" cy="666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Pil: høyre 30">
              <a:extLst>
                <a:ext uri="{FF2B5EF4-FFF2-40B4-BE49-F238E27FC236}">
                  <a16:creationId xmlns:a16="http://schemas.microsoft.com/office/drawing/2014/main" id="{766D9275-C625-4F60-93DD-FCD40BDA0283}"/>
                </a:ext>
              </a:extLst>
            </p:cNvPr>
            <p:cNvSpPr/>
            <p:nvPr/>
          </p:nvSpPr>
          <p:spPr>
            <a:xfrm rot="356819" flipV="1">
              <a:off x="832818" y="972187"/>
              <a:ext cx="630555" cy="121285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</p:grpSp>
      <p:grpSp>
        <p:nvGrpSpPr>
          <p:cNvPr id="4" name="Gruppe 3">
            <a:extLst>
              <a:ext uri="{FF2B5EF4-FFF2-40B4-BE49-F238E27FC236}">
                <a16:creationId xmlns:a16="http://schemas.microsoft.com/office/drawing/2014/main" id="{A7BE28CE-21BF-4585-95B0-F3F362999CDA}"/>
              </a:ext>
            </a:extLst>
          </p:cNvPr>
          <p:cNvGrpSpPr/>
          <p:nvPr/>
        </p:nvGrpSpPr>
        <p:grpSpPr>
          <a:xfrm>
            <a:off x="8462712" y="2882520"/>
            <a:ext cx="1313001" cy="1877874"/>
            <a:chOff x="0" y="0"/>
            <a:chExt cx="856063" cy="1243708"/>
          </a:xfrm>
        </p:grpSpPr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B12C2448-50BF-4ADD-BB76-1D6A294B816A}"/>
                </a:ext>
              </a:extLst>
            </p:cNvPr>
            <p:cNvGrpSpPr/>
            <p:nvPr/>
          </p:nvGrpSpPr>
          <p:grpSpPr>
            <a:xfrm>
              <a:off x="0" y="0"/>
              <a:ext cx="805180" cy="1063653"/>
              <a:chOff x="0" y="0"/>
              <a:chExt cx="805180" cy="1063653"/>
            </a:xfrm>
          </p:grpSpPr>
          <p:pic>
            <p:nvPicPr>
              <p:cNvPr id="27" name="Bilde 26">
                <a:extLst>
                  <a:ext uri="{FF2B5EF4-FFF2-40B4-BE49-F238E27FC236}">
                    <a16:creationId xmlns:a16="http://schemas.microsoft.com/office/drawing/2014/main" id="{7FDF1E40-A893-428E-AD5F-56CE48E96B4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886" t="26132" r="25871" b="26937"/>
              <a:stretch/>
            </p:blipFill>
            <p:spPr bwMode="auto">
              <a:xfrm>
                <a:off x="0" y="0"/>
                <a:ext cx="805180" cy="78295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8" name="Grafikk 218" descr="Pil: U-sving">
                <a:extLst>
                  <a:ext uri="{FF2B5EF4-FFF2-40B4-BE49-F238E27FC236}">
                    <a16:creationId xmlns:a16="http://schemas.microsoft.com/office/drawing/2014/main" id="{91B4F245-B915-4C4E-A661-0904F62CB8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344460" flipV="1">
                <a:off x="200556" y="693448"/>
                <a:ext cx="370205" cy="370205"/>
              </a:xfrm>
              <a:prstGeom prst="rect">
                <a:avLst/>
              </a:prstGeom>
            </p:spPr>
          </p:pic>
        </p:grpSp>
        <p:sp>
          <p:nvSpPr>
            <p:cNvPr id="26" name="Tekstboks 2">
              <a:extLst>
                <a:ext uri="{FF2B5EF4-FFF2-40B4-BE49-F238E27FC236}">
                  <a16:creationId xmlns:a16="http://schemas.microsoft.com/office/drawing/2014/main" id="{BE5AC8AC-7226-4AC1-848D-F81806552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758" y="1016378"/>
              <a:ext cx="662305" cy="227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Egne data</a:t>
              </a:r>
            </a:p>
          </p:txBody>
        </p:sp>
      </p:grpSp>
      <p:grpSp>
        <p:nvGrpSpPr>
          <p:cNvPr id="5" name="Gruppe 4">
            <a:extLst>
              <a:ext uri="{FF2B5EF4-FFF2-40B4-BE49-F238E27FC236}">
                <a16:creationId xmlns:a16="http://schemas.microsoft.com/office/drawing/2014/main" id="{7340EA4B-2E07-49A8-A3F8-D4B572AB101A}"/>
              </a:ext>
            </a:extLst>
          </p:cNvPr>
          <p:cNvGrpSpPr/>
          <p:nvPr/>
        </p:nvGrpSpPr>
        <p:grpSpPr>
          <a:xfrm>
            <a:off x="7785192" y="616909"/>
            <a:ext cx="1014946" cy="2413309"/>
            <a:chOff x="129172" y="56990"/>
            <a:chExt cx="661670" cy="1598384"/>
          </a:xfrm>
        </p:grpSpPr>
        <p:pic>
          <p:nvPicPr>
            <p:cNvPr id="20" name="Grafikk 215" descr="Hjerne i hode">
              <a:extLst>
                <a:ext uri="{FF2B5EF4-FFF2-40B4-BE49-F238E27FC236}">
                  <a16:creationId xmlns:a16="http://schemas.microsoft.com/office/drawing/2014/main" id="{F29B6A89-2380-4100-88AB-5380D6D7CA5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9172" y="401112"/>
              <a:ext cx="434975" cy="425450"/>
            </a:xfrm>
            <a:prstGeom prst="rect">
              <a:avLst/>
            </a:prstGeom>
          </p:spPr>
        </p:pic>
        <p:pic>
          <p:nvPicPr>
            <p:cNvPr id="21" name="Bilde 20">
              <a:extLst>
                <a:ext uri="{FF2B5EF4-FFF2-40B4-BE49-F238E27FC236}">
                  <a16:creationId xmlns:a16="http://schemas.microsoft.com/office/drawing/2014/main" id="{546F304A-B95C-4B68-B460-9D7D6CBF8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2571" y="1080963"/>
              <a:ext cx="431165" cy="386080"/>
            </a:xfrm>
            <a:prstGeom prst="rect">
              <a:avLst/>
            </a:prstGeom>
            <a:noFill/>
          </p:spPr>
        </p:pic>
        <p:sp>
          <p:nvSpPr>
            <p:cNvPr id="22" name="Pil: høyre 21">
              <a:extLst>
                <a:ext uri="{FF2B5EF4-FFF2-40B4-BE49-F238E27FC236}">
                  <a16:creationId xmlns:a16="http://schemas.microsoft.com/office/drawing/2014/main" id="{A2A8B998-7B67-41EA-8605-BDEA5D213CCE}"/>
                </a:ext>
              </a:extLst>
            </p:cNvPr>
            <p:cNvSpPr/>
            <p:nvPr/>
          </p:nvSpPr>
          <p:spPr>
            <a:xfrm rot="5400000">
              <a:off x="258344" y="914399"/>
              <a:ext cx="149504" cy="115511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23" name="Pil: høyre 22">
              <a:extLst>
                <a:ext uri="{FF2B5EF4-FFF2-40B4-BE49-F238E27FC236}">
                  <a16:creationId xmlns:a16="http://schemas.microsoft.com/office/drawing/2014/main" id="{A77BF1A3-3E85-4738-A687-D8DC73536727}"/>
                </a:ext>
              </a:extLst>
            </p:cNvPr>
            <p:cNvSpPr/>
            <p:nvPr/>
          </p:nvSpPr>
          <p:spPr>
            <a:xfrm rot="5400000">
              <a:off x="295736" y="1522866"/>
              <a:ext cx="149504" cy="115511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24" name="Tekstboks 2">
              <a:extLst>
                <a:ext uri="{FF2B5EF4-FFF2-40B4-BE49-F238E27FC236}">
                  <a16:creationId xmlns:a16="http://schemas.microsoft.com/office/drawing/2014/main" id="{400E1BD5-9349-4E40-BB61-86A0150C5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172" y="56990"/>
              <a:ext cx="661670" cy="3771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Via saks-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behandler</a:t>
              </a:r>
            </a:p>
          </p:txBody>
        </p:sp>
      </p:grpSp>
      <p:grpSp>
        <p:nvGrpSpPr>
          <p:cNvPr id="6" name="Gruppe 5">
            <a:extLst>
              <a:ext uri="{FF2B5EF4-FFF2-40B4-BE49-F238E27FC236}">
                <a16:creationId xmlns:a16="http://schemas.microsoft.com/office/drawing/2014/main" id="{0BAD45DD-F9B1-4204-A06F-74A19BFBB2B8}"/>
              </a:ext>
            </a:extLst>
          </p:cNvPr>
          <p:cNvGrpSpPr/>
          <p:nvPr/>
        </p:nvGrpSpPr>
        <p:grpSpPr>
          <a:xfrm>
            <a:off x="8610460" y="1750496"/>
            <a:ext cx="1014946" cy="1104211"/>
            <a:chOff x="8056" y="19494"/>
            <a:chExt cx="661670" cy="731679"/>
          </a:xfrm>
        </p:grpSpPr>
        <p:pic>
          <p:nvPicPr>
            <p:cNvPr id="17" name="Grafikk 220" descr="Hjerne i hode">
              <a:extLst>
                <a:ext uri="{FF2B5EF4-FFF2-40B4-BE49-F238E27FC236}">
                  <a16:creationId xmlns:a16="http://schemas.microsoft.com/office/drawing/2014/main" id="{AA92D2FA-F215-4721-9427-53BD25C74DE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46168" y="237948"/>
              <a:ext cx="385445" cy="377190"/>
            </a:xfrm>
            <a:prstGeom prst="rect">
              <a:avLst/>
            </a:prstGeom>
          </p:spPr>
        </p:pic>
        <p:sp>
          <p:nvSpPr>
            <p:cNvPr id="18" name="Pil: høyre 17">
              <a:extLst>
                <a:ext uri="{FF2B5EF4-FFF2-40B4-BE49-F238E27FC236}">
                  <a16:creationId xmlns:a16="http://schemas.microsoft.com/office/drawing/2014/main" id="{E52BA068-1264-426A-A8D8-0DFA7ED84EB4}"/>
                </a:ext>
              </a:extLst>
            </p:cNvPr>
            <p:cNvSpPr/>
            <p:nvPr/>
          </p:nvSpPr>
          <p:spPr>
            <a:xfrm rot="5400000">
              <a:off x="244747" y="618665"/>
              <a:ext cx="149504" cy="115511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9" name="Tekstboks 2">
              <a:extLst>
                <a:ext uri="{FF2B5EF4-FFF2-40B4-BE49-F238E27FC236}">
                  <a16:creationId xmlns:a16="http://schemas.microsoft.com/office/drawing/2014/main" id="{EFB7B3FD-E8A6-4094-B126-9AC884D4D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56" y="19494"/>
              <a:ext cx="661670" cy="2000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Selvbetjent</a:t>
              </a:r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6527B436-7C91-4C03-B31B-59D0FC99395F}"/>
              </a:ext>
            </a:extLst>
          </p:cNvPr>
          <p:cNvGrpSpPr/>
          <p:nvPr/>
        </p:nvGrpSpPr>
        <p:grpSpPr>
          <a:xfrm>
            <a:off x="10006559" y="1706691"/>
            <a:ext cx="1177610" cy="1898972"/>
            <a:chOff x="0" y="0"/>
            <a:chExt cx="767715" cy="1257638"/>
          </a:xfrm>
        </p:grpSpPr>
        <p:pic>
          <p:nvPicPr>
            <p:cNvPr id="14" name="Bilde 13" descr="Bilderesultat for data center icon">
              <a:extLst>
                <a:ext uri="{FF2B5EF4-FFF2-40B4-BE49-F238E27FC236}">
                  <a16:creationId xmlns:a16="http://schemas.microsoft.com/office/drawing/2014/main" id="{A8C5CF05-731B-490E-966C-146C704AB9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93" t="22669" r="55626" b="20919"/>
            <a:stretch/>
          </p:blipFill>
          <p:spPr bwMode="auto">
            <a:xfrm>
              <a:off x="95179" y="292336"/>
              <a:ext cx="547370" cy="40767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Pil: høyre 14">
              <a:extLst>
                <a:ext uri="{FF2B5EF4-FFF2-40B4-BE49-F238E27FC236}">
                  <a16:creationId xmlns:a16="http://schemas.microsoft.com/office/drawing/2014/main" id="{20032F19-4479-4E53-8B76-67E5EBE83EF0}"/>
                </a:ext>
              </a:extLst>
            </p:cNvPr>
            <p:cNvSpPr/>
            <p:nvPr/>
          </p:nvSpPr>
          <p:spPr>
            <a:xfrm rot="7940134" flipV="1">
              <a:off x="-125772" y="948393"/>
              <a:ext cx="469900" cy="148590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6" name="Tekstboks 2">
              <a:extLst>
                <a:ext uri="{FF2B5EF4-FFF2-40B4-BE49-F238E27FC236}">
                  <a16:creationId xmlns:a16="http://schemas.microsoft.com/office/drawing/2014/main" id="{DC131709-770B-4FAA-9524-52CD94C6C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67715" cy="2139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Fellesregister</a:t>
              </a:r>
            </a:p>
          </p:txBody>
        </p:sp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42AC2DF6-8EF1-4A8E-931B-93DCC0618216}"/>
              </a:ext>
            </a:extLst>
          </p:cNvPr>
          <p:cNvGrpSpPr/>
          <p:nvPr/>
        </p:nvGrpSpPr>
        <p:grpSpPr>
          <a:xfrm>
            <a:off x="6138976" y="936552"/>
            <a:ext cx="1167555" cy="2696927"/>
            <a:chOff x="-12499" y="0"/>
            <a:chExt cx="761423" cy="1785698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21F708D9-19CF-40E2-9AA7-A7664A3F2283}"/>
                </a:ext>
              </a:extLst>
            </p:cNvPr>
            <p:cNvGrpSpPr/>
            <p:nvPr/>
          </p:nvGrpSpPr>
          <p:grpSpPr>
            <a:xfrm>
              <a:off x="-12499" y="476618"/>
              <a:ext cx="679450" cy="862382"/>
              <a:chOff x="-12499" y="-33270"/>
              <a:chExt cx="679450" cy="862382"/>
            </a:xfrm>
          </p:grpSpPr>
          <p:sp>
            <p:nvSpPr>
              <p:cNvPr id="12" name="Tekstboks 2">
                <a:extLst>
                  <a:ext uri="{FF2B5EF4-FFF2-40B4-BE49-F238E27FC236}">
                    <a16:creationId xmlns:a16="http://schemas.microsoft.com/office/drawing/2014/main" id="{4317E329-34E4-4ECA-9CD7-5A4FE11E6E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207" y="567492"/>
                <a:ext cx="356870" cy="2616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b="1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§§</a:t>
                </a:r>
              </a:p>
            </p:txBody>
          </p:sp>
          <p:pic>
            <p:nvPicPr>
              <p:cNvPr id="13" name="Bilde 12" descr="Bilderesultat for building icon">
                <a:extLst>
                  <a:ext uri="{FF2B5EF4-FFF2-40B4-BE49-F238E27FC236}">
                    <a16:creationId xmlns:a16="http://schemas.microsoft.com/office/drawing/2014/main" id="{ED0434F7-D5FA-47BC-9C25-23A2EA1E89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499" y="-33270"/>
                <a:ext cx="679450" cy="6794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" name="Pil: høyre 9">
              <a:extLst>
                <a:ext uri="{FF2B5EF4-FFF2-40B4-BE49-F238E27FC236}">
                  <a16:creationId xmlns:a16="http://schemas.microsoft.com/office/drawing/2014/main" id="{6C8E366C-F427-4C61-A726-BBFB22FB2A9E}"/>
                </a:ext>
              </a:extLst>
            </p:cNvPr>
            <p:cNvSpPr/>
            <p:nvPr/>
          </p:nvSpPr>
          <p:spPr>
            <a:xfrm rot="3111737" flipV="1">
              <a:off x="413009" y="1449783"/>
              <a:ext cx="542925" cy="128905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1" name="Tekstboks 2">
              <a:extLst>
                <a:ext uri="{FF2B5EF4-FFF2-40B4-BE49-F238E27FC236}">
                  <a16:creationId xmlns:a16="http://schemas.microsoft.com/office/drawing/2014/main" id="{DB4199A9-AB16-4690-A4F8-950D8F9C1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97" y="0"/>
              <a:ext cx="727075" cy="509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Annen forvaltning,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gjenbruk</a:t>
              </a:r>
            </a:p>
          </p:txBody>
        </p:sp>
      </p:grpSp>
      <p:grpSp>
        <p:nvGrpSpPr>
          <p:cNvPr id="67" name="Gruppe 66">
            <a:extLst>
              <a:ext uri="{FF2B5EF4-FFF2-40B4-BE49-F238E27FC236}">
                <a16:creationId xmlns:a16="http://schemas.microsoft.com/office/drawing/2014/main" id="{276E02D8-6A8B-4524-9948-4F7864B2A5E8}"/>
              </a:ext>
            </a:extLst>
          </p:cNvPr>
          <p:cNvGrpSpPr/>
          <p:nvPr/>
        </p:nvGrpSpPr>
        <p:grpSpPr>
          <a:xfrm>
            <a:off x="243535" y="5495590"/>
            <a:ext cx="6357834" cy="856947"/>
            <a:chOff x="712463" y="5495590"/>
            <a:chExt cx="5106801" cy="856947"/>
          </a:xfrm>
        </p:grpSpPr>
        <p:cxnSp>
          <p:nvCxnSpPr>
            <p:cNvPr id="34" name="Rett linje 33">
              <a:extLst>
                <a:ext uri="{FF2B5EF4-FFF2-40B4-BE49-F238E27FC236}">
                  <a16:creationId xmlns:a16="http://schemas.microsoft.com/office/drawing/2014/main" id="{ED87B056-F48A-4468-B793-D4336D1B7D8A}"/>
                </a:ext>
              </a:extLst>
            </p:cNvPr>
            <p:cNvCxnSpPr/>
            <p:nvPr/>
          </p:nvCxnSpPr>
          <p:spPr>
            <a:xfrm>
              <a:off x="1024679" y="5495590"/>
              <a:ext cx="440198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 w="lg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kstboks 2">
              <a:extLst>
                <a:ext uri="{FF2B5EF4-FFF2-40B4-BE49-F238E27FC236}">
                  <a16:creationId xmlns:a16="http://schemas.microsoft.com/office/drawing/2014/main" id="{BA7A3DD9-8B16-4AFD-870A-C46054417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463" y="5702940"/>
              <a:ext cx="1203641" cy="592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Selvbetjent forvaltning</a:t>
              </a:r>
            </a:p>
          </p:txBody>
        </p:sp>
        <p:sp>
          <p:nvSpPr>
            <p:cNvPr id="66" name="Tekstboks 2">
              <a:extLst>
                <a:ext uri="{FF2B5EF4-FFF2-40B4-BE49-F238E27FC236}">
                  <a16:creationId xmlns:a16="http://schemas.microsoft.com/office/drawing/2014/main" id="{605F14CB-30FB-4CAA-A96C-6A8B494C1E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376" y="5760376"/>
              <a:ext cx="1119888" cy="592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Diffus</a:t>
              </a:r>
              <a:b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forvaltning</a:t>
              </a:r>
              <a:endParaRPr lang="nb-NO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EE22867-6A25-46E1-9016-26D5E15115A5}"/>
              </a:ext>
            </a:extLst>
          </p:cNvPr>
          <p:cNvSpPr txBox="1"/>
          <p:nvPr/>
        </p:nvSpPr>
        <p:spPr>
          <a:xfrm>
            <a:off x="371221" y="578552"/>
            <a:ext cx="4275621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Aktøranalyse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Hvem skal inkluderes i saksbehandlingsrutinene?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Hvilken rolle skal de ha?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Avtaler som forutsetning for deltakelse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Systemavgrensing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I hvilken grad har aktuelle aktører datasystemer?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Hva skal være forholdet mellom disse systemene?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Hva kreves av systemløsningene?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Hvordan er ansvaret for den samlede systemløsningen fordelt?</a:t>
            </a:r>
          </a:p>
        </p:txBody>
      </p:sp>
      <p:pic>
        <p:nvPicPr>
          <p:cNvPr id="70" name="Bilde 69">
            <a:extLst>
              <a:ext uri="{FF2B5EF4-FFF2-40B4-BE49-F238E27FC236}">
                <a16:creationId xmlns:a16="http://schemas.microsoft.com/office/drawing/2014/main" id="{10F9AE80-7CF1-461E-878E-B2CB778A03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701" y="4684629"/>
            <a:ext cx="810961" cy="810961"/>
          </a:xfrm>
          <a:prstGeom prst="rect">
            <a:avLst/>
          </a:prstGeom>
        </p:spPr>
      </p:pic>
      <p:sp>
        <p:nvSpPr>
          <p:cNvPr id="72" name="Pil: venstre og høyre 71">
            <a:extLst>
              <a:ext uri="{FF2B5EF4-FFF2-40B4-BE49-F238E27FC236}">
                <a16:creationId xmlns:a16="http://schemas.microsoft.com/office/drawing/2014/main" id="{C3A0088C-0F33-4303-B989-9E32F4EAD9C8}"/>
              </a:ext>
            </a:extLst>
          </p:cNvPr>
          <p:cNvSpPr/>
          <p:nvPr/>
        </p:nvSpPr>
        <p:spPr>
          <a:xfrm rot="17618650">
            <a:off x="7655020" y="4488043"/>
            <a:ext cx="381383" cy="171623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Tekstboks 2">
            <a:extLst>
              <a:ext uri="{FF2B5EF4-FFF2-40B4-BE49-F238E27FC236}">
                <a16:creationId xmlns:a16="http://schemas.microsoft.com/office/drawing/2014/main" id="{04A7B53B-FBE4-4128-915C-D6CE4502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678" y="5495590"/>
            <a:ext cx="1134191" cy="3432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2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atabehandler</a:t>
            </a:r>
          </a:p>
        </p:txBody>
      </p:sp>
      <p:grpSp>
        <p:nvGrpSpPr>
          <p:cNvPr id="78" name="Gruppe 77">
            <a:extLst>
              <a:ext uri="{FF2B5EF4-FFF2-40B4-BE49-F238E27FC236}">
                <a16:creationId xmlns:a16="http://schemas.microsoft.com/office/drawing/2014/main" id="{A3EDC911-5779-4F98-B352-4979F9917029}"/>
              </a:ext>
            </a:extLst>
          </p:cNvPr>
          <p:cNvGrpSpPr/>
          <p:nvPr/>
        </p:nvGrpSpPr>
        <p:grpSpPr>
          <a:xfrm>
            <a:off x="5580735" y="2548037"/>
            <a:ext cx="5638378" cy="1784970"/>
            <a:chOff x="5580735" y="2548037"/>
            <a:chExt cx="5638378" cy="1784970"/>
          </a:xfrm>
        </p:grpSpPr>
        <p:sp>
          <p:nvSpPr>
            <p:cNvPr id="74" name="Tekstboks 2">
              <a:extLst>
                <a:ext uri="{FF2B5EF4-FFF2-40B4-BE49-F238E27FC236}">
                  <a16:creationId xmlns:a16="http://schemas.microsoft.com/office/drawing/2014/main" id="{024C4DCB-B924-4A9E-8562-C36C587D7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0299" y="2548037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5" name="Tekstboks 2">
              <a:extLst>
                <a:ext uri="{FF2B5EF4-FFF2-40B4-BE49-F238E27FC236}">
                  <a16:creationId xmlns:a16="http://schemas.microsoft.com/office/drawing/2014/main" id="{D81FF810-5EC9-4509-9CA4-BE3BFCB37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735" y="3837611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6" name="Tekstboks 2">
              <a:extLst>
                <a:ext uri="{FF2B5EF4-FFF2-40B4-BE49-F238E27FC236}">
                  <a16:creationId xmlns:a16="http://schemas.microsoft.com/office/drawing/2014/main" id="{497F3D6F-BBF5-4540-8255-CDDD90E63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0968" y="3447319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7" name="Tekstboks 2">
              <a:extLst>
                <a:ext uri="{FF2B5EF4-FFF2-40B4-BE49-F238E27FC236}">
                  <a16:creationId xmlns:a16="http://schemas.microsoft.com/office/drawing/2014/main" id="{ACD5A0FC-8DA5-4739-9CE4-6DAF42532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12149" y="2839991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89C312BB-6570-400E-8385-8CAD770D85E0}"/>
              </a:ext>
            </a:extLst>
          </p:cNvPr>
          <p:cNvSpPr txBox="1"/>
          <p:nvPr/>
        </p:nvSpPr>
        <p:spPr>
          <a:xfrm>
            <a:off x="8999595" y="5168029"/>
            <a:ext cx="260821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Felles behandlingsansvar?</a:t>
            </a:r>
          </a:p>
          <a:p>
            <a:r>
              <a:rPr lang="nb-NO" sz="1600" dirty="0"/>
              <a:t>Jf. PVF art. 26 (</a:t>
            </a:r>
            <a:r>
              <a:rPr lang="nb-NO" sz="1600" dirty="0" err="1"/>
              <a:t>jf</a:t>
            </a:r>
            <a:r>
              <a:rPr lang="nb-NO" sz="1600" dirty="0"/>
              <a:t> felles formål</a:t>
            </a:r>
          </a:p>
          <a:p>
            <a:r>
              <a:rPr lang="nb-NO" sz="1600" dirty="0"/>
              <a:t>og midler)</a:t>
            </a:r>
          </a:p>
        </p:txBody>
      </p:sp>
    </p:spTree>
    <p:extLst>
      <p:ext uri="{BB962C8B-B14F-4D97-AF65-F5344CB8AC3E}">
        <p14:creationId xmlns:p14="http://schemas.microsoft.com/office/powerpoint/2010/main" val="14519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46"/>
          </a:xfrm>
        </p:spPr>
        <p:txBody>
          <a:bodyPr>
            <a:normAutofit fontScale="90000"/>
          </a:bodyPr>
          <a:lstStyle/>
          <a:p>
            <a:br>
              <a:rPr lang="nb-NO" sz="3200" dirty="0">
                <a:solidFill>
                  <a:srgbClr val="0070C0"/>
                </a:solidFill>
              </a:rPr>
            </a:br>
            <a:r>
              <a:rPr lang="nb-NO" sz="3200" dirty="0">
                <a:solidFill>
                  <a:srgbClr val="0070C0"/>
                </a:solidFill>
              </a:rPr>
              <a:t>Behandlingsansvar og bestemmelsesrett</a:t>
            </a:r>
            <a:br>
              <a:rPr lang="nb-NO" sz="3200" dirty="0">
                <a:solidFill>
                  <a:srgbClr val="0070C0"/>
                </a:solidFill>
              </a:rPr>
            </a:b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8729" y="1142984"/>
            <a:ext cx="9548357" cy="5310352"/>
          </a:xfrm>
        </p:spPr>
        <p:txBody>
          <a:bodyPr>
            <a:normAutofit/>
          </a:bodyPr>
          <a:lstStyle/>
          <a:p>
            <a:pPr lvl="1"/>
            <a:r>
              <a:rPr lang="nb-NO" dirty="0"/>
              <a:t>Kan bare motta personopplysninger fra andre forvaltningsorganer og virksomheter når dette er i samsvar med personvernforordningen</a:t>
            </a:r>
          </a:p>
          <a:p>
            <a:pPr lvl="1"/>
            <a:r>
              <a:rPr lang="nb-NO" dirty="0"/>
              <a:t>Avgjørende kriterier for at opplysninger kan avgis og mottas</a:t>
            </a:r>
          </a:p>
          <a:p>
            <a:pPr lvl="2"/>
            <a:r>
              <a:rPr lang="nb-NO" dirty="0"/>
              <a:t>Ingen taushetsplikt stenger for utlevering, jf. fvl § 13 flg.</a:t>
            </a:r>
          </a:p>
          <a:p>
            <a:pPr lvl="2"/>
            <a:r>
              <a:rPr lang="nb-NO" dirty="0"/>
              <a:t>Rettslig grunnlag, jf. PVF art. 6 og 9</a:t>
            </a:r>
          </a:p>
          <a:p>
            <a:pPr lvl="2"/>
            <a:r>
              <a:rPr lang="nb-NO" dirty="0"/>
              <a:t>Behandlingsformål ikke er til hinder for utlevering eller mottak (jf. PVF art. 5(1)(b))</a:t>
            </a:r>
          </a:p>
          <a:p>
            <a:pPr lvl="2"/>
            <a:r>
              <a:rPr lang="nb-NO" dirty="0"/>
              <a:t>Opplysningstypen har riktig definisjon </a:t>
            </a:r>
            <a:r>
              <a:rPr lang="da-DK" dirty="0"/>
              <a:t>(jf. PVF art. 5(1)(d))</a:t>
            </a:r>
            <a:endParaRPr lang="nb-NO" dirty="0"/>
          </a:p>
          <a:p>
            <a:pPr lvl="2"/>
            <a:r>
              <a:rPr lang="nb-NO" dirty="0"/>
              <a:t>Kvaliteten av opplysningene er tilstrekkelige for formålet som gjelder for det systemet som skal utvikles</a:t>
            </a:r>
          </a:p>
          <a:p>
            <a:pPr lvl="2"/>
            <a:r>
              <a:rPr lang="nb-NO" dirty="0"/>
              <a:t>Kvaliteten av opplysningene må antas å bli tilfredsstillende over tid, også hvis endring hos avgiver</a:t>
            </a:r>
          </a:p>
          <a:p>
            <a:pPr lvl="1"/>
            <a:r>
              <a:rPr lang="nb-NO" dirty="0"/>
              <a:t>Tilsvarende vurderinger må gjøres for personopplysninger som vårt system eventuelt skal avgi til </a:t>
            </a:r>
            <a:r>
              <a:rPr lang="nb-NO" i="1" dirty="0"/>
              <a:t>andre</a:t>
            </a:r>
          </a:p>
        </p:txBody>
      </p:sp>
    </p:spTree>
    <p:extLst>
      <p:ext uri="{BB962C8B-B14F-4D97-AF65-F5344CB8AC3E}">
        <p14:creationId xmlns:p14="http://schemas.microsoft.com/office/powerpoint/2010/main" val="6009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744</Words>
  <Application>Microsoft Office PowerPoint</Application>
  <PresentationFormat>Widescreen</PresentationFormat>
  <Paragraphs>164</Paragraphs>
  <Slides>12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Office-tema</vt:lpstr>
      <vt:lpstr>Organisering og systemutvikling,  rettslig perspektiver</vt:lpstr>
      <vt:lpstr>To emner vedrørende organisering:</vt:lpstr>
      <vt:lpstr>Føringer for systemutviklingsprosjekter</vt:lpstr>
      <vt:lpstr>Prosjektetablering og -sammensetning</vt:lpstr>
      <vt:lpstr>PowerPoint-presentasjon</vt:lpstr>
      <vt:lpstr>Organiseringen av systemet som skal utvikles</vt:lpstr>
      <vt:lpstr>Hvem skal systemet samhandle med?</vt:lpstr>
      <vt:lpstr>PowerPoint-presentasjon</vt:lpstr>
      <vt:lpstr> Behandlingsansvar og bestemmelsesrett </vt:lpstr>
      <vt:lpstr>Mest aktuelle reguleringsteknikker av utlevering fra andre</vt:lpstr>
      <vt:lpstr>Om partens medvirkning i saksbehandlingen</vt:lpstr>
      <vt:lpstr>Automatisert versus manuell behandling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Organisering av systemutvikling,  rettslig perspektiver</dc:title>
  <dc:creator>dag wiese schartum</dc:creator>
  <cp:lastModifiedBy>d.w.schartum</cp:lastModifiedBy>
  <cp:revision>23</cp:revision>
  <cp:lastPrinted>2019-02-05T19:55:49Z</cp:lastPrinted>
  <dcterms:created xsi:type="dcterms:W3CDTF">2018-02-06T13:24:09Z</dcterms:created>
  <dcterms:modified xsi:type="dcterms:W3CDTF">2019-02-05T19:57:56Z</dcterms:modified>
</cp:coreProperties>
</file>