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0" r:id="rId4"/>
    <p:sldId id="266" r:id="rId5"/>
    <p:sldId id="262" r:id="rId6"/>
    <p:sldId id="267" r:id="rId7"/>
    <p:sldId id="258" r:id="rId8"/>
    <p:sldId id="259" r:id="rId9"/>
    <p:sldId id="257" r:id="rId10"/>
    <p:sldId id="260" r:id="rId11"/>
    <p:sldId id="265" r:id="rId12"/>
    <p:sldId id="264" r:id="rId13"/>
    <p:sldId id="263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5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40A20A-AAED-4058-9873-06C323B28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13E2DC4-0570-428E-AA85-6F7E65B6A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8D4D6B-81B3-4989-8044-142172747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1E25FE-9D42-40AC-90F3-A8B835D0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5596310-6B11-47A5-9C77-CE501F83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464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101E87-36D3-4F73-A495-4326B287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6902158-459D-489B-A204-338BE085B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3EAB0F3-340F-4541-80CF-08E541331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90CB8C6-568C-44BF-8ECE-54A6F617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C4A0D5-F2B8-4049-89E3-83D621620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35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9040A37-0202-421D-94E0-3F9F803F1C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520F16D-1FAF-41BB-9C89-C09866E9F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05FCC7-7690-4A0D-95F5-97A4F180C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728AB97-0191-4160-8140-64CD7B456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F34AD80-2EE8-4D42-A595-036F401F7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593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F1E4C3-A158-41A4-85FF-53096177A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0AB090-65C4-487E-B325-BAAEA1037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81864C-C498-4C79-BF9A-B2478AE87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9A79B9-E649-4B8D-B67B-7D652DF4D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FEC03D-658D-4D56-8FCB-FBA3AD838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27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71C82C-6B44-4419-917D-EEAADA70F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575F1E5-D550-4EC0-A378-13E0E0EA0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62F01F6-AA5A-47EA-A209-AC54E8C6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4D3D7AC-19BA-40F1-9D53-314E9B5CD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A7878C-4D4C-4520-AB16-61CEDEC5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050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F6D120-740D-4591-BCDB-488EF112E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EBC99C-D858-4234-8086-041AB6922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0710900-B84C-45E0-A6C5-42C1349D6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0DBE763-B463-4FD4-A7F1-32EDAA9B5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271C44C-F7BF-4009-A175-32DF5D01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5324592-951A-44C4-9404-81EE05524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0829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A4239D-F597-4886-A1D2-C59245CC8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B8BBC9-1151-4296-B946-CD27FDBC9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D217685-04C6-425A-AA86-3C36BB85D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EBB204E-78C2-4A11-A5BC-362E30223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F5930A3-037F-4375-B3B6-678F60242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A6B82A2-A854-4686-BBC7-543C752EC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4C1C5DF-D31E-4526-9AA7-4D7B993E7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2403565-77F8-4749-A384-B08E66DE2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399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8C5650-7B9C-469A-BA13-0CCB7181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10402F1-478A-456F-9923-1E0C6C3B6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80E054B-FC16-49BE-8BC6-A517A76C8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5A5E323-006C-4162-B5B7-DFB97605B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600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6567595-7E42-46B1-83B2-0614D746B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65ACECF-7B87-4E67-99B1-F804A810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62466BD-8E60-4A0B-A4BD-AC799641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61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E8A297-5E5D-47FC-843D-B6C180ED5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58905F-B5FC-4DE7-A707-626A7E97F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2B3ABD6-EAC0-4A28-815D-C5D744BEF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A27AB35-D6AA-4D03-9C08-F0DD391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29B11B-F7A0-4606-957E-16ADB165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39BC472-7BF2-4C15-8F0A-34F42D93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17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93BC22-84B6-417B-9037-202649F59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0A035E6-2AA7-4BE0-8A59-6177AD33A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322DD26-3AE7-412B-8BC7-CFFA0B207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B3F8683-86AC-4A4E-8CE6-D17BBA3AF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B694AE1-2D44-4E2E-80F7-D183FC29C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6E07762-A183-45F7-9D01-BFA92CEA3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697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5788AC9-A4DA-452A-B7BF-E09044BAB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74CC36-0FFD-4A06-A4D7-A4819910B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EC8F321-167A-40A6-805A-27C12627ED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C6ED5-01E7-40A8-8FCA-6D47B9B0FE59}" type="datetimeFigureOut">
              <a:rPr lang="nb-NO" smtClean="0"/>
              <a:t>28.01.2019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24191EF-0F8D-432C-B77A-472B24770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E963976-BF53-4BB9-B714-E197E6FB0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539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70FB49-31F2-4EDF-8F97-684FCFB9C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617" y="1833094"/>
            <a:ext cx="8641724" cy="1704304"/>
          </a:xfrm>
        </p:spPr>
        <p:txBody>
          <a:bodyPr>
            <a:noAutofit/>
          </a:bodyPr>
          <a:lstStyle/>
          <a:p>
            <a:pPr algn="l"/>
            <a:r>
              <a:rPr lang="nb-NO" sz="3400" b="1" dirty="0">
                <a:solidFill>
                  <a:srgbClr val="C00000"/>
                </a:solidFill>
              </a:rPr>
              <a:t>Oversikt over rettslige aktiviteter og beslutnings-prosesser som inngår i systemutviklingsarbeider</a:t>
            </a:r>
            <a:br>
              <a:rPr lang="nb-NO" sz="3400" b="1" dirty="0">
                <a:solidFill>
                  <a:srgbClr val="C00000"/>
                </a:solidFill>
              </a:rPr>
            </a:br>
            <a:endParaRPr lang="nb-NO" sz="3400" b="1" dirty="0">
              <a:solidFill>
                <a:srgbClr val="C00000"/>
              </a:solidFill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B05E7AC-ECAB-40CE-9245-E6693D5E72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4204267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8083D0-021C-4519-A8EC-12FBE267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Fra rettskildesystem til beslutningssystem</a:t>
            </a:r>
          </a:p>
        </p:txBody>
      </p:sp>
      <p:pic>
        <p:nvPicPr>
          <p:cNvPr id="23" name="Bilde 22">
            <a:extLst>
              <a:ext uri="{FF2B5EF4-FFF2-40B4-BE49-F238E27FC236}">
                <a16:creationId xmlns:a16="http://schemas.microsoft.com/office/drawing/2014/main" id="{EC5F96ED-467A-4FEE-9910-43F78D8CC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94" y="2103928"/>
            <a:ext cx="5345514" cy="2359732"/>
          </a:xfrm>
          <a:prstGeom prst="rect">
            <a:avLst/>
          </a:prstGeom>
        </p:spPr>
      </p:pic>
      <p:sp>
        <p:nvSpPr>
          <p:cNvPr id="24" name="TekstSylinder 23">
            <a:extLst>
              <a:ext uri="{FF2B5EF4-FFF2-40B4-BE49-F238E27FC236}">
                <a16:creationId xmlns:a16="http://schemas.microsoft.com/office/drawing/2014/main" id="{AA3D8057-51BB-4494-BB5B-633A0D8D7125}"/>
              </a:ext>
            </a:extLst>
          </p:cNvPr>
          <p:cNvSpPr txBox="1"/>
          <p:nvPr/>
        </p:nvSpPr>
        <p:spPr>
          <a:xfrm>
            <a:off x="6240456" y="2103927"/>
            <a:ext cx="57377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«Rettskildesystem» brukes om den samlingen</a:t>
            </a:r>
            <a:br>
              <a:rPr lang="nb-NO" dirty="0"/>
            </a:br>
            <a:r>
              <a:rPr lang="nb-NO" dirty="0"/>
              <a:t>autentiske rettskilder som er aktuelle for trans-</a:t>
            </a:r>
            <a:br>
              <a:rPr lang="nb-NO" dirty="0"/>
            </a:br>
            <a:r>
              <a:rPr lang="nb-NO" dirty="0"/>
              <a:t>formering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Dette rettskildematerialet er særegent for hvert</a:t>
            </a:r>
            <a:br>
              <a:rPr lang="nb-NO" dirty="0"/>
            </a:br>
            <a:r>
              <a:rPr lang="nb-NO" dirty="0"/>
              <a:t>system, og vil i meget stor grad bestå av aktuell</a:t>
            </a:r>
            <a:br>
              <a:rPr lang="nb-NO" dirty="0"/>
            </a:br>
            <a:r>
              <a:rPr lang="nb-NO" i="1" dirty="0"/>
              <a:t>særlovgivning</a:t>
            </a:r>
            <a:r>
              <a:rPr lang="nb-NO" dirty="0"/>
              <a:t> på vedkommende forvaltningsområde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Etablering av slik egen samling rettskilder, er </a:t>
            </a:r>
            <a:r>
              <a:rPr lang="nb-NO" dirty="0" err="1"/>
              <a:t>funda</a:t>
            </a:r>
            <a:r>
              <a:rPr lang="nb-NO" dirty="0"/>
              <a:t>-</a:t>
            </a:r>
            <a:br>
              <a:rPr lang="nb-NO" dirty="0"/>
            </a:br>
            <a:r>
              <a:rPr lang="nb-NO" dirty="0" err="1"/>
              <a:t>mentet</a:t>
            </a:r>
            <a:r>
              <a:rPr lang="nb-NO" dirty="0"/>
              <a:t> for transformeringsarbeidet, og en forut-</a:t>
            </a:r>
            <a:br>
              <a:rPr lang="nb-NO" dirty="0"/>
            </a:br>
            <a:r>
              <a:rPr lang="nb-NO" dirty="0"/>
              <a:t>setning for transformeringen, se Schartum 2018, kap.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Den </a:t>
            </a:r>
            <a:r>
              <a:rPr lang="nb-NO" i="1" dirty="0"/>
              <a:t>rettslige rammen </a:t>
            </a:r>
            <a:r>
              <a:rPr lang="nb-NO" dirty="0"/>
              <a:t>er forholdsvis fast, og vil i liten</a:t>
            </a:r>
            <a:br>
              <a:rPr lang="nb-NO" dirty="0"/>
            </a:br>
            <a:r>
              <a:rPr lang="nb-NO" dirty="0"/>
              <a:t>grad variere fra system til system, jf. den lovgivning </a:t>
            </a:r>
            <a:br>
              <a:rPr lang="nb-NO" dirty="0"/>
            </a:br>
            <a:r>
              <a:rPr lang="nb-NO" dirty="0"/>
              <a:t>som er drøftet i Schartum 2018, kap. 6.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Jeg forutsetter derfor ikke eget rettskildesystem for å</a:t>
            </a:r>
            <a:br>
              <a:rPr lang="nb-NO" dirty="0"/>
            </a:br>
            <a:r>
              <a:rPr lang="nb-NO" dirty="0"/>
              <a:t>identifisere den rettslige rammen </a:t>
            </a:r>
          </a:p>
        </p:txBody>
      </p:sp>
    </p:spTree>
    <p:extLst>
      <p:ext uri="{BB962C8B-B14F-4D97-AF65-F5344CB8AC3E}">
        <p14:creationId xmlns:p14="http://schemas.microsoft.com/office/powerpoint/2010/main" val="47843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BC2900-8F4C-48E9-B035-3E988EA1A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Rettslige systemavgjørelser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E0722E-A002-4673-B6D7-D913AF573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087" y="1987640"/>
            <a:ext cx="9749307" cy="3550275"/>
          </a:xfrm>
        </p:spPr>
        <p:txBody>
          <a:bodyPr>
            <a:normAutofit fontScale="92500"/>
          </a:bodyPr>
          <a:lstStyle/>
          <a:p>
            <a:pPr lvl="0"/>
            <a:r>
              <a:rPr lang="nb-NO" dirty="0"/>
              <a:t>Rettslige systemavgjørelser betegner en egen type rettslig avgjørelser, som særlig gjelder:</a:t>
            </a:r>
          </a:p>
          <a:p>
            <a:pPr lvl="1"/>
            <a:r>
              <a:rPr lang="nb-NO" dirty="0"/>
              <a:t>Hvordan tolkningstvil skal løses i systemet</a:t>
            </a:r>
          </a:p>
          <a:p>
            <a:pPr lvl="1"/>
            <a:r>
              <a:rPr lang="nb-NO" dirty="0"/>
              <a:t>Hvordan skjønn skal håndteres i systemet</a:t>
            </a:r>
          </a:p>
          <a:p>
            <a:pPr lvl="1"/>
            <a:r>
              <a:rPr lang="nb-NO" dirty="0"/>
              <a:t>På hvilken måte eksisterende rettsregler på området må suppleres</a:t>
            </a:r>
          </a:p>
          <a:p>
            <a:pPr marL="0" indent="0">
              <a:buNone/>
            </a:pPr>
            <a:r>
              <a:rPr lang="nb-NO" dirty="0"/>
              <a:t>Er rettslige systemavgjørelser (RSA) avgjørende for hvordan enkeltsaker blir behandlet (og altså ikke bare veiledende avgjørelser som kan fravikes), må RSA sies å representere </a:t>
            </a:r>
            <a:r>
              <a:rPr lang="nb-NO" i="1" dirty="0"/>
              <a:t>myndighetsutøvelse</a:t>
            </a:r>
            <a:r>
              <a:rPr lang="nb-NO" dirty="0"/>
              <a:t>, lignende tradisjonelle avgjørelsestyper (jf. neste bilde)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214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C97B2F-8902-43DE-A436-77AF1DBAD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Forholdet mellom rettslige systemavgjørelser og tradisjonelle avgjørelsestyper</a:t>
            </a:r>
          </a:p>
        </p:txBody>
      </p:sp>
      <p:pic>
        <p:nvPicPr>
          <p:cNvPr id="18" name="Bilde 17">
            <a:extLst>
              <a:ext uri="{FF2B5EF4-FFF2-40B4-BE49-F238E27FC236}">
                <a16:creationId xmlns:a16="http://schemas.microsoft.com/office/drawing/2014/main" id="{7DBD7870-2EEE-482D-992B-8C2D56E08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665" y="2416976"/>
            <a:ext cx="5105425" cy="2912372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91EDB47-86EC-46EC-AC87-93D1980E2E42}"/>
              </a:ext>
            </a:extLst>
          </p:cNvPr>
          <p:cNvSpPr txBox="1"/>
          <p:nvPr/>
        </p:nvSpPr>
        <p:spPr>
          <a:xfrm>
            <a:off x="4893972" y="3378557"/>
            <a:ext cx="622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RSA</a:t>
            </a:r>
            <a:r>
              <a:rPr lang="nb-NO" baseline="-16000" dirty="0"/>
              <a:t>2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E4F2F247-0B19-407A-A96D-35B134E35C65}"/>
              </a:ext>
            </a:extLst>
          </p:cNvPr>
          <p:cNvSpPr txBox="1"/>
          <p:nvPr/>
        </p:nvSpPr>
        <p:spPr>
          <a:xfrm>
            <a:off x="4020388" y="4842456"/>
            <a:ext cx="622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RSA</a:t>
            </a:r>
            <a:r>
              <a:rPr lang="nb-NO" baseline="-16000" dirty="0"/>
              <a:t>1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FEF91F8F-576F-4428-A2A7-62FEAD9F8C7D}"/>
              </a:ext>
            </a:extLst>
          </p:cNvPr>
          <p:cNvSpPr txBox="1"/>
          <p:nvPr/>
        </p:nvSpPr>
        <p:spPr>
          <a:xfrm>
            <a:off x="5898524" y="4842456"/>
            <a:ext cx="622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RSA</a:t>
            </a:r>
            <a:r>
              <a:rPr lang="nb-NO" baseline="-16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75539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9B3621-6777-4412-99BE-FAE51C438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337"/>
            <a:ext cx="10515600" cy="849782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Oversikt over transformeringsprosessen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CDE7DDD-642A-4D56-A694-21890E307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999" y="1088436"/>
            <a:ext cx="5854915" cy="549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5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BD5721-C33A-402B-A85E-447DDD6E3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251" y="287853"/>
            <a:ext cx="10515600" cy="720992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Hva emnet handler om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339C17-8DC0-468B-B88E-DAFD71B87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/>
          <a:lstStyle/>
          <a:p>
            <a:r>
              <a:rPr lang="nb-NO" dirty="0"/>
              <a:t>FINF4021 handler om fremgangsmåter/metoder for å utvikle systemløsninger «med jus» i, dvs. systemer som har et rettslig innhold, som i større eller mindre grad innebærer </a:t>
            </a:r>
            <a:r>
              <a:rPr lang="nb-NO" i="1" dirty="0"/>
              <a:t>automatisert rettsanvendelse</a:t>
            </a:r>
          </a:p>
          <a:p>
            <a:pPr lvl="1"/>
            <a:r>
              <a:rPr lang="nb-NO" dirty="0"/>
              <a:t>Fremstillingen er </a:t>
            </a:r>
            <a:r>
              <a:rPr lang="nb-NO" i="1" dirty="0"/>
              <a:t>empirisk </a:t>
            </a:r>
            <a:r>
              <a:rPr lang="nb-NO" dirty="0"/>
              <a:t>basert og </a:t>
            </a:r>
            <a:r>
              <a:rPr lang="nb-NO" i="1" dirty="0"/>
              <a:t>normativ</a:t>
            </a:r>
          </a:p>
          <a:p>
            <a:pPr lvl="1"/>
            <a:r>
              <a:rPr lang="nb-NO" dirty="0"/>
              <a:t>Systemutvikling i norsk offentlig forvaltning vil – i større eller mindre grad -  avvike fra fremstillingen i Schartum 2018</a:t>
            </a:r>
          </a:p>
          <a:p>
            <a:pPr lvl="1"/>
            <a:r>
              <a:rPr lang="nb-NO" dirty="0"/>
              <a:t>Samme rettslige hensyn kan ofte ivaretas på annen måte enn foreskrevet her, men de må – etter min mening – ivaretas</a:t>
            </a:r>
          </a:p>
          <a:p>
            <a:pPr lvl="1"/>
            <a:r>
              <a:rPr lang="nb-NO" dirty="0"/>
              <a:t>Antar generelt at norske offentlig forvaltning mangler alternative, rettslig begrunnede metoder</a:t>
            </a:r>
          </a:p>
        </p:txBody>
      </p:sp>
    </p:spTree>
    <p:extLst>
      <p:ext uri="{BB962C8B-B14F-4D97-AF65-F5344CB8AC3E}">
        <p14:creationId xmlns:p14="http://schemas.microsoft.com/office/powerpoint/2010/main" val="162720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4771"/>
            <a:ext cx="10515600" cy="587912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C00000"/>
                </a:solidFill>
              </a:rPr>
              <a:t>Et lite </a:t>
            </a:r>
            <a:r>
              <a:rPr lang="en-GB" sz="3200" dirty="0" err="1">
                <a:solidFill>
                  <a:srgbClr val="C00000"/>
                </a:solidFill>
              </a:rPr>
              <a:t>eksempel</a:t>
            </a:r>
            <a:r>
              <a:rPr lang="en-GB" sz="3200" dirty="0">
                <a:solidFill>
                  <a:srgbClr val="C00000"/>
                </a:solidFill>
              </a:rPr>
              <a:t> </a:t>
            </a:r>
            <a:r>
              <a:rPr lang="en-GB" sz="3200" dirty="0" err="1">
                <a:solidFill>
                  <a:srgbClr val="C00000"/>
                </a:solidFill>
              </a:rPr>
              <a:t>på</a:t>
            </a:r>
            <a:r>
              <a:rPr lang="en-GB" sz="3200" dirty="0">
                <a:solidFill>
                  <a:srgbClr val="C00000"/>
                </a:solidFill>
              </a:rPr>
              <a:t> </a:t>
            </a:r>
            <a:r>
              <a:rPr lang="en-GB" sz="3200" dirty="0" err="1">
                <a:solidFill>
                  <a:srgbClr val="C00000"/>
                </a:solidFill>
              </a:rPr>
              <a:t>hva</a:t>
            </a:r>
            <a:r>
              <a:rPr lang="en-GB" sz="3200" dirty="0">
                <a:solidFill>
                  <a:srgbClr val="C00000"/>
                </a:solidFill>
              </a:rPr>
              <a:t> </a:t>
            </a:r>
            <a:r>
              <a:rPr lang="en-GB" sz="3200" dirty="0" err="1">
                <a:solidFill>
                  <a:srgbClr val="C00000"/>
                </a:solidFill>
              </a:rPr>
              <a:t>emnet</a:t>
            </a:r>
            <a:r>
              <a:rPr lang="en-GB" sz="3200" dirty="0">
                <a:solidFill>
                  <a:srgbClr val="C00000"/>
                </a:solidFill>
              </a:rPr>
              <a:t> handler om:</a:t>
            </a:r>
            <a:br>
              <a:rPr lang="en-GB" sz="3200" dirty="0">
                <a:solidFill>
                  <a:srgbClr val="C00000"/>
                </a:solidFill>
              </a:rPr>
            </a:br>
            <a:r>
              <a:rPr lang="en-GB" sz="3200" dirty="0" err="1">
                <a:solidFill>
                  <a:srgbClr val="C00000"/>
                </a:solidFill>
              </a:rPr>
              <a:t>kontantstøtteloven</a:t>
            </a:r>
            <a:r>
              <a:rPr lang="en-GB" sz="3200" dirty="0">
                <a:solidFill>
                  <a:srgbClr val="C00000"/>
                </a:solidFill>
              </a:rPr>
              <a:t> § 2 </a:t>
            </a:r>
            <a:r>
              <a:rPr lang="en-GB" sz="3200" dirty="0" err="1">
                <a:solidFill>
                  <a:srgbClr val="C00000"/>
                </a:solidFill>
              </a:rPr>
              <a:t>første</a:t>
            </a:r>
            <a:r>
              <a:rPr lang="en-GB" sz="3200" dirty="0">
                <a:solidFill>
                  <a:srgbClr val="C00000"/>
                </a:solidFill>
              </a:rPr>
              <a:t> </a:t>
            </a:r>
            <a:r>
              <a:rPr lang="en-GB" sz="3200" dirty="0" err="1">
                <a:solidFill>
                  <a:srgbClr val="C00000"/>
                </a:solidFill>
              </a:rPr>
              <a:t>ledd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020639"/>
            <a:ext cx="11057750" cy="47165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HVIS </a:t>
            </a:r>
            <a:r>
              <a:rPr lang="en-GB" sz="2400" dirty="0" err="1">
                <a:solidFill>
                  <a:srgbClr val="7030A0"/>
                </a:solidFill>
              </a:rPr>
              <a:t>barnets</a:t>
            </a:r>
            <a:r>
              <a:rPr lang="en-GB" sz="2400" dirty="0">
                <a:solidFill>
                  <a:srgbClr val="7030A0"/>
                </a:solidFill>
              </a:rPr>
              <a:t> alder </a:t>
            </a:r>
            <a:r>
              <a:rPr lang="en-GB" sz="2400" dirty="0" err="1">
                <a:solidFill>
                  <a:srgbClr val="7030A0"/>
                </a:solidFill>
              </a:rPr>
              <a:t>er</a:t>
            </a:r>
            <a:r>
              <a:rPr lang="en-GB" sz="2400" dirty="0">
                <a:solidFill>
                  <a:srgbClr val="7030A0"/>
                </a:solidFill>
              </a:rPr>
              <a:t> &lt; 1 </a:t>
            </a:r>
            <a:r>
              <a:rPr lang="en-GB" sz="2400" dirty="0" err="1">
                <a:solidFill>
                  <a:srgbClr val="7030A0"/>
                </a:solidFill>
              </a:rPr>
              <a:t>år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og</a:t>
            </a:r>
            <a:r>
              <a:rPr lang="en-GB" sz="2400" dirty="0">
                <a:solidFill>
                  <a:srgbClr val="7030A0"/>
                </a:solidFill>
              </a:rPr>
              <a:t> &gt; 3 </a:t>
            </a:r>
            <a:r>
              <a:rPr lang="en-GB" sz="2400" dirty="0" err="1">
                <a:solidFill>
                  <a:srgbClr val="7030A0"/>
                </a:solidFill>
              </a:rPr>
              <a:t>år</a:t>
            </a:r>
            <a:endParaRPr lang="en-GB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OG </a:t>
            </a:r>
            <a:r>
              <a:rPr lang="en-GB" sz="2400" dirty="0" err="1">
                <a:solidFill>
                  <a:srgbClr val="7030A0"/>
                </a:solidFill>
              </a:rPr>
              <a:t>barnet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er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bosatt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i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riket</a:t>
            </a:r>
            <a:endParaRPr lang="en-GB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OG </a:t>
            </a:r>
            <a:r>
              <a:rPr lang="en-GB" sz="2400" dirty="0" err="1">
                <a:solidFill>
                  <a:srgbClr val="7030A0"/>
                </a:solidFill>
              </a:rPr>
              <a:t>barnet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ikke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gjør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bruk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av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barnehageplass</a:t>
            </a:r>
            <a:endParaRPr lang="en-GB" sz="2400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rgbClr val="7030A0"/>
                </a:solidFill>
              </a:rPr>
              <a:t>ELLER </a:t>
            </a:r>
            <a:r>
              <a:rPr lang="en-GB" dirty="0" err="1">
                <a:solidFill>
                  <a:srgbClr val="7030A0"/>
                </a:solidFill>
              </a:rPr>
              <a:t>det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er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skriftlig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avtalt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redusert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oppholdstid</a:t>
            </a:r>
            <a:endParaRPr lang="en-GB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rgbClr val="7030A0"/>
                </a:solidFill>
              </a:rPr>
              <a:t>OG </a:t>
            </a:r>
            <a:r>
              <a:rPr lang="en-GB" dirty="0" err="1">
                <a:solidFill>
                  <a:srgbClr val="7030A0"/>
                </a:solidFill>
              </a:rPr>
              <a:t>avtalt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oppholdstid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er</a:t>
            </a:r>
            <a:r>
              <a:rPr lang="en-GB" dirty="0">
                <a:solidFill>
                  <a:srgbClr val="7030A0"/>
                </a:solidFill>
              </a:rPr>
              <a:t> &lt; 20 timer per uke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OG </a:t>
            </a:r>
            <a:r>
              <a:rPr lang="en-GB" sz="2400" dirty="0" err="1">
                <a:solidFill>
                  <a:srgbClr val="7030A0"/>
                </a:solidFill>
              </a:rPr>
              <a:t>barnehagen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mottar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offentlig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driftstilskudd</a:t>
            </a:r>
            <a:endParaRPr lang="en-GB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SÅ </a:t>
            </a:r>
            <a:r>
              <a:rPr lang="en-GB" sz="2400" dirty="0" err="1">
                <a:solidFill>
                  <a:srgbClr val="7030A0"/>
                </a:solidFill>
              </a:rPr>
              <a:t>rett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til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kontantstøtte</a:t>
            </a:r>
            <a:endParaRPr lang="en-GB" sz="2400" dirty="0">
              <a:solidFill>
                <a:srgbClr val="7030A0"/>
              </a:solidFill>
            </a:endParaRPr>
          </a:p>
        </p:txBody>
      </p:sp>
      <p:grpSp>
        <p:nvGrpSpPr>
          <p:cNvPr id="11" name="Gruppe 10"/>
          <p:cNvGrpSpPr/>
          <p:nvPr/>
        </p:nvGrpSpPr>
        <p:grpSpPr>
          <a:xfrm>
            <a:off x="1359029" y="3758347"/>
            <a:ext cx="6022159" cy="2422686"/>
            <a:chOff x="1359029" y="3563332"/>
            <a:chExt cx="6022159" cy="2422686"/>
          </a:xfrm>
        </p:grpSpPr>
        <p:sp>
          <p:nvSpPr>
            <p:cNvPr id="5" name="Avrundet rektangel 4"/>
            <p:cNvSpPr/>
            <p:nvPr/>
          </p:nvSpPr>
          <p:spPr>
            <a:xfrm>
              <a:off x="1564849" y="3563332"/>
              <a:ext cx="1677972" cy="452487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2575088" y="4015819"/>
              <a:ext cx="1677972" cy="452487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3348085" y="4468306"/>
              <a:ext cx="3015007" cy="377071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2971014" y="4845377"/>
              <a:ext cx="4410174" cy="386499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820944" y="5222448"/>
              <a:ext cx="2307996" cy="386499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359029" y="5644903"/>
              <a:ext cx="5286867" cy="341115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14B05A8-9C79-4504-9879-E20FCD60BBEF}"/>
              </a:ext>
            </a:extLst>
          </p:cNvPr>
          <p:cNvSpPr txBox="1"/>
          <p:nvPr/>
        </p:nvSpPr>
        <p:spPr>
          <a:xfrm>
            <a:off x="8925245" y="3661424"/>
            <a:ext cx="179379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</a:t>
            </a:r>
          </a:p>
          <a:p>
            <a:r>
              <a:rPr lang="nb-NO" dirty="0"/>
              <a:t>folkeregisteret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8541BFD-587C-4B1A-954E-CD461DF573A6}"/>
              </a:ext>
            </a:extLst>
          </p:cNvPr>
          <p:cNvSpPr txBox="1"/>
          <p:nvPr/>
        </p:nvSpPr>
        <p:spPr>
          <a:xfrm>
            <a:off x="8934178" y="3671472"/>
            <a:ext cx="179379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</a:t>
            </a:r>
          </a:p>
          <a:p>
            <a:r>
              <a:rPr lang="nb-NO" dirty="0"/>
              <a:t>folkeregisteret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C5CC8BAC-C93A-4631-801A-F3012F151AC9}"/>
              </a:ext>
            </a:extLst>
          </p:cNvPr>
          <p:cNvSpPr txBox="1"/>
          <p:nvPr/>
        </p:nvSpPr>
        <p:spPr>
          <a:xfrm>
            <a:off x="9012018" y="5052952"/>
            <a:ext cx="288393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 kommunen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CB552C11-EF7B-4868-861F-D7AFCD95CA3B}"/>
              </a:ext>
            </a:extLst>
          </p:cNvPr>
          <p:cNvSpPr txBox="1"/>
          <p:nvPr/>
        </p:nvSpPr>
        <p:spPr>
          <a:xfrm>
            <a:off x="9012018" y="5040392"/>
            <a:ext cx="263892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 kommunen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694C5978-D6C9-4C41-A046-6738E7DF53F9}"/>
              </a:ext>
            </a:extLst>
          </p:cNvPr>
          <p:cNvSpPr txBox="1"/>
          <p:nvPr/>
        </p:nvSpPr>
        <p:spPr>
          <a:xfrm>
            <a:off x="9012018" y="5081850"/>
            <a:ext cx="288393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 kommunen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93FFCD59-D3C2-477B-B926-54B706527D17}"/>
              </a:ext>
            </a:extLst>
          </p:cNvPr>
          <p:cNvSpPr txBox="1"/>
          <p:nvPr/>
        </p:nvSpPr>
        <p:spPr>
          <a:xfrm>
            <a:off x="9012018" y="5057559"/>
            <a:ext cx="288393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 kommunen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1D88A6A7-ADDE-4047-A8AD-A6ADC1D1B029}"/>
              </a:ext>
            </a:extLst>
          </p:cNvPr>
          <p:cNvSpPr/>
          <p:nvPr/>
        </p:nvSpPr>
        <p:spPr>
          <a:xfrm>
            <a:off x="8557734" y="3463229"/>
            <a:ext cx="3500096" cy="2975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D24AE3C5-C40A-45E7-B125-AC5AADFB7FAB}"/>
              </a:ext>
            </a:extLst>
          </p:cNvPr>
          <p:cNvSpPr txBox="1"/>
          <p:nvPr/>
        </p:nvSpPr>
        <p:spPr>
          <a:xfrm>
            <a:off x="838200" y="1264514"/>
            <a:ext cx="8353184" cy="1200329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Kontantstøtte ytes for barn mellom 1 og 2 år​ som er bosatt​ i riket,</a:t>
            </a:r>
            <a:br>
              <a:rPr lang="nb-NO" sz="2400" dirty="0"/>
            </a:br>
            <a:r>
              <a:rPr lang="nb-NO" sz="2400" dirty="0"/>
              <a:t>og som ikke eller bare delvis gjør bruk av barnehageplass som det</a:t>
            </a:r>
            <a:br>
              <a:rPr lang="nb-NO" sz="2400" dirty="0"/>
            </a:br>
            <a:r>
              <a:rPr lang="nb-NO" sz="2400" dirty="0"/>
              <a:t>ytes offentlig driftstilskudd for, </a:t>
            </a:r>
            <a:r>
              <a:rPr lang="nb-NO" sz="2400" dirty="0" err="1"/>
              <a:t>jf</a:t>
            </a:r>
            <a:r>
              <a:rPr lang="nb-NO" sz="2400" dirty="0"/>
              <a:t> § 7 tredje ledd»»</a:t>
            </a:r>
          </a:p>
        </p:txBody>
      </p:sp>
      <p:grpSp>
        <p:nvGrpSpPr>
          <p:cNvPr id="21" name="Gruppe 20">
            <a:extLst>
              <a:ext uri="{FF2B5EF4-FFF2-40B4-BE49-F238E27FC236}">
                <a16:creationId xmlns:a16="http://schemas.microsoft.com/office/drawing/2014/main" id="{C4631735-482D-4317-9A37-ECF39D5C4922}"/>
              </a:ext>
            </a:extLst>
          </p:cNvPr>
          <p:cNvGrpSpPr/>
          <p:nvPr/>
        </p:nvGrpSpPr>
        <p:grpSpPr>
          <a:xfrm>
            <a:off x="2575088" y="2484349"/>
            <a:ext cx="3297089" cy="871064"/>
            <a:chOff x="2575088" y="2289334"/>
            <a:chExt cx="3297089" cy="871064"/>
          </a:xfrm>
        </p:grpSpPr>
        <p:sp>
          <p:nvSpPr>
            <p:cNvPr id="18" name="Pil: ned 17">
              <a:extLst>
                <a:ext uri="{FF2B5EF4-FFF2-40B4-BE49-F238E27FC236}">
                  <a16:creationId xmlns:a16="http://schemas.microsoft.com/office/drawing/2014/main" id="{821C322F-07D9-4E43-B12E-F395F31F16C1}"/>
                </a:ext>
              </a:extLst>
            </p:cNvPr>
            <p:cNvSpPr/>
            <p:nvPr/>
          </p:nvSpPr>
          <p:spPr>
            <a:xfrm>
              <a:off x="2575088" y="2289334"/>
              <a:ext cx="351026" cy="871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0E674F33-7707-4684-9593-826082C7E08C}"/>
                </a:ext>
              </a:extLst>
            </p:cNvPr>
            <p:cNvSpPr txBox="1"/>
            <p:nvPr/>
          </p:nvSpPr>
          <p:spPr>
            <a:xfrm>
              <a:off x="2926114" y="2470472"/>
              <a:ext cx="2946063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Transformert til programkode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718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74 -0.01088 L -0.23607 -0.05996 C -0.26445 -0.07083 -0.30703 -0.07685 -0.35169 -0.07685 C -0.40247 -0.07685 -0.44323 -0.07083 -0.47162 -0.05996 L -0.60781 -0.01088 " pathEditMode="relative" rAng="0" ptsTypes="AAAAA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04" y="-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74 0.05903 L -0.21354 -0.0794 C -0.23724 -0.11019 -0.27279 -0.12709 -0.31003 -0.12709 C -0.35234 -0.12709 -0.38646 -0.11019 -0.41016 -0.0794 L -0.52357 0.05903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98" y="-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99 -0.0544 L -0.21797 -0.01968 C -0.23672 -0.01158 -0.26471 -0.00695 -0.29414 -0.00695 C -0.3276 -0.00695 -0.35443 -0.01158 -0.37318 -0.01968 L -0.46263 -0.0544 " pathEditMode="relative" rAng="0" ptsTypes="AAAA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32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0.00023 L -0.10052 0.0382 C -0.12148 0.04699 -0.15286 0.05209 -0.18568 0.05209 C -0.22318 0.05209 -0.25325 0.04699 -0.27422 0.0382 L -0.37435 -0.00023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24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96 0.06018 L -0.34388 0.10439 C -0.36302 0.11435 -0.39167 0.12013 -0.42162 0.12013 C -0.45599 0.12013 -0.48334 0.11435 -0.50248 0.10439 L -0.59401 0.06018 " pathEditMode="relative" rAng="0" ptsTypes="AAA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09" y="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0.10394 L -0.28216 0.13774 C -0.30286 0.14537 -0.33359 0.14977 -0.36588 0.14977 C -0.40273 0.14977 -0.43216 0.14537 -0.45286 0.13774 L -0.5513 0.10394 " pathEditMode="relative" rAng="0" ptsTypes="AAAAA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98" y="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0857F4-2B92-4528-AE5D-348DDE990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133"/>
            <a:ext cx="10515600" cy="1061255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Inndeling av systemutviklingsarbeidet i åtte faser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7ED440-6924-41AE-930C-70990A543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379"/>
            <a:ext cx="10515600" cy="5021643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Systemutvikling betegner komplekse arbeidsprosesser som inneholder langt mer enn å ta stilling til rettsspørsmål</a:t>
            </a:r>
          </a:p>
          <a:p>
            <a:r>
              <a:rPr lang="nb-NO" dirty="0"/>
              <a:t>Fremstillingen i Schartum 2018 identifiserer de </a:t>
            </a:r>
            <a:r>
              <a:rPr lang="nb-NO" i="1" dirty="0"/>
              <a:t>rettslige</a:t>
            </a:r>
            <a:r>
              <a:rPr lang="nb-NO" dirty="0"/>
              <a:t> spørsmålene og angir anbefalte fremgangsmåter</a:t>
            </a:r>
          </a:p>
          <a:p>
            <a:r>
              <a:rPr lang="nb-NO" dirty="0"/>
              <a:t>Fremstillingen omfatter ikke hele prosessen til ferdig kode, og for teknisk utviklingsarbeid vises det til akseptert systemutviklingsmetode</a:t>
            </a:r>
          </a:p>
          <a:p>
            <a:r>
              <a:rPr lang="nb-NO" dirty="0"/>
              <a:t>Denne fremstillingen er basert på inndeling i 8 faser:</a:t>
            </a:r>
          </a:p>
          <a:p>
            <a:pPr marL="457200" lvl="1" indent="0">
              <a:buNone/>
            </a:pPr>
            <a:r>
              <a:rPr lang="nb-NO" dirty="0"/>
              <a:t>A) Prosjektetableringsfasen (kapittel 4)  </a:t>
            </a:r>
          </a:p>
          <a:p>
            <a:pPr marL="457200" lvl="1" indent="0">
              <a:buNone/>
            </a:pPr>
            <a:r>
              <a:rPr lang="nb-NO" dirty="0"/>
              <a:t>B) Fase for aktøranalyse og systemavgrensing (kapittel 5)  </a:t>
            </a:r>
          </a:p>
          <a:p>
            <a:pPr marL="457200" lvl="1" indent="0">
              <a:buNone/>
            </a:pPr>
            <a:r>
              <a:rPr lang="nb-NO" dirty="0"/>
              <a:t>C) Innrammingsfasen (kapittel 6)</a:t>
            </a:r>
          </a:p>
          <a:p>
            <a:pPr marL="457200" lvl="1" indent="0">
              <a:buNone/>
            </a:pPr>
            <a:r>
              <a:rPr lang="nb-NO" dirty="0"/>
              <a:t>D) Fasen for innsamling av rettskilder (kapittel 7)</a:t>
            </a:r>
          </a:p>
          <a:p>
            <a:pPr marL="457200" lvl="1" indent="0">
              <a:buNone/>
            </a:pPr>
            <a:r>
              <a:rPr lang="nb-NO" dirty="0"/>
              <a:t>E) Spesifiseringsfasen (kapittel 8)</a:t>
            </a:r>
          </a:p>
          <a:p>
            <a:pPr marL="457200" lvl="1" indent="0">
              <a:buNone/>
            </a:pPr>
            <a:r>
              <a:rPr lang="nb-NO" dirty="0"/>
              <a:t>F) Fase for innbygging av personvern og rettssikkerhet (kapittel 9)</a:t>
            </a:r>
          </a:p>
          <a:p>
            <a:pPr marL="457200" lvl="1" indent="0">
              <a:buNone/>
            </a:pPr>
            <a:r>
              <a:rPr lang="nb-NO" dirty="0"/>
              <a:t>G) Dokumentasjonsfasen (kapittel 10)</a:t>
            </a:r>
          </a:p>
          <a:p>
            <a:pPr marL="457200" lvl="1" indent="0">
              <a:buNone/>
            </a:pPr>
            <a:r>
              <a:rPr lang="nb-NO" dirty="0"/>
              <a:t>H) Fase for regelverksutvikling (kapittel 11)</a:t>
            </a:r>
          </a:p>
          <a:p>
            <a:r>
              <a:rPr lang="nb-NO" dirty="0"/>
              <a:t>Selv om faseinndelingen ser lineær ut, forutsetter den selvsagt nødvendig revurdering/iterasjon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369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B247E7-BFA5-469D-A9BD-49D3BC9F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898"/>
            <a:ext cx="10515600" cy="974278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Historisk og praktisk overblikk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4A1E74-D4BB-4F81-B588-DADC44706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8176"/>
            <a:ext cx="10515600" cy="5284139"/>
          </a:xfrm>
        </p:spPr>
        <p:txBody>
          <a:bodyPr>
            <a:normAutofit/>
          </a:bodyPr>
          <a:lstStyle/>
          <a:p>
            <a:r>
              <a:rPr lang="nb-NO" dirty="0"/>
              <a:t>Automatisert rettsanvendelse i offentlig forvaltning er «eldgammelt»!</a:t>
            </a:r>
          </a:p>
          <a:p>
            <a:pPr lvl="1"/>
            <a:r>
              <a:rPr lang="nb-NO" dirty="0"/>
              <a:t>«Mekanisert rettsanvendelse» og hullkort</a:t>
            </a:r>
          </a:p>
          <a:p>
            <a:pPr lvl="1"/>
            <a:r>
              <a:rPr lang="nb-NO" dirty="0"/>
              <a:t>Pensjonssystemet som gjennomførte folketrygdlovens (1966) bestemmelser om alders- og uførepensjon (utviklet fra 1963/64) trolig første store eksempel i Norge på et «rettslig beslutningssystem»</a:t>
            </a:r>
          </a:p>
          <a:p>
            <a:pPr lvl="1"/>
            <a:r>
              <a:rPr lang="nb-NO" dirty="0"/>
              <a:t>Eksempler på aktuelle systemer: Systemer innen NAV, Skatt, Tolletaten, Lånekassen, Husbanken, Landbruksdirektoratet, Samordna opptak, opptak til </a:t>
            </a:r>
            <a:r>
              <a:rPr lang="nb-NO" dirty="0" err="1"/>
              <a:t>videregåede</a:t>
            </a:r>
            <a:r>
              <a:rPr lang="nb-NO" dirty="0"/>
              <a:t> opplæring mv.</a:t>
            </a:r>
          </a:p>
          <a:p>
            <a:pPr lvl="1"/>
            <a:r>
              <a:rPr lang="nb-NO" dirty="0"/>
              <a:t>Typisk for systemene er at de hviler på lovgivning som lar seg formalisere i form av programkode</a:t>
            </a:r>
          </a:p>
          <a:p>
            <a:pPr lvl="1"/>
            <a:r>
              <a:rPr lang="nb-NO" dirty="0"/>
              <a:t>Også typisk at de gjelder mange saker som gir mulighet for standardisert behandlingsopplegg (jf. «masseforvaltning» og «massesaksbehandling»)</a:t>
            </a:r>
          </a:p>
        </p:txBody>
      </p:sp>
    </p:spTree>
    <p:extLst>
      <p:ext uri="{BB962C8B-B14F-4D97-AF65-F5344CB8AC3E}">
        <p14:creationId xmlns:p14="http://schemas.microsoft.com/office/powerpoint/2010/main" val="183957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3689D5-67CF-453C-9F19-0039E54A0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676"/>
            <a:ext cx="10515600" cy="849395"/>
          </a:xfrm>
        </p:spPr>
        <p:txBody>
          <a:bodyPr>
            <a:noAutofit/>
          </a:bodyPr>
          <a:lstStyle/>
          <a:p>
            <a:br>
              <a:rPr lang="nb-NO" sz="3200" dirty="0"/>
            </a:br>
            <a:endParaRPr lang="nb-NO" sz="32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A79B05F-7BD6-4745-964E-2EA5AEA6C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096"/>
            <a:ext cx="10515600" cy="5122373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nb-NO" dirty="0"/>
              <a:t>Maskinlæring/stordata kan neppe brukes til å automatisere </a:t>
            </a:r>
            <a:r>
              <a:rPr lang="nb-NO" i="1" dirty="0"/>
              <a:t>rettsanvendelsen</a:t>
            </a:r>
            <a:r>
              <a:rPr lang="nb-NO" dirty="0"/>
              <a:t> i enkeltsaksbehandling</a:t>
            </a:r>
          </a:p>
          <a:p>
            <a:pPr lvl="1"/>
            <a:r>
              <a:rPr lang="nb-NO" dirty="0"/>
              <a:t>Årsaken er at maskinlæring innebærer anvendelse av </a:t>
            </a:r>
            <a:r>
              <a:rPr lang="nb-NO" dirty="0">
                <a:solidFill>
                  <a:srgbClr val="C00000"/>
                </a:solidFill>
              </a:rPr>
              <a:t>statistiske metoder</a:t>
            </a:r>
            <a:r>
              <a:rPr lang="nb-NO" dirty="0"/>
              <a:t>, og lett støter an mot flere </a:t>
            </a:r>
            <a:r>
              <a:rPr lang="nb-NO" dirty="0">
                <a:solidFill>
                  <a:srgbClr val="C00000"/>
                </a:solidFill>
              </a:rPr>
              <a:t>rettsprinsipper</a:t>
            </a:r>
            <a:r>
              <a:rPr lang="nb-NO" dirty="0"/>
              <a:t> (jf. offentlighetsprinsippet, dataminimeringsprinsippet, forsvarlig saksutredning, kontradiksjonsprinsippet, adgangen til overprøving)</a:t>
            </a:r>
          </a:p>
          <a:p>
            <a:pPr lvl="1"/>
            <a:r>
              <a:rPr lang="nb-NO" dirty="0"/>
              <a:t>Maskinlæring er vel egnet til å analysere faktiske forhold som grunnlag for å</a:t>
            </a:r>
          </a:p>
          <a:p>
            <a:pPr lvl="2"/>
            <a:r>
              <a:rPr lang="nb-NO" dirty="0"/>
              <a:t>bedømme risiko, sannsynlighet mv</a:t>
            </a:r>
          </a:p>
          <a:p>
            <a:pPr lvl="2"/>
            <a:r>
              <a:rPr lang="nb-NO" dirty="0"/>
              <a:t>politikkutforming</a:t>
            </a:r>
          </a:p>
          <a:p>
            <a:pPr lvl="1"/>
            <a:r>
              <a:rPr lang="nb-NO" dirty="0"/>
              <a:t>Maskinlæring kan tenkes å erstatte skjønn</a:t>
            </a:r>
          </a:p>
          <a:p>
            <a:pPr lvl="2"/>
            <a:r>
              <a:rPr lang="nb-NO" dirty="0"/>
              <a:t>Lånekassen har vurdert om de skal teste ut metoden for å erstatte skjønn i visse tilfeller av utsatt tilbakebetaling av lån, jf. tilbakebetalingsforskriften 7-2 annet ledd: «Dersom det er </a:t>
            </a:r>
            <a:r>
              <a:rPr lang="nb-NO" dirty="0" err="1"/>
              <a:t>sannsynleg</a:t>
            </a:r>
            <a:r>
              <a:rPr lang="nb-NO" dirty="0"/>
              <a:t> at </a:t>
            </a:r>
            <a:r>
              <a:rPr lang="nb-NO" dirty="0" err="1"/>
              <a:t>låntakaren</a:t>
            </a:r>
            <a:r>
              <a:rPr lang="nb-NO" dirty="0"/>
              <a:t> vil få innvilga </a:t>
            </a:r>
            <a:r>
              <a:rPr lang="nb-NO" dirty="0" err="1"/>
              <a:t>ein</a:t>
            </a:r>
            <a:r>
              <a:rPr lang="nb-NO" dirty="0"/>
              <a:t> søknad om sletting av renter for </a:t>
            </a:r>
            <a:r>
              <a:rPr lang="nb-NO" dirty="0" err="1"/>
              <a:t>ein</a:t>
            </a:r>
            <a:r>
              <a:rPr lang="nb-NO" dirty="0"/>
              <a:t> periode, kan det bli gitt </a:t>
            </a:r>
            <a:r>
              <a:rPr lang="nb-NO" dirty="0" err="1"/>
              <a:t>betalingsutsetjing</a:t>
            </a:r>
            <a:r>
              <a:rPr lang="nb-NO" dirty="0"/>
              <a:t> for denne perioden»</a:t>
            </a:r>
          </a:p>
          <a:p>
            <a:pPr lvl="2"/>
            <a:r>
              <a:rPr lang="nb-NO" dirty="0"/>
              <a:t>Her er det mulig å anvende ML på et historisk materiale og beregne sannsynligheten for at nye saker ville fått samme resultat</a:t>
            </a:r>
          </a:p>
          <a:p>
            <a:pPr lvl="2"/>
            <a:r>
              <a:rPr lang="nb-NO" dirty="0"/>
              <a:t>Dermed lukkes imidlertid vurderingstemaet og tidligere vurderinger blir forsterket </a:t>
            </a:r>
            <a:r>
              <a:rPr lang="nb-NO" dirty="0">
                <a:sym typeface="Wingdings" panose="05000000000000000000" pitchFamily="2" charset="2"/>
              </a:rPr>
              <a:t> hindrer rettsutvikling uten lovendring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Annen «ny» teknologi er minst like viktig; f.eks. sensorteknologi, dvs. teknologi som «leser den virkelige verden» (tilstander og prosesser mv, inkludert i menneskekroppen)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I dette emnet kommer jeg primært til å forutsette «standard», ikke-lærende programkode, dvs. til den teknologien som er helt dominerende i offentlig forvaltning og ellers</a:t>
            </a:r>
            <a:endParaRPr lang="nb-NO" dirty="0"/>
          </a:p>
          <a:p>
            <a:pPr lvl="2"/>
            <a:endParaRPr lang="nb-NO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FB7ABBF-2D2D-4646-A32D-23F505D75CFC}"/>
              </a:ext>
            </a:extLst>
          </p:cNvPr>
          <p:cNvSpPr/>
          <p:nvPr/>
        </p:nvSpPr>
        <p:spPr>
          <a:xfrm>
            <a:off x="1274093" y="303356"/>
            <a:ext cx="940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+mj-lt"/>
              </a:rPr>
              <a:t>Sideblikk på «ny» som maskinlæring og stordataanalyse</a:t>
            </a:r>
          </a:p>
        </p:txBody>
      </p:sp>
    </p:spTree>
    <p:extLst>
      <p:ext uri="{BB962C8B-B14F-4D97-AF65-F5344CB8AC3E}">
        <p14:creationId xmlns:p14="http://schemas.microsoft.com/office/powerpoint/2010/main" val="146868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8900F2-5A00-49D7-86C9-A5EEA4D2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Rettslige beslutnings(støtte)systemer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6E26BE-E044-47CD-B3B3-CE0102E4D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Rettslige beslutnings(støtte)systemer</a:t>
            </a:r>
          </a:p>
          <a:p>
            <a:pPr lvl="1"/>
            <a:r>
              <a:rPr lang="nb-NO" dirty="0"/>
              <a:t>Systemer som inneholder representasjoner av de rettsregler som er utledet fra autentiske rettskilder i rettskildesystemet</a:t>
            </a:r>
          </a:p>
          <a:p>
            <a:pPr lvl="1"/>
            <a:r>
              <a:rPr lang="nb-NO" dirty="0"/>
              <a:t>Gjør det mulig å automatisere rettsanvendelsen – helt eller delvis</a:t>
            </a:r>
          </a:p>
          <a:p>
            <a:pPr lvl="1"/>
            <a:r>
              <a:rPr lang="nb-NO" dirty="0"/>
              <a:t>Brukes typisk til å treffe enkeltvedtak (eller andre enkeltavgjørelser)</a:t>
            </a:r>
          </a:p>
          <a:p>
            <a:r>
              <a:rPr lang="nb-NO" dirty="0"/>
              <a:t>Rettslige beslutningssystemer</a:t>
            </a:r>
          </a:p>
          <a:p>
            <a:pPr lvl="1"/>
            <a:r>
              <a:rPr lang="nb-NO" dirty="0"/>
              <a:t>Høy automatiseringsgrad, resultatet overprøves ikke av menneske</a:t>
            </a:r>
          </a:p>
          <a:p>
            <a:r>
              <a:rPr lang="nb-NO" dirty="0"/>
              <a:t>Rettslige beslutningsstøttesystemer</a:t>
            </a:r>
          </a:p>
          <a:p>
            <a:pPr lvl="1"/>
            <a:r>
              <a:rPr lang="nb-NO" dirty="0"/>
              <a:t>Hovedpoenget med slike systemer er å gi støtte til manuelle vedtak</a:t>
            </a:r>
          </a:p>
          <a:p>
            <a:pPr lvl="1"/>
            <a:r>
              <a:rPr lang="nb-NO" dirty="0"/>
              <a:t>Kan inneholde noe automatisert rettsanvendelse, men resultatet fra maskinen blir vurdert av et menneske</a:t>
            </a:r>
          </a:p>
          <a:p>
            <a:r>
              <a:rPr lang="nb-NO" dirty="0"/>
              <a:t>I dette emnet vil vekten være på beslutningssystemer</a:t>
            </a:r>
          </a:p>
          <a:p>
            <a:pPr lvl="1"/>
            <a:r>
              <a:rPr lang="nb-NO" dirty="0"/>
              <a:t>Systemer med «innebygget» personvern og rettssikkerhet, vil ofte være at typen beslutnings</a:t>
            </a:r>
            <a:r>
              <a:rPr lang="nb-NO" i="1" dirty="0"/>
              <a:t>støtte</a:t>
            </a:r>
            <a:r>
              <a:rPr lang="nb-NO" dirty="0"/>
              <a:t>system, jf. Schartum 2018, kap. 9</a:t>
            </a:r>
          </a:p>
        </p:txBody>
      </p:sp>
    </p:spTree>
    <p:extLst>
      <p:ext uri="{BB962C8B-B14F-4D97-AF65-F5344CB8AC3E}">
        <p14:creationId xmlns:p14="http://schemas.microsoft.com/office/powerpoint/2010/main" val="398586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B36FB2-FBDD-4027-BA14-D50A21130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Automatisert rettsanvendelse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C3D64A-6AF8-45F3-9A79-562FFDA9A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9910"/>
            <a:ext cx="10515600" cy="4537053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«Automatisering» brukes her om automatisering av rettsanvendelse</a:t>
            </a:r>
          </a:p>
          <a:p>
            <a:r>
              <a:rPr lang="nb-NO" dirty="0"/>
              <a:t>Slik automatisering, forutsetter at rettsreglene er gitt en rettsriktig representasjon i et datamaskinsystem</a:t>
            </a:r>
          </a:p>
          <a:p>
            <a:r>
              <a:rPr lang="nb-NO" dirty="0"/>
              <a:t>Innebærer at vi må</a:t>
            </a:r>
          </a:p>
          <a:p>
            <a:pPr lvl="1"/>
            <a:r>
              <a:rPr lang="nb-NO" dirty="0"/>
              <a:t>identifisere og fortolke relevante rettskilder i samsvar med rettskildeprinsippene, og</a:t>
            </a:r>
          </a:p>
          <a:p>
            <a:pPr lvl="1"/>
            <a:r>
              <a:rPr lang="nb-NO" dirty="0"/>
              <a:t>utlede og uttrykke rettsregler på en måte som kan være gjenstand for programmering</a:t>
            </a:r>
          </a:p>
          <a:p>
            <a:r>
              <a:rPr lang="nb-NO" dirty="0"/>
              <a:t>Nevnte overgang fra rettskilder til programkode, kaller vi </a:t>
            </a:r>
            <a:r>
              <a:rPr lang="nb-NO" i="1" dirty="0"/>
              <a:t>transformering</a:t>
            </a:r>
          </a:p>
          <a:p>
            <a:r>
              <a:rPr lang="nb-NO" dirty="0"/>
              <a:t>Transformering innebærer overgang fra rettsregler uttrykt i naturlig språk til rettsregler uttrykt i formelle språk</a:t>
            </a:r>
          </a:p>
          <a:p>
            <a:pPr lvl="1"/>
            <a:r>
              <a:rPr lang="nb-NO" dirty="0"/>
              <a:t>Det vil si: fra språk som er uttrykksfullt og tvetydig, til standardisert og entydig</a:t>
            </a:r>
          </a:p>
          <a:p>
            <a:pPr lvl="1"/>
            <a:r>
              <a:rPr lang="nb-NO" dirty="0"/>
              <a:t>Transformeringen innebærer </a:t>
            </a:r>
            <a:r>
              <a:rPr lang="nb-NO" dirty="0" err="1"/>
              <a:t>mao</a:t>
            </a:r>
            <a:r>
              <a:rPr lang="nb-NO" dirty="0"/>
              <a:t>. tolkningsvalg og «avskaffelse» av rettslig tvil – om ikke formelt, så i praksis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021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tel 15">
            <a:extLst>
              <a:ext uri="{FF2B5EF4-FFF2-40B4-BE49-F238E27FC236}">
                <a16:creationId xmlns:a16="http://schemas.microsoft.com/office/drawing/2014/main" id="{763FB6F1-118A-4A39-8E5E-4E8C19607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120" y="181108"/>
            <a:ext cx="7316832" cy="663262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Jus som ramme og jus som innhold</a:t>
            </a:r>
          </a:p>
        </p:txBody>
      </p:sp>
      <p:pic>
        <p:nvPicPr>
          <p:cNvPr id="20" name="Plassholder for bilde 19">
            <a:extLst>
              <a:ext uri="{FF2B5EF4-FFF2-40B4-BE49-F238E27FC236}">
                <a16:creationId xmlns:a16="http://schemas.microsoft.com/office/drawing/2014/main" id="{D97DA058-1EF7-4F8A-877E-2E54B3C3D35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743" r="2743"/>
          <a:stretch>
            <a:fillRect/>
          </a:stretch>
        </p:blipFill>
        <p:spPr>
          <a:xfrm>
            <a:off x="9274145" y="1181223"/>
            <a:ext cx="2756209" cy="2281364"/>
          </a:xfrm>
          <a:prstGeom prst="rect">
            <a:avLst/>
          </a:prstGeom>
        </p:spPr>
      </p:pic>
      <p:sp>
        <p:nvSpPr>
          <p:cNvPr id="19" name="Plassholder for tekst 18">
            <a:extLst>
              <a:ext uri="{FF2B5EF4-FFF2-40B4-BE49-F238E27FC236}">
                <a16:creationId xmlns:a16="http://schemas.microsoft.com/office/drawing/2014/main" id="{99AE03CC-7202-420B-8349-CD7C03508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2358" y="1044633"/>
            <a:ext cx="8719303" cy="549050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Emnet FINF4021 handler om </a:t>
            </a:r>
            <a:r>
              <a:rPr lang="nb-NO" sz="2000" i="1" dirty="0"/>
              <a:t>utvikling</a:t>
            </a:r>
            <a:r>
              <a:rPr lang="nb-NO" sz="2000" dirty="0"/>
              <a:t> av rettslige beslutningssystemer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Dette utviklingsarbeidet inneholder to hovedgrupper juridiske spørsmål;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1800" dirty="0"/>
              <a:t>Sikre at systemet får et rettsriktig innhold («</a:t>
            </a:r>
            <a:r>
              <a:rPr lang="nb-NO" sz="1800" dirty="0">
                <a:solidFill>
                  <a:srgbClr val="C00000"/>
                </a:solidFill>
              </a:rPr>
              <a:t>jus som innhold</a:t>
            </a:r>
            <a:r>
              <a:rPr lang="nb-NO" sz="1800" dirty="0"/>
              <a:t>», er de rettsregler som gis en formell representasjon i systemet, dvs. som transformeres)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1500" dirty="0"/>
              <a:t>Det er dette emnet primært handler om, og som jeg kommer tilbake til i senere forelesninger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1800" dirty="0"/>
              <a:t>Sikre at systemet for øvrig er i samsvar med gjeldende rettsregler, herunder at det har blitt til på lovlig måte («</a:t>
            </a:r>
            <a:r>
              <a:rPr lang="nb-NO" sz="1800" dirty="0">
                <a:solidFill>
                  <a:srgbClr val="C00000"/>
                </a:solidFill>
              </a:rPr>
              <a:t>jus som ramme</a:t>
            </a:r>
            <a:r>
              <a:rPr lang="nb-NO" sz="1800" dirty="0"/>
              <a:t>»)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Jus som ramme (rettsregler som ikke gis en formell  representasjon i systemet)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1800" dirty="0"/>
              <a:t>«Generell rettslig ramme» – gjelder ikke selve myndighetsutøvelsen (anskaffelsesregelverk, åndsverkslov, arbeidsmiljølov mv)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1800" dirty="0"/>
              <a:t>«Systemkrav» – rettslige krav til hvordan systemet skal være (formål, rettslig grunnlag, krav til skjemaer mv.)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1800" dirty="0"/>
              <a:t>«Saksbehandlingsbestemmelser» - bestemmelser om hvordan saksbehandlingen skal skje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1600" dirty="0"/>
              <a:t>Kan ofte gjøres til «innhold», avhengig av økonomiske og pragmatiske vurderinger (</a:t>
            </a:r>
            <a:r>
              <a:rPr lang="nb-NO" sz="1600" dirty="0" err="1"/>
              <a:t>jf</a:t>
            </a:r>
            <a:r>
              <a:rPr lang="nb-NO" sz="1600" dirty="0"/>
              <a:t>, f.eks. en </a:t>
            </a:r>
            <a:r>
              <a:rPr lang="nb-NO" sz="1600" i="1" dirty="0"/>
              <a:t>innsynsrutine</a:t>
            </a:r>
            <a:r>
              <a:rPr lang="nb-NO" sz="1600" dirty="0"/>
              <a:t> som legger til rette for at folk kan bruke innsynsretten sin)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1600" dirty="0"/>
              <a:t>Krav til innebygget personvern er et «mykt» pålegg om at personvern-lovgivningen mv. skal gjøres til innhold i systemløsninger (men ikke bare i rettslige beslutnings(støtte)systemer)</a:t>
            </a:r>
          </a:p>
        </p:txBody>
      </p:sp>
    </p:spTree>
    <p:extLst>
      <p:ext uri="{BB962C8B-B14F-4D97-AF65-F5344CB8AC3E}">
        <p14:creationId xmlns:p14="http://schemas.microsoft.com/office/powerpoint/2010/main" val="194818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1262</Words>
  <Application>Microsoft Office PowerPoint</Application>
  <PresentationFormat>Widescreen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Oversikt over rettslige aktiviteter og beslutnings-prosesser som inngår i systemutviklingsarbeider </vt:lpstr>
      <vt:lpstr>Hva emnet handler om</vt:lpstr>
      <vt:lpstr>Et lite eksempel på hva emnet handler om: kontantstøtteloven § 2 første ledd</vt:lpstr>
      <vt:lpstr>Inndeling av systemutviklingsarbeidet i åtte faser</vt:lpstr>
      <vt:lpstr>Historisk og praktisk overblikk</vt:lpstr>
      <vt:lpstr> </vt:lpstr>
      <vt:lpstr>Rettslige beslutnings(støtte)systemer</vt:lpstr>
      <vt:lpstr>Automatisert rettsanvendelse</vt:lpstr>
      <vt:lpstr>Jus som ramme og jus som innhold</vt:lpstr>
      <vt:lpstr>Fra rettskildesystem til beslutningssystem</vt:lpstr>
      <vt:lpstr>Rettslige systemavgjørelser</vt:lpstr>
      <vt:lpstr>Forholdet mellom rettslige systemavgjørelser og tradisjonelle avgjørelsestyper</vt:lpstr>
      <vt:lpstr>Oversikt over transformeringsprosessen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Oversikt over rettslige aktiviteter og beslutnings-prosesser som inngår i systemutviklingsarbeider</dc:title>
  <dc:creator>dag wiese schartum</dc:creator>
  <cp:lastModifiedBy>dag wiese schartum</cp:lastModifiedBy>
  <cp:revision>30</cp:revision>
  <dcterms:created xsi:type="dcterms:W3CDTF">2018-01-30T19:45:06Z</dcterms:created>
  <dcterms:modified xsi:type="dcterms:W3CDTF">2019-01-28T23:37:30Z</dcterms:modified>
</cp:coreProperties>
</file>