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61" r:id="rId2"/>
    <p:sldId id="264" r:id="rId3"/>
    <p:sldId id="266" r:id="rId4"/>
    <p:sldId id="272" r:id="rId5"/>
    <p:sldId id="267" r:id="rId6"/>
    <p:sldId id="273" r:id="rId7"/>
    <p:sldId id="268" r:id="rId8"/>
    <p:sldId id="269" r:id="rId9"/>
    <p:sldId id="256" r:id="rId10"/>
    <p:sldId id="257" r:id="rId11"/>
    <p:sldId id="258" r:id="rId12"/>
    <p:sldId id="259" r:id="rId13"/>
    <p:sldId id="265" r:id="rId14"/>
    <p:sldId id="270" r:id="rId15"/>
    <p:sldId id="274" r:id="rId16"/>
    <p:sldId id="276" r:id="rId17"/>
    <p:sldId id="275" r:id="rId18"/>
    <p:sldId id="277" r:id="rId19"/>
    <p:sldId id="278" r:id="rId20"/>
  </p:sldIdLst>
  <p:sldSz cx="9144000" cy="6858000" type="screen4x3"/>
  <p:notesSz cx="6858000" cy="9144000"/>
  <p:defaultTextStyle>
    <a:defPPr>
      <a:defRPr lang="nb-NO"/>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FF9900"/>
    <a:srgbClr val="0000FF"/>
    <a:srgbClr val="CC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35" autoAdjust="0"/>
  </p:normalViewPr>
  <p:slideViewPr>
    <p:cSldViewPr>
      <p:cViewPr varScale="1">
        <p:scale>
          <a:sx n="103" d="100"/>
          <a:sy n="103" d="100"/>
        </p:scale>
        <p:origin x="1782" y="63"/>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a:t>Klikk for å redigere undertittelstil i malen</a:t>
            </a:r>
          </a:p>
        </p:txBody>
      </p:sp>
      <p:sp>
        <p:nvSpPr>
          <p:cNvPr id="4" name="Rectangle 4">
            <a:extLst>
              <a:ext uri="{FF2B5EF4-FFF2-40B4-BE49-F238E27FC236}">
                <a16:creationId xmlns:a16="http://schemas.microsoft.com/office/drawing/2014/main" id="{97449CCB-9A3F-4857-B937-87CC1FA7CEA4}"/>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2B297F96-816E-4863-8934-425437A384E2}"/>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EFE744D1-7BD1-47FD-8AF0-879B49D03402}"/>
              </a:ext>
            </a:extLst>
          </p:cNvPr>
          <p:cNvSpPr>
            <a:spLocks noGrp="1" noChangeArrowheads="1"/>
          </p:cNvSpPr>
          <p:nvPr>
            <p:ph type="sldNum" sz="quarter" idx="12"/>
          </p:nvPr>
        </p:nvSpPr>
        <p:spPr>
          <a:ln/>
        </p:spPr>
        <p:txBody>
          <a:bodyPr/>
          <a:lstStyle>
            <a:lvl1pPr>
              <a:defRPr/>
            </a:lvl1pPr>
          </a:lstStyle>
          <a:p>
            <a:pPr>
              <a:defRPr/>
            </a:pPr>
            <a:fld id="{C06AB0FA-5233-4FCE-930B-0CC1E721104E}" type="slidenum">
              <a:rPr lang="nb-NO" altLang="nb-NO"/>
              <a:pPr>
                <a:defRPr/>
              </a:pPr>
              <a:t>‹#›</a:t>
            </a:fld>
            <a:endParaRPr lang="nb-NO" altLang="nb-NO"/>
          </a:p>
        </p:txBody>
      </p:sp>
    </p:spTree>
    <p:extLst>
      <p:ext uri="{BB962C8B-B14F-4D97-AF65-F5344CB8AC3E}">
        <p14:creationId xmlns:p14="http://schemas.microsoft.com/office/powerpoint/2010/main" val="2281100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4">
            <a:extLst>
              <a:ext uri="{FF2B5EF4-FFF2-40B4-BE49-F238E27FC236}">
                <a16:creationId xmlns:a16="http://schemas.microsoft.com/office/drawing/2014/main" id="{21C1C643-5ACA-40C9-938D-28C6F96E580D}"/>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3552C3B1-2744-4178-87B7-F9CCE4ABFAA5}"/>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A35549B1-8335-40D4-BEB2-BC7B0E9977A0}"/>
              </a:ext>
            </a:extLst>
          </p:cNvPr>
          <p:cNvSpPr>
            <a:spLocks noGrp="1" noChangeArrowheads="1"/>
          </p:cNvSpPr>
          <p:nvPr>
            <p:ph type="sldNum" sz="quarter" idx="12"/>
          </p:nvPr>
        </p:nvSpPr>
        <p:spPr>
          <a:ln/>
        </p:spPr>
        <p:txBody>
          <a:bodyPr/>
          <a:lstStyle>
            <a:lvl1pPr>
              <a:defRPr/>
            </a:lvl1pPr>
          </a:lstStyle>
          <a:p>
            <a:pPr>
              <a:defRPr/>
            </a:pPr>
            <a:fld id="{EDB781D5-F813-4706-84C9-A406D2CA2840}" type="slidenum">
              <a:rPr lang="nb-NO" altLang="nb-NO"/>
              <a:pPr>
                <a:defRPr/>
              </a:pPr>
              <a:t>‹#›</a:t>
            </a:fld>
            <a:endParaRPr lang="nb-NO" altLang="nb-NO"/>
          </a:p>
        </p:txBody>
      </p:sp>
    </p:spTree>
    <p:extLst>
      <p:ext uri="{BB962C8B-B14F-4D97-AF65-F5344CB8AC3E}">
        <p14:creationId xmlns:p14="http://schemas.microsoft.com/office/powerpoint/2010/main" val="2539913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515100" y="609600"/>
            <a:ext cx="1943100" cy="5486400"/>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685800" y="609600"/>
            <a:ext cx="5676900" cy="5486400"/>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4">
            <a:extLst>
              <a:ext uri="{FF2B5EF4-FFF2-40B4-BE49-F238E27FC236}">
                <a16:creationId xmlns:a16="http://schemas.microsoft.com/office/drawing/2014/main" id="{9CFA3199-ADEA-4A82-8155-B1318128D454}"/>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1AB81297-0BCB-4CCB-8267-C41D315CF488}"/>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26A057DE-B884-4AB7-A0BC-91E4E843A1AF}"/>
              </a:ext>
            </a:extLst>
          </p:cNvPr>
          <p:cNvSpPr>
            <a:spLocks noGrp="1" noChangeArrowheads="1"/>
          </p:cNvSpPr>
          <p:nvPr>
            <p:ph type="sldNum" sz="quarter" idx="12"/>
          </p:nvPr>
        </p:nvSpPr>
        <p:spPr>
          <a:ln/>
        </p:spPr>
        <p:txBody>
          <a:bodyPr/>
          <a:lstStyle>
            <a:lvl1pPr>
              <a:defRPr/>
            </a:lvl1pPr>
          </a:lstStyle>
          <a:p>
            <a:pPr>
              <a:defRPr/>
            </a:pPr>
            <a:fld id="{2A41ED43-D5D5-4BF3-85C2-B003D382F52F}" type="slidenum">
              <a:rPr lang="nb-NO" altLang="nb-NO"/>
              <a:pPr>
                <a:defRPr/>
              </a:pPr>
              <a:t>‹#›</a:t>
            </a:fld>
            <a:endParaRPr lang="nb-NO" altLang="nb-NO"/>
          </a:p>
        </p:txBody>
      </p:sp>
    </p:spTree>
    <p:extLst>
      <p:ext uri="{BB962C8B-B14F-4D97-AF65-F5344CB8AC3E}">
        <p14:creationId xmlns:p14="http://schemas.microsoft.com/office/powerpoint/2010/main" val="3521010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Rectangle 4">
            <a:extLst>
              <a:ext uri="{FF2B5EF4-FFF2-40B4-BE49-F238E27FC236}">
                <a16:creationId xmlns:a16="http://schemas.microsoft.com/office/drawing/2014/main" id="{2631C793-CD0B-439F-9048-020A5AFE3F7B}"/>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33A43234-DECF-42A0-88A9-2D449CD171D5}"/>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E8203E87-8D8C-450C-9DE5-3FD0DDC4FF5A}"/>
              </a:ext>
            </a:extLst>
          </p:cNvPr>
          <p:cNvSpPr>
            <a:spLocks noGrp="1" noChangeArrowheads="1"/>
          </p:cNvSpPr>
          <p:nvPr>
            <p:ph type="sldNum" sz="quarter" idx="12"/>
          </p:nvPr>
        </p:nvSpPr>
        <p:spPr>
          <a:ln/>
        </p:spPr>
        <p:txBody>
          <a:bodyPr/>
          <a:lstStyle>
            <a:lvl1pPr>
              <a:defRPr/>
            </a:lvl1pPr>
          </a:lstStyle>
          <a:p>
            <a:pPr>
              <a:defRPr/>
            </a:pPr>
            <a:fld id="{FA54FCEA-2C6A-49A3-8133-E9A27998B16B}" type="slidenum">
              <a:rPr lang="nb-NO" altLang="nb-NO"/>
              <a:pPr>
                <a:defRPr/>
              </a:pPr>
              <a:t>‹#›</a:t>
            </a:fld>
            <a:endParaRPr lang="nb-NO" altLang="nb-NO"/>
          </a:p>
        </p:txBody>
      </p:sp>
    </p:spTree>
    <p:extLst>
      <p:ext uri="{BB962C8B-B14F-4D97-AF65-F5344CB8AC3E}">
        <p14:creationId xmlns:p14="http://schemas.microsoft.com/office/powerpoint/2010/main" val="661388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
        <p:nvSpPr>
          <p:cNvPr id="4" name="Rectangle 4">
            <a:extLst>
              <a:ext uri="{FF2B5EF4-FFF2-40B4-BE49-F238E27FC236}">
                <a16:creationId xmlns:a16="http://schemas.microsoft.com/office/drawing/2014/main" id="{EBAA045A-4701-4BE7-9360-8F641B979097}"/>
              </a:ext>
            </a:extLst>
          </p:cNvPr>
          <p:cNvSpPr>
            <a:spLocks noGrp="1" noChangeArrowheads="1"/>
          </p:cNvSpPr>
          <p:nvPr>
            <p:ph type="dt" sz="half" idx="10"/>
          </p:nvPr>
        </p:nvSpPr>
        <p:spPr>
          <a:ln/>
        </p:spPr>
        <p:txBody>
          <a:bodyPr/>
          <a:lstStyle>
            <a:lvl1pPr>
              <a:defRPr/>
            </a:lvl1pPr>
          </a:lstStyle>
          <a:p>
            <a:pPr>
              <a:defRPr/>
            </a:pPr>
            <a:endParaRPr lang="nb-NO"/>
          </a:p>
        </p:txBody>
      </p:sp>
      <p:sp>
        <p:nvSpPr>
          <p:cNvPr id="5" name="Rectangle 5">
            <a:extLst>
              <a:ext uri="{FF2B5EF4-FFF2-40B4-BE49-F238E27FC236}">
                <a16:creationId xmlns:a16="http://schemas.microsoft.com/office/drawing/2014/main" id="{AA03E654-1AB0-4067-8981-291E7E659C20}"/>
              </a:ext>
            </a:extLst>
          </p:cNvPr>
          <p:cNvSpPr>
            <a:spLocks noGrp="1" noChangeArrowheads="1"/>
          </p:cNvSpPr>
          <p:nvPr>
            <p:ph type="ftr" sz="quarter" idx="11"/>
          </p:nvPr>
        </p:nvSpPr>
        <p:spPr>
          <a:ln/>
        </p:spPr>
        <p:txBody>
          <a:bodyPr/>
          <a:lstStyle>
            <a:lvl1pPr>
              <a:defRPr/>
            </a:lvl1pPr>
          </a:lstStyle>
          <a:p>
            <a:pPr>
              <a:defRPr/>
            </a:pPr>
            <a:endParaRPr lang="nb-NO"/>
          </a:p>
        </p:txBody>
      </p:sp>
      <p:sp>
        <p:nvSpPr>
          <p:cNvPr id="6" name="Rectangle 6">
            <a:extLst>
              <a:ext uri="{FF2B5EF4-FFF2-40B4-BE49-F238E27FC236}">
                <a16:creationId xmlns:a16="http://schemas.microsoft.com/office/drawing/2014/main" id="{FD162A5F-EECE-4C77-95FC-C8CF81414AC7}"/>
              </a:ext>
            </a:extLst>
          </p:cNvPr>
          <p:cNvSpPr>
            <a:spLocks noGrp="1" noChangeArrowheads="1"/>
          </p:cNvSpPr>
          <p:nvPr>
            <p:ph type="sldNum" sz="quarter" idx="12"/>
          </p:nvPr>
        </p:nvSpPr>
        <p:spPr>
          <a:ln/>
        </p:spPr>
        <p:txBody>
          <a:bodyPr/>
          <a:lstStyle>
            <a:lvl1pPr>
              <a:defRPr/>
            </a:lvl1pPr>
          </a:lstStyle>
          <a:p>
            <a:pPr>
              <a:defRPr/>
            </a:pPr>
            <a:fld id="{24E0DDAB-2857-4BB3-94EB-64169A24C487}" type="slidenum">
              <a:rPr lang="nb-NO" altLang="nb-NO"/>
              <a:pPr>
                <a:defRPr/>
              </a:pPr>
              <a:t>‹#›</a:t>
            </a:fld>
            <a:endParaRPr lang="nb-NO" altLang="nb-NO"/>
          </a:p>
        </p:txBody>
      </p:sp>
    </p:spTree>
    <p:extLst>
      <p:ext uri="{BB962C8B-B14F-4D97-AF65-F5344CB8AC3E}">
        <p14:creationId xmlns:p14="http://schemas.microsoft.com/office/powerpoint/2010/main" val="761361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Rectangle 4">
            <a:extLst>
              <a:ext uri="{FF2B5EF4-FFF2-40B4-BE49-F238E27FC236}">
                <a16:creationId xmlns:a16="http://schemas.microsoft.com/office/drawing/2014/main" id="{953A0DBE-8DB5-4F6D-B5F3-8900A50327C7}"/>
              </a:ext>
            </a:extLst>
          </p:cNvPr>
          <p:cNvSpPr>
            <a:spLocks noGrp="1" noChangeArrowheads="1"/>
          </p:cNvSpPr>
          <p:nvPr>
            <p:ph type="dt" sz="half" idx="10"/>
          </p:nvPr>
        </p:nvSpPr>
        <p:spPr>
          <a:ln/>
        </p:spPr>
        <p:txBody>
          <a:bodyPr/>
          <a:lstStyle>
            <a:lvl1pPr>
              <a:defRPr/>
            </a:lvl1pPr>
          </a:lstStyle>
          <a:p>
            <a:pPr>
              <a:defRPr/>
            </a:pPr>
            <a:endParaRPr lang="nb-NO"/>
          </a:p>
        </p:txBody>
      </p:sp>
      <p:sp>
        <p:nvSpPr>
          <p:cNvPr id="6" name="Rectangle 5">
            <a:extLst>
              <a:ext uri="{FF2B5EF4-FFF2-40B4-BE49-F238E27FC236}">
                <a16:creationId xmlns:a16="http://schemas.microsoft.com/office/drawing/2014/main" id="{B3E1932E-5F4A-45D9-A78C-AAAAD38EC498}"/>
              </a:ext>
            </a:extLst>
          </p:cNvPr>
          <p:cNvSpPr>
            <a:spLocks noGrp="1" noChangeArrowheads="1"/>
          </p:cNvSpPr>
          <p:nvPr>
            <p:ph type="ftr" sz="quarter" idx="11"/>
          </p:nvPr>
        </p:nvSpPr>
        <p:spPr>
          <a:ln/>
        </p:spPr>
        <p:txBody>
          <a:bodyPr/>
          <a:lstStyle>
            <a:lvl1pPr>
              <a:defRPr/>
            </a:lvl1pPr>
          </a:lstStyle>
          <a:p>
            <a:pPr>
              <a:defRPr/>
            </a:pPr>
            <a:endParaRPr lang="nb-NO"/>
          </a:p>
        </p:txBody>
      </p:sp>
      <p:sp>
        <p:nvSpPr>
          <p:cNvPr id="7" name="Rectangle 6">
            <a:extLst>
              <a:ext uri="{FF2B5EF4-FFF2-40B4-BE49-F238E27FC236}">
                <a16:creationId xmlns:a16="http://schemas.microsoft.com/office/drawing/2014/main" id="{6497C7E9-5EB1-4CC1-BF4B-D171D7D676E5}"/>
              </a:ext>
            </a:extLst>
          </p:cNvPr>
          <p:cNvSpPr>
            <a:spLocks noGrp="1" noChangeArrowheads="1"/>
          </p:cNvSpPr>
          <p:nvPr>
            <p:ph type="sldNum" sz="quarter" idx="12"/>
          </p:nvPr>
        </p:nvSpPr>
        <p:spPr>
          <a:ln/>
        </p:spPr>
        <p:txBody>
          <a:bodyPr/>
          <a:lstStyle>
            <a:lvl1pPr>
              <a:defRPr/>
            </a:lvl1pPr>
          </a:lstStyle>
          <a:p>
            <a:pPr>
              <a:defRPr/>
            </a:pPr>
            <a:fld id="{51370C22-0EEA-4661-AA8F-1458C91872CA}" type="slidenum">
              <a:rPr lang="nb-NO" altLang="nb-NO"/>
              <a:pPr>
                <a:defRPr/>
              </a:pPr>
              <a:t>‹#›</a:t>
            </a:fld>
            <a:endParaRPr lang="nb-NO" altLang="nb-NO"/>
          </a:p>
        </p:txBody>
      </p:sp>
    </p:spTree>
    <p:extLst>
      <p:ext uri="{BB962C8B-B14F-4D97-AF65-F5344CB8AC3E}">
        <p14:creationId xmlns:p14="http://schemas.microsoft.com/office/powerpoint/2010/main" val="3438657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Rectangle 4">
            <a:extLst>
              <a:ext uri="{FF2B5EF4-FFF2-40B4-BE49-F238E27FC236}">
                <a16:creationId xmlns:a16="http://schemas.microsoft.com/office/drawing/2014/main" id="{FFD19B27-14D7-4927-894C-4442D1752506}"/>
              </a:ext>
            </a:extLst>
          </p:cNvPr>
          <p:cNvSpPr>
            <a:spLocks noGrp="1" noChangeArrowheads="1"/>
          </p:cNvSpPr>
          <p:nvPr>
            <p:ph type="dt" sz="half" idx="10"/>
          </p:nvPr>
        </p:nvSpPr>
        <p:spPr>
          <a:ln/>
        </p:spPr>
        <p:txBody>
          <a:bodyPr/>
          <a:lstStyle>
            <a:lvl1pPr>
              <a:defRPr/>
            </a:lvl1pPr>
          </a:lstStyle>
          <a:p>
            <a:pPr>
              <a:defRPr/>
            </a:pPr>
            <a:endParaRPr lang="nb-NO"/>
          </a:p>
        </p:txBody>
      </p:sp>
      <p:sp>
        <p:nvSpPr>
          <p:cNvPr id="8" name="Rectangle 5">
            <a:extLst>
              <a:ext uri="{FF2B5EF4-FFF2-40B4-BE49-F238E27FC236}">
                <a16:creationId xmlns:a16="http://schemas.microsoft.com/office/drawing/2014/main" id="{CB79FE48-6AB8-4415-9801-E9EBE7A4D3B1}"/>
              </a:ext>
            </a:extLst>
          </p:cNvPr>
          <p:cNvSpPr>
            <a:spLocks noGrp="1" noChangeArrowheads="1"/>
          </p:cNvSpPr>
          <p:nvPr>
            <p:ph type="ftr" sz="quarter" idx="11"/>
          </p:nvPr>
        </p:nvSpPr>
        <p:spPr>
          <a:ln/>
        </p:spPr>
        <p:txBody>
          <a:bodyPr/>
          <a:lstStyle>
            <a:lvl1pPr>
              <a:defRPr/>
            </a:lvl1pPr>
          </a:lstStyle>
          <a:p>
            <a:pPr>
              <a:defRPr/>
            </a:pPr>
            <a:endParaRPr lang="nb-NO"/>
          </a:p>
        </p:txBody>
      </p:sp>
      <p:sp>
        <p:nvSpPr>
          <p:cNvPr id="9" name="Rectangle 6">
            <a:extLst>
              <a:ext uri="{FF2B5EF4-FFF2-40B4-BE49-F238E27FC236}">
                <a16:creationId xmlns:a16="http://schemas.microsoft.com/office/drawing/2014/main" id="{00F83E6E-0E51-4DE2-9FF4-39498E3924D7}"/>
              </a:ext>
            </a:extLst>
          </p:cNvPr>
          <p:cNvSpPr>
            <a:spLocks noGrp="1" noChangeArrowheads="1"/>
          </p:cNvSpPr>
          <p:nvPr>
            <p:ph type="sldNum" sz="quarter" idx="12"/>
          </p:nvPr>
        </p:nvSpPr>
        <p:spPr>
          <a:ln/>
        </p:spPr>
        <p:txBody>
          <a:bodyPr/>
          <a:lstStyle>
            <a:lvl1pPr>
              <a:defRPr/>
            </a:lvl1pPr>
          </a:lstStyle>
          <a:p>
            <a:pPr>
              <a:defRPr/>
            </a:pPr>
            <a:fld id="{EE5902DA-63A0-4957-909F-03F2EEFDD667}" type="slidenum">
              <a:rPr lang="nb-NO" altLang="nb-NO"/>
              <a:pPr>
                <a:defRPr/>
              </a:pPr>
              <a:t>‹#›</a:t>
            </a:fld>
            <a:endParaRPr lang="nb-NO" altLang="nb-NO"/>
          </a:p>
        </p:txBody>
      </p:sp>
    </p:spTree>
    <p:extLst>
      <p:ext uri="{BB962C8B-B14F-4D97-AF65-F5344CB8AC3E}">
        <p14:creationId xmlns:p14="http://schemas.microsoft.com/office/powerpoint/2010/main" val="2346251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Rectangle 4">
            <a:extLst>
              <a:ext uri="{FF2B5EF4-FFF2-40B4-BE49-F238E27FC236}">
                <a16:creationId xmlns:a16="http://schemas.microsoft.com/office/drawing/2014/main" id="{497E6102-9EFA-4406-9A8D-900E99308351}"/>
              </a:ext>
            </a:extLst>
          </p:cNvPr>
          <p:cNvSpPr>
            <a:spLocks noGrp="1" noChangeArrowheads="1"/>
          </p:cNvSpPr>
          <p:nvPr>
            <p:ph type="dt" sz="half" idx="10"/>
          </p:nvPr>
        </p:nvSpPr>
        <p:spPr>
          <a:ln/>
        </p:spPr>
        <p:txBody>
          <a:bodyPr/>
          <a:lstStyle>
            <a:lvl1pPr>
              <a:defRPr/>
            </a:lvl1pPr>
          </a:lstStyle>
          <a:p>
            <a:pPr>
              <a:defRPr/>
            </a:pPr>
            <a:endParaRPr lang="nb-NO"/>
          </a:p>
        </p:txBody>
      </p:sp>
      <p:sp>
        <p:nvSpPr>
          <p:cNvPr id="4" name="Rectangle 5">
            <a:extLst>
              <a:ext uri="{FF2B5EF4-FFF2-40B4-BE49-F238E27FC236}">
                <a16:creationId xmlns:a16="http://schemas.microsoft.com/office/drawing/2014/main" id="{C3261DDC-41E5-4F0B-91E9-8C9DC7A1F422}"/>
              </a:ext>
            </a:extLst>
          </p:cNvPr>
          <p:cNvSpPr>
            <a:spLocks noGrp="1" noChangeArrowheads="1"/>
          </p:cNvSpPr>
          <p:nvPr>
            <p:ph type="ftr" sz="quarter" idx="11"/>
          </p:nvPr>
        </p:nvSpPr>
        <p:spPr>
          <a:ln/>
        </p:spPr>
        <p:txBody>
          <a:bodyPr/>
          <a:lstStyle>
            <a:lvl1pPr>
              <a:defRPr/>
            </a:lvl1pPr>
          </a:lstStyle>
          <a:p>
            <a:pPr>
              <a:defRPr/>
            </a:pPr>
            <a:endParaRPr lang="nb-NO"/>
          </a:p>
        </p:txBody>
      </p:sp>
      <p:sp>
        <p:nvSpPr>
          <p:cNvPr id="5" name="Rectangle 6">
            <a:extLst>
              <a:ext uri="{FF2B5EF4-FFF2-40B4-BE49-F238E27FC236}">
                <a16:creationId xmlns:a16="http://schemas.microsoft.com/office/drawing/2014/main" id="{E55D630F-A340-4899-9F73-82C2467416BC}"/>
              </a:ext>
            </a:extLst>
          </p:cNvPr>
          <p:cNvSpPr>
            <a:spLocks noGrp="1" noChangeArrowheads="1"/>
          </p:cNvSpPr>
          <p:nvPr>
            <p:ph type="sldNum" sz="quarter" idx="12"/>
          </p:nvPr>
        </p:nvSpPr>
        <p:spPr>
          <a:ln/>
        </p:spPr>
        <p:txBody>
          <a:bodyPr/>
          <a:lstStyle>
            <a:lvl1pPr>
              <a:defRPr/>
            </a:lvl1pPr>
          </a:lstStyle>
          <a:p>
            <a:pPr>
              <a:defRPr/>
            </a:pPr>
            <a:fld id="{0F75641A-66AD-44F8-A07E-3AA7C19BDD2C}" type="slidenum">
              <a:rPr lang="nb-NO" altLang="nb-NO"/>
              <a:pPr>
                <a:defRPr/>
              </a:pPr>
              <a:t>‹#›</a:t>
            </a:fld>
            <a:endParaRPr lang="nb-NO" altLang="nb-NO"/>
          </a:p>
        </p:txBody>
      </p:sp>
    </p:spTree>
    <p:extLst>
      <p:ext uri="{BB962C8B-B14F-4D97-AF65-F5344CB8AC3E}">
        <p14:creationId xmlns:p14="http://schemas.microsoft.com/office/powerpoint/2010/main" val="188672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99701F2-6F0C-46CF-A530-051FF127D16E}"/>
              </a:ext>
            </a:extLst>
          </p:cNvPr>
          <p:cNvSpPr>
            <a:spLocks noGrp="1" noChangeArrowheads="1"/>
          </p:cNvSpPr>
          <p:nvPr>
            <p:ph type="dt" sz="half" idx="10"/>
          </p:nvPr>
        </p:nvSpPr>
        <p:spPr>
          <a:ln/>
        </p:spPr>
        <p:txBody>
          <a:bodyPr/>
          <a:lstStyle>
            <a:lvl1pPr>
              <a:defRPr/>
            </a:lvl1pPr>
          </a:lstStyle>
          <a:p>
            <a:pPr>
              <a:defRPr/>
            </a:pPr>
            <a:endParaRPr lang="nb-NO"/>
          </a:p>
        </p:txBody>
      </p:sp>
      <p:sp>
        <p:nvSpPr>
          <p:cNvPr id="3" name="Rectangle 5">
            <a:extLst>
              <a:ext uri="{FF2B5EF4-FFF2-40B4-BE49-F238E27FC236}">
                <a16:creationId xmlns:a16="http://schemas.microsoft.com/office/drawing/2014/main" id="{43B4A325-7F6D-4A23-BA0D-BD3BAB551815}"/>
              </a:ext>
            </a:extLst>
          </p:cNvPr>
          <p:cNvSpPr>
            <a:spLocks noGrp="1" noChangeArrowheads="1"/>
          </p:cNvSpPr>
          <p:nvPr>
            <p:ph type="ftr" sz="quarter" idx="11"/>
          </p:nvPr>
        </p:nvSpPr>
        <p:spPr>
          <a:ln/>
        </p:spPr>
        <p:txBody>
          <a:bodyPr/>
          <a:lstStyle>
            <a:lvl1pPr>
              <a:defRPr/>
            </a:lvl1pPr>
          </a:lstStyle>
          <a:p>
            <a:pPr>
              <a:defRPr/>
            </a:pPr>
            <a:endParaRPr lang="nb-NO"/>
          </a:p>
        </p:txBody>
      </p:sp>
      <p:sp>
        <p:nvSpPr>
          <p:cNvPr id="4" name="Rectangle 6">
            <a:extLst>
              <a:ext uri="{FF2B5EF4-FFF2-40B4-BE49-F238E27FC236}">
                <a16:creationId xmlns:a16="http://schemas.microsoft.com/office/drawing/2014/main" id="{029092D0-4A6D-4215-9562-5958F51A4700}"/>
              </a:ext>
            </a:extLst>
          </p:cNvPr>
          <p:cNvSpPr>
            <a:spLocks noGrp="1" noChangeArrowheads="1"/>
          </p:cNvSpPr>
          <p:nvPr>
            <p:ph type="sldNum" sz="quarter" idx="12"/>
          </p:nvPr>
        </p:nvSpPr>
        <p:spPr>
          <a:ln/>
        </p:spPr>
        <p:txBody>
          <a:bodyPr/>
          <a:lstStyle>
            <a:lvl1pPr>
              <a:defRPr/>
            </a:lvl1pPr>
          </a:lstStyle>
          <a:p>
            <a:pPr>
              <a:defRPr/>
            </a:pPr>
            <a:fld id="{C60C59D0-4C97-482D-BFB5-5507B3A6BCCE}" type="slidenum">
              <a:rPr lang="nb-NO" altLang="nb-NO"/>
              <a:pPr>
                <a:defRPr/>
              </a:pPr>
              <a:t>‹#›</a:t>
            </a:fld>
            <a:endParaRPr lang="nb-NO" altLang="nb-NO"/>
          </a:p>
        </p:txBody>
      </p:sp>
    </p:spTree>
    <p:extLst>
      <p:ext uri="{BB962C8B-B14F-4D97-AF65-F5344CB8AC3E}">
        <p14:creationId xmlns:p14="http://schemas.microsoft.com/office/powerpoint/2010/main" val="1648953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Rectangle 4">
            <a:extLst>
              <a:ext uri="{FF2B5EF4-FFF2-40B4-BE49-F238E27FC236}">
                <a16:creationId xmlns:a16="http://schemas.microsoft.com/office/drawing/2014/main" id="{AFFA93F3-F60D-48C2-B353-2DE2A821C979}"/>
              </a:ext>
            </a:extLst>
          </p:cNvPr>
          <p:cNvSpPr>
            <a:spLocks noGrp="1" noChangeArrowheads="1"/>
          </p:cNvSpPr>
          <p:nvPr>
            <p:ph type="dt" sz="half" idx="10"/>
          </p:nvPr>
        </p:nvSpPr>
        <p:spPr>
          <a:ln/>
        </p:spPr>
        <p:txBody>
          <a:bodyPr/>
          <a:lstStyle>
            <a:lvl1pPr>
              <a:defRPr/>
            </a:lvl1pPr>
          </a:lstStyle>
          <a:p>
            <a:pPr>
              <a:defRPr/>
            </a:pPr>
            <a:endParaRPr lang="nb-NO"/>
          </a:p>
        </p:txBody>
      </p:sp>
      <p:sp>
        <p:nvSpPr>
          <p:cNvPr id="6" name="Rectangle 5">
            <a:extLst>
              <a:ext uri="{FF2B5EF4-FFF2-40B4-BE49-F238E27FC236}">
                <a16:creationId xmlns:a16="http://schemas.microsoft.com/office/drawing/2014/main" id="{62AED43B-1EB3-4DF7-B18B-C53A36F3EE56}"/>
              </a:ext>
            </a:extLst>
          </p:cNvPr>
          <p:cNvSpPr>
            <a:spLocks noGrp="1" noChangeArrowheads="1"/>
          </p:cNvSpPr>
          <p:nvPr>
            <p:ph type="ftr" sz="quarter" idx="11"/>
          </p:nvPr>
        </p:nvSpPr>
        <p:spPr>
          <a:ln/>
        </p:spPr>
        <p:txBody>
          <a:bodyPr/>
          <a:lstStyle>
            <a:lvl1pPr>
              <a:defRPr/>
            </a:lvl1pPr>
          </a:lstStyle>
          <a:p>
            <a:pPr>
              <a:defRPr/>
            </a:pPr>
            <a:endParaRPr lang="nb-NO"/>
          </a:p>
        </p:txBody>
      </p:sp>
      <p:sp>
        <p:nvSpPr>
          <p:cNvPr id="7" name="Rectangle 6">
            <a:extLst>
              <a:ext uri="{FF2B5EF4-FFF2-40B4-BE49-F238E27FC236}">
                <a16:creationId xmlns:a16="http://schemas.microsoft.com/office/drawing/2014/main" id="{F8D65628-63D8-4510-9FD9-BE231FEB713C}"/>
              </a:ext>
            </a:extLst>
          </p:cNvPr>
          <p:cNvSpPr>
            <a:spLocks noGrp="1" noChangeArrowheads="1"/>
          </p:cNvSpPr>
          <p:nvPr>
            <p:ph type="sldNum" sz="quarter" idx="12"/>
          </p:nvPr>
        </p:nvSpPr>
        <p:spPr>
          <a:ln/>
        </p:spPr>
        <p:txBody>
          <a:bodyPr/>
          <a:lstStyle>
            <a:lvl1pPr>
              <a:defRPr/>
            </a:lvl1pPr>
          </a:lstStyle>
          <a:p>
            <a:pPr>
              <a:defRPr/>
            </a:pPr>
            <a:fld id="{6D61EE0F-BA32-4253-9E13-A80781DF8F82}" type="slidenum">
              <a:rPr lang="nb-NO" altLang="nb-NO"/>
              <a:pPr>
                <a:defRPr/>
              </a:pPr>
              <a:t>‹#›</a:t>
            </a:fld>
            <a:endParaRPr lang="nb-NO" altLang="nb-NO"/>
          </a:p>
        </p:txBody>
      </p:sp>
    </p:spTree>
    <p:extLst>
      <p:ext uri="{BB962C8B-B14F-4D97-AF65-F5344CB8AC3E}">
        <p14:creationId xmlns:p14="http://schemas.microsoft.com/office/powerpoint/2010/main" val="3019621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Rectangle 4">
            <a:extLst>
              <a:ext uri="{FF2B5EF4-FFF2-40B4-BE49-F238E27FC236}">
                <a16:creationId xmlns:a16="http://schemas.microsoft.com/office/drawing/2014/main" id="{27AFF4F5-966C-45A7-9030-25B5B9A568E8}"/>
              </a:ext>
            </a:extLst>
          </p:cNvPr>
          <p:cNvSpPr>
            <a:spLocks noGrp="1" noChangeArrowheads="1"/>
          </p:cNvSpPr>
          <p:nvPr>
            <p:ph type="dt" sz="half" idx="10"/>
          </p:nvPr>
        </p:nvSpPr>
        <p:spPr>
          <a:ln/>
        </p:spPr>
        <p:txBody>
          <a:bodyPr/>
          <a:lstStyle>
            <a:lvl1pPr>
              <a:defRPr/>
            </a:lvl1pPr>
          </a:lstStyle>
          <a:p>
            <a:pPr>
              <a:defRPr/>
            </a:pPr>
            <a:endParaRPr lang="nb-NO"/>
          </a:p>
        </p:txBody>
      </p:sp>
      <p:sp>
        <p:nvSpPr>
          <p:cNvPr id="6" name="Rectangle 5">
            <a:extLst>
              <a:ext uri="{FF2B5EF4-FFF2-40B4-BE49-F238E27FC236}">
                <a16:creationId xmlns:a16="http://schemas.microsoft.com/office/drawing/2014/main" id="{20815378-09F4-407F-89B1-BE6D999BCFA2}"/>
              </a:ext>
            </a:extLst>
          </p:cNvPr>
          <p:cNvSpPr>
            <a:spLocks noGrp="1" noChangeArrowheads="1"/>
          </p:cNvSpPr>
          <p:nvPr>
            <p:ph type="ftr" sz="quarter" idx="11"/>
          </p:nvPr>
        </p:nvSpPr>
        <p:spPr>
          <a:ln/>
        </p:spPr>
        <p:txBody>
          <a:bodyPr/>
          <a:lstStyle>
            <a:lvl1pPr>
              <a:defRPr/>
            </a:lvl1pPr>
          </a:lstStyle>
          <a:p>
            <a:pPr>
              <a:defRPr/>
            </a:pPr>
            <a:endParaRPr lang="nb-NO"/>
          </a:p>
        </p:txBody>
      </p:sp>
      <p:sp>
        <p:nvSpPr>
          <p:cNvPr id="7" name="Rectangle 6">
            <a:extLst>
              <a:ext uri="{FF2B5EF4-FFF2-40B4-BE49-F238E27FC236}">
                <a16:creationId xmlns:a16="http://schemas.microsoft.com/office/drawing/2014/main" id="{74D85D41-A96E-47A6-8678-F0C20EEC7C8C}"/>
              </a:ext>
            </a:extLst>
          </p:cNvPr>
          <p:cNvSpPr>
            <a:spLocks noGrp="1" noChangeArrowheads="1"/>
          </p:cNvSpPr>
          <p:nvPr>
            <p:ph type="sldNum" sz="quarter" idx="12"/>
          </p:nvPr>
        </p:nvSpPr>
        <p:spPr>
          <a:ln/>
        </p:spPr>
        <p:txBody>
          <a:bodyPr/>
          <a:lstStyle>
            <a:lvl1pPr>
              <a:defRPr/>
            </a:lvl1pPr>
          </a:lstStyle>
          <a:p>
            <a:pPr>
              <a:defRPr/>
            </a:pPr>
            <a:fld id="{8018914E-0830-4468-A37B-7C62724E2437}" type="slidenum">
              <a:rPr lang="nb-NO" altLang="nb-NO"/>
              <a:pPr>
                <a:defRPr/>
              </a:pPr>
              <a:t>‹#›</a:t>
            </a:fld>
            <a:endParaRPr lang="nb-NO" altLang="nb-NO"/>
          </a:p>
        </p:txBody>
      </p:sp>
    </p:spTree>
    <p:extLst>
      <p:ext uri="{BB962C8B-B14F-4D97-AF65-F5344CB8AC3E}">
        <p14:creationId xmlns:p14="http://schemas.microsoft.com/office/powerpoint/2010/main" val="1065960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D7CD854-E3FC-4924-9BB5-425E18A7800E}"/>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b-NO" altLang="nb-NO"/>
              <a:t>Klikk for å redigere tittelstil i malen</a:t>
            </a:r>
          </a:p>
        </p:txBody>
      </p:sp>
      <p:sp>
        <p:nvSpPr>
          <p:cNvPr id="1027" name="Rectangle 3">
            <a:extLst>
              <a:ext uri="{FF2B5EF4-FFF2-40B4-BE49-F238E27FC236}">
                <a16:creationId xmlns:a16="http://schemas.microsoft.com/office/drawing/2014/main" id="{0BBA88FB-33BE-41D0-B1B2-139C531D29D5}"/>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b-NO" altLang="nb-NO"/>
              <a:t>Klikk for å redigere tekststiler i malen</a:t>
            </a:r>
          </a:p>
          <a:p>
            <a:pPr lvl="1"/>
            <a:r>
              <a:rPr lang="nb-NO" altLang="nb-NO"/>
              <a:t>Andre nivå</a:t>
            </a:r>
          </a:p>
          <a:p>
            <a:pPr lvl="2"/>
            <a:r>
              <a:rPr lang="nb-NO" altLang="nb-NO"/>
              <a:t>Tredje nivå</a:t>
            </a:r>
          </a:p>
          <a:p>
            <a:pPr lvl="3"/>
            <a:r>
              <a:rPr lang="nb-NO" altLang="nb-NO"/>
              <a:t>Fjerde nivå</a:t>
            </a:r>
          </a:p>
          <a:p>
            <a:pPr lvl="4"/>
            <a:r>
              <a:rPr lang="nb-NO" altLang="nb-NO"/>
              <a:t>Femte nivå</a:t>
            </a:r>
          </a:p>
        </p:txBody>
      </p:sp>
      <p:sp>
        <p:nvSpPr>
          <p:cNvPr id="1028" name="Rectangle 4">
            <a:extLst>
              <a:ext uri="{FF2B5EF4-FFF2-40B4-BE49-F238E27FC236}">
                <a16:creationId xmlns:a16="http://schemas.microsoft.com/office/drawing/2014/main" id="{E019E662-0825-44B3-8B72-BB679617FFB4}"/>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nb-NO"/>
          </a:p>
        </p:txBody>
      </p:sp>
      <p:sp>
        <p:nvSpPr>
          <p:cNvPr id="1029" name="Rectangle 5">
            <a:extLst>
              <a:ext uri="{FF2B5EF4-FFF2-40B4-BE49-F238E27FC236}">
                <a16:creationId xmlns:a16="http://schemas.microsoft.com/office/drawing/2014/main" id="{1499455A-F03A-410E-A028-40CD1830E405}"/>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nb-NO"/>
          </a:p>
        </p:txBody>
      </p:sp>
      <p:sp>
        <p:nvSpPr>
          <p:cNvPr id="1030" name="Rectangle 6">
            <a:extLst>
              <a:ext uri="{FF2B5EF4-FFF2-40B4-BE49-F238E27FC236}">
                <a16:creationId xmlns:a16="http://schemas.microsoft.com/office/drawing/2014/main" id="{DBF7F91B-1BB7-4575-8401-85D00A3DB290}"/>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A8599DF-0ED7-4308-A262-61006B6DECC7}" type="slidenum">
              <a:rPr lang="nb-NO" altLang="nb-NO"/>
              <a:pPr>
                <a:defRPr/>
              </a:pPr>
              <a:t>‹#›</a:t>
            </a:fld>
            <a:endParaRPr lang="nb-NO" alt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EA7E392-D10C-4C6B-BA4D-EA32CAB97E17}"/>
              </a:ext>
            </a:extLst>
          </p:cNvPr>
          <p:cNvSpPr>
            <a:spLocks noGrp="1" noChangeArrowheads="1"/>
          </p:cNvSpPr>
          <p:nvPr>
            <p:ph type="ctrTitle"/>
          </p:nvPr>
        </p:nvSpPr>
        <p:spPr>
          <a:xfrm>
            <a:off x="685800" y="2204864"/>
            <a:ext cx="7772400" cy="1584176"/>
          </a:xfrm>
        </p:spPr>
        <p:txBody>
          <a:bodyPr/>
          <a:lstStyle/>
          <a:p>
            <a:pPr>
              <a:defRPr/>
            </a:pPr>
            <a:r>
              <a:rPr lang="nb-NO" sz="3200" dirty="0">
                <a:solidFill>
                  <a:srgbClr val="0000FF"/>
                </a:solidFill>
                <a:effectLst>
                  <a:outerShdw blurRad="38100" dist="38100" dir="2700000" algn="tl">
                    <a:srgbClr val="C0C0C0"/>
                  </a:outerShdw>
                </a:effectLst>
              </a:rPr>
              <a:t>Regelverksutvikling og </a:t>
            </a:r>
            <a:br>
              <a:rPr lang="nb-NO" sz="3200" dirty="0">
                <a:solidFill>
                  <a:srgbClr val="0000FF"/>
                </a:solidFill>
                <a:effectLst>
                  <a:outerShdw blurRad="38100" dist="38100" dir="2700000" algn="tl">
                    <a:srgbClr val="C0C0C0"/>
                  </a:outerShdw>
                </a:effectLst>
              </a:rPr>
            </a:br>
            <a:r>
              <a:rPr lang="nb-NO" sz="3200" dirty="0">
                <a:solidFill>
                  <a:srgbClr val="0000FF"/>
                </a:solidFill>
                <a:effectLst>
                  <a:outerShdw blurRad="38100" dist="38100" dir="2700000" algn="tl">
                    <a:srgbClr val="C0C0C0"/>
                  </a:outerShdw>
                </a:effectLst>
              </a:rPr>
              <a:t>automatiseringsvennlig </a:t>
            </a:r>
            <a:br>
              <a:rPr lang="nb-NO" sz="3200" dirty="0">
                <a:solidFill>
                  <a:srgbClr val="0000FF"/>
                </a:solidFill>
                <a:effectLst>
                  <a:outerShdw blurRad="38100" dist="38100" dir="2700000" algn="tl">
                    <a:srgbClr val="C0C0C0"/>
                  </a:outerShdw>
                </a:effectLst>
              </a:rPr>
            </a:br>
            <a:r>
              <a:rPr lang="nb-NO" sz="3200" dirty="0">
                <a:solidFill>
                  <a:srgbClr val="0000FF"/>
                </a:solidFill>
                <a:effectLst>
                  <a:outerShdw blurRad="38100" dist="38100" dir="2700000" algn="tl">
                    <a:srgbClr val="C0C0C0"/>
                  </a:outerShdw>
                </a:effectLst>
              </a:rPr>
              <a:t>lovgivning</a:t>
            </a:r>
          </a:p>
        </p:txBody>
      </p:sp>
      <p:sp>
        <p:nvSpPr>
          <p:cNvPr id="2051" name="Rectangle 3">
            <a:extLst>
              <a:ext uri="{FF2B5EF4-FFF2-40B4-BE49-F238E27FC236}">
                <a16:creationId xmlns:a16="http://schemas.microsoft.com/office/drawing/2014/main" id="{8A21BB8B-2479-409F-B679-A745647B94EB}"/>
              </a:ext>
            </a:extLst>
          </p:cNvPr>
          <p:cNvSpPr>
            <a:spLocks noGrp="1" noChangeArrowheads="1"/>
          </p:cNvSpPr>
          <p:nvPr>
            <p:ph type="subTitle" idx="1"/>
          </p:nvPr>
        </p:nvSpPr>
        <p:spPr/>
        <p:txBody>
          <a:bodyPr/>
          <a:lstStyle/>
          <a:p>
            <a:r>
              <a:rPr lang="nb-NO" altLang="nb-NO" sz="1600"/>
              <a:t>Dag Wiese Schartum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1A1D5F95-A1CE-4392-918B-9D6E905E4A36}"/>
              </a:ext>
            </a:extLst>
          </p:cNvPr>
          <p:cNvSpPr txBox="1">
            <a:spLocks noChangeArrowheads="1"/>
          </p:cNvSpPr>
          <p:nvPr/>
        </p:nvSpPr>
        <p:spPr bwMode="auto">
          <a:xfrm>
            <a:off x="1143000" y="1219200"/>
            <a:ext cx="6743700" cy="421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a:t>Hvis utlending har bodd i riket fra han fylte 16 år</a:t>
            </a:r>
          </a:p>
          <a:p>
            <a:pPr>
              <a:spcBef>
                <a:spcPct val="0"/>
              </a:spcBef>
              <a:buFontTx/>
              <a:buNone/>
            </a:pPr>
            <a:r>
              <a:rPr lang="nb-NO" altLang="nb-NO" sz="1800"/>
              <a:t>og samlet botid i riket før fylte 16 år er mer enn 5år</a:t>
            </a:r>
          </a:p>
          <a:p>
            <a:pPr>
              <a:spcBef>
                <a:spcPct val="0"/>
              </a:spcBef>
              <a:buFontTx/>
              <a:buNone/>
            </a:pPr>
            <a:r>
              <a:rPr lang="nb-NO" altLang="nb-NO" sz="1800"/>
              <a:t>og hans alder er minst 21 år og mindre enn 23 år</a:t>
            </a:r>
          </a:p>
          <a:p>
            <a:pPr>
              <a:spcBef>
                <a:spcPct val="0"/>
              </a:spcBef>
              <a:buFontTx/>
              <a:buNone/>
            </a:pPr>
            <a:r>
              <a:rPr lang="nb-NO" altLang="nb-NO" sz="1800"/>
              <a:t>og han har sendt skriftlig melding til Fylkesmannen om statsborgerskap</a:t>
            </a:r>
          </a:p>
          <a:p>
            <a:pPr>
              <a:spcBef>
                <a:spcPct val="0"/>
              </a:spcBef>
              <a:buFontTx/>
              <a:buNone/>
            </a:pPr>
            <a:r>
              <a:rPr lang="nb-NO" altLang="nb-NO" sz="1800"/>
              <a:t>så får han norsk borgerrett</a:t>
            </a:r>
          </a:p>
          <a:p>
            <a:pPr>
              <a:spcBef>
                <a:spcPct val="0"/>
              </a:spcBef>
              <a:buFontTx/>
              <a:buNone/>
            </a:pPr>
            <a:endParaRPr lang="nb-NO" altLang="nb-NO" sz="1800"/>
          </a:p>
          <a:p>
            <a:pPr>
              <a:spcBef>
                <a:spcPct val="0"/>
              </a:spcBef>
              <a:buFontTx/>
              <a:buNone/>
            </a:pPr>
            <a:r>
              <a:rPr lang="nb-NO" altLang="nb-NO" sz="1800"/>
              <a:t>Hvis utlending ikke er utenlandsk statsborger</a:t>
            </a:r>
          </a:p>
          <a:p>
            <a:pPr>
              <a:spcBef>
                <a:spcPct val="0"/>
              </a:spcBef>
              <a:buFontTx/>
              <a:buNone/>
            </a:pPr>
            <a:r>
              <a:rPr lang="nb-NO" altLang="nb-NO" sz="1800"/>
              <a:t>eller en utlending kan vise at han mister utenlandsk statsborgerskap</a:t>
            </a:r>
          </a:p>
          <a:p>
            <a:pPr>
              <a:spcBef>
                <a:spcPct val="0"/>
              </a:spcBef>
              <a:buFontTx/>
              <a:buNone/>
            </a:pPr>
            <a:r>
              <a:rPr lang="nb-NO" altLang="nb-NO" sz="1800"/>
              <a:t>     når han får norsk borgerrett</a:t>
            </a:r>
          </a:p>
          <a:p>
            <a:pPr>
              <a:spcBef>
                <a:spcPct val="0"/>
              </a:spcBef>
              <a:buFontTx/>
              <a:buNone/>
            </a:pPr>
            <a:r>
              <a:rPr lang="nb-NO" altLang="nb-NO" sz="1800"/>
              <a:t>og han har fylt 18 år</a:t>
            </a:r>
          </a:p>
          <a:p>
            <a:pPr>
              <a:spcBef>
                <a:spcPct val="0"/>
              </a:spcBef>
              <a:buFontTx/>
              <a:buNone/>
            </a:pPr>
            <a:r>
              <a:rPr lang="nb-NO" altLang="nb-NO" sz="1800"/>
              <a:t>og han har hatt bosted i riket de siste 5 årene</a:t>
            </a:r>
          </a:p>
          <a:p>
            <a:pPr>
              <a:spcBef>
                <a:spcPct val="0"/>
              </a:spcBef>
              <a:buFontTx/>
              <a:buNone/>
            </a:pPr>
            <a:r>
              <a:rPr lang="nb-NO" altLang="nb-NO" sz="1800"/>
              <a:t>og summen av botid før d.d. – 5 år er minst 5 år</a:t>
            </a:r>
          </a:p>
          <a:p>
            <a:pPr>
              <a:spcBef>
                <a:spcPct val="0"/>
              </a:spcBef>
              <a:buFontTx/>
              <a:buNone/>
            </a:pPr>
            <a:r>
              <a:rPr lang="nb-NO" altLang="nb-NO" sz="1800"/>
              <a:t>og han har sendt skriftlig melding til Fylkesmannen om statsborgerskap</a:t>
            </a:r>
          </a:p>
          <a:p>
            <a:pPr>
              <a:spcBef>
                <a:spcPct val="0"/>
              </a:spcBef>
              <a:buFontTx/>
              <a:buNone/>
            </a:pPr>
            <a:r>
              <a:rPr lang="nb-NO" altLang="nb-NO" sz="1800"/>
              <a:t>så får han norsk borgerrett</a:t>
            </a:r>
          </a:p>
          <a:p>
            <a:pPr>
              <a:spcBef>
                <a:spcPct val="0"/>
              </a:spcBef>
              <a:buFontTx/>
              <a:buNone/>
            </a:pPr>
            <a:endParaRPr lang="nb-NO" altLang="nb-NO" sz="1800"/>
          </a:p>
        </p:txBody>
      </p:sp>
      <p:sp>
        <p:nvSpPr>
          <p:cNvPr id="13315" name="Text Box 3">
            <a:extLst>
              <a:ext uri="{FF2B5EF4-FFF2-40B4-BE49-F238E27FC236}">
                <a16:creationId xmlns:a16="http://schemas.microsoft.com/office/drawing/2014/main" id="{CF96E90A-27F1-4E9C-9CFF-5681EDA7EE17}"/>
              </a:ext>
            </a:extLst>
          </p:cNvPr>
          <p:cNvSpPr txBox="1">
            <a:spLocks noChangeArrowheads="1"/>
          </p:cNvSpPr>
          <p:nvPr/>
        </p:nvSpPr>
        <p:spPr bwMode="auto">
          <a:xfrm>
            <a:off x="914400" y="533400"/>
            <a:ext cx="71977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400" b="1">
                <a:solidFill>
                  <a:srgbClr val="0000FF"/>
                </a:solidFill>
              </a:rPr>
              <a:t>Deler opp etter aktører og tydeliggjør vilkårsstruktur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a:extLst>
              <a:ext uri="{FF2B5EF4-FFF2-40B4-BE49-F238E27FC236}">
                <a16:creationId xmlns:a16="http://schemas.microsoft.com/office/drawing/2014/main" id="{CCBC37A9-E540-4004-946A-E888D4F3C566}"/>
              </a:ext>
            </a:extLst>
          </p:cNvPr>
          <p:cNvSpPr txBox="1">
            <a:spLocks noChangeArrowheads="1"/>
          </p:cNvSpPr>
          <p:nvPr/>
        </p:nvSpPr>
        <p:spPr bwMode="auto">
          <a:xfrm>
            <a:off x="381000" y="1219200"/>
            <a:ext cx="8020050" cy="531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i="1">
                <a:latin typeface="Arial" panose="020B0604020202020204" pitchFamily="34" charset="0"/>
              </a:rPr>
              <a:t>Norsk statsborgerskap til borgere i land som tillater dobbelt statsborgerskap</a:t>
            </a:r>
            <a:endParaRPr lang="nb-NO" altLang="nb-NO" sz="1800" i="1">
              <a:solidFill>
                <a:schemeClr val="accent2"/>
              </a:solidFill>
              <a:latin typeface="Arial" panose="020B0604020202020204" pitchFamily="34" charset="0"/>
            </a:endParaRPr>
          </a:p>
          <a:p>
            <a:pPr>
              <a:spcBef>
                <a:spcPct val="0"/>
              </a:spcBef>
              <a:buFontTx/>
              <a:buNone/>
            </a:pPr>
            <a:r>
              <a:rPr lang="nb-NO" altLang="nb-NO" sz="1800">
                <a:latin typeface="Arial" panose="020B0604020202020204" pitchFamily="34" charset="0"/>
              </a:rPr>
              <a:t>En utlending som er statsborger i et land som tillater dobbelt statsborgerskap,</a:t>
            </a:r>
          </a:p>
          <a:p>
            <a:pPr>
              <a:spcBef>
                <a:spcPct val="0"/>
              </a:spcBef>
              <a:buFontTx/>
              <a:buNone/>
            </a:pPr>
            <a:r>
              <a:rPr lang="nb-NO" altLang="nb-NO" sz="1800">
                <a:latin typeface="Arial" panose="020B0604020202020204" pitchFamily="34" charset="0"/>
              </a:rPr>
              <a:t>får norsk statsborgerskap dersom han</a:t>
            </a:r>
          </a:p>
          <a:p>
            <a:pPr lvl="1">
              <a:spcBef>
                <a:spcPct val="0"/>
              </a:spcBef>
              <a:buFontTx/>
              <a:buNone/>
            </a:pPr>
            <a:r>
              <a:rPr lang="nb-NO" altLang="nb-NO" sz="1800"/>
              <a:t>a) </a:t>
            </a:r>
            <a:r>
              <a:rPr lang="nb-NO" altLang="nb-NO" sz="1800">
                <a:latin typeface="Arial" panose="020B0604020202020204" pitchFamily="34" charset="0"/>
              </a:rPr>
              <a:t>har bodd i riket fra han fylte 16 år og</a:t>
            </a:r>
          </a:p>
          <a:p>
            <a:pPr lvl="1">
              <a:spcBef>
                <a:spcPct val="0"/>
              </a:spcBef>
              <a:buFontTx/>
              <a:buNone/>
            </a:pPr>
            <a:r>
              <a:rPr lang="nb-NO" altLang="nb-NO" sz="1800"/>
              <a:t>b) </a:t>
            </a:r>
            <a:r>
              <a:rPr lang="nb-NO" altLang="nb-NO" sz="1800">
                <a:latin typeface="Arial" panose="020B0604020202020204" pitchFamily="34" charset="0"/>
              </a:rPr>
              <a:t>samlet har bodd i riket i minst 5 år før fylte 16 år og </a:t>
            </a:r>
          </a:p>
          <a:p>
            <a:pPr lvl="1">
              <a:spcBef>
                <a:spcPct val="0"/>
              </a:spcBef>
              <a:buFontTx/>
              <a:buNone/>
            </a:pPr>
            <a:r>
              <a:rPr lang="nb-NO" altLang="nb-NO" sz="1800"/>
              <a:t>c) </a:t>
            </a:r>
            <a:r>
              <a:rPr lang="nb-NO" altLang="nb-NO" sz="1800">
                <a:latin typeface="Arial" panose="020B0604020202020204" pitchFamily="34" charset="0"/>
              </a:rPr>
              <a:t>har sendt skriftlig melding til Fylkesmannen om statsborgerskap</a:t>
            </a:r>
          </a:p>
          <a:p>
            <a:pPr lvl="1">
              <a:spcBef>
                <a:spcPct val="0"/>
              </a:spcBef>
              <a:buFontTx/>
              <a:buNone/>
            </a:pPr>
            <a:r>
              <a:rPr lang="nb-NO" altLang="nb-NO" sz="1800">
                <a:latin typeface="Arial" panose="020B0604020202020204" pitchFamily="34" charset="0"/>
              </a:rPr>
              <a:t>    etter fylte 21 år og før fylte 23 år.</a:t>
            </a:r>
          </a:p>
          <a:p>
            <a:pPr>
              <a:spcBef>
                <a:spcPct val="0"/>
              </a:spcBef>
              <a:buFontTx/>
              <a:buNone/>
            </a:pPr>
            <a:endParaRPr lang="nb-NO" altLang="nb-NO" sz="1800">
              <a:latin typeface="Arial" panose="020B0604020202020204" pitchFamily="34" charset="0"/>
            </a:endParaRPr>
          </a:p>
          <a:p>
            <a:pPr>
              <a:spcBef>
                <a:spcPct val="0"/>
              </a:spcBef>
              <a:buFontTx/>
              <a:buNone/>
            </a:pPr>
            <a:r>
              <a:rPr lang="nb-NO" altLang="nb-NO" sz="1800" i="1">
                <a:latin typeface="Arial" panose="020B0604020202020204" pitchFamily="34" charset="0"/>
              </a:rPr>
              <a:t>Norsk statsborgerskap til statsløse og borgere i land som ikke tillater</a:t>
            </a:r>
          </a:p>
          <a:p>
            <a:pPr>
              <a:spcBef>
                <a:spcPct val="0"/>
              </a:spcBef>
              <a:buFontTx/>
              <a:buNone/>
            </a:pPr>
            <a:r>
              <a:rPr lang="nb-NO" altLang="nb-NO" sz="1800" i="1">
                <a:latin typeface="Arial" panose="020B0604020202020204" pitchFamily="34" charset="0"/>
              </a:rPr>
              <a:t>dobbelt statsborgerskap</a:t>
            </a:r>
          </a:p>
          <a:p>
            <a:pPr>
              <a:spcBef>
                <a:spcPct val="0"/>
              </a:spcBef>
              <a:buFontTx/>
              <a:buNone/>
            </a:pPr>
            <a:r>
              <a:rPr lang="nb-NO" altLang="nb-NO" sz="1800">
                <a:latin typeface="Arial" panose="020B0604020202020204" pitchFamily="34" charset="0"/>
              </a:rPr>
              <a:t>En utlending som er statsløs eller som kan vise at han mister sitt utenlandske</a:t>
            </a:r>
          </a:p>
          <a:p>
            <a:pPr>
              <a:spcBef>
                <a:spcPct val="0"/>
              </a:spcBef>
              <a:buFontTx/>
              <a:buNone/>
            </a:pPr>
            <a:r>
              <a:rPr lang="nb-NO" altLang="nb-NO" sz="1800">
                <a:latin typeface="Arial" panose="020B0604020202020204" pitchFamily="34" charset="0"/>
              </a:rPr>
              <a:t>statsborgerskap dersom han får norsk statsborgerskap, får norsk statsborger-</a:t>
            </a:r>
          </a:p>
          <a:p>
            <a:pPr>
              <a:spcBef>
                <a:spcPct val="0"/>
              </a:spcBef>
              <a:buFontTx/>
              <a:buNone/>
            </a:pPr>
            <a:r>
              <a:rPr lang="nb-NO" altLang="nb-NO" sz="1800">
                <a:latin typeface="Arial" panose="020B0604020202020204" pitchFamily="34" charset="0"/>
              </a:rPr>
              <a:t>skap dersom han</a:t>
            </a:r>
          </a:p>
          <a:p>
            <a:pPr lvl="1">
              <a:spcBef>
                <a:spcPct val="0"/>
              </a:spcBef>
              <a:buFontTx/>
              <a:buNone/>
            </a:pPr>
            <a:r>
              <a:rPr lang="nb-NO" altLang="nb-NO" sz="1800"/>
              <a:t>a) </a:t>
            </a:r>
            <a:r>
              <a:rPr lang="nb-NO" altLang="nb-NO" sz="1800">
                <a:latin typeface="Arial" panose="020B0604020202020204" pitchFamily="34" charset="0"/>
              </a:rPr>
              <a:t>har fylt 18 år og</a:t>
            </a:r>
          </a:p>
          <a:p>
            <a:pPr lvl="1">
              <a:spcBef>
                <a:spcPct val="0"/>
              </a:spcBef>
              <a:buFontTx/>
              <a:buNone/>
            </a:pPr>
            <a:r>
              <a:rPr lang="nb-NO" altLang="nb-NO" sz="1800"/>
              <a:t>b) </a:t>
            </a:r>
            <a:r>
              <a:rPr lang="nb-NO" altLang="nb-NO" sz="1800">
                <a:latin typeface="Arial" panose="020B0604020202020204" pitchFamily="34" charset="0"/>
              </a:rPr>
              <a:t>minst har bodd i riket de siste 5 årene og</a:t>
            </a:r>
          </a:p>
          <a:p>
            <a:pPr lvl="1">
              <a:spcBef>
                <a:spcPct val="0"/>
              </a:spcBef>
              <a:buFontTx/>
              <a:buNone/>
            </a:pPr>
            <a:r>
              <a:rPr lang="nb-NO" altLang="nb-NO" sz="1800"/>
              <a:t>c) </a:t>
            </a:r>
            <a:r>
              <a:rPr lang="nb-NO" altLang="nb-NO" sz="1800">
                <a:latin typeface="Arial" panose="020B0604020202020204" pitchFamily="34" charset="0"/>
              </a:rPr>
              <a:t>det samlede antall år han har bodd i riket i perioden 5 år forut for</a:t>
            </a:r>
          </a:p>
          <a:p>
            <a:pPr lvl="1">
              <a:spcBef>
                <a:spcPct val="0"/>
              </a:spcBef>
              <a:buFontTx/>
              <a:buNone/>
            </a:pPr>
            <a:r>
              <a:rPr lang="nb-NO" altLang="nb-NO" sz="1800">
                <a:latin typeface="Arial" panose="020B0604020202020204" pitchFamily="34" charset="0"/>
              </a:rPr>
              <a:t>    søknadstidspunktet er minst 5 år, og</a:t>
            </a:r>
          </a:p>
          <a:p>
            <a:pPr lvl="1">
              <a:spcBef>
                <a:spcPct val="0"/>
              </a:spcBef>
              <a:buFontTx/>
              <a:buNone/>
            </a:pPr>
            <a:r>
              <a:rPr lang="nb-NO" altLang="nb-NO" sz="1800"/>
              <a:t>d) </a:t>
            </a:r>
            <a:r>
              <a:rPr lang="nb-NO" altLang="nb-NO" sz="1800">
                <a:latin typeface="Arial" panose="020B0604020202020204" pitchFamily="34" charset="0"/>
              </a:rPr>
              <a:t>har sendt skriftlig melding til Fylkesmannen om statsborgerskap.</a:t>
            </a:r>
          </a:p>
          <a:p>
            <a:pPr>
              <a:spcBef>
                <a:spcPct val="0"/>
              </a:spcBef>
              <a:buFontTx/>
              <a:buNone/>
            </a:pPr>
            <a:endParaRPr lang="nb-NO" altLang="nb-NO" sz="1800"/>
          </a:p>
        </p:txBody>
      </p:sp>
      <p:sp>
        <p:nvSpPr>
          <p:cNvPr id="14339" name="Text Box 4">
            <a:extLst>
              <a:ext uri="{FF2B5EF4-FFF2-40B4-BE49-F238E27FC236}">
                <a16:creationId xmlns:a16="http://schemas.microsoft.com/office/drawing/2014/main" id="{F8E0072D-B86D-4EDE-BB26-6CA88AFB007E}"/>
              </a:ext>
            </a:extLst>
          </p:cNvPr>
          <p:cNvSpPr txBox="1">
            <a:spLocks noChangeArrowheads="1"/>
          </p:cNvSpPr>
          <p:nvPr/>
        </p:nvSpPr>
        <p:spPr bwMode="auto">
          <a:xfrm>
            <a:off x="609600" y="228600"/>
            <a:ext cx="83534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400" b="1">
                <a:solidFill>
                  <a:srgbClr val="0000FF"/>
                </a:solidFill>
              </a:rPr>
              <a:t>Setter på overskrifter, skriver i fulle setninger og ordner tekst-</a:t>
            </a:r>
          </a:p>
          <a:p>
            <a:pPr>
              <a:spcBef>
                <a:spcPct val="0"/>
              </a:spcBef>
              <a:buFontTx/>
              <a:buNone/>
            </a:pPr>
            <a:r>
              <a:rPr lang="nb-NO" altLang="nb-NO" sz="2400" b="1">
                <a:solidFill>
                  <a:srgbClr val="0000FF"/>
                </a:solidFill>
              </a:rPr>
              <a:t>oppsettet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0DAE13E5-BB2B-4680-8E3F-7D862BEBB00D}"/>
              </a:ext>
            </a:extLst>
          </p:cNvPr>
          <p:cNvSpPr txBox="1">
            <a:spLocks noChangeArrowheads="1"/>
          </p:cNvSpPr>
          <p:nvPr/>
        </p:nvSpPr>
        <p:spPr bwMode="auto">
          <a:xfrm>
            <a:off x="152400" y="762000"/>
            <a:ext cx="9199563" cy="590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b="1">
                <a:latin typeface="Arial" panose="020B0604020202020204" pitchFamily="34" charset="0"/>
              </a:rPr>
              <a:t>§ 3a  Krav til søknad om statsborgerskap</a:t>
            </a:r>
          </a:p>
          <a:p>
            <a:pPr>
              <a:spcBef>
                <a:spcPct val="0"/>
              </a:spcBef>
              <a:buFontTx/>
              <a:buNone/>
            </a:pPr>
            <a:r>
              <a:rPr lang="nb-NO" altLang="nb-NO" sz="1800">
                <a:latin typeface="Arial" panose="020B0604020202020204" pitchFamily="34" charset="0"/>
              </a:rPr>
              <a:t>Norsk statsborgerskap gis på grunnlag av skriftlig melding som sendes til</a:t>
            </a:r>
          </a:p>
          <a:p>
            <a:pPr>
              <a:spcBef>
                <a:spcPct val="0"/>
              </a:spcBef>
              <a:buFontTx/>
              <a:buNone/>
            </a:pPr>
            <a:r>
              <a:rPr lang="nb-NO" altLang="nb-NO" sz="1800">
                <a:latin typeface="Arial" panose="020B0604020202020204" pitchFamily="34" charset="0"/>
              </a:rPr>
              <a:t>Fylkesmannen i det fylket der vedkommende utlending bor.</a:t>
            </a:r>
          </a:p>
          <a:p>
            <a:pPr>
              <a:spcBef>
                <a:spcPct val="0"/>
              </a:spcBef>
              <a:buFontTx/>
              <a:buNone/>
            </a:pPr>
            <a:r>
              <a:rPr lang="nb-NO" altLang="nb-NO" sz="1800">
                <a:latin typeface="Arial" panose="020B0604020202020204" pitchFamily="34" charset="0"/>
              </a:rPr>
              <a:t>[Mer?]</a:t>
            </a:r>
          </a:p>
          <a:p>
            <a:pPr>
              <a:spcBef>
                <a:spcPct val="0"/>
              </a:spcBef>
              <a:buFontTx/>
              <a:buNone/>
            </a:pPr>
            <a:endParaRPr lang="nb-NO" altLang="nb-NO" sz="1800" i="1">
              <a:latin typeface="Arial" panose="020B0604020202020204" pitchFamily="34" charset="0"/>
            </a:endParaRPr>
          </a:p>
          <a:p>
            <a:pPr>
              <a:spcBef>
                <a:spcPct val="0"/>
              </a:spcBef>
              <a:buFontTx/>
              <a:buNone/>
            </a:pPr>
            <a:r>
              <a:rPr lang="nb-NO" altLang="nb-NO" sz="1800" b="1">
                <a:latin typeface="Arial" panose="020B0604020202020204" pitchFamily="34" charset="0"/>
              </a:rPr>
              <a:t>§ 3b  Norsk statsborgerskap til borgere i land som tillater dobbelt statsborgerskap</a:t>
            </a:r>
          </a:p>
          <a:p>
            <a:pPr>
              <a:spcBef>
                <a:spcPct val="0"/>
              </a:spcBef>
              <a:buFontTx/>
              <a:buNone/>
            </a:pPr>
            <a:r>
              <a:rPr lang="nb-NO" altLang="nb-NO" sz="1800">
                <a:latin typeface="Arial" panose="020B0604020202020204" pitchFamily="34" charset="0"/>
              </a:rPr>
              <a:t>En utlending som er statsborger i et land som tillater dobbelt statsborgerskap, får</a:t>
            </a:r>
          </a:p>
          <a:p>
            <a:pPr>
              <a:spcBef>
                <a:spcPct val="0"/>
              </a:spcBef>
              <a:buFontTx/>
              <a:buNone/>
            </a:pPr>
            <a:r>
              <a:rPr lang="nb-NO" altLang="nb-NO" sz="1800">
                <a:latin typeface="Arial" panose="020B0604020202020204" pitchFamily="34" charset="0"/>
              </a:rPr>
              <a:t>norsk statsborgerskap dersom han</a:t>
            </a:r>
          </a:p>
          <a:p>
            <a:pPr lvl="1">
              <a:spcBef>
                <a:spcPct val="0"/>
              </a:spcBef>
              <a:buFontTx/>
              <a:buNone/>
            </a:pPr>
            <a:r>
              <a:rPr lang="nb-NO" altLang="nb-NO" sz="1800"/>
              <a:t>a) </a:t>
            </a:r>
            <a:r>
              <a:rPr lang="nb-NO" altLang="nb-NO" sz="1800">
                <a:latin typeface="Arial" panose="020B0604020202020204" pitchFamily="34" charset="0"/>
              </a:rPr>
              <a:t>har bodd i riket fra han fylte 16 år og</a:t>
            </a:r>
          </a:p>
          <a:p>
            <a:pPr lvl="1">
              <a:spcBef>
                <a:spcPct val="0"/>
              </a:spcBef>
              <a:buFontTx/>
              <a:buNone/>
            </a:pPr>
            <a:r>
              <a:rPr lang="nb-NO" altLang="nb-NO" sz="1800"/>
              <a:t>b) </a:t>
            </a:r>
            <a:r>
              <a:rPr lang="nb-NO" altLang="nb-NO" sz="1800">
                <a:latin typeface="Arial" panose="020B0604020202020204" pitchFamily="34" charset="0"/>
              </a:rPr>
              <a:t>samlet har bodd i riket i minst 5 år før fylte 16 år og </a:t>
            </a:r>
          </a:p>
          <a:p>
            <a:pPr lvl="1">
              <a:spcBef>
                <a:spcPct val="0"/>
              </a:spcBef>
              <a:buFontTx/>
              <a:buNone/>
            </a:pPr>
            <a:r>
              <a:rPr lang="nb-NO" altLang="nb-NO" sz="1800"/>
              <a:t>c) </a:t>
            </a:r>
            <a:r>
              <a:rPr lang="nb-NO" altLang="nb-NO" sz="1800">
                <a:latin typeface="Arial" panose="020B0604020202020204" pitchFamily="34" charset="0"/>
              </a:rPr>
              <a:t>har fylt 21 år og ikke fylt 23 år da han sendte melding til Fylkesmannen, jf § 3a.</a:t>
            </a:r>
          </a:p>
          <a:p>
            <a:pPr>
              <a:spcBef>
                <a:spcPct val="0"/>
              </a:spcBef>
              <a:buFontTx/>
              <a:buNone/>
            </a:pPr>
            <a:endParaRPr lang="nb-NO" altLang="nb-NO" sz="1800" i="1">
              <a:latin typeface="Arial" panose="020B0604020202020204" pitchFamily="34" charset="0"/>
            </a:endParaRPr>
          </a:p>
          <a:p>
            <a:pPr>
              <a:spcBef>
                <a:spcPct val="0"/>
              </a:spcBef>
              <a:buFontTx/>
              <a:buNone/>
            </a:pPr>
            <a:r>
              <a:rPr lang="nb-NO" altLang="nb-NO" sz="1800" b="1">
                <a:latin typeface="Arial" panose="020B0604020202020204" pitchFamily="34" charset="0"/>
              </a:rPr>
              <a:t>§ 3c  Norsk statsborgerskap til statsløse og borgere i land som ikke tillater</a:t>
            </a:r>
          </a:p>
          <a:p>
            <a:pPr>
              <a:spcBef>
                <a:spcPct val="0"/>
              </a:spcBef>
              <a:buFontTx/>
              <a:buNone/>
            </a:pPr>
            <a:r>
              <a:rPr lang="nb-NO" altLang="nb-NO" sz="1800" b="1">
                <a:latin typeface="Arial" panose="020B0604020202020204" pitchFamily="34" charset="0"/>
              </a:rPr>
              <a:t>        dobbelt statsborgerskap</a:t>
            </a:r>
          </a:p>
          <a:p>
            <a:pPr>
              <a:spcBef>
                <a:spcPct val="0"/>
              </a:spcBef>
              <a:buFontTx/>
              <a:buNone/>
            </a:pPr>
            <a:r>
              <a:rPr lang="nb-NO" altLang="nb-NO" sz="1800">
                <a:latin typeface="Arial" panose="020B0604020202020204" pitchFamily="34" charset="0"/>
              </a:rPr>
              <a:t>En utlending som er statsløs eller som kan vise at han mister sitt utenlandske</a:t>
            </a:r>
          </a:p>
          <a:p>
            <a:pPr>
              <a:spcBef>
                <a:spcPct val="0"/>
              </a:spcBef>
              <a:buFontTx/>
              <a:buNone/>
            </a:pPr>
            <a:r>
              <a:rPr lang="nb-NO" altLang="nb-NO" sz="1800">
                <a:latin typeface="Arial" panose="020B0604020202020204" pitchFamily="34" charset="0"/>
              </a:rPr>
              <a:t>statsborgerskap dersom han får norsk statsborgerskap, får norsk statsborgerskap</a:t>
            </a:r>
          </a:p>
          <a:p>
            <a:pPr>
              <a:spcBef>
                <a:spcPct val="0"/>
              </a:spcBef>
              <a:buFontTx/>
              <a:buNone/>
            </a:pPr>
            <a:r>
              <a:rPr lang="nb-NO" altLang="nb-NO" sz="1800">
                <a:latin typeface="Arial" panose="020B0604020202020204" pitchFamily="34" charset="0"/>
              </a:rPr>
              <a:t>dersom han</a:t>
            </a:r>
          </a:p>
          <a:p>
            <a:pPr lvl="1">
              <a:spcBef>
                <a:spcPct val="0"/>
              </a:spcBef>
              <a:buFontTx/>
              <a:buNone/>
            </a:pPr>
            <a:r>
              <a:rPr lang="nb-NO" altLang="nb-NO" sz="1800"/>
              <a:t>a) </a:t>
            </a:r>
            <a:r>
              <a:rPr lang="nb-NO" altLang="nb-NO" sz="1800">
                <a:latin typeface="Arial" panose="020B0604020202020204" pitchFamily="34" charset="0"/>
              </a:rPr>
              <a:t>har fylt 18 år og</a:t>
            </a:r>
          </a:p>
          <a:p>
            <a:pPr lvl="1">
              <a:spcBef>
                <a:spcPct val="0"/>
              </a:spcBef>
              <a:buFontTx/>
              <a:buNone/>
            </a:pPr>
            <a:r>
              <a:rPr lang="nb-NO" altLang="nb-NO" sz="1800"/>
              <a:t>b) </a:t>
            </a:r>
            <a:r>
              <a:rPr lang="nb-NO" altLang="nb-NO" sz="1800">
                <a:latin typeface="Arial" panose="020B0604020202020204" pitchFamily="34" charset="0"/>
              </a:rPr>
              <a:t>minst har bodd i riket de siste 5 årene og</a:t>
            </a:r>
          </a:p>
          <a:p>
            <a:pPr lvl="1">
              <a:spcBef>
                <a:spcPct val="0"/>
              </a:spcBef>
              <a:buFontTx/>
              <a:buNone/>
            </a:pPr>
            <a:r>
              <a:rPr lang="nb-NO" altLang="nb-NO" sz="1800"/>
              <a:t>c) </a:t>
            </a:r>
            <a:r>
              <a:rPr lang="nb-NO" altLang="nb-NO" sz="1800">
                <a:latin typeface="Arial" panose="020B0604020202020204" pitchFamily="34" charset="0"/>
              </a:rPr>
              <a:t>det samlede antall år han har bodd i riket i perioden 5 år forut for søknads-</a:t>
            </a:r>
          </a:p>
          <a:p>
            <a:pPr lvl="1">
              <a:spcBef>
                <a:spcPct val="0"/>
              </a:spcBef>
              <a:buFontTx/>
              <a:buNone/>
            </a:pPr>
            <a:r>
              <a:rPr lang="nb-NO" altLang="nb-NO" sz="1800">
                <a:latin typeface="Arial" panose="020B0604020202020204" pitchFamily="34" charset="0"/>
              </a:rPr>
              <a:t>    tidspunktet er minst 5 år.</a:t>
            </a:r>
            <a:endParaRPr lang="nb-NO" altLang="nb-NO" sz="1800"/>
          </a:p>
        </p:txBody>
      </p:sp>
      <p:sp>
        <p:nvSpPr>
          <p:cNvPr id="15363" name="Text Box 3">
            <a:extLst>
              <a:ext uri="{FF2B5EF4-FFF2-40B4-BE49-F238E27FC236}">
                <a16:creationId xmlns:a16="http://schemas.microsoft.com/office/drawing/2014/main" id="{D6EF3ABA-6584-4FE3-9DAF-8F167FCC87B9}"/>
              </a:ext>
            </a:extLst>
          </p:cNvPr>
          <p:cNvSpPr txBox="1">
            <a:spLocks noChangeArrowheads="1"/>
          </p:cNvSpPr>
          <p:nvPr/>
        </p:nvSpPr>
        <p:spPr bwMode="auto">
          <a:xfrm>
            <a:off x="250825" y="188913"/>
            <a:ext cx="85566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400" b="1">
                <a:solidFill>
                  <a:srgbClr val="0000FF"/>
                </a:solidFill>
              </a:rPr>
              <a:t>Satt felles formelt inngangskrav først og satt på §-nummerering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5A6DE0A-021F-4933-A6C9-F44DFE684313}"/>
              </a:ext>
            </a:extLst>
          </p:cNvPr>
          <p:cNvSpPr>
            <a:spLocks noChangeArrowheads="1"/>
          </p:cNvSpPr>
          <p:nvPr/>
        </p:nvSpPr>
        <p:spPr bwMode="auto">
          <a:xfrm>
            <a:off x="533400" y="152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nb-NO" altLang="nb-NO" sz="2800" b="1">
                <a:solidFill>
                  <a:srgbClr val="0000FF"/>
                </a:solidFill>
              </a:rPr>
              <a:t>Vurdering av resultatet</a:t>
            </a:r>
            <a:endParaRPr lang="nb-NO" altLang="nb-NO" sz="4400">
              <a:solidFill>
                <a:srgbClr val="0000FF"/>
              </a:solidFill>
            </a:endParaRPr>
          </a:p>
        </p:txBody>
      </p:sp>
      <p:graphicFrame>
        <p:nvGraphicFramePr>
          <p:cNvPr id="11267" name="Object 3">
            <a:extLst>
              <a:ext uri="{FF2B5EF4-FFF2-40B4-BE49-F238E27FC236}">
                <a16:creationId xmlns:a16="http://schemas.microsoft.com/office/drawing/2014/main" id="{D7737912-F068-44C3-8AFD-D3D9F8E9F659}"/>
              </a:ext>
            </a:extLst>
          </p:cNvPr>
          <p:cNvGraphicFramePr>
            <a:graphicFrameLocks noChangeAspect="1"/>
          </p:cNvGraphicFramePr>
          <p:nvPr/>
        </p:nvGraphicFramePr>
        <p:xfrm>
          <a:off x="152400" y="1447800"/>
          <a:ext cx="4191000" cy="2459038"/>
        </p:xfrm>
        <a:graphic>
          <a:graphicData uri="http://schemas.openxmlformats.org/presentationml/2006/ole">
            <mc:AlternateContent xmlns:mc="http://schemas.openxmlformats.org/markup-compatibility/2006">
              <mc:Choice xmlns:v="urn:schemas-microsoft-com:vml" Requires="v">
                <p:oleObj spid="_x0000_s16442" name="Dokument" r:id="rId3" imgW="5972556" imgH="3505200" progId="Word.Document.8">
                  <p:embed/>
                </p:oleObj>
              </mc:Choice>
              <mc:Fallback>
                <p:oleObj name="Dokument" r:id="rId3" imgW="5972556" imgH="3505200" progId="Word.Documen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447800"/>
                        <a:ext cx="4191000" cy="245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68" name="Text Box 4">
            <a:extLst>
              <a:ext uri="{FF2B5EF4-FFF2-40B4-BE49-F238E27FC236}">
                <a16:creationId xmlns:a16="http://schemas.microsoft.com/office/drawing/2014/main" id="{E51B4E02-7B2B-4551-8F69-88E34ED02EFB}"/>
              </a:ext>
            </a:extLst>
          </p:cNvPr>
          <p:cNvSpPr txBox="1">
            <a:spLocks noChangeArrowheads="1"/>
          </p:cNvSpPr>
          <p:nvPr/>
        </p:nvSpPr>
        <p:spPr bwMode="auto">
          <a:xfrm>
            <a:off x="838200" y="4114800"/>
            <a:ext cx="1873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u="sng"/>
              <a:t>Ble det “enklere”?</a:t>
            </a:r>
            <a:endParaRPr lang="nb-NO" altLang="nb-NO" sz="1800"/>
          </a:p>
        </p:txBody>
      </p:sp>
      <p:sp>
        <p:nvSpPr>
          <p:cNvPr id="11269" name="Text Box 5">
            <a:extLst>
              <a:ext uri="{FF2B5EF4-FFF2-40B4-BE49-F238E27FC236}">
                <a16:creationId xmlns:a16="http://schemas.microsoft.com/office/drawing/2014/main" id="{6323ECBE-83E3-4367-80EF-06D7953538CF}"/>
              </a:ext>
            </a:extLst>
          </p:cNvPr>
          <p:cNvSpPr txBox="1">
            <a:spLocks noChangeArrowheads="1"/>
          </p:cNvSpPr>
          <p:nvPr/>
        </p:nvSpPr>
        <p:spPr bwMode="auto">
          <a:xfrm>
            <a:off x="669925" y="4533900"/>
            <a:ext cx="15621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dirty="0">
                <a:solidFill>
                  <a:schemeClr val="accent2"/>
                </a:solidFill>
              </a:rPr>
              <a:t>Mer kortfattet?</a:t>
            </a:r>
          </a:p>
        </p:txBody>
      </p:sp>
      <p:sp>
        <p:nvSpPr>
          <p:cNvPr id="11270" name="Text Box 6">
            <a:extLst>
              <a:ext uri="{FF2B5EF4-FFF2-40B4-BE49-F238E27FC236}">
                <a16:creationId xmlns:a16="http://schemas.microsoft.com/office/drawing/2014/main" id="{241296C1-376A-4CC4-8599-9564F9ECE49A}"/>
              </a:ext>
            </a:extLst>
          </p:cNvPr>
          <p:cNvSpPr txBox="1">
            <a:spLocks noChangeArrowheads="1"/>
          </p:cNvSpPr>
          <p:nvPr/>
        </p:nvSpPr>
        <p:spPr bwMode="auto">
          <a:xfrm>
            <a:off x="2209800" y="4495800"/>
            <a:ext cx="590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a:solidFill>
                  <a:srgbClr val="D60093"/>
                </a:solidFill>
              </a:rPr>
              <a:t>Nei!</a:t>
            </a:r>
          </a:p>
        </p:txBody>
      </p:sp>
      <p:sp>
        <p:nvSpPr>
          <p:cNvPr id="11271" name="Text Box 7">
            <a:extLst>
              <a:ext uri="{FF2B5EF4-FFF2-40B4-BE49-F238E27FC236}">
                <a16:creationId xmlns:a16="http://schemas.microsoft.com/office/drawing/2014/main" id="{A8C7B095-5C0A-450F-9C53-EBECD3EC8B70}"/>
              </a:ext>
            </a:extLst>
          </p:cNvPr>
          <p:cNvSpPr txBox="1">
            <a:spLocks noChangeArrowheads="1"/>
          </p:cNvSpPr>
          <p:nvPr/>
        </p:nvSpPr>
        <p:spPr bwMode="auto">
          <a:xfrm>
            <a:off x="685800" y="4876800"/>
            <a:ext cx="202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a:solidFill>
                  <a:schemeClr val="accent2"/>
                </a:solidFill>
              </a:rPr>
              <a:t>Mindre komplekst? </a:t>
            </a:r>
          </a:p>
        </p:txBody>
      </p:sp>
      <p:sp>
        <p:nvSpPr>
          <p:cNvPr id="11272" name="Text Box 8">
            <a:extLst>
              <a:ext uri="{FF2B5EF4-FFF2-40B4-BE49-F238E27FC236}">
                <a16:creationId xmlns:a16="http://schemas.microsoft.com/office/drawing/2014/main" id="{CEF9D521-C678-4778-8D79-C8833166F0EF}"/>
              </a:ext>
            </a:extLst>
          </p:cNvPr>
          <p:cNvSpPr txBox="1">
            <a:spLocks noChangeArrowheads="1"/>
          </p:cNvSpPr>
          <p:nvPr/>
        </p:nvSpPr>
        <p:spPr bwMode="auto">
          <a:xfrm>
            <a:off x="2590800" y="4876800"/>
            <a:ext cx="5905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a:solidFill>
                  <a:srgbClr val="D60093"/>
                </a:solidFill>
              </a:rPr>
              <a:t>Nei!</a:t>
            </a:r>
          </a:p>
        </p:txBody>
      </p:sp>
      <p:sp>
        <p:nvSpPr>
          <p:cNvPr id="11273" name="Text Box 9">
            <a:extLst>
              <a:ext uri="{FF2B5EF4-FFF2-40B4-BE49-F238E27FC236}">
                <a16:creationId xmlns:a16="http://schemas.microsoft.com/office/drawing/2014/main" id="{39DE0DDC-BD0E-4511-A6A4-2B6646FCCC88}"/>
              </a:ext>
            </a:extLst>
          </p:cNvPr>
          <p:cNvSpPr txBox="1">
            <a:spLocks noChangeArrowheads="1"/>
          </p:cNvSpPr>
          <p:nvPr/>
        </p:nvSpPr>
        <p:spPr bwMode="auto">
          <a:xfrm>
            <a:off x="685800" y="5257800"/>
            <a:ext cx="16637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a:solidFill>
                  <a:schemeClr val="accent2"/>
                </a:solidFill>
              </a:rPr>
              <a:t>Mer lettfattelig?</a:t>
            </a:r>
          </a:p>
        </p:txBody>
      </p:sp>
      <p:sp>
        <p:nvSpPr>
          <p:cNvPr id="11274" name="Text Box 10">
            <a:extLst>
              <a:ext uri="{FF2B5EF4-FFF2-40B4-BE49-F238E27FC236}">
                <a16:creationId xmlns:a16="http://schemas.microsoft.com/office/drawing/2014/main" id="{0491DA81-EC49-4B96-B23A-5EBA713A7325}"/>
              </a:ext>
            </a:extLst>
          </p:cNvPr>
          <p:cNvSpPr txBox="1">
            <a:spLocks noChangeArrowheads="1"/>
          </p:cNvSpPr>
          <p:nvPr/>
        </p:nvSpPr>
        <p:spPr bwMode="auto">
          <a:xfrm>
            <a:off x="2362200" y="5334000"/>
            <a:ext cx="552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a:solidFill>
                  <a:srgbClr val="D60093"/>
                </a:solidFill>
              </a:rPr>
              <a:t>Ja!?</a:t>
            </a:r>
          </a:p>
        </p:txBody>
      </p:sp>
      <p:grpSp>
        <p:nvGrpSpPr>
          <p:cNvPr id="2" name="Group 44">
            <a:extLst>
              <a:ext uri="{FF2B5EF4-FFF2-40B4-BE49-F238E27FC236}">
                <a16:creationId xmlns:a16="http://schemas.microsoft.com/office/drawing/2014/main" id="{DDE3A3B9-F9B5-43CA-9304-8B5F15A4723A}"/>
              </a:ext>
            </a:extLst>
          </p:cNvPr>
          <p:cNvGrpSpPr>
            <a:grpSpLocks/>
          </p:cNvGrpSpPr>
          <p:nvPr/>
        </p:nvGrpSpPr>
        <p:grpSpPr bwMode="auto">
          <a:xfrm>
            <a:off x="4343400" y="1143000"/>
            <a:ext cx="4648200" cy="5507038"/>
            <a:chOff x="2688" y="720"/>
            <a:chExt cx="2928" cy="3469"/>
          </a:xfrm>
        </p:grpSpPr>
        <p:sp>
          <p:nvSpPr>
            <p:cNvPr id="16396" name="Rectangle 43">
              <a:extLst>
                <a:ext uri="{FF2B5EF4-FFF2-40B4-BE49-F238E27FC236}">
                  <a16:creationId xmlns:a16="http://schemas.microsoft.com/office/drawing/2014/main" id="{8AA82652-8497-4946-9684-535F4659D438}"/>
                </a:ext>
              </a:extLst>
            </p:cNvPr>
            <p:cNvSpPr>
              <a:spLocks noChangeArrowheads="1"/>
            </p:cNvSpPr>
            <p:nvPr/>
          </p:nvSpPr>
          <p:spPr bwMode="auto">
            <a:xfrm>
              <a:off x="2688" y="720"/>
              <a:ext cx="2928" cy="3360"/>
            </a:xfrm>
            <a:prstGeom prst="rect">
              <a:avLst/>
            </a:prstGeom>
            <a:solidFill>
              <a:srgbClr val="FFFFCC"/>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nb-NO" altLang="nb-NO" sz="2400"/>
            </a:p>
          </p:txBody>
        </p:sp>
        <p:grpSp>
          <p:nvGrpSpPr>
            <p:cNvPr id="16397" name="Group 11">
              <a:extLst>
                <a:ext uri="{FF2B5EF4-FFF2-40B4-BE49-F238E27FC236}">
                  <a16:creationId xmlns:a16="http://schemas.microsoft.com/office/drawing/2014/main" id="{6AA40CC5-4504-47E6-9A08-3D3829641145}"/>
                </a:ext>
              </a:extLst>
            </p:cNvPr>
            <p:cNvGrpSpPr>
              <a:grpSpLocks/>
            </p:cNvGrpSpPr>
            <p:nvPr/>
          </p:nvGrpSpPr>
          <p:grpSpPr bwMode="auto">
            <a:xfrm>
              <a:off x="2736" y="720"/>
              <a:ext cx="2858" cy="3469"/>
              <a:chOff x="2304" y="2200"/>
              <a:chExt cx="7146" cy="8673"/>
            </a:xfrm>
          </p:grpSpPr>
          <p:sp>
            <p:nvSpPr>
              <p:cNvPr id="16398" name="Rectangle 12">
                <a:extLst>
                  <a:ext uri="{FF2B5EF4-FFF2-40B4-BE49-F238E27FC236}">
                    <a16:creationId xmlns:a16="http://schemas.microsoft.com/office/drawing/2014/main" id="{FAD700B2-5559-427C-90F4-F270C9BEF967}"/>
                  </a:ext>
                </a:extLst>
              </p:cNvPr>
              <p:cNvSpPr>
                <a:spLocks noChangeArrowheads="1"/>
              </p:cNvSpPr>
              <p:nvPr/>
            </p:nvSpPr>
            <p:spPr bwMode="auto">
              <a:xfrm>
                <a:off x="2304" y="2200"/>
                <a:ext cx="3057" cy="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b="1" i="1" dirty="0">
                    <a:solidFill>
                      <a:srgbClr val="000000"/>
                    </a:solidFill>
                  </a:rPr>
                  <a:t>Melding om </a:t>
                </a:r>
                <a:r>
                  <a:rPr lang="en-US" altLang="nb-NO" sz="1300" b="1" i="1" dirty="0" err="1">
                    <a:solidFill>
                      <a:srgbClr val="000000"/>
                    </a:solidFill>
                  </a:rPr>
                  <a:t>statsborgerskap</a:t>
                </a:r>
                <a:endParaRPr lang="nb-NO" altLang="nb-NO" sz="1300" b="1" dirty="0"/>
              </a:p>
            </p:txBody>
          </p:sp>
          <p:sp>
            <p:nvSpPr>
              <p:cNvPr id="16399" name="Rectangle 13">
                <a:extLst>
                  <a:ext uri="{FF2B5EF4-FFF2-40B4-BE49-F238E27FC236}">
                    <a16:creationId xmlns:a16="http://schemas.microsoft.com/office/drawing/2014/main" id="{A73C84C2-B173-4EEC-822B-059A9ED50A2D}"/>
                  </a:ext>
                </a:extLst>
              </p:cNvPr>
              <p:cNvSpPr>
                <a:spLocks noChangeArrowheads="1"/>
              </p:cNvSpPr>
              <p:nvPr/>
            </p:nvSpPr>
            <p:spPr bwMode="auto">
              <a:xfrm>
                <a:off x="2304" y="2540"/>
                <a:ext cx="6598"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Norsk statsborgerskap gis på grunnlag av skriftlig melding som</a:t>
                </a:r>
                <a:endParaRPr lang="nb-NO" altLang="nb-NO" sz="1300"/>
              </a:p>
            </p:txBody>
          </p:sp>
          <p:sp>
            <p:nvSpPr>
              <p:cNvPr id="16400" name="Rectangle 14">
                <a:extLst>
                  <a:ext uri="{FF2B5EF4-FFF2-40B4-BE49-F238E27FC236}">
                    <a16:creationId xmlns:a16="http://schemas.microsoft.com/office/drawing/2014/main" id="{FEE91C31-D749-49C5-98C3-7F2DCF01093D}"/>
                  </a:ext>
                </a:extLst>
              </p:cNvPr>
              <p:cNvSpPr>
                <a:spLocks noChangeArrowheads="1"/>
              </p:cNvSpPr>
              <p:nvPr/>
            </p:nvSpPr>
            <p:spPr bwMode="auto">
              <a:xfrm>
                <a:off x="2304" y="2885"/>
                <a:ext cx="593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sendes Fylkesmannen i det fylket der vedkommende bor.</a:t>
                </a:r>
                <a:endParaRPr lang="nb-NO" altLang="nb-NO" sz="1300"/>
              </a:p>
            </p:txBody>
          </p:sp>
          <p:sp>
            <p:nvSpPr>
              <p:cNvPr id="16401" name="Rectangle 15">
                <a:extLst>
                  <a:ext uri="{FF2B5EF4-FFF2-40B4-BE49-F238E27FC236}">
                    <a16:creationId xmlns:a16="http://schemas.microsoft.com/office/drawing/2014/main" id="{666371F9-C647-4895-8558-5EC40D870DD9}"/>
                  </a:ext>
                </a:extLst>
              </p:cNvPr>
              <p:cNvSpPr>
                <a:spLocks noChangeArrowheads="1"/>
              </p:cNvSpPr>
              <p:nvPr/>
            </p:nvSpPr>
            <p:spPr bwMode="auto">
              <a:xfrm>
                <a:off x="2304" y="3363"/>
                <a:ext cx="3300"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i="1">
                    <a:solidFill>
                      <a:srgbClr val="000000"/>
                    </a:solidFill>
                  </a:rPr>
                  <a:t>[Flere formelle inngangskrav?]</a:t>
                </a:r>
                <a:endParaRPr lang="nb-NO" altLang="nb-NO" sz="1300" i="1"/>
              </a:p>
            </p:txBody>
          </p:sp>
          <p:sp>
            <p:nvSpPr>
              <p:cNvPr id="16402" name="Rectangle 16">
                <a:extLst>
                  <a:ext uri="{FF2B5EF4-FFF2-40B4-BE49-F238E27FC236}">
                    <a16:creationId xmlns:a16="http://schemas.microsoft.com/office/drawing/2014/main" id="{282ADB78-3A4D-4D06-8796-BCE95CC84B8E}"/>
                  </a:ext>
                </a:extLst>
              </p:cNvPr>
              <p:cNvSpPr>
                <a:spLocks noChangeArrowheads="1"/>
              </p:cNvSpPr>
              <p:nvPr/>
            </p:nvSpPr>
            <p:spPr bwMode="auto">
              <a:xfrm>
                <a:off x="2304" y="4083"/>
                <a:ext cx="5161"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300" b="1" i="1">
                    <a:solidFill>
                      <a:srgbClr val="000000"/>
                    </a:solidFill>
                  </a:rPr>
                  <a:t>Norsk statsborgerskap til utenlandsk statsborger</a:t>
                </a:r>
              </a:p>
            </p:txBody>
          </p:sp>
          <p:sp>
            <p:nvSpPr>
              <p:cNvPr id="16403" name="Rectangle 17">
                <a:extLst>
                  <a:ext uri="{FF2B5EF4-FFF2-40B4-BE49-F238E27FC236}">
                    <a16:creationId xmlns:a16="http://schemas.microsoft.com/office/drawing/2014/main" id="{E1B0EA27-6CB0-419B-81CA-AD4240F5DF5B}"/>
                  </a:ext>
                </a:extLst>
              </p:cNvPr>
              <p:cNvSpPr>
                <a:spLocks noChangeArrowheads="1"/>
              </p:cNvSpPr>
              <p:nvPr/>
            </p:nvSpPr>
            <p:spPr bwMode="auto">
              <a:xfrm>
                <a:off x="2304" y="4505"/>
                <a:ext cx="5418"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Utenlandsk statsborger kan få norsk statsborgerskap</a:t>
                </a:r>
                <a:endParaRPr lang="nb-NO" altLang="nb-NO" sz="1300"/>
              </a:p>
            </p:txBody>
          </p:sp>
          <p:sp>
            <p:nvSpPr>
              <p:cNvPr id="16404" name="Rectangle 18">
                <a:extLst>
                  <a:ext uri="{FF2B5EF4-FFF2-40B4-BE49-F238E27FC236}">
                    <a16:creationId xmlns:a16="http://schemas.microsoft.com/office/drawing/2014/main" id="{E6A4C31C-1DB6-463D-9308-55CEC81107AA}"/>
                  </a:ext>
                </a:extLst>
              </p:cNvPr>
              <p:cNvSpPr>
                <a:spLocks noChangeArrowheads="1"/>
              </p:cNvSpPr>
              <p:nvPr/>
            </p:nvSpPr>
            <p:spPr bwMode="auto">
              <a:xfrm>
                <a:off x="2304" y="4845"/>
                <a:ext cx="1278"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dersom han:</a:t>
                </a:r>
                <a:endParaRPr lang="nb-NO" altLang="nb-NO" sz="1300"/>
              </a:p>
            </p:txBody>
          </p:sp>
          <p:sp>
            <p:nvSpPr>
              <p:cNvPr id="16405" name="Rectangle 19">
                <a:extLst>
                  <a:ext uri="{FF2B5EF4-FFF2-40B4-BE49-F238E27FC236}">
                    <a16:creationId xmlns:a16="http://schemas.microsoft.com/office/drawing/2014/main" id="{0934FD8E-C4B5-4749-8D80-C307EF4197AD}"/>
                  </a:ext>
                </a:extLst>
              </p:cNvPr>
              <p:cNvSpPr>
                <a:spLocks noChangeArrowheads="1"/>
              </p:cNvSpPr>
              <p:nvPr/>
            </p:nvSpPr>
            <p:spPr bwMode="auto">
              <a:xfrm>
                <a:off x="2304" y="5235"/>
                <a:ext cx="20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a)</a:t>
                </a:r>
                <a:endParaRPr lang="nb-NO" altLang="nb-NO" sz="1300"/>
              </a:p>
            </p:txBody>
          </p:sp>
          <p:sp>
            <p:nvSpPr>
              <p:cNvPr id="16406" name="Rectangle 20">
                <a:extLst>
                  <a:ext uri="{FF2B5EF4-FFF2-40B4-BE49-F238E27FC236}">
                    <a16:creationId xmlns:a16="http://schemas.microsoft.com/office/drawing/2014/main" id="{8EA7CC79-1EA7-4530-96D1-F7BE781C2047}"/>
                  </a:ext>
                </a:extLst>
              </p:cNvPr>
              <p:cNvSpPr>
                <a:spLocks noChangeArrowheads="1"/>
              </p:cNvSpPr>
              <p:nvPr/>
            </p:nvSpPr>
            <p:spPr bwMode="auto">
              <a:xfrm>
                <a:off x="2514" y="5185"/>
                <a:ext cx="7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latin typeface="Arial" panose="020B0604020202020204" pitchFamily="34" charset="0"/>
                  </a:rPr>
                  <a:t> </a:t>
                </a:r>
                <a:endParaRPr lang="nb-NO" altLang="nb-NO" sz="1300"/>
              </a:p>
            </p:txBody>
          </p:sp>
          <p:sp>
            <p:nvSpPr>
              <p:cNvPr id="16407" name="Rectangle 21">
                <a:extLst>
                  <a:ext uri="{FF2B5EF4-FFF2-40B4-BE49-F238E27FC236}">
                    <a16:creationId xmlns:a16="http://schemas.microsoft.com/office/drawing/2014/main" id="{417C9BC7-4391-4C33-A5D5-7EBAF58516FC}"/>
                  </a:ext>
                </a:extLst>
              </p:cNvPr>
              <p:cNvSpPr>
                <a:spLocks noChangeArrowheads="1"/>
              </p:cNvSpPr>
              <p:nvPr/>
            </p:nvSpPr>
            <p:spPr bwMode="auto">
              <a:xfrm>
                <a:off x="2592" y="6098"/>
                <a:ext cx="3918"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har bodd i riket fra han fylte 16 år, og</a:t>
                </a:r>
                <a:endParaRPr lang="nb-NO" altLang="nb-NO" sz="1300"/>
              </a:p>
            </p:txBody>
          </p:sp>
          <p:sp>
            <p:nvSpPr>
              <p:cNvPr id="16408" name="Rectangle 22">
                <a:extLst>
                  <a:ext uri="{FF2B5EF4-FFF2-40B4-BE49-F238E27FC236}">
                    <a16:creationId xmlns:a16="http://schemas.microsoft.com/office/drawing/2014/main" id="{FD6F76E1-84F4-47A5-94A9-14F1CD52C6CC}"/>
                  </a:ext>
                </a:extLst>
              </p:cNvPr>
              <p:cNvSpPr>
                <a:spLocks noChangeArrowheads="1"/>
              </p:cNvSpPr>
              <p:nvPr/>
            </p:nvSpPr>
            <p:spPr bwMode="auto">
              <a:xfrm>
                <a:off x="2304" y="6105"/>
                <a:ext cx="218"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b)</a:t>
                </a:r>
                <a:endParaRPr lang="nb-NO" altLang="nb-NO" sz="1300"/>
              </a:p>
            </p:txBody>
          </p:sp>
          <p:sp>
            <p:nvSpPr>
              <p:cNvPr id="16409" name="Rectangle 23">
                <a:extLst>
                  <a:ext uri="{FF2B5EF4-FFF2-40B4-BE49-F238E27FC236}">
                    <a16:creationId xmlns:a16="http://schemas.microsoft.com/office/drawing/2014/main" id="{6EFF027D-429E-4BEC-9EEB-1158CDE0FC70}"/>
                  </a:ext>
                </a:extLst>
              </p:cNvPr>
              <p:cNvSpPr>
                <a:spLocks noChangeArrowheads="1"/>
              </p:cNvSpPr>
              <p:nvPr/>
            </p:nvSpPr>
            <p:spPr bwMode="auto">
              <a:xfrm>
                <a:off x="2529" y="6103"/>
                <a:ext cx="73"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latin typeface="Arial" panose="020B0604020202020204" pitchFamily="34" charset="0"/>
                  </a:rPr>
                  <a:t> </a:t>
                </a:r>
                <a:endParaRPr lang="nb-NO" altLang="nb-NO" sz="1300"/>
              </a:p>
            </p:txBody>
          </p:sp>
          <p:sp>
            <p:nvSpPr>
              <p:cNvPr id="16410" name="Rectangle 24">
                <a:extLst>
                  <a:ext uri="{FF2B5EF4-FFF2-40B4-BE49-F238E27FC236}">
                    <a16:creationId xmlns:a16="http://schemas.microsoft.com/office/drawing/2014/main" id="{2814F51F-5220-4E70-B454-58B487CAF2B0}"/>
                  </a:ext>
                </a:extLst>
              </p:cNvPr>
              <p:cNvSpPr>
                <a:spLocks noChangeArrowheads="1"/>
              </p:cNvSpPr>
              <p:nvPr/>
            </p:nvSpPr>
            <p:spPr bwMode="auto">
              <a:xfrm>
                <a:off x="2592" y="6530"/>
                <a:ext cx="559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samlet har bodd i riket i minst 5 år før han fylte 16 år.</a:t>
                </a:r>
                <a:endParaRPr lang="nb-NO" altLang="nb-NO" sz="1300"/>
              </a:p>
            </p:txBody>
          </p:sp>
          <p:sp>
            <p:nvSpPr>
              <p:cNvPr id="16411" name="Rectangle 25">
                <a:extLst>
                  <a:ext uri="{FF2B5EF4-FFF2-40B4-BE49-F238E27FC236}">
                    <a16:creationId xmlns:a16="http://schemas.microsoft.com/office/drawing/2014/main" id="{9F6F04B9-6187-4FD2-8DF7-7653C0C742FD}"/>
                  </a:ext>
                </a:extLst>
              </p:cNvPr>
              <p:cNvSpPr>
                <a:spLocks noChangeArrowheads="1"/>
              </p:cNvSpPr>
              <p:nvPr/>
            </p:nvSpPr>
            <p:spPr bwMode="auto">
              <a:xfrm>
                <a:off x="2304" y="6448"/>
                <a:ext cx="203"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c)</a:t>
                </a:r>
                <a:endParaRPr lang="nb-NO" altLang="nb-NO" sz="1300"/>
              </a:p>
            </p:txBody>
          </p:sp>
          <p:sp>
            <p:nvSpPr>
              <p:cNvPr id="16412" name="Rectangle 26">
                <a:extLst>
                  <a:ext uri="{FF2B5EF4-FFF2-40B4-BE49-F238E27FC236}">
                    <a16:creationId xmlns:a16="http://schemas.microsoft.com/office/drawing/2014/main" id="{555B8CB5-4BA4-4E30-A059-EAFC6F563FB6}"/>
                  </a:ext>
                </a:extLst>
              </p:cNvPr>
              <p:cNvSpPr>
                <a:spLocks noChangeArrowheads="1"/>
              </p:cNvSpPr>
              <p:nvPr/>
            </p:nvSpPr>
            <p:spPr bwMode="auto">
              <a:xfrm>
                <a:off x="2514" y="6445"/>
                <a:ext cx="7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latin typeface="Arial" panose="020B0604020202020204" pitchFamily="34" charset="0"/>
                  </a:rPr>
                  <a:t> </a:t>
                </a:r>
                <a:endParaRPr lang="nb-NO" altLang="nb-NO" sz="1300"/>
              </a:p>
            </p:txBody>
          </p:sp>
          <p:sp>
            <p:nvSpPr>
              <p:cNvPr id="16413" name="Rectangle 27">
                <a:extLst>
                  <a:ext uri="{FF2B5EF4-FFF2-40B4-BE49-F238E27FC236}">
                    <a16:creationId xmlns:a16="http://schemas.microsoft.com/office/drawing/2014/main" id="{42E0C904-920C-4291-88A1-A3FD642D7FD4}"/>
                  </a:ext>
                </a:extLst>
              </p:cNvPr>
              <p:cNvSpPr>
                <a:spLocks noChangeArrowheads="1"/>
              </p:cNvSpPr>
              <p:nvPr/>
            </p:nvSpPr>
            <p:spPr bwMode="auto">
              <a:xfrm>
                <a:off x="2592" y="5235"/>
                <a:ext cx="626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sender skriftlig melding til Fylkesmannen etter at han fyller </a:t>
                </a:r>
                <a:endParaRPr lang="nb-NO" altLang="nb-NO" sz="1300"/>
              </a:p>
            </p:txBody>
          </p:sp>
          <p:sp>
            <p:nvSpPr>
              <p:cNvPr id="16414" name="Rectangle 28">
                <a:extLst>
                  <a:ext uri="{FF2B5EF4-FFF2-40B4-BE49-F238E27FC236}">
                    <a16:creationId xmlns:a16="http://schemas.microsoft.com/office/drawing/2014/main" id="{B91CE2C4-9992-4422-83FD-57F32064A7F3}"/>
                  </a:ext>
                </a:extLst>
              </p:cNvPr>
              <p:cNvSpPr>
                <a:spLocks noChangeArrowheads="1"/>
              </p:cNvSpPr>
              <p:nvPr/>
            </p:nvSpPr>
            <p:spPr bwMode="auto">
              <a:xfrm>
                <a:off x="2592" y="5665"/>
                <a:ext cx="3275"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21 år og før han fyller 23 år, og</a:t>
                </a:r>
                <a:endParaRPr lang="nb-NO" altLang="nb-NO" sz="1300"/>
              </a:p>
            </p:txBody>
          </p:sp>
          <p:sp>
            <p:nvSpPr>
              <p:cNvPr id="16415" name="Rectangle 29">
                <a:extLst>
                  <a:ext uri="{FF2B5EF4-FFF2-40B4-BE49-F238E27FC236}">
                    <a16:creationId xmlns:a16="http://schemas.microsoft.com/office/drawing/2014/main" id="{83C3C611-0E7F-432D-94CD-8F5BCD6CF811}"/>
                  </a:ext>
                </a:extLst>
              </p:cNvPr>
              <p:cNvSpPr>
                <a:spLocks noChangeArrowheads="1"/>
              </p:cNvSpPr>
              <p:nvPr/>
            </p:nvSpPr>
            <p:spPr bwMode="auto">
              <a:xfrm>
                <a:off x="2304" y="7330"/>
                <a:ext cx="649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b="1" i="1">
                    <a:solidFill>
                      <a:srgbClr val="000000"/>
                    </a:solidFill>
                  </a:rPr>
                  <a:t>Norsk statsborgerskap til statsløse og borgere i land som</a:t>
                </a:r>
                <a:r>
                  <a:rPr lang="en-US" altLang="nb-NO" sz="1300" i="1">
                    <a:solidFill>
                      <a:srgbClr val="000000"/>
                    </a:solidFill>
                  </a:rPr>
                  <a:t> ikke</a:t>
                </a:r>
                <a:endParaRPr lang="nb-NO" altLang="nb-NO" sz="1300"/>
              </a:p>
            </p:txBody>
          </p:sp>
          <p:sp>
            <p:nvSpPr>
              <p:cNvPr id="16416" name="Rectangle 30">
                <a:extLst>
                  <a:ext uri="{FF2B5EF4-FFF2-40B4-BE49-F238E27FC236}">
                    <a16:creationId xmlns:a16="http://schemas.microsoft.com/office/drawing/2014/main" id="{15127B85-C336-4480-A6F2-2CCFC4F5E35A}"/>
                  </a:ext>
                </a:extLst>
              </p:cNvPr>
              <p:cNvSpPr>
                <a:spLocks noChangeArrowheads="1"/>
              </p:cNvSpPr>
              <p:nvPr/>
            </p:nvSpPr>
            <p:spPr bwMode="auto">
              <a:xfrm>
                <a:off x="2304" y="7673"/>
                <a:ext cx="3288"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b="1" i="1">
                    <a:solidFill>
                      <a:srgbClr val="000000"/>
                    </a:solidFill>
                  </a:rPr>
                  <a:t>tillater dobbelt statsborgerskap</a:t>
                </a:r>
                <a:endParaRPr lang="nb-NO" altLang="nb-NO" sz="1300" b="1"/>
              </a:p>
            </p:txBody>
          </p:sp>
          <p:sp>
            <p:nvSpPr>
              <p:cNvPr id="16417" name="Rectangle 31">
                <a:extLst>
                  <a:ext uri="{FF2B5EF4-FFF2-40B4-BE49-F238E27FC236}">
                    <a16:creationId xmlns:a16="http://schemas.microsoft.com/office/drawing/2014/main" id="{06D40634-E4FF-4578-88AA-D113E44D362B}"/>
                  </a:ext>
                </a:extLst>
              </p:cNvPr>
              <p:cNvSpPr>
                <a:spLocks noChangeArrowheads="1"/>
              </p:cNvSpPr>
              <p:nvPr/>
            </p:nvSpPr>
            <p:spPr bwMode="auto">
              <a:xfrm>
                <a:off x="2304" y="8013"/>
                <a:ext cx="5858"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Statsløs person og person som kan vise at han mister sitt</a:t>
                </a:r>
                <a:endParaRPr lang="nb-NO" altLang="nb-NO" sz="1300"/>
              </a:p>
            </p:txBody>
          </p:sp>
          <p:sp>
            <p:nvSpPr>
              <p:cNvPr id="16418" name="Rectangle 32">
                <a:extLst>
                  <a:ext uri="{FF2B5EF4-FFF2-40B4-BE49-F238E27FC236}">
                    <a16:creationId xmlns:a16="http://schemas.microsoft.com/office/drawing/2014/main" id="{E90700EB-F299-4826-B6D1-5C882273C4A7}"/>
                  </a:ext>
                </a:extLst>
              </p:cNvPr>
              <p:cNvSpPr>
                <a:spLocks noChangeArrowheads="1"/>
              </p:cNvSpPr>
              <p:nvPr/>
            </p:nvSpPr>
            <p:spPr bwMode="auto">
              <a:xfrm>
                <a:off x="2304" y="8358"/>
                <a:ext cx="5188"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utenlandske statsborgerskap dersom han får norsk</a:t>
                </a:r>
                <a:endParaRPr lang="nb-NO" altLang="nb-NO" sz="1300"/>
              </a:p>
            </p:txBody>
          </p:sp>
          <p:sp>
            <p:nvSpPr>
              <p:cNvPr id="16419" name="Rectangle 33">
                <a:extLst>
                  <a:ext uri="{FF2B5EF4-FFF2-40B4-BE49-F238E27FC236}">
                    <a16:creationId xmlns:a16="http://schemas.microsoft.com/office/drawing/2014/main" id="{00A584DA-291F-4711-B9A6-9BBBC3EB07F7}"/>
                  </a:ext>
                </a:extLst>
              </p:cNvPr>
              <p:cNvSpPr>
                <a:spLocks noChangeArrowheads="1"/>
              </p:cNvSpPr>
              <p:nvPr/>
            </p:nvSpPr>
            <p:spPr bwMode="auto">
              <a:xfrm>
                <a:off x="2304" y="8698"/>
                <a:ext cx="5701"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statsborgerskap, får norsk statsborgerskap dersom han:</a:t>
                </a:r>
                <a:endParaRPr lang="nb-NO" altLang="nb-NO" sz="1300"/>
              </a:p>
            </p:txBody>
          </p:sp>
          <p:sp>
            <p:nvSpPr>
              <p:cNvPr id="16420" name="Rectangle 34">
                <a:extLst>
                  <a:ext uri="{FF2B5EF4-FFF2-40B4-BE49-F238E27FC236}">
                    <a16:creationId xmlns:a16="http://schemas.microsoft.com/office/drawing/2014/main" id="{942DF011-DBE2-49A2-AD57-0298C84DA63A}"/>
                  </a:ext>
                </a:extLst>
              </p:cNvPr>
              <p:cNvSpPr>
                <a:spLocks noChangeArrowheads="1"/>
              </p:cNvSpPr>
              <p:nvPr/>
            </p:nvSpPr>
            <p:spPr bwMode="auto">
              <a:xfrm>
                <a:off x="2304" y="9040"/>
                <a:ext cx="20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a)</a:t>
                </a:r>
                <a:endParaRPr lang="nb-NO" altLang="nb-NO" sz="1300"/>
              </a:p>
            </p:txBody>
          </p:sp>
          <p:sp>
            <p:nvSpPr>
              <p:cNvPr id="16421" name="Rectangle 35">
                <a:extLst>
                  <a:ext uri="{FF2B5EF4-FFF2-40B4-BE49-F238E27FC236}">
                    <a16:creationId xmlns:a16="http://schemas.microsoft.com/office/drawing/2014/main" id="{8D25E2A7-80BA-44A5-B6F7-BF36817D3172}"/>
                  </a:ext>
                </a:extLst>
              </p:cNvPr>
              <p:cNvSpPr>
                <a:spLocks noChangeArrowheads="1"/>
              </p:cNvSpPr>
              <p:nvPr/>
            </p:nvSpPr>
            <p:spPr bwMode="auto">
              <a:xfrm>
                <a:off x="2529" y="9038"/>
                <a:ext cx="73"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latin typeface="Arial" panose="020B0604020202020204" pitchFamily="34" charset="0"/>
                  </a:rPr>
                  <a:t> </a:t>
                </a:r>
                <a:endParaRPr lang="nb-NO" altLang="nb-NO" sz="1300"/>
              </a:p>
            </p:txBody>
          </p:sp>
          <p:sp>
            <p:nvSpPr>
              <p:cNvPr id="16422" name="Rectangle 36">
                <a:extLst>
                  <a:ext uri="{FF2B5EF4-FFF2-40B4-BE49-F238E27FC236}">
                    <a16:creationId xmlns:a16="http://schemas.microsoft.com/office/drawing/2014/main" id="{5AF28629-A907-4C27-B657-3564151801BA}"/>
                  </a:ext>
                </a:extLst>
              </p:cNvPr>
              <p:cNvSpPr>
                <a:spLocks noChangeArrowheads="1"/>
              </p:cNvSpPr>
              <p:nvPr/>
            </p:nvSpPr>
            <p:spPr bwMode="auto">
              <a:xfrm>
                <a:off x="2322" y="9843"/>
                <a:ext cx="217"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b)</a:t>
                </a:r>
                <a:endParaRPr lang="nb-NO" altLang="nb-NO" sz="1300"/>
              </a:p>
            </p:txBody>
          </p:sp>
          <p:sp>
            <p:nvSpPr>
              <p:cNvPr id="16423" name="Rectangle 37">
                <a:extLst>
                  <a:ext uri="{FF2B5EF4-FFF2-40B4-BE49-F238E27FC236}">
                    <a16:creationId xmlns:a16="http://schemas.microsoft.com/office/drawing/2014/main" id="{D27D8890-BE05-4664-91FD-6DB991C71F97}"/>
                  </a:ext>
                </a:extLst>
              </p:cNvPr>
              <p:cNvSpPr>
                <a:spLocks noChangeArrowheads="1"/>
              </p:cNvSpPr>
              <p:nvPr/>
            </p:nvSpPr>
            <p:spPr bwMode="auto">
              <a:xfrm>
                <a:off x="2534" y="9840"/>
                <a:ext cx="7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latin typeface="Arial" panose="020B0604020202020204" pitchFamily="34" charset="0"/>
                  </a:rPr>
                  <a:t> </a:t>
                </a:r>
                <a:endParaRPr lang="nb-NO" altLang="nb-NO" sz="1300"/>
              </a:p>
            </p:txBody>
          </p:sp>
          <p:sp>
            <p:nvSpPr>
              <p:cNvPr id="16424" name="Rectangle 38">
                <a:extLst>
                  <a:ext uri="{FF2B5EF4-FFF2-40B4-BE49-F238E27FC236}">
                    <a16:creationId xmlns:a16="http://schemas.microsoft.com/office/drawing/2014/main" id="{8F66D933-CBD8-4546-8366-C6E0438AE0F9}"/>
                  </a:ext>
                </a:extLst>
              </p:cNvPr>
              <p:cNvSpPr>
                <a:spLocks noChangeArrowheads="1"/>
              </p:cNvSpPr>
              <p:nvPr/>
            </p:nvSpPr>
            <p:spPr bwMode="auto">
              <a:xfrm>
                <a:off x="2737" y="9843"/>
                <a:ext cx="6713" cy="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har hatt bosted i riket de siste 5 årene før han sendte melding, og</a:t>
                </a:r>
                <a:endParaRPr lang="nb-NO" altLang="nb-NO" sz="1300"/>
              </a:p>
            </p:txBody>
          </p:sp>
          <p:sp>
            <p:nvSpPr>
              <p:cNvPr id="16425" name="Rectangle 39">
                <a:extLst>
                  <a:ext uri="{FF2B5EF4-FFF2-40B4-BE49-F238E27FC236}">
                    <a16:creationId xmlns:a16="http://schemas.microsoft.com/office/drawing/2014/main" id="{2B85C1F7-F3D2-4EDF-8DB0-DD04D76C7ECD}"/>
                  </a:ext>
                </a:extLst>
              </p:cNvPr>
              <p:cNvSpPr>
                <a:spLocks noChangeArrowheads="1"/>
              </p:cNvSpPr>
              <p:nvPr/>
            </p:nvSpPr>
            <p:spPr bwMode="auto">
              <a:xfrm>
                <a:off x="2304" y="10275"/>
                <a:ext cx="20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c)</a:t>
                </a:r>
                <a:endParaRPr lang="nb-NO" altLang="nb-NO" sz="1300"/>
              </a:p>
            </p:txBody>
          </p:sp>
          <p:sp>
            <p:nvSpPr>
              <p:cNvPr id="16426" name="Rectangle 40">
                <a:extLst>
                  <a:ext uri="{FF2B5EF4-FFF2-40B4-BE49-F238E27FC236}">
                    <a16:creationId xmlns:a16="http://schemas.microsoft.com/office/drawing/2014/main" id="{38CAEEC7-124B-4789-AA61-0BE64B3F69AB}"/>
                  </a:ext>
                </a:extLst>
              </p:cNvPr>
              <p:cNvSpPr>
                <a:spLocks noChangeArrowheads="1"/>
              </p:cNvSpPr>
              <p:nvPr/>
            </p:nvSpPr>
            <p:spPr bwMode="auto">
              <a:xfrm>
                <a:off x="2359" y="10560"/>
                <a:ext cx="73"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latin typeface="Arial" panose="020B0604020202020204" pitchFamily="34" charset="0"/>
                  </a:rPr>
                  <a:t> </a:t>
                </a:r>
                <a:endParaRPr lang="nb-NO" altLang="nb-NO" sz="1300"/>
              </a:p>
            </p:txBody>
          </p:sp>
          <p:sp>
            <p:nvSpPr>
              <p:cNvPr id="16427" name="Rectangle 41">
                <a:extLst>
                  <a:ext uri="{FF2B5EF4-FFF2-40B4-BE49-F238E27FC236}">
                    <a16:creationId xmlns:a16="http://schemas.microsoft.com/office/drawing/2014/main" id="{63B20A8F-9298-4A39-B3E6-03E7C3BED35A}"/>
                  </a:ext>
                </a:extLst>
              </p:cNvPr>
              <p:cNvSpPr>
                <a:spLocks noChangeArrowheads="1"/>
              </p:cNvSpPr>
              <p:nvPr/>
            </p:nvSpPr>
            <p:spPr bwMode="auto">
              <a:xfrm>
                <a:off x="2592" y="10275"/>
                <a:ext cx="4590"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nb-NO" sz="1300">
                    <a:solidFill>
                      <a:srgbClr val="000000"/>
                    </a:solidFill>
                  </a:rPr>
                  <a:t> har bodd i riket i ytterligere minst 5 år, jf b.</a:t>
                </a:r>
                <a:endParaRPr lang="nb-NO" altLang="nb-NO" sz="1300"/>
              </a:p>
            </p:txBody>
          </p:sp>
          <p:sp>
            <p:nvSpPr>
              <p:cNvPr id="16428" name="Text Box 42">
                <a:extLst>
                  <a:ext uri="{FF2B5EF4-FFF2-40B4-BE49-F238E27FC236}">
                    <a16:creationId xmlns:a16="http://schemas.microsoft.com/office/drawing/2014/main" id="{940A8FDC-933E-4290-9EDA-C1760260C85B}"/>
                  </a:ext>
                </a:extLst>
              </p:cNvPr>
              <p:cNvSpPr txBox="1">
                <a:spLocks noChangeArrowheads="1"/>
              </p:cNvSpPr>
              <p:nvPr/>
            </p:nvSpPr>
            <p:spPr bwMode="auto">
              <a:xfrm>
                <a:off x="2592" y="8978"/>
                <a:ext cx="6336"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300"/>
                  <a:t>sender skriftlig melding til Fylkesmannen så snart han har fylt 18 år, og</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1268">
                                            <p:txEl>
                                              <p:pRg st="0" end="0"/>
                                            </p:txEl>
                                          </p:spTgt>
                                        </p:tgtEl>
                                        <p:attrNameLst>
                                          <p:attrName>style.visibility</p:attrName>
                                        </p:attrNameLst>
                                      </p:cBhvr>
                                      <p:to>
                                        <p:strVal val="visible"/>
                                      </p:to>
                                    </p:set>
                                    <p:animEffect transition="in" filter="box(out)">
                                      <p:cBhvr>
                                        <p:cTn id="12" dur="500"/>
                                        <p:tgtEl>
                                          <p:spTgt spid="1126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269"/>
                                        </p:tgtEl>
                                        <p:attrNameLst>
                                          <p:attrName>style.visibility</p:attrName>
                                        </p:attrNameLst>
                                      </p:cBhvr>
                                      <p:to>
                                        <p:strVal val="visible"/>
                                      </p:to>
                                    </p:set>
                                    <p:anim calcmode="lin" valueType="num">
                                      <p:cBhvr additive="base">
                                        <p:cTn id="17" dur="500" fill="hold"/>
                                        <p:tgtEl>
                                          <p:spTgt spid="11269"/>
                                        </p:tgtEl>
                                        <p:attrNameLst>
                                          <p:attrName>ppt_x</p:attrName>
                                        </p:attrNameLst>
                                      </p:cBhvr>
                                      <p:tavLst>
                                        <p:tav tm="0">
                                          <p:val>
                                            <p:strVal val="#ppt_x"/>
                                          </p:val>
                                        </p:tav>
                                        <p:tav tm="100000">
                                          <p:val>
                                            <p:strVal val="#ppt_x"/>
                                          </p:val>
                                        </p:tav>
                                      </p:tavLst>
                                    </p:anim>
                                    <p:anim calcmode="lin" valueType="num">
                                      <p:cBhvr additive="base">
                                        <p:cTn id="18" dur="500" fill="hold"/>
                                        <p:tgtEl>
                                          <p:spTgt spid="1126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1270"/>
                                        </p:tgtEl>
                                        <p:attrNameLst>
                                          <p:attrName>style.visibility</p:attrName>
                                        </p:attrNameLst>
                                      </p:cBhvr>
                                      <p:to>
                                        <p:strVal val="visible"/>
                                      </p:to>
                                    </p:set>
                                    <p:anim calcmode="lin" valueType="num">
                                      <p:cBhvr additive="base">
                                        <p:cTn id="21" dur="500" fill="hold"/>
                                        <p:tgtEl>
                                          <p:spTgt spid="11270"/>
                                        </p:tgtEl>
                                        <p:attrNameLst>
                                          <p:attrName>ppt_x</p:attrName>
                                        </p:attrNameLst>
                                      </p:cBhvr>
                                      <p:tavLst>
                                        <p:tav tm="0">
                                          <p:val>
                                            <p:strVal val="#ppt_x"/>
                                          </p:val>
                                        </p:tav>
                                        <p:tav tm="100000">
                                          <p:val>
                                            <p:strVal val="#ppt_x"/>
                                          </p:val>
                                        </p:tav>
                                      </p:tavLst>
                                    </p:anim>
                                    <p:anim calcmode="lin" valueType="num">
                                      <p:cBhvr additive="base">
                                        <p:cTn id="22" dur="500" fill="hold"/>
                                        <p:tgtEl>
                                          <p:spTgt spid="1127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271"/>
                                        </p:tgtEl>
                                        <p:attrNameLst>
                                          <p:attrName>style.visibility</p:attrName>
                                        </p:attrNameLst>
                                      </p:cBhvr>
                                      <p:to>
                                        <p:strVal val="visible"/>
                                      </p:to>
                                    </p:set>
                                    <p:anim calcmode="lin" valueType="num">
                                      <p:cBhvr additive="base">
                                        <p:cTn id="25" dur="500" fill="hold"/>
                                        <p:tgtEl>
                                          <p:spTgt spid="11271"/>
                                        </p:tgtEl>
                                        <p:attrNameLst>
                                          <p:attrName>ppt_x</p:attrName>
                                        </p:attrNameLst>
                                      </p:cBhvr>
                                      <p:tavLst>
                                        <p:tav tm="0">
                                          <p:val>
                                            <p:strVal val="#ppt_x"/>
                                          </p:val>
                                        </p:tav>
                                        <p:tav tm="100000">
                                          <p:val>
                                            <p:strVal val="#ppt_x"/>
                                          </p:val>
                                        </p:tav>
                                      </p:tavLst>
                                    </p:anim>
                                    <p:anim calcmode="lin" valueType="num">
                                      <p:cBhvr additive="base">
                                        <p:cTn id="26" dur="500" fill="hold"/>
                                        <p:tgtEl>
                                          <p:spTgt spid="1127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1272"/>
                                        </p:tgtEl>
                                        <p:attrNameLst>
                                          <p:attrName>style.visibility</p:attrName>
                                        </p:attrNameLst>
                                      </p:cBhvr>
                                      <p:to>
                                        <p:strVal val="visible"/>
                                      </p:to>
                                    </p:set>
                                    <p:anim calcmode="lin" valueType="num">
                                      <p:cBhvr additive="base">
                                        <p:cTn id="29" dur="500" fill="hold"/>
                                        <p:tgtEl>
                                          <p:spTgt spid="11272"/>
                                        </p:tgtEl>
                                        <p:attrNameLst>
                                          <p:attrName>ppt_x</p:attrName>
                                        </p:attrNameLst>
                                      </p:cBhvr>
                                      <p:tavLst>
                                        <p:tav tm="0">
                                          <p:val>
                                            <p:strVal val="#ppt_x"/>
                                          </p:val>
                                        </p:tav>
                                        <p:tav tm="100000">
                                          <p:val>
                                            <p:strVal val="#ppt_x"/>
                                          </p:val>
                                        </p:tav>
                                      </p:tavLst>
                                    </p:anim>
                                    <p:anim calcmode="lin" valueType="num">
                                      <p:cBhvr additive="base">
                                        <p:cTn id="30" dur="500" fill="hold"/>
                                        <p:tgtEl>
                                          <p:spTgt spid="11272"/>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1273"/>
                                        </p:tgtEl>
                                        <p:attrNameLst>
                                          <p:attrName>style.visibility</p:attrName>
                                        </p:attrNameLst>
                                      </p:cBhvr>
                                      <p:to>
                                        <p:strVal val="visible"/>
                                      </p:to>
                                    </p:set>
                                    <p:anim calcmode="lin" valueType="num">
                                      <p:cBhvr additive="base">
                                        <p:cTn id="33" dur="500" fill="hold"/>
                                        <p:tgtEl>
                                          <p:spTgt spid="11273"/>
                                        </p:tgtEl>
                                        <p:attrNameLst>
                                          <p:attrName>ppt_x</p:attrName>
                                        </p:attrNameLst>
                                      </p:cBhvr>
                                      <p:tavLst>
                                        <p:tav tm="0">
                                          <p:val>
                                            <p:strVal val="#ppt_x"/>
                                          </p:val>
                                        </p:tav>
                                        <p:tav tm="100000">
                                          <p:val>
                                            <p:strVal val="#ppt_x"/>
                                          </p:val>
                                        </p:tav>
                                      </p:tavLst>
                                    </p:anim>
                                    <p:anim calcmode="lin" valueType="num">
                                      <p:cBhvr additive="base">
                                        <p:cTn id="34" dur="500" fill="hold"/>
                                        <p:tgtEl>
                                          <p:spTgt spid="11273"/>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1274"/>
                                        </p:tgtEl>
                                        <p:attrNameLst>
                                          <p:attrName>style.visibility</p:attrName>
                                        </p:attrNameLst>
                                      </p:cBhvr>
                                      <p:to>
                                        <p:strVal val="visible"/>
                                      </p:to>
                                    </p:set>
                                    <p:anim calcmode="lin" valueType="num">
                                      <p:cBhvr additive="base">
                                        <p:cTn id="37" dur="500" fill="hold"/>
                                        <p:tgtEl>
                                          <p:spTgt spid="11274"/>
                                        </p:tgtEl>
                                        <p:attrNameLst>
                                          <p:attrName>ppt_x</p:attrName>
                                        </p:attrNameLst>
                                      </p:cBhvr>
                                      <p:tavLst>
                                        <p:tav tm="0">
                                          <p:val>
                                            <p:strVal val="#ppt_x"/>
                                          </p:val>
                                        </p:tav>
                                        <p:tav tm="100000">
                                          <p:val>
                                            <p:strVal val="#ppt_x"/>
                                          </p:val>
                                        </p:tav>
                                      </p:tavLst>
                                    </p:anim>
                                    <p:anim calcmode="lin" valueType="num">
                                      <p:cBhvr additive="base">
                                        <p:cTn id="38" dur="500" fill="hold"/>
                                        <p:tgtEl>
                                          <p:spTgt spid="112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autoUpdateAnimBg="0"/>
      <p:bldP spid="11269" grpId="0"/>
      <p:bldP spid="11270" grpId="0"/>
      <p:bldP spid="11271" grpId="0"/>
      <p:bldP spid="11272" grpId="0"/>
      <p:bldP spid="11273" grpId="0"/>
      <p:bldP spid="1127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C76BCB5-BEC4-456A-8BF9-A0B12EC1F6DC}"/>
              </a:ext>
            </a:extLst>
          </p:cNvPr>
          <p:cNvSpPr>
            <a:spLocks noGrp="1"/>
          </p:cNvSpPr>
          <p:nvPr>
            <p:ph type="title"/>
          </p:nvPr>
        </p:nvSpPr>
        <p:spPr>
          <a:xfrm>
            <a:off x="685800" y="476672"/>
            <a:ext cx="7772400" cy="865187"/>
          </a:xfrm>
        </p:spPr>
        <p:txBody>
          <a:bodyPr/>
          <a:lstStyle/>
          <a:p>
            <a:pPr>
              <a:defRPr/>
            </a:pPr>
            <a:r>
              <a:rPr lang="en-GB" sz="3200" dirty="0" err="1">
                <a:solidFill>
                  <a:srgbClr val="C00000"/>
                </a:solidFill>
                <a:effectLst>
                  <a:outerShdw blurRad="38100" dist="38100" dir="2700000" algn="tl">
                    <a:srgbClr val="000000">
                      <a:alpha val="43137"/>
                    </a:srgbClr>
                  </a:outerShdw>
                </a:effectLst>
              </a:rPr>
              <a:t>Systemdrevet</a:t>
            </a:r>
            <a:r>
              <a:rPr lang="en-GB" sz="3200" dirty="0">
                <a:solidFill>
                  <a:srgbClr val="C00000"/>
                </a:solidFill>
                <a:effectLst>
                  <a:outerShdw blurRad="38100" dist="38100" dir="2700000" algn="tl">
                    <a:srgbClr val="000000">
                      <a:alpha val="43137"/>
                    </a:srgbClr>
                  </a:outerShdw>
                </a:effectLst>
              </a:rPr>
              <a:t> </a:t>
            </a:r>
            <a:r>
              <a:rPr lang="en-GB" sz="3200" dirty="0" err="1">
                <a:solidFill>
                  <a:srgbClr val="C00000"/>
                </a:solidFill>
                <a:effectLst>
                  <a:outerShdw blurRad="38100" dist="38100" dir="2700000" algn="tl">
                    <a:srgbClr val="000000">
                      <a:alpha val="43137"/>
                    </a:srgbClr>
                  </a:outerShdw>
                </a:effectLst>
              </a:rPr>
              <a:t>lovendring</a:t>
            </a:r>
            <a:endParaRPr lang="en-GB" sz="3200" dirty="0">
              <a:solidFill>
                <a:srgbClr val="C00000"/>
              </a:solidFill>
              <a:effectLst>
                <a:outerShdw blurRad="38100" dist="38100" dir="2700000" algn="tl">
                  <a:srgbClr val="000000">
                    <a:alpha val="43137"/>
                  </a:srgbClr>
                </a:outerShdw>
              </a:effectLst>
            </a:endParaRPr>
          </a:p>
        </p:txBody>
      </p:sp>
      <p:sp>
        <p:nvSpPr>
          <p:cNvPr id="3" name="Plassholder for innhold 2">
            <a:extLst>
              <a:ext uri="{FF2B5EF4-FFF2-40B4-BE49-F238E27FC236}">
                <a16:creationId xmlns:a16="http://schemas.microsoft.com/office/drawing/2014/main" id="{74881B80-88F7-499F-9F3B-6CB1F229B571}"/>
              </a:ext>
            </a:extLst>
          </p:cNvPr>
          <p:cNvSpPr>
            <a:spLocks noGrp="1"/>
          </p:cNvSpPr>
          <p:nvPr>
            <p:ph idx="1"/>
          </p:nvPr>
        </p:nvSpPr>
        <p:spPr>
          <a:xfrm>
            <a:off x="468313" y="1988839"/>
            <a:ext cx="8412162" cy="4535785"/>
          </a:xfrm>
        </p:spPr>
        <p:txBody>
          <a:bodyPr/>
          <a:lstStyle/>
          <a:p>
            <a:r>
              <a:rPr lang="nb-NO" altLang="nb-NO" sz="2400" dirty="0"/>
              <a:t>Gjelder regelendring for å kunne legge til rette for / realisere et hensiktsmessig informasjonssystem</a:t>
            </a:r>
          </a:p>
          <a:p>
            <a:r>
              <a:rPr lang="nb-NO" altLang="nb-NO" sz="2400" dirty="0"/>
              <a:t>Kan særlig gjelde:</a:t>
            </a:r>
          </a:p>
          <a:p>
            <a:pPr lvl="1"/>
            <a:r>
              <a:rPr lang="nb-NO" altLang="nb-NO" sz="2000" dirty="0"/>
              <a:t>Bestemmelser som utnytter personvernforordningens hjemler til å gi nasjonale bestemmelser</a:t>
            </a:r>
          </a:p>
          <a:p>
            <a:pPr lvl="1"/>
            <a:r>
              <a:rPr lang="nb-NO" altLang="nb-NO" sz="2000" dirty="0"/>
              <a:t>Bestemmelser som hindrer eller begrenser automatisert rettsanvendelse</a:t>
            </a:r>
          </a:p>
          <a:p>
            <a:pPr lvl="1"/>
            <a:r>
              <a:rPr lang="nb-NO" altLang="nb-NO" sz="2000" dirty="0"/>
              <a:t>Bestemmelser som hindrer eller begrenser tilgang til relevante opplysninger, særlig om enkeltpersoner</a:t>
            </a:r>
          </a:p>
          <a:p>
            <a:pPr lvl="1"/>
            <a:r>
              <a:rPr lang="nb-NO" altLang="nb-NO" sz="2000" dirty="0"/>
              <a:t>Bestemmelser som pålegger og klargjør ulike aktørers aktive rolle i saksbehandlingen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AF67663-270B-4F85-8C40-2B7E184FD601}"/>
              </a:ext>
            </a:extLst>
          </p:cNvPr>
          <p:cNvSpPr>
            <a:spLocks noGrp="1"/>
          </p:cNvSpPr>
          <p:nvPr>
            <p:ph type="title"/>
          </p:nvPr>
        </p:nvSpPr>
        <p:spPr>
          <a:xfrm>
            <a:off x="685800" y="188640"/>
            <a:ext cx="7846640" cy="936104"/>
          </a:xfrm>
        </p:spPr>
        <p:txBody>
          <a:bodyPr/>
          <a:lstStyle/>
          <a:p>
            <a:pPr algn="l"/>
            <a:r>
              <a:rPr lang="nb-NO" sz="3000" dirty="0">
                <a:solidFill>
                  <a:srgbClr val="C00000"/>
                </a:solidFill>
              </a:rPr>
              <a:t>Bestemmelser som utnytter personvernforord-</a:t>
            </a:r>
            <a:r>
              <a:rPr lang="nb-NO" sz="3000" dirty="0" err="1">
                <a:solidFill>
                  <a:srgbClr val="C00000"/>
                </a:solidFill>
              </a:rPr>
              <a:t>ningens</a:t>
            </a:r>
            <a:r>
              <a:rPr lang="nb-NO" sz="3000" dirty="0">
                <a:solidFill>
                  <a:srgbClr val="C00000"/>
                </a:solidFill>
              </a:rPr>
              <a:t> hjemler til å gi nasjonale bestemmelser</a:t>
            </a:r>
            <a:br>
              <a:rPr lang="nb-NO" sz="3000" dirty="0">
                <a:solidFill>
                  <a:srgbClr val="C00000"/>
                </a:solidFill>
              </a:rPr>
            </a:br>
            <a:endParaRPr lang="nb-NO" sz="3000" dirty="0">
              <a:solidFill>
                <a:srgbClr val="C00000"/>
              </a:solidFill>
            </a:endParaRPr>
          </a:p>
        </p:txBody>
      </p:sp>
      <p:sp>
        <p:nvSpPr>
          <p:cNvPr id="3" name="Plassholder for innhold 2">
            <a:extLst>
              <a:ext uri="{FF2B5EF4-FFF2-40B4-BE49-F238E27FC236}">
                <a16:creationId xmlns:a16="http://schemas.microsoft.com/office/drawing/2014/main" id="{D0AEE449-7DFF-4569-8F2F-F7FCF91FD384}"/>
              </a:ext>
            </a:extLst>
          </p:cNvPr>
          <p:cNvSpPr>
            <a:spLocks noGrp="1"/>
          </p:cNvSpPr>
          <p:nvPr>
            <p:ph idx="1"/>
          </p:nvPr>
        </p:nvSpPr>
        <p:spPr>
          <a:xfrm>
            <a:off x="323528" y="1052736"/>
            <a:ext cx="8424936" cy="5472608"/>
          </a:xfrm>
        </p:spPr>
        <p:txBody>
          <a:bodyPr>
            <a:normAutofit fontScale="62500" lnSpcReduction="20000"/>
          </a:bodyPr>
          <a:lstStyle/>
          <a:p>
            <a:pPr>
              <a:buFont typeface="Wingdings" panose="05000000000000000000" pitchFamily="2" charset="2"/>
              <a:buChar char="v"/>
            </a:pPr>
            <a:r>
              <a:rPr lang="nb-NO" sz="2400" dirty="0"/>
              <a:t>Her må en i første rekke sjekke om det er hjemler i personvernforordningen som kan gi grunnlag for nasjonale bestemmelser i særlovgivning e.l.</a:t>
            </a:r>
          </a:p>
          <a:p>
            <a:pPr>
              <a:buFont typeface="Wingdings" panose="05000000000000000000" pitchFamily="2" charset="2"/>
              <a:buChar char="v"/>
            </a:pPr>
            <a:r>
              <a:rPr lang="nb-NO" sz="2400" dirty="0"/>
              <a:t>Personopplysningsloven inneholder noen generelle nasjonale bestemmelser:</a:t>
            </a:r>
          </a:p>
          <a:p>
            <a:pPr marL="339725" lvl="1" indent="0">
              <a:buNone/>
            </a:pPr>
            <a:r>
              <a:rPr lang="nb-NO" dirty="0">
                <a:solidFill>
                  <a:srgbClr val="C00000"/>
                </a:solidFill>
              </a:rPr>
              <a:t>§ 7</a:t>
            </a:r>
          </a:p>
          <a:p>
            <a:pPr marL="625475" lvl="2" indent="-285750"/>
            <a:r>
              <a:rPr lang="nb-NO" dirty="0"/>
              <a:t>Datatilsynet kan i </a:t>
            </a:r>
            <a:r>
              <a:rPr lang="nb-NO" i="1" dirty="0"/>
              <a:t>særlige tilfeller </a:t>
            </a:r>
            <a:r>
              <a:rPr lang="nb-NO" dirty="0"/>
              <a:t>gi tillatelse (enkeltvedtak) til å behandle «sensitive personopplysninger (jf. PVF artikkel 9(1)) dersom behandling er </a:t>
            </a:r>
            <a:r>
              <a:rPr lang="nb-NO" i="1" dirty="0"/>
              <a:t>nødvendig av hensyn til viktige allmenne interesser</a:t>
            </a:r>
          </a:p>
          <a:p>
            <a:pPr marL="625475" lvl="2" indent="-285750"/>
            <a:r>
              <a:rPr lang="nb-NO" dirty="0"/>
              <a:t>Datatilsynet skal i så fall fastsette vilkår for å verne den registrertes grunnleggende rettigheter og interesser</a:t>
            </a:r>
          </a:p>
          <a:p>
            <a:pPr marL="625475" lvl="2" indent="-285750"/>
            <a:r>
              <a:rPr lang="nb-NO" dirty="0"/>
              <a:t>I tillegg kan Kongen gi forskrift om samme og bestemmelser om vern av den enkelte skal fastsettes i forskriften</a:t>
            </a:r>
          </a:p>
          <a:p>
            <a:pPr marL="339725" lvl="1" indent="0">
              <a:buNone/>
            </a:pPr>
            <a:r>
              <a:rPr lang="nb-NO" dirty="0">
                <a:solidFill>
                  <a:srgbClr val="C00000"/>
                </a:solidFill>
              </a:rPr>
              <a:t>§ 8</a:t>
            </a:r>
          </a:p>
          <a:p>
            <a:pPr marL="625475" lvl="2" indent="-285750"/>
            <a:r>
              <a:rPr lang="nb-NO" dirty="0"/>
              <a:t>Personopplysninger  kan  behandles  (jf. PVF art.  6(1)(e)) dersom  det  er  nødvendig  for  arkivformål  i  allmennhetens  interesse eller statistikkformål</a:t>
            </a:r>
          </a:p>
          <a:p>
            <a:pPr marL="625475" lvl="2" indent="-285750"/>
            <a:r>
              <a:rPr lang="nb-NO" dirty="0"/>
              <a:t>Behandlingen skal være omfattet av nødvendige garantier i samsvar med PVF art. 89(1)</a:t>
            </a:r>
          </a:p>
          <a:p>
            <a:pPr marL="339725" lvl="1" indent="0">
              <a:buNone/>
            </a:pPr>
            <a:r>
              <a:rPr lang="nb-NO" dirty="0">
                <a:solidFill>
                  <a:srgbClr val="C00000"/>
                </a:solidFill>
              </a:rPr>
              <a:t>§ 9</a:t>
            </a:r>
          </a:p>
          <a:p>
            <a:pPr marL="625475" lvl="2" indent="-285750"/>
            <a:r>
              <a:rPr lang="nb-NO" dirty="0"/>
              <a:t>Sensitive personopplysninger (jf. art. 9(1)) kan behandles uten samtykke fra den registrerte dersom behandlingen er nødvendig for arkivformål eller statistiske formål  i allmennhetens interesse, og samfunnets interesse i at behandlingen finner sted, klart overstiger ulempene for den enkelte</a:t>
            </a:r>
          </a:p>
          <a:p>
            <a:pPr marL="625475" lvl="2" indent="-285750"/>
            <a:r>
              <a:rPr lang="nb-NO" dirty="0"/>
              <a:t>Behandlingen skal være omfattet av nødvendige garantier i samsvar med PVF art. 89(1), og behandlingsansvarlige skal rådføre seg med personvernombudet, jf. PVF art. 37</a:t>
            </a:r>
          </a:p>
          <a:p>
            <a:pPr marL="625475" lvl="2" indent="-285750"/>
            <a:r>
              <a:rPr lang="nb-NO" dirty="0"/>
              <a:t>Kongen kan gi forskrifter om behandling av sensitive personopplysninger som nevnt i punktet ovenfor</a:t>
            </a:r>
          </a:p>
          <a:p>
            <a:pPr lvl="2"/>
            <a:endParaRPr lang="nb-NO" dirty="0"/>
          </a:p>
          <a:p>
            <a:pPr lvl="2"/>
            <a:endParaRPr lang="nb-NO" dirty="0"/>
          </a:p>
        </p:txBody>
      </p:sp>
    </p:spTree>
    <p:extLst>
      <p:ext uri="{BB962C8B-B14F-4D97-AF65-F5344CB8AC3E}">
        <p14:creationId xmlns:p14="http://schemas.microsoft.com/office/powerpoint/2010/main" val="1864122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5B25E23-0B4B-4917-9D5C-257D257DD2DD}"/>
              </a:ext>
            </a:extLst>
          </p:cNvPr>
          <p:cNvSpPr>
            <a:spLocks noGrp="1"/>
          </p:cNvSpPr>
          <p:nvPr>
            <p:ph type="title"/>
          </p:nvPr>
        </p:nvSpPr>
        <p:spPr/>
        <p:txBody>
          <a:bodyPr/>
          <a:lstStyle/>
          <a:p>
            <a:pPr marL="266700" lvl="1" indent="11113" algn="l">
              <a:spcBef>
                <a:spcPct val="20000"/>
              </a:spcBef>
            </a:pPr>
            <a:r>
              <a:rPr lang="nb-NO" altLang="nb-NO" sz="3200" dirty="0">
                <a:solidFill>
                  <a:srgbClr val="C00000"/>
                </a:solidFill>
                <a:latin typeface="Times New Roman"/>
              </a:rPr>
              <a:t>Bestemmelser som hindrer eller begrenser</a:t>
            </a:r>
            <a:br>
              <a:rPr lang="nb-NO" altLang="nb-NO" sz="3200" dirty="0">
                <a:solidFill>
                  <a:srgbClr val="C00000"/>
                </a:solidFill>
                <a:latin typeface="Times New Roman"/>
              </a:rPr>
            </a:br>
            <a:r>
              <a:rPr lang="nb-NO" altLang="nb-NO" sz="3200" dirty="0">
                <a:solidFill>
                  <a:srgbClr val="C00000"/>
                </a:solidFill>
                <a:latin typeface="Times New Roman"/>
              </a:rPr>
              <a:t>tilgang til relevante opplysninger</a:t>
            </a:r>
            <a:endParaRPr lang="nb-NO" sz="3200" dirty="0">
              <a:solidFill>
                <a:srgbClr val="C00000"/>
              </a:solidFill>
            </a:endParaRPr>
          </a:p>
        </p:txBody>
      </p:sp>
      <p:sp>
        <p:nvSpPr>
          <p:cNvPr id="3" name="Plassholder for innhold 2">
            <a:extLst>
              <a:ext uri="{FF2B5EF4-FFF2-40B4-BE49-F238E27FC236}">
                <a16:creationId xmlns:a16="http://schemas.microsoft.com/office/drawing/2014/main" id="{F23FF290-E324-471B-A976-F4D580B9891C}"/>
              </a:ext>
            </a:extLst>
          </p:cNvPr>
          <p:cNvSpPr>
            <a:spLocks noGrp="1"/>
          </p:cNvSpPr>
          <p:nvPr>
            <p:ph idx="1"/>
          </p:nvPr>
        </p:nvSpPr>
        <p:spPr>
          <a:xfrm>
            <a:off x="685800" y="2132856"/>
            <a:ext cx="7772400" cy="4032448"/>
          </a:xfrm>
        </p:spPr>
        <p:txBody>
          <a:bodyPr>
            <a:normAutofit fontScale="92500"/>
          </a:bodyPr>
          <a:lstStyle/>
          <a:p>
            <a:r>
              <a:rPr lang="nb-NO" sz="2400" dirty="0"/>
              <a:t>Gjelder særlig forbud mot å gi opplysninger videre (taushetsplikt)</a:t>
            </a:r>
          </a:p>
          <a:p>
            <a:r>
              <a:rPr lang="nb-NO" sz="2400" dirty="0"/>
              <a:t>Aktuelt å endre til å gi plikt eller tillatelse til å gi opplysninger uten hinder av taushetsplikt, jf. fvl § 13f annet ledd</a:t>
            </a:r>
          </a:p>
          <a:p>
            <a:r>
              <a:rPr lang="nb-NO" sz="2400" dirty="0"/>
              <a:t>Må i så fall presisere hva som utløser plikten/tillatelsen, f.eks.:</a:t>
            </a:r>
          </a:p>
          <a:p>
            <a:pPr marL="857250" lvl="1" indent="-457200">
              <a:buFont typeface="+mj-lt"/>
              <a:buAutoNum type="arabicParenR"/>
            </a:pPr>
            <a:r>
              <a:rPr lang="nb-NO" sz="2000" dirty="0"/>
              <a:t>Opplysninger gis til en bestemt tid eller et bestemt tidsrom</a:t>
            </a:r>
          </a:p>
          <a:p>
            <a:pPr marL="857250" lvl="1" indent="-457200">
              <a:buFont typeface="+mj-lt"/>
              <a:buAutoNum type="arabicParenR"/>
            </a:pPr>
            <a:r>
              <a:rPr lang="nb-NO" sz="2000" dirty="0"/>
              <a:t>Opplysninger gis når mottakerorganet krever det</a:t>
            </a:r>
          </a:p>
          <a:p>
            <a:pPr marL="857250" lvl="1" indent="-457200">
              <a:buFont typeface="+mj-lt"/>
              <a:buAutoNum type="arabicParenR"/>
            </a:pPr>
            <a:r>
              <a:rPr lang="nb-NO" sz="2000" dirty="0"/>
              <a:t>Opplysninger gis ved visse angitte hendelser i avgiverorganets system</a:t>
            </a:r>
          </a:p>
          <a:p>
            <a:pPr marL="857250" lvl="1" indent="-457200">
              <a:buFont typeface="+mj-lt"/>
              <a:buAutoNum type="arabicParenR"/>
            </a:pPr>
            <a:r>
              <a:rPr lang="nb-NO" sz="2000" dirty="0"/>
              <a:t>Opplysninger gis ved visse angitte hendelser i mottakerorganets system</a:t>
            </a:r>
          </a:p>
          <a:p>
            <a:endParaRPr lang="nb-NO" sz="2400" dirty="0"/>
          </a:p>
        </p:txBody>
      </p:sp>
    </p:spTree>
    <p:extLst>
      <p:ext uri="{BB962C8B-B14F-4D97-AF65-F5344CB8AC3E}">
        <p14:creationId xmlns:p14="http://schemas.microsoft.com/office/powerpoint/2010/main" val="3688286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FC88ED5-8C5B-4828-9D8B-27B0A1B5515A}"/>
              </a:ext>
            </a:extLst>
          </p:cNvPr>
          <p:cNvSpPr>
            <a:spLocks noGrp="1"/>
          </p:cNvSpPr>
          <p:nvPr>
            <p:ph type="title"/>
          </p:nvPr>
        </p:nvSpPr>
        <p:spPr>
          <a:xfrm>
            <a:off x="685800" y="476672"/>
            <a:ext cx="7772400" cy="1019200"/>
          </a:xfrm>
        </p:spPr>
        <p:txBody>
          <a:bodyPr/>
          <a:lstStyle/>
          <a:p>
            <a:pPr algn="l"/>
            <a:r>
              <a:rPr lang="nb-NO" sz="3200" dirty="0">
                <a:solidFill>
                  <a:srgbClr val="C00000"/>
                </a:solidFill>
              </a:rPr>
              <a:t>Bestemmelser som for øvrig hindrer eller begrenser automatisert rettsanvendelse</a:t>
            </a:r>
            <a:br>
              <a:rPr lang="nb-NO" sz="3200" dirty="0">
                <a:solidFill>
                  <a:srgbClr val="C00000"/>
                </a:solidFill>
              </a:rPr>
            </a:br>
            <a:endParaRPr lang="nb-NO" sz="3200" dirty="0">
              <a:solidFill>
                <a:srgbClr val="C00000"/>
              </a:solidFill>
            </a:endParaRPr>
          </a:p>
        </p:txBody>
      </p:sp>
      <p:sp>
        <p:nvSpPr>
          <p:cNvPr id="3" name="Plassholder for innhold 2">
            <a:extLst>
              <a:ext uri="{FF2B5EF4-FFF2-40B4-BE49-F238E27FC236}">
                <a16:creationId xmlns:a16="http://schemas.microsoft.com/office/drawing/2014/main" id="{2319E251-7189-43C6-A79A-075A25F37A69}"/>
              </a:ext>
            </a:extLst>
          </p:cNvPr>
          <p:cNvSpPr>
            <a:spLocks noGrp="1"/>
          </p:cNvSpPr>
          <p:nvPr>
            <p:ph idx="1"/>
          </p:nvPr>
        </p:nvSpPr>
        <p:spPr/>
        <p:txBody>
          <a:bodyPr>
            <a:normAutofit lnSpcReduction="10000"/>
          </a:bodyPr>
          <a:lstStyle/>
          <a:p>
            <a:r>
              <a:rPr lang="nb-NO" sz="2400" dirty="0"/>
              <a:t>Bestemmelser som forutsetter individuell behandling</a:t>
            </a:r>
          </a:p>
          <a:p>
            <a:r>
              <a:rPr lang="nb-NO" sz="2400" dirty="0"/>
              <a:t>Bestemmelser som fastsetter begrepsinnhold som ikke passer med tilgjengelige data</a:t>
            </a:r>
          </a:p>
          <a:p>
            <a:r>
              <a:rPr lang="nb-NO" sz="2400" dirty="0"/>
              <a:t>Skjønn</a:t>
            </a:r>
          </a:p>
          <a:p>
            <a:r>
              <a:rPr lang="nb-NO" sz="2400" dirty="0"/>
              <a:t>Positivt uttrykt kan det være aktuelt å klart forutsette bruk av maskinlesbare kilder mv, dvs. gi et klart bilde av den faktiske saksbehandlingen som vil bli utført</a:t>
            </a:r>
          </a:p>
          <a:p>
            <a:r>
              <a:rPr lang="nb-NO" sz="2400" dirty="0">
                <a:solidFill>
                  <a:srgbClr val="FFC000"/>
                </a:solidFill>
              </a:rPr>
              <a:t>NB! </a:t>
            </a:r>
            <a:r>
              <a:rPr lang="nb-NO" sz="2400" dirty="0"/>
              <a:t>Kan være gode grunner til å beholde individuell behandling og skjønn mv</a:t>
            </a:r>
          </a:p>
          <a:p>
            <a:r>
              <a:rPr lang="nb-NO" sz="2400" dirty="0">
                <a:solidFill>
                  <a:srgbClr val="C00000"/>
                </a:solidFill>
              </a:rPr>
              <a:t>NB! </a:t>
            </a:r>
            <a:r>
              <a:rPr lang="nb-NO" sz="2400" dirty="0"/>
              <a:t>Også fravær av bestemmelser kan gi grunn til lov-/forskriftsendring (jf. «hvite flekker», avsnitt 8.6 i pensum)</a:t>
            </a:r>
          </a:p>
        </p:txBody>
      </p:sp>
    </p:spTree>
    <p:extLst>
      <p:ext uri="{BB962C8B-B14F-4D97-AF65-F5344CB8AC3E}">
        <p14:creationId xmlns:p14="http://schemas.microsoft.com/office/powerpoint/2010/main" val="2488199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49553C3-D93F-4AA9-A2CF-56C495A6837A}"/>
              </a:ext>
            </a:extLst>
          </p:cNvPr>
          <p:cNvSpPr>
            <a:spLocks noGrp="1"/>
          </p:cNvSpPr>
          <p:nvPr>
            <p:ph type="title"/>
          </p:nvPr>
        </p:nvSpPr>
        <p:spPr>
          <a:xfrm>
            <a:off x="467544" y="609600"/>
            <a:ext cx="8208912" cy="1143000"/>
          </a:xfrm>
        </p:spPr>
        <p:txBody>
          <a:bodyPr/>
          <a:lstStyle/>
          <a:p>
            <a:pPr marL="179388" lvl="1" indent="11113" algn="l">
              <a:spcBef>
                <a:spcPct val="20000"/>
              </a:spcBef>
            </a:pPr>
            <a:r>
              <a:rPr lang="nb-NO" altLang="nb-NO" sz="3100" dirty="0">
                <a:solidFill>
                  <a:srgbClr val="C00000"/>
                </a:solidFill>
                <a:latin typeface="Times New Roman"/>
              </a:rPr>
              <a:t>Bestemmelser som pålegger og klargjør ulike aktørers aktive rolle i saksbehandlingen</a:t>
            </a:r>
            <a:endParaRPr lang="nb-NO" sz="3100" dirty="0">
              <a:solidFill>
                <a:srgbClr val="C00000"/>
              </a:solidFill>
            </a:endParaRPr>
          </a:p>
        </p:txBody>
      </p:sp>
      <p:sp>
        <p:nvSpPr>
          <p:cNvPr id="3" name="Plassholder for innhold 2">
            <a:extLst>
              <a:ext uri="{FF2B5EF4-FFF2-40B4-BE49-F238E27FC236}">
                <a16:creationId xmlns:a16="http://schemas.microsoft.com/office/drawing/2014/main" id="{CC03F13E-9610-437D-AA35-894FEF2FC189}"/>
              </a:ext>
            </a:extLst>
          </p:cNvPr>
          <p:cNvSpPr>
            <a:spLocks noGrp="1"/>
          </p:cNvSpPr>
          <p:nvPr>
            <p:ph idx="1"/>
          </p:nvPr>
        </p:nvSpPr>
        <p:spPr/>
        <p:txBody>
          <a:bodyPr>
            <a:normAutofit fontScale="85000" lnSpcReduction="10000"/>
          </a:bodyPr>
          <a:lstStyle/>
          <a:p>
            <a:r>
              <a:rPr lang="nb-NO" dirty="0"/>
              <a:t>Særlig tre roller aktuelle å klarlegge</a:t>
            </a:r>
          </a:p>
          <a:p>
            <a:pPr lvl="1"/>
            <a:r>
              <a:rPr lang="nb-NO" dirty="0"/>
              <a:t>Direkte plassering av behandlingsansvar</a:t>
            </a:r>
          </a:p>
          <a:p>
            <a:pPr lvl="1"/>
            <a:r>
              <a:rPr lang="nb-NO" dirty="0"/>
              <a:t>Klargjøring av krav til selvbetjening</a:t>
            </a:r>
          </a:p>
          <a:p>
            <a:pPr lvl="1"/>
            <a:r>
              <a:rPr lang="nb-NO" dirty="0"/>
              <a:t>Pålegg om opplysnings-/oppgaveplikt mv. (jf. fvl § 14) og nærmere krav til og forutsetninger for dette</a:t>
            </a:r>
          </a:p>
          <a:p>
            <a:r>
              <a:rPr lang="nb-NO" dirty="0"/>
              <a:t>Pålegg rettet mot eksterne aktører vil normalt kreve lovhjemmel</a:t>
            </a:r>
          </a:p>
          <a:p>
            <a:r>
              <a:rPr lang="nb-NO" dirty="0"/>
              <a:t>Internt innen et forvaltningshierarki (dvs. når det er instruksjons- og organisasjonsmyndighet), kan instruks og avtale være tilstrekkelig</a:t>
            </a:r>
          </a:p>
          <a:p>
            <a:endParaRPr lang="nb-NO" dirty="0"/>
          </a:p>
        </p:txBody>
      </p:sp>
    </p:spTree>
    <p:extLst>
      <p:ext uri="{BB962C8B-B14F-4D97-AF65-F5344CB8AC3E}">
        <p14:creationId xmlns:p14="http://schemas.microsoft.com/office/powerpoint/2010/main" val="88760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02818D-720F-460C-92EA-1AD8A35BB871}"/>
              </a:ext>
            </a:extLst>
          </p:cNvPr>
          <p:cNvSpPr>
            <a:spLocks noGrp="1"/>
          </p:cNvSpPr>
          <p:nvPr>
            <p:ph type="title"/>
          </p:nvPr>
        </p:nvSpPr>
        <p:spPr/>
        <p:txBody>
          <a:bodyPr/>
          <a:lstStyle/>
          <a:p>
            <a:r>
              <a:rPr lang="nb-NO" sz="3200" dirty="0">
                <a:solidFill>
                  <a:srgbClr val="800080"/>
                </a:solidFill>
              </a:rPr>
              <a:t>Kjennetegn ved lovgivning som er «automatiseringsvennlig»</a:t>
            </a:r>
          </a:p>
        </p:txBody>
      </p:sp>
      <p:sp>
        <p:nvSpPr>
          <p:cNvPr id="3" name="Plassholder for innhold 2">
            <a:extLst>
              <a:ext uri="{FF2B5EF4-FFF2-40B4-BE49-F238E27FC236}">
                <a16:creationId xmlns:a16="http://schemas.microsoft.com/office/drawing/2014/main" id="{ACC76A0E-27CD-4229-88DB-8299759EEC7A}"/>
              </a:ext>
            </a:extLst>
          </p:cNvPr>
          <p:cNvSpPr>
            <a:spLocks noGrp="1"/>
          </p:cNvSpPr>
          <p:nvPr>
            <p:ph idx="1"/>
          </p:nvPr>
        </p:nvSpPr>
        <p:spPr>
          <a:noFill/>
        </p:spPr>
        <p:txBody>
          <a:bodyPr>
            <a:normAutofit fontScale="92500" lnSpcReduction="10000"/>
          </a:bodyPr>
          <a:lstStyle/>
          <a:p>
            <a:pPr lvl="0"/>
            <a:r>
              <a:rPr lang="nb-NO" sz="2200" dirty="0"/>
              <a:t>forholdsvis detaljerte lovtekster, som</a:t>
            </a:r>
          </a:p>
          <a:p>
            <a:pPr lvl="1"/>
            <a:r>
              <a:rPr lang="nb-NO" sz="2000" dirty="0"/>
              <a:t>gjør bruk av klart definerte (men ikke </a:t>
            </a:r>
            <a:r>
              <a:rPr lang="nb-NO" sz="2000" i="1" dirty="0"/>
              <a:t>for</a:t>
            </a:r>
            <a:r>
              <a:rPr lang="nb-NO" sz="2000" dirty="0"/>
              <a:t> definerte!) begreper for å betegne sakens fakta (kan være behov for noe fleksibilitet i begrepsforståelsen), og </a:t>
            </a:r>
          </a:p>
          <a:p>
            <a:pPr lvl="1"/>
            <a:r>
              <a:rPr lang="nb-NO" sz="2000" dirty="0"/>
              <a:t>klart uttrykker behandlingsreglene, dvs. hva som skal skje med disse opplysningene for å kommer frem til gyldige vedtak (neppe akseptable grunner til uklarhet mht. slike regler)</a:t>
            </a:r>
          </a:p>
          <a:p>
            <a:pPr lvl="0"/>
            <a:endParaRPr lang="nb-NO" sz="2200" dirty="0"/>
          </a:p>
          <a:p>
            <a:pPr lvl="0">
              <a:buFont typeface="Wingdings" panose="05000000000000000000" pitchFamily="2" charset="2"/>
              <a:buChar char="v"/>
            </a:pPr>
            <a:r>
              <a:rPr lang="nb-NO" sz="2200" dirty="0"/>
              <a:t>Det går an å hevde at dette bør være alminnelige krav til lover med god kvalitet!</a:t>
            </a:r>
          </a:p>
          <a:p>
            <a:pPr lvl="0">
              <a:buFont typeface="Wingdings" panose="05000000000000000000" pitchFamily="2" charset="2"/>
              <a:buChar char="v"/>
            </a:pPr>
            <a:r>
              <a:rPr lang="nb-NO" sz="2200" dirty="0"/>
              <a:t>Hovedsaken er uansett er lovgiver er </a:t>
            </a:r>
            <a:r>
              <a:rPr lang="nb-NO" sz="2200" i="1" dirty="0"/>
              <a:t>bevisst</a:t>
            </a:r>
            <a:r>
              <a:rPr lang="nb-NO" sz="2200" dirty="0"/>
              <a:t> på digitaliserings-/automatiseringsbehov, og tar stilling til hvor stor betydning disse behovene skal ha for utforming av lovteksten</a:t>
            </a:r>
          </a:p>
          <a:p>
            <a:pPr marL="0" indent="0">
              <a:buNone/>
            </a:pPr>
            <a:endParaRPr lang="nb-NO" sz="2200" dirty="0"/>
          </a:p>
        </p:txBody>
      </p:sp>
    </p:spTree>
    <p:extLst>
      <p:ext uri="{BB962C8B-B14F-4D97-AF65-F5344CB8AC3E}">
        <p14:creationId xmlns:p14="http://schemas.microsoft.com/office/powerpoint/2010/main" val="3756227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74E276C-2332-473A-B17D-799E592ACC3B}"/>
              </a:ext>
            </a:extLst>
          </p:cNvPr>
          <p:cNvSpPr>
            <a:spLocks noGrp="1" noChangeArrowheads="1"/>
          </p:cNvSpPr>
          <p:nvPr>
            <p:ph type="title"/>
          </p:nvPr>
        </p:nvSpPr>
        <p:spPr>
          <a:xfrm>
            <a:off x="642938" y="0"/>
            <a:ext cx="7772400" cy="838200"/>
          </a:xfrm>
        </p:spPr>
        <p:txBody>
          <a:bodyPr/>
          <a:lstStyle/>
          <a:p>
            <a:pPr>
              <a:defRPr/>
            </a:pPr>
            <a:r>
              <a:rPr lang="nb-NO" sz="3200" dirty="0">
                <a:solidFill>
                  <a:schemeClr val="tx1"/>
                </a:solidFill>
                <a:effectLst>
                  <a:outerShdw blurRad="38100" dist="38100" dir="2700000" algn="tl">
                    <a:srgbClr val="C0C0C0"/>
                  </a:outerShdw>
                </a:effectLst>
              </a:rPr>
              <a:t>Oversikt</a:t>
            </a:r>
          </a:p>
        </p:txBody>
      </p:sp>
      <p:sp>
        <p:nvSpPr>
          <p:cNvPr id="10243" name="Rectangle 3">
            <a:extLst>
              <a:ext uri="{FF2B5EF4-FFF2-40B4-BE49-F238E27FC236}">
                <a16:creationId xmlns:a16="http://schemas.microsoft.com/office/drawing/2014/main" id="{CF484484-D3BD-408E-B873-4796B9581563}"/>
              </a:ext>
            </a:extLst>
          </p:cNvPr>
          <p:cNvSpPr>
            <a:spLocks noChangeArrowheads="1"/>
          </p:cNvSpPr>
          <p:nvPr/>
        </p:nvSpPr>
        <p:spPr bwMode="auto">
          <a:xfrm>
            <a:off x="539552" y="785813"/>
            <a:ext cx="8064896" cy="5595937"/>
          </a:xfrm>
          <a:prstGeom prst="rect">
            <a:avLst/>
          </a:prstGeom>
          <a:noFill/>
          <a:ln w="9525">
            <a:noFill/>
            <a:miter lim="800000"/>
            <a:headEnd/>
            <a:tailEnd/>
          </a:ln>
          <a:effectLst/>
        </p:spPr>
        <p:txBody>
          <a:bodyPr>
            <a:normAutofit/>
          </a:bodyPr>
          <a:lstStyle/>
          <a:p>
            <a:pPr marL="342900" indent="-342900">
              <a:spcBef>
                <a:spcPct val="20000"/>
              </a:spcBef>
              <a:buFontTx/>
              <a:buChar char="•"/>
              <a:defRPr/>
            </a:pPr>
            <a:r>
              <a:rPr lang="nb-NO" b="1" dirty="0"/>
              <a:t>Kan skjelne mellom tre situasjoner knyttet til systemutvikling der regelverksutvikling er aktuelt:</a:t>
            </a:r>
          </a:p>
          <a:p>
            <a:pPr marL="990600" lvl="1" indent="-457200">
              <a:spcBef>
                <a:spcPct val="20000"/>
              </a:spcBef>
              <a:buFont typeface="+mj-lt"/>
              <a:buAutoNum type="arabicParenR"/>
              <a:defRPr/>
            </a:pPr>
            <a:r>
              <a:rPr lang="nb-NO" dirty="0">
                <a:solidFill>
                  <a:srgbClr val="0000FF"/>
                </a:solidFill>
              </a:rPr>
              <a:t>Uttrykke eksisterende rettsregler klarere/bedre ved å anvende den innsikten vi har vunnet etter å ha transformert loven som ledd i systemutviklingsarbeid («systemutvikling som regelverksutvikling» eller «regelvask»)</a:t>
            </a:r>
          </a:p>
          <a:p>
            <a:pPr marL="990600" lvl="1" indent="-457200">
              <a:spcBef>
                <a:spcPct val="20000"/>
              </a:spcBef>
              <a:buFont typeface="+mj-lt"/>
              <a:buAutoNum type="arabicParenR"/>
              <a:defRPr/>
            </a:pPr>
            <a:r>
              <a:rPr lang="nb-NO" dirty="0">
                <a:solidFill>
                  <a:srgbClr val="C00000"/>
                </a:solidFill>
              </a:rPr>
              <a:t>Endre eksisterende rettsregler for å tilfredsstille behov knyttet til systemløsningen («systemdrevet lovendring»)</a:t>
            </a:r>
          </a:p>
          <a:p>
            <a:pPr marL="990600" lvl="1" indent="-457200">
              <a:spcBef>
                <a:spcPct val="20000"/>
              </a:spcBef>
              <a:buFont typeface="+mj-lt"/>
              <a:buAutoNum type="arabicParenR"/>
              <a:defRPr/>
            </a:pPr>
            <a:r>
              <a:rPr lang="nb-NO" dirty="0">
                <a:solidFill>
                  <a:srgbClr val="800080"/>
                </a:solidFill>
              </a:rPr>
              <a:t>Grunnleggende skrive lover og forskrifter slik at de blir lette å transformere til programkode – eller, i alle fall slik at dette ikke blir unødvendig vanskelig («automatiserings-/digitaliseringsvennlig lovgivning», automatiserings-/digitaliseringsbevisst lovgivning»)</a:t>
            </a:r>
          </a:p>
          <a:p>
            <a:pPr marL="800100" lvl="2" indent="-342900">
              <a:spcBef>
                <a:spcPct val="20000"/>
              </a:spcBef>
              <a:buFontTx/>
              <a:buChar char="•"/>
              <a:defRPr/>
            </a:pPr>
            <a:endParaRPr lang="nb-NO" sz="2000" dirty="0"/>
          </a:p>
          <a:p>
            <a:pPr marL="800100" lvl="2" indent="-342900">
              <a:spcBef>
                <a:spcPct val="20000"/>
              </a:spcBef>
              <a:buFontTx/>
              <a:buChar char="•"/>
              <a:defRPr/>
            </a:pPr>
            <a:endParaRPr lang="nb-NO" sz="2000" dirty="0"/>
          </a:p>
          <a:p>
            <a:pPr marL="800100" lvl="2" indent="-342900">
              <a:spcBef>
                <a:spcPct val="20000"/>
              </a:spcBef>
              <a:buFontTx/>
              <a:buChar char="•"/>
              <a:defRPr/>
            </a:pPr>
            <a:endParaRPr lang="nb-NO" sz="2000" dirty="0"/>
          </a:p>
          <a:p>
            <a:pPr marL="342900" indent="-342900">
              <a:spcBef>
                <a:spcPct val="20000"/>
              </a:spcBef>
              <a:buFontTx/>
              <a:buChar char="•"/>
              <a:defRPr/>
            </a:pPr>
            <a:endParaRPr lang="nb-NO"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kstSylinder 2">
            <a:extLst>
              <a:ext uri="{FF2B5EF4-FFF2-40B4-BE49-F238E27FC236}">
                <a16:creationId xmlns:a16="http://schemas.microsoft.com/office/drawing/2014/main" id="{F4EBB956-57CE-486E-AC99-E0C86971C550}"/>
              </a:ext>
            </a:extLst>
          </p:cNvPr>
          <p:cNvSpPr txBox="1">
            <a:spLocks noChangeArrowheads="1"/>
          </p:cNvSpPr>
          <p:nvPr/>
        </p:nvSpPr>
        <p:spPr bwMode="auto">
          <a:xfrm>
            <a:off x="374650" y="1196975"/>
            <a:ext cx="8451850" cy="5416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nb-NO" altLang="nb-NO" sz="1800" b="1"/>
          </a:p>
          <a:p>
            <a:pPr>
              <a:spcBef>
                <a:spcPct val="0"/>
              </a:spcBef>
              <a:buFontTx/>
              <a:buNone/>
            </a:pPr>
            <a:r>
              <a:rPr lang="nb-NO" altLang="nb-NO" sz="2000"/>
              <a:t>I	Sette enkeltbestemmelser inn i standarddisposisjon</a:t>
            </a:r>
          </a:p>
          <a:p>
            <a:pPr lvl="1">
              <a:spcBef>
                <a:spcPct val="0"/>
              </a:spcBef>
              <a:buFontTx/>
              <a:buNone/>
            </a:pPr>
            <a:r>
              <a:rPr lang="nb-NO" altLang="nb-NO" sz="2000"/>
              <a:t>   Vurdere eventuelle mangler og behov for endret rekkefølge</a:t>
            </a:r>
          </a:p>
          <a:p>
            <a:pPr>
              <a:spcBef>
                <a:spcPct val="0"/>
              </a:spcBef>
              <a:buFontTx/>
              <a:buNone/>
            </a:pPr>
            <a:endParaRPr lang="nb-NO" altLang="nb-NO" sz="1800" b="1"/>
          </a:p>
          <a:p>
            <a:pPr>
              <a:spcBef>
                <a:spcPct val="0"/>
              </a:spcBef>
              <a:buFontTx/>
              <a:buNone/>
            </a:pPr>
            <a:r>
              <a:rPr lang="nb-NO" altLang="nb-NO" sz="1800" b="1"/>
              <a:t>A	Annet</a:t>
            </a:r>
            <a:endParaRPr lang="nb-NO" altLang="nb-NO" sz="1800"/>
          </a:p>
          <a:p>
            <a:pPr>
              <a:spcBef>
                <a:spcPct val="0"/>
              </a:spcBef>
              <a:buFontTx/>
              <a:buNone/>
            </a:pPr>
            <a:r>
              <a:rPr lang="nb-NO" altLang="nb-NO" sz="1800" b="1"/>
              <a:t>	</a:t>
            </a:r>
            <a:r>
              <a:rPr lang="nb-NO" altLang="nb-NO" sz="1800"/>
              <a:t>Formålet med loven</a:t>
            </a:r>
          </a:p>
          <a:p>
            <a:pPr>
              <a:spcBef>
                <a:spcPct val="0"/>
              </a:spcBef>
              <a:buFontTx/>
              <a:buNone/>
            </a:pPr>
            <a:r>
              <a:rPr lang="nb-NO" altLang="nb-NO" sz="1800"/>
              <a:t>		</a:t>
            </a:r>
            <a:r>
              <a:rPr lang="nb-NO" altLang="nb-NO" sz="1800" i="1"/>
              <a:t>§ 1. Formålet med loven</a:t>
            </a:r>
            <a:endParaRPr lang="nb-NO" altLang="nb-NO" sz="1800"/>
          </a:p>
          <a:p>
            <a:pPr>
              <a:spcBef>
                <a:spcPct val="0"/>
              </a:spcBef>
              <a:buFontTx/>
              <a:buNone/>
            </a:pPr>
            <a:r>
              <a:rPr lang="nb-NO" altLang="nb-NO" sz="1800"/>
              <a:t>	Legaldefinisjoner</a:t>
            </a:r>
          </a:p>
          <a:p>
            <a:pPr>
              <a:spcBef>
                <a:spcPct val="0"/>
              </a:spcBef>
              <a:buFontTx/>
              <a:buNone/>
            </a:pPr>
            <a:r>
              <a:rPr lang="nb-NO" altLang="nb-NO" sz="1800"/>
              <a:t>		</a:t>
            </a:r>
            <a:r>
              <a:rPr lang="nb-NO" altLang="nb-NO" sz="1800" i="1"/>
              <a:t>§ 2 annet ledd («bosatt i riket»)</a:t>
            </a:r>
          </a:p>
          <a:p>
            <a:pPr>
              <a:spcBef>
                <a:spcPct val="0"/>
              </a:spcBef>
              <a:buFontTx/>
              <a:buNone/>
            </a:pPr>
            <a:r>
              <a:rPr lang="nb-NO" altLang="nb-NO" sz="1800"/>
              <a:t>	Saklig virkeområde</a:t>
            </a:r>
          </a:p>
          <a:p>
            <a:pPr>
              <a:spcBef>
                <a:spcPct val="0"/>
              </a:spcBef>
              <a:buFontTx/>
              <a:buNone/>
            </a:pPr>
            <a:r>
              <a:rPr lang="nb-NO" altLang="nb-NO" sz="1800"/>
              <a:t>		</a:t>
            </a:r>
            <a:r>
              <a:rPr lang="nb-NO" altLang="nb-NO" sz="1800" i="1"/>
              <a:t>§ 6.Barn i fosterhjem eller institusjon</a:t>
            </a:r>
          </a:p>
          <a:p>
            <a:pPr>
              <a:spcBef>
                <a:spcPct val="0"/>
              </a:spcBef>
              <a:buFontTx/>
              <a:buNone/>
            </a:pPr>
            <a:r>
              <a:rPr lang="nb-NO" altLang="nb-NO" sz="1800"/>
              <a:t>	Geografisk virkeområde</a:t>
            </a:r>
          </a:p>
          <a:p>
            <a:pPr>
              <a:spcBef>
                <a:spcPct val="0"/>
              </a:spcBef>
              <a:buFontTx/>
              <a:buNone/>
            </a:pPr>
            <a:r>
              <a:rPr lang="nb-NO" altLang="nb-NO" sz="1800"/>
              <a:t>		</a:t>
            </a:r>
            <a:r>
              <a:rPr lang="nb-NO" altLang="nb-NO" sz="1800" i="1"/>
              <a:t>§ 2 tredje ledd (Svalbard)</a:t>
            </a:r>
            <a:endParaRPr lang="nb-NO" altLang="nb-NO" sz="1800"/>
          </a:p>
          <a:p>
            <a:pPr>
              <a:spcBef>
                <a:spcPct val="0"/>
              </a:spcBef>
              <a:buFontTx/>
              <a:buNone/>
            </a:pPr>
            <a:r>
              <a:rPr lang="nb-NO" altLang="nb-NO" sz="1800" i="1"/>
              <a:t>		§ 3a. Arbeidstakere på kontinentalsokkelen</a:t>
            </a:r>
            <a:endParaRPr lang="nb-NO" altLang="nb-NO" sz="1800"/>
          </a:p>
          <a:p>
            <a:pPr>
              <a:spcBef>
                <a:spcPct val="0"/>
              </a:spcBef>
              <a:buFontTx/>
              <a:buNone/>
            </a:pPr>
            <a:r>
              <a:rPr lang="nb-NO" altLang="nb-NO" sz="1800"/>
              <a:t>	…</a:t>
            </a:r>
          </a:p>
          <a:p>
            <a:pPr>
              <a:spcBef>
                <a:spcPct val="0"/>
              </a:spcBef>
              <a:buFontTx/>
              <a:buNone/>
            </a:pPr>
            <a:r>
              <a:rPr lang="nb-NO" altLang="nb-NO" sz="1800"/>
              <a:t>	Administrasjon, organisering, myndighet </a:t>
            </a:r>
          </a:p>
          <a:p>
            <a:pPr>
              <a:spcBef>
                <a:spcPct val="0"/>
              </a:spcBef>
              <a:buFontTx/>
              <a:buNone/>
            </a:pPr>
            <a:r>
              <a:rPr lang="nb-NO" altLang="nb-NO" sz="1800"/>
              <a:t>	Sanksjoner (straff, tvangsmulkt, erstatning mv)</a:t>
            </a:r>
          </a:p>
          <a:p>
            <a:pPr>
              <a:spcBef>
                <a:spcPct val="0"/>
              </a:spcBef>
              <a:buFontTx/>
              <a:buNone/>
            </a:pPr>
            <a:r>
              <a:rPr lang="nb-NO" altLang="nb-NO" sz="1800"/>
              <a:t> </a:t>
            </a:r>
          </a:p>
          <a:p>
            <a:pPr>
              <a:spcBef>
                <a:spcPct val="0"/>
              </a:spcBef>
              <a:buFontTx/>
              <a:buNone/>
            </a:pPr>
            <a:endParaRPr lang="nb-NO" altLang="nb-NO" sz="1800"/>
          </a:p>
        </p:txBody>
      </p:sp>
      <p:sp>
        <p:nvSpPr>
          <p:cNvPr id="2" name="Tittel 1">
            <a:extLst>
              <a:ext uri="{FF2B5EF4-FFF2-40B4-BE49-F238E27FC236}">
                <a16:creationId xmlns:a16="http://schemas.microsoft.com/office/drawing/2014/main" id="{3E75F96B-4004-4FD5-B957-97832B7B8435}"/>
              </a:ext>
            </a:extLst>
          </p:cNvPr>
          <p:cNvSpPr>
            <a:spLocks noGrp="1"/>
          </p:cNvSpPr>
          <p:nvPr>
            <p:ph type="title"/>
          </p:nvPr>
        </p:nvSpPr>
        <p:spPr>
          <a:xfrm>
            <a:off x="714375" y="0"/>
            <a:ext cx="7772400" cy="765175"/>
          </a:xfrm>
        </p:spPr>
        <p:txBody>
          <a:bodyPr/>
          <a:lstStyle/>
          <a:p>
            <a:pPr>
              <a:defRPr/>
            </a:pPr>
            <a:r>
              <a:rPr lang="nb-NO" sz="3200">
                <a:solidFill>
                  <a:srgbClr val="0000FF"/>
                </a:solidFill>
                <a:effectLst>
                  <a:outerShdw blurRad="38100" dist="38100" dir="2700000" algn="tl">
                    <a:srgbClr val="000000">
                      <a:alpha val="43137"/>
                    </a:srgbClr>
                  </a:outerShdw>
                </a:effectLst>
              </a:rPr>
              <a:t>Regelvask</a:t>
            </a:r>
            <a:r>
              <a:rPr lang="nb-NO" sz="1800">
                <a:solidFill>
                  <a:srgbClr val="0000FF"/>
                </a:solidFill>
                <a:effectLst>
                  <a:outerShdw blurRad="38100" dist="38100" dir="2700000" algn="tl">
                    <a:srgbClr val="000000">
                      <a:alpha val="43137"/>
                    </a:srgbClr>
                  </a:outerShdw>
                </a:effectLst>
              </a:rPr>
              <a:t>  </a:t>
            </a:r>
            <a:r>
              <a:rPr lang="nb-NO" sz="3200">
                <a:solidFill>
                  <a:srgbClr val="0000FF"/>
                </a:solidFill>
                <a:effectLst>
                  <a:outerShdw blurRad="38100" dist="38100" dir="2700000" algn="tl">
                    <a:srgbClr val="000000">
                      <a:alpha val="43137"/>
                    </a:srgbClr>
                  </a:outerShdw>
                </a:effectLst>
              </a:rPr>
              <a:t>(1)</a:t>
            </a:r>
            <a:endParaRPr lang="nb-NO" sz="1800" dirty="0">
              <a:solidFill>
                <a:srgbClr val="0000FF"/>
              </a:solidFill>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2B8AA4C-995A-4498-9569-E6A62EAB8FBD}"/>
              </a:ext>
            </a:extLst>
          </p:cNvPr>
          <p:cNvSpPr>
            <a:spLocks noGrp="1"/>
          </p:cNvSpPr>
          <p:nvPr>
            <p:ph type="title"/>
          </p:nvPr>
        </p:nvSpPr>
        <p:spPr>
          <a:xfrm>
            <a:off x="685800" y="-17463"/>
            <a:ext cx="7772400" cy="782638"/>
          </a:xfrm>
        </p:spPr>
        <p:txBody>
          <a:bodyPr/>
          <a:lstStyle/>
          <a:p>
            <a:pPr>
              <a:defRPr/>
            </a:pPr>
            <a:r>
              <a:rPr lang="nb-NO" sz="3200">
                <a:solidFill>
                  <a:srgbClr val="0000FF"/>
                </a:solidFill>
                <a:effectLst>
                  <a:outerShdw blurRad="38100" dist="38100" dir="2700000" algn="tl">
                    <a:srgbClr val="000000">
                      <a:alpha val="43137"/>
                    </a:srgbClr>
                  </a:outerShdw>
                </a:effectLst>
              </a:rPr>
              <a:t>Regelvask  (2)</a:t>
            </a:r>
            <a:endParaRPr lang="nb-NO" sz="3200"/>
          </a:p>
        </p:txBody>
      </p:sp>
      <p:sp>
        <p:nvSpPr>
          <p:cNvPr id="7171" name="Plassholder for innhold 2">
            <a:extLst>
              <a:ext uri="{FF2B5EF4-FFF2-40B4-BE49-F238E27FC236}">
                <a16:creationId xmlns:a16="http://schemas.microsoft.com/office/drawing/2014/main" id="{04F867D6-352D-4567-AA07-D8D1F4FD1633}"/>
              </a:ext>
            </a:extLst>
          </p:cNvPr>
          <p:cNvSpPr>
            <a:spLocks noGrp="1"/>
          </p:cNvSpPr>
          <p:nvPr>
            <p:ph idx="1"/>
          </p:nvPr>
        </p:nvSpPr>
        <p:spPr>
          <a:xfrm>
            <a:off x="685800" y="765175"/>
            <a:ext cx="7772400" cy="5903913"/>
          </a:xfrm>
        </p:spPr>
        <p:txBody>
          <a:bodyPr/>
          <a:lstStyle/>
          <a:p>
            <a:pPr marL="0" indent="0" defTabSz="447675">
              <a:buFontTx/>
              <a:buNone/>
            </a:pPr>
            <a:endParaRPr lang="nb-NO" altLang="nb-NO" sz="1800" b="1"/>
          </a:p>
          <a:p>
            <a:pPr marL="0" indent="0" defTabSz="447675">
              <a:buFontTx/>
              <a:buNone/>
            </a:pPr>
            <a:r>
              <a:rPr lang="nb-NO" altLang="nb-NO" sz="1800" b="1"/>
              <a:t>F	Formelle inngangskriterier</a:t>
            </a:r>
          </a:p>
          <a:p>
            <a:pPr marL="0" indent="0" defTabSz="447675">
              <a:buFontTx/>
              <a:buNone/>
            </a:pPr>
            <a:r>
              <a:rPr lang="nb-NO" altLang="nb-NO" sz="1800" i="1"/>
              <a:t>	        § 16. Opplysningsplikt</a:t>
            </a:r>
          </a:p>
          <a:p>
            <a:pPr marL="0" indent="0" defTabSz="447675">
              <a:buFontTx/>
              <a:buNone/>
            </a:pPr>
            <a:r>
              <a:rPr lang="nb-NO" altLang="nb-NO" sz="1800" i="1"/>
              <a:t>		§ 13. Avslag på søknad. Stans i utbetalingen</a:t>
            </a:r>
          </a:p>
          <a:p>
            <a:pPr marL="0" indent="0" defTabSz="447675">
              <a:buFontTx/>
              <a:buNone/>
            </a:pPr>
            <a:r>
              <a:rPr lang="nb-NO" altLang="nb-NO" sz="1800" i="1"/>
              <a:t>		§ 14. Søknad om kontantstøtte</a:t>
            </a:r>
          </a:p>
          <a:p>
            <a:pPr marL="0" indent="0" defTabSz="447675">
              <a:buFontTx/>
              <a:buNone/>
            </a:pPr>
            <a:endParaRPr lang="nb-NO" altLang="nb-NO" sz="1800" b="1"/>
          </a:p>
          <a:p>
            <a:pPr marL="0" indent="0" defTabSz="447675">
              <a:buFontTx/>
              <a:buNone/>
            </a:pPr>
            <a:r>
              <a:rPr lang="nb-NO" altLang="nb-NO" sz="1800" b="1"/>
              <a:t>M	Materielle inngangskriterier</a:t>
            </a:r>
          </a:p>
          <a:p>
            <a:pPr marL="0" indent="0" defTabSz="447675">
              <a:buFontTx/>
              <a:buNone/>
            </a:pPr>
            <a:r>
              <a:rPr lang="nb-NO" altLang="nb-NO" sz="1800"/>
              <a:t>		Alle</a:t>
            </a:r>
          </a:p>
          <a:p>
            <a:pPr marL="0" indent="0" defTabSz="447675">
              <a:buFontTx/>
              <a:buNone/>
            </a:pPr>
            <a:r>
              <a:rPr lang="nb-NO" altLang="nb-NO" sz="1800" i="1"/>
              <a:t>		§ 2. Vilkår knyttet til barnet</a:t>
            </a:r>
          </a:p>
          <a:p>
            <a:pPr marL="0" indent="0" defTabSz="447675">
              <a:buFontTx/>
              <a:buNone/>
            </a:pPr>
            <a:r>
              <a:rPr lang="nb-NO" altLang="nb-NO" sz="1800" i="1"/>
              <a:t>		§ 3. Vilkår knyttet til støttemottaker </a:t>
            </a:r>
          </a:p>
          <a:p>
            <a:pPr marL="0" indent="0" defTabSz="447675">
              <a:buFontTx/>
              <a:buNone/>
            </a:pPr>
            <a:r>
              <a:rPr lang="nb-NO" altLang="nb-NO" sz="1800" i="1"/>
              <a:t>		</a:t>
            </a:r>
            <a:r>
              <a:rPr lang="nb-NO" altLang="nb-NO" sz="1800"/>
              <a:t>Særlige aktører</a:t>
            </a:r>
          </a:p>
          <a:p>
            <a:pPr marL="0" indent="0" defTabSz="447675">
              <a:buFontTx/>
              <a:buNone/>
            </a:pPr>
            <a:r>
              <a:rPr lang="nb-NO" altLang="nb-NO" sz="1800" i="1"/>
              <a:t>		§ 4. Barn av tilsatt ved utenlandsk representasjon eller annen 	</a:t>
            </a:r>
            <a:r>
              <a:rPr lang="nb-NO" altLang="nb-NO" sz="1800"/>
              <a:t>	        		       </a:t>
            </a:r>
            <a:r>
              <a:rPr lang="nb-NO" altLang="nb-NO" sz="1800" i="1"/>
              <a:t>administrativ tjenestegren </a:t>
            </a:r>
          </a:p>
          <a:p>
            <a:pPr marL="0" indent="0" defTabSz="447675">
              <a:buFontTx/>
              <a:buNone/>
            </a:pPr>
            <a:endParaRPr lang="nb-NO" altLang="nb-NO" sz="1800"/>
          </a:p>
          <a:p>
            <a:pPr marL="0" indent="0" defTabSz="447675">
              <a:buFontTx/>
              <a:buNone/>
            </a:pPr>
            <a:r>
              <a:rPr lang="nb-NO" altLang="nb-NO" sz="1800" b="1"/>
              <a:t>V	(vedtaksbeskrivelser)</a:t>
            </a:r>
          </a:p>
          <a:p>
            <a:pPr marL="0" indent="0" defTabSz="447675">
              <a:buFontTx/>
              <a:buNone/>
            </a:pPr>
            <a:r>
              <a:rPr lang="nb-NO" altLang="nb-NO" sz="1800"/>
              <a:t>	§ 7. Kontantstøttens størrelse </a:t>
            </a:r>
          </a:p>
          <a:p>
            <a:pPr marL="0" indent="0" defTabSz="447675">
              <a:buFontTx/>
              <a:buNone/>
            </a:pPr>
            <a:r>
              <a:rPr lang="nb-NO" altLang="nb-NO" sz="1800"/>
              <a:t>	§ 8. Støtteperiode </a:t>
            </a:r>
          </a:p>
          <a:p>
            <a:pPr marL="0" indent="0" defTabSz="447675">
              <a:buFontTx/>
              <a:buNone/>
            </a:pPr>
            <a:endParaRPr lang="nb-NO" altLang="nb-NO"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E4CE6FA-CC6B-4C41-A341-527D81CF6F8D}"/>
              </a:ext>
            </a:extLst>
          </p:cNvPr>
          <p:cNvSpPr>
            <a:spLocks noGrp="1"/>
          </p:cNvSpPr>
          <p:nvPr>
            <p:ph type="title"/>
          </p:nvPr>
        </p:nvSpPr>
        <p:spPr>
          <a:xfrm>
            <a:off x="539750" y="188913"/>
            <a:ext cx="7772400" cy="747712"/>
          </a:xfrm>
        </p:spPr>
        <p:txBody>
          <a:bodyPr/>
          <a:lstStyle/>
          <a:p>
            <a:pPr>
              <a:defRPr/>
            </a:pPr>
            <a:r>
              <a:rPr lang="nb-NO" sz="3200">
                <a:solidFill>
                  <a:srgbClr val="0000FF"/>
                </a:solidFill>
                <a:effectLst>
                  <a:outerShdw blurRad="38100" dist="38100" dir="2700000" algn="tl">
                    <a:srgbClr val="000000">
                      <a:alpha val="43137"/>
                    </a:srgbClr>
                  </a:outerShdw>
                </a:effectLst>
              </a:rPr>
              <a:t>Regelvask (3)</a:t>
            </a:r>
            <a:endParaRPr lang="nb-NO" sz="1800" dirty="0">
              <a:solidFill>
                <a:srgbClr val="0000FF"/>
              </a:solidFill>
              <a:effectLst>
                <a:outerShdw blurRad="38100" dist="38100" dir="2700000" algn="tl">
                  <a:srgbClr val="000000">
                    <a:alpha val="43137"/>
                  </a:srgbClr>
                </a:outerShdw>
              </a:effectLst>
            </a:endParaRPr>
          </a:p>
        </p:txBody>
      </p:sp>
      <p:sp>
        <p:nvSpPr>
          <p:cNvPr id="3" name="TekstSylinder 2">
            <a:extLst>
              <a:ext uri="{FF2B5EF4-FFF2-40B4-BE49-F238E27FC236}">
                <a16:creationId xmlns:a16="http://schemas.microsoft.com/office/drawing/2014/main" id="{D5CB6942-CB30-40DC-A907-7907BAEF226B}"/>
              </a:ext>
            </a:extLst>
          </p:cNvPr>
          <p:cNvSpPr txBox="1">
            <a:spLocks noChangeArrowheads="1"/>
          </p:cNvSpPr>
          <p:nvPr/>
        </p:nvSpPr>
        <p:spPr bwMode="auto">
          <a:xfrm>
            <a:off x="539750" y="1143000"/>
            <a:ext cx="77724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47675">
              <a:spcBef>
                <a:spcPct val="20000"/>
              </a:spcBef>
              <a:buChar char="•"/>
              <a:defRPr sz="3200">
                <a:solidFill>
                  <a:schemeClr val="tx1"/>
                </a:solidFill>
                <a:latin typeface="Times New Roman" panose="02020603050405020304" pitchFamily="18" charset="0"/>
              </a:defRPr>
            </a:lvl1pPr>
            <a:lvl2pPr marL="742950" indent="-285750" defTabSz="447675">
              <a:spcBef>
                <a:spcPct val="20000"/>
              </a:spcBef>
              <a:buChar char="–"/>
              <a:defRPr sz="2800">
                <a:solidFill>
                  <a:schemeClr val="tx1"/>
                </a:solidFill>
                <a:latin typeface="Times New Roman" panose="02020603050405020304" pitchFamily="18" charset="0"/>
              </a:defRPr>
            </a:lvl2pPr>
            <a:lvl3pPr marL="1143000" indent="-228600" defTabSz="447675">
              <a:spcBef>
                <a:spcPct val="20000"/>
              </a:spcBef>
              <a:buChar char="•"/>
              <a:defRPr sz="2400">
                <a:solidFill>
                  <a:schemeClr val="tx1"/>
                </a:solidFill>
                <a:latin typeface="Times New Roman" panose="02020603050405020304" pitchFamily="18" charset="0"/>
              </a:defRPr>
            </a:lvl3pPr>
            <a:lvl4pPr marL="1600200" indent="-228600" defTabSz="447675">
              <a:spcBef>
                <a:spcPct val="20000"/>
              </a:spcBef>
              <a:buChar char="–"/>
              <a:defRPr sz="2000">
                <a:solidFill>
                  <a:schemeClr val="tx1"/>
                </a:solidFill>
                <a:latin typeface="Times New Roman" panose="02020603050405020304" pitchFamily="18" charset="0"/>
              </a:defRPr>
            </a:lvl4pPr>
            <a:lvl5pPr marL="2057400" indent="-228600" defTabSz="447675">
              <a:spcBef>
                <a:spcPct val="20000"/>
              </a:spcBef>
              <a:buChar char="»"/>
              <a:defRPr sz="2000">
                <a:solidFill>
                  <a:schemeClr val="tx1"/>
                </a:solidFill>
                <a:latin typeface="Times New Roman" panose="02020603050405020304" pitchFamily="18" charset="0"/>
              </a:defRPr>
            </a:lvl5pPr>
            <a:lvl6pPr marL="2514600" indent="-228600" defTabSz="44767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44767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44767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44767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000" b="1" i="1" dirty="0"/>
              <a:t>II	Skille mellom hovedregler og unntaksregler</a:t>
            </a:r>
          </a:p>
          <a:p>
            <a:pPr>
              <a:spcBef>
                <a:spcPct val="0"/>
              </a:spcBef>
              <a:buFontTx/>
              <a:buNone/>
            </a:pPr>
            <a:r>
              <a:rPr lang="nb-NO" altLang="nb-NO" sz="2000" b="1" i="1" dirty="0"/>
              <a:t> </a:t>
            </a:r>
          </a:p>
          <a:p>
            <a:pPr>
              <a:spcBef>
                <a:spcPct val="0"/>
              </a:spcBef>
              <a:buFontTx/>
              <a:buNone/>
            </a:pPr>
            <a:r>
              <a:rPr lang="nb-NO" altLang="nb-NO" sz="2000" b="1" i="1" dirty="0"/>
              <a:t>III	Ordne etter hvilke aktører bestemmelsene spesielt gjelder for</a:t>
            </a:r>
          </a:p>
          <a:p>
            <a:pPr>
              <a:spcBef>
                <a:spcPct val="0"/>
              </a:spcBef>
              <a:buFontTx/>
              <a:buNone/>
            </a:pPr>
            <a:r>
              <a:rPr lang="nb-NO" altLang="nb-NO" sz="2000" dirty="0"/>
              <a:t> </a:t>
            </a:r>
          </a:p>
          <a:p>
            <a:pPr>
              <a:spcBef>
                <a:spcPct val="0"/>
              </a:spcBef>
              <a:buFontTx/>
              <a:buNone/>
            </a:pPr>
            <a:r>
              <a:rPr lang="nb-NO" altLang="nb-NO" sz="2000" b="1" i="1" dirty="0"/>
              <a:t>IV	Sjekke om det er enhetlig betegnelse på alle aktører og opplysningstyper</a:t>
            </a:r>
          </a:p>
          <a:p>
            <a:pPr>
              <a:spcBef>
                <a:spcPct val="0"/>
              </a:spcBef>
              <a:buFontTx/>
              <a:buNone/>
            </a:pPr>
            <a:endParaRPr lang="nb-NO" altLang="nb-NO" sz="2000" b="1" i="1" dirty="0"/>
          </a:p>
          <a:p>
            <a:pPr>
              <a:spcBef>
                <a:spcPct val="0"/>
              </a:spcBef>
              <a:buFontTx/>
              <a:buNone/>
            </a:pPr>
            <a:r>
              <a:rPr lang="nb-NO" altLang="nb-NO" sz="2000" b="1" i="1" dirty="0"/>
              <a:t>V	Klargjøre kilder, vilkår og rettslig grunnlag for informasjonsutveksling</a:t>
            </a:r>
          </a:p>
          <a:p>
            <a:pPr>
              <a:spcBef>
                <a:spcPct val="0"/>
              </a:spcBef>
              <a:buFontTx/>
              <a:buNone/>
            </a:pPr>
            <a:r>
              <a:rPr lang="nb-NO" altLang="nb-NO" sz="2000" i="1" dirty="0"/>
              <a:t>”Kommuner har plikt til å gi opplysninger til NAV om avtalt oppholdstid i barnehager. Opplysninger skal gis når NAV krever det. Overføring av opplysninger til NAV skal være elektronisk og omfatte opplysninger som nevnt i forskrift av 16. desember 2005 </a:t>
            </a:r>
            <a:r>
              <a:rPr lang="nb-NO" altLang="nb-NO" sz="2000" i="1" dirty="0" err="1"/>
              <a:t>nr</a:t>
            </a:r>
            <a:r>
              <a:rPr lang="nb-NO" altLang="nb-NO" sz="2000" i="1" dirty="0"/>
              <a:t> 1510 om føring av register til bruk i forbindelse med kontroll av beregning og utbetaling av kontantstøtte § 2.”</a:t>
            </a:r>
          </a:p>
          <a:p>
            <a:pPr>
              <a:spcBef>
                <a:spcPct val="0"/>
              </a:spcBef>
              <a:buFontTx/>
              <a:buNone/>
            </a:pPr>
            <a:endParaRPr lang="nb-NO" altLang="nb-NO" sz="2000" i="1" dirty="0"/>
          </a:p>
          <a:p>
            <a:pPr>
              <a:spcBef>
                <a:spcPct val="0"/>
              </a:spcBef>
              <a:buFontTx/>
              <a:buNone/>
            </a:pPr>
            <a:endParaRPr lang="nb-NO" altLang="nb-NO" sz="2000" b="1" i="1" dirty="0"/>
          </a:p>
          <a:p>
            <a:pPr>
              <a:spcBef>
                <a:spcPct val="0"/>
              </a:spcBef>
              <a:buFontTx/>
              <a:buNone/>
            </a:pPr>
            <a:endParaRPr lang="nb-NO" altLang="nb-NO"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09E5B6E-E0C8-430A-B92D-21140D65DDD7}"/>
              </a:ext>
            </a:extLst>
          </p:cNvPr>
          <p:cNvSpPr>
            <a:spLocks noGrp="1"/>
          </p:cNvSpPr>
          <p:nvPr>
            <p:ph type="title"/>
          </p:nvPr>
        </p:nvSpPr>
        <p:spPr>
          <a:xfrm>
            <a:off x="685800" y="0"/>
            <a:ext cx="7772400" cy="874713"/>
          </a:xfrm>
        </p:spPr>
        <p:txBody>
          <a:bodyPr/>
          <a:lstStyle/>
          <a:p>
            <a:pPr>
              <a:defRPr/>
            </a:pPr>
            <a:r>
              <a:rPr lang="nb-NO" sz="3200">
                <a:solidFill>
                  <a:srgbClr val="0000FF"/>
                </a:solidFill>
                <a:effectLst>
                  <a:outerShdw blurRad="38100" dist="38100" dir="2700000" algn="tl">
                    <a:srgbClr val="000000">
                      <a:alpha val="43137"/>
                    </a:srgbClr>
                  </a:outerShdw>
                </a:effectLst>
              </a:rPr>
              <a:t>Regelvask (4)</a:t>
            </a:r>
            <a:endParaRPr lang="nb-NO" sz="3200"/>
          </a:p>
        </p:txBody>
      </p:sp>
      <p:sp>
        <p:nvSpPr>
          <p:cNvPr id="3" name="Plassholder for innhold 2">
            <a:extLst>
              <a:ext uri="{FF2B5EF4-FFF2-40B4-BE49-F238E27FC236}">
                <a16:creationId xmlns:a16="http://schemas.microsoft.com/office/drawing/2014/main" id="{2060ED83-D5A9-47AB-8351-00A412F15723}"/>
              </a:ext>
            </a:extLst>
          </p:cNvPr>
          <p:cNvSpPr>
            <a:spLocks noGrp="1"/>
          </p:cNvSpPr>
          <p:nvPr>
            <p:ph idx="1"/>
          </p:nvPr>
        </p:nvSpPr>
        <p:spPr>
          <a:xfrm>
            <a:off x="685800" y="874713"/>
            <a:ext cx="7772400" cy="5578475"/>
          </a:xfrm>
        </p:spPr>
        <p:txBody>
          <a:bodyPr/>
          <a:lstStyle/>
          <a:p>
            <a:pPr marL="0" indent="0" defTabSz="447675">
              <a:buFontTx/>
              <a:buNone/>
              <a:defRPr/>
            </a:pPr>
            <a:r>
              <a:rPr lang="nb-NO" sz="2000" b="1" dirty="0"/>
              <a:t>VI	Sjekke behovet for og innholdet av eventuelle legaldefinisjoner</a:t>
            </a:r>
          </a:p>
          <a:p>
            <a:pPr marL="0" indent="0" defTabSz="447675">
              <a:buFontTx/>
              <a:buNone/>
              <a:defRPr/>
            </a:pPr>
            <a:r>
              <a:rPr lang="nb-NO" sz="2000" i="1" dirty="0"/>
              <a:t>	Med ”barnehageplass med offentlig driftstilskudd” menes kommunale 	barnehager og barnehager som mottar driftstilskudd i samsvar med  	barnehageloven § 14.” </a:t>
            </a:r>
          </a:p>
          <a:p>
            <a:pPr marL="0" indent="0" defTabSz="447675">
              <a:buFontTx/>
              <a:buNone/>
              <a:defRPr/>
            </a:pPr>
            <a:endParaRPr lang="nb-NO" sz="2000" dirty="0"/>
          </a:p>
          <a:p>
            <a:pPr marL="0" indent="0" defTabSz="447675">
              <a:buFontTx/>
              <a:buNone/>
              <a:defRPr/>
            </a:pPr>
            <a:r>
              <a:rPr lang="nb-NO" sz="2000" b="1" dirty="0"/>
              <a:t>VII	Sjekke at aritmetiske og logiske operasjoner er angitt på en 	tydelig 	måte, og vurdere behovet for å bruke standardiserte 	formuleringer</a:t>
            </a:r>
          </a:p>
          <a:p>
            <a:pPr marL="0" indent="0" defTabSz="447675">
              <a:buFontTx/>
              <a:buNone/>
              <a:defRPr/>
            </a:pPr>
            <a:r>
              <a:rPr lang="nb-NO" sz="2000" i="1" dirty="0"/>
              <a:t>	</a:t>
            </a:r>
            <a:r>
              <a:rPr lang="nb-NO" sz="1800" i="1" dirty="0"/>
              <a:t>Kontantstøtte ytes med de beløp som fastsettes av Stortinget.</a:t>
            </a:r>
          </a:p>
          <a:p>
            <a:pPr marL="447675" indent="0" defTabSz="447675">
              <a:buFontTx/>
              <a:buNone/>
              <a:defRPr/>
            </a:pPr>
            <a:r>
              <a:rPr lang="nb-NO" sz="1800" i="1" dirty="0"/>
              <a:t>	Det ytes full kontantstøtte dersom barnet ikke gjør bruk av barnehageplass som det ytes offentlig driftstilskudd for.</a:t>
            </a:r>
          </a:p>
          <a:p>
            <a:pPr marL="447675" indent="0" defTabSz="447675">
              <a:buFontTx/>
              <a:buNone/>
              <a:defRPr/>
            </a:pPr>
            <a:r>
              <a:rPr lang="nb-NO" sz="1800" i="1" dirty="0"/>
              <a:t>	Dersom barnet gjør bruk av barnehageplass som det ytes offentlig driftstilskudd for, og det er skriftlig avtalt redusert oppholdstid til og med 19 timer per uke, ytes kontantstøtte med 50 prosent av full kontantstøtte. Det ytes ikke kontantstøtte hvis det er avtalt oppholdstid på 20 timer eller mer per uke.</a:t>
            </a:r>
          </a:p>
          <a:p>
            <a:pPr marL="447675" indent="0" defTabSz="447675">
              <a:buFontTx/>
              <a:buNone/>
              <a:defRPr/>
            </a:pPr>
            <a:r>
              <a:rPr lang="nb-NO" sz="1800" i="1" dirty="0"/>
              <a:t>	Bestemmelsen i tredje ledd gjelder ikke i tilfeller hvor foreldrene har inngått avtale om deling av kontantstøtte etter § 9 andre ledd.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567D64-BBFE-44C3-BFB1-ED8E50CB0357}"/>
              </a:ext>
            </a:extLst>
          </p:cNvPr>
          <p:cNvSpPr>
            <a:spLocks noGrp="1"/>
          </p:cNvSpPr>
          <p:nvPr>
            <p:ph type="title"/>
          </p:nvPr>
        </p:nvSpPr>
        <p:spPr>
          <a:xfrm>
            <a:off x="684213" y="17463"/>
            <a:ext cx="7772400" cy="1143000"/>
          </a:xfrm>
        </p:spPr>
        <p:txBody>
          <a:bodyPr/>
          <a:lstStyle/>
          <a:p>
            <a:pPr>
              <a:defRPr/>
            </a:pPr>
            <a:r>
              <a:rPr lang="nb-NO" sz="3200">
                <a:solidFill>
                  <a:srgbClr val="0000FF"/>
                </a:solidFill>
                <a:effectLst>
                  <a:outerShdw blurRad="38100" dist="38100" dir="2700000" algn="tl">
                    <a:srgbClr val="000000">
                      <a:alpha val="43137"/>
                    </a:srgbClr>
                  </a:outerShdw>
                </a:effectLst>
              </a:rPr>
              <a:t>Regelvask (5)</a:t>
            </a:r>
            <a:endParaRPr lang="nb-NO" sz="3200" dirty="0">
              <a:solidFill>
                <a:srgbClr val="0000FF"/>
              </a:solidFill>
            </a:endParaRPr>
          </a:p>
        </p:txBody>
      </p:sp>
      <p:sp>
        <p:nvSpPr>
          <p:cNvPr id="3" name="TekstSylinder 2">
            <a:extLst>
              <a:ext uri="{FF2B5EF4-FFF2-40B4-BE49-F238E27FC236}">
                <a16:creationId xmlns:a16="http://schemas.microsoft.com/office/drawing/2014/main" id="{4443BA20-C7C7-4BEF-8E2E-5D80E9A8D9A2}"/>
              </a:ext>
            </a:extLst>
          </p:cNvPr>
          <p:cNvSpPr txBox="1">
            <a:spLocks noChangeArrowheads="1"/>
          </p:cNvSpPr>
          <p:nvPr/>
        </p:nvSpPr>
        <p:spPr bwMode="auto">
          <a:xfrm>
            <a:off x="395288" y="1160463"/>
            <a:ext cx="8610600" cy="4216400"/>
          </a:xfrm>
          <a:prstGeom prst="rect">
            <a:avLst/>
          </a:prstGeom>
          <a:noFill/>
          <a:ln w="9525">
            <a:solidFill>
              <a:srgbClr val="FFFFCC"/>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000" b="1"/>
              <a:t>VIII    Sikre relativt klar og enkel setningsstruktur og syntaks</a:t>
            </a:r>
          </a:p>
          <a:p>
            <a:pPr>
              <a:spcBef>
                <a:spcPct val="0"/>
              </a:spcBef>
              <a:buFontTx/>
              <a:buNone/>
            </a:pPr>
            <a:r>
              <a:rPr lang="nb-NO" altLang="nb-NO" sz="1800" i="1"/>
              <a:t>Det gis likevel kontantstøtte for barn av ektefelle eller samboer til utsendt tilsatt ved</a:t>
            </a:r>
          </a:p>
          <a:p>
            <a:pPr>
              <a:spcBef>
                <a:spcPct val="0"/>
              </a:spcBef>
              <a:buFontTx/>
              <a:buNone/>
            </a:pPr>
            <a:r>
              <a:rPr lang="nb-NO" altLang="nb-NO" sz="1800" i="1"/>
              <a:t>utenlandsk representasjon eller annen administrativ tjenestegren her i riket når ektefellen</a:t>
            </a:r>
          </a:p>
          <a:p>
            <a:pPr>
              <a:spcBef>
                <a:spcPct val="0"/>
              </a:spcBef>
              <a:buFontTx/>
              <a:buNone/>
            </a:pPr>
            <a:r>
              <a:rPr lang="nb-NO" altLang="nb-NO" sz="1800" i="1"/>
              <a:t>eller samboeren helt eller delvis forsørger barnet og betaler skatt i Norge av sin årlige</a:t>
            </a:r>
          </a:p>
          <a:p>
            <a:pPr>
              <a:spcBef>
                <a:spcPct val="0"/>
              </a:spcBef>
              <a:buFontTx/>
              <a:buNone/>
            </a:pPr>
            <a:r>
              <a:rPr lang="nb-NO" altLang="nb-NO" sz="1800" i="1"/>
              <a:t>arbeidsinntekt som overstiger to ganger folketrygdens grunnbeløp. (kontantstøtteloven § 4)</a:t>
            </a:r>
          </a:p>
          <a:p>
            <a:pPr>
              <a:spcBef>
                <a:spcPct val="0"/>
              </a:spcBef>
              <a:buFontTx/>
              <a:buNone/>
            </a:pPr>
            <a:r>
              <a:rPr lang="nb-NO" altLang="nb-NO" sz="1800" i="1">
                <a:solidFill>
                  <a:srgbClr val="800080"/>
                </a:solidFill>
              </a:rPr>
              <a:t>(Lix = 85, dvs meget vanskelig byråkratspråk)</a:t>
            </a:r>
          </a:p>
          <a:p>
            <a:pPr>
              <a:spcBef>
                <a:spcPct val="0"/>
              </a:spcBef>
              <a:buFontTx/>
              <a:buNone/>
            </a:pPr>
            <a:endParaRPr lang="nb-NO" altLang="nb-NO" sz="1800" i="1"/>
          </a:p>
          <a:p>
            <a:pPr>
              <a:spcBef>
                <a:spcPct val="0"/>
              </a:spcBef>
              <a:buFontTx/>
              <a:buNone/>
            </a:pPr>
            <a:r>
              <a:rPr lang="nb-NO" altLang="nb-NO" sz="1800" u="sng"/>
              <a:t>Delt inn i flere setninger:</a:t>
            </a:r>
          </a:p>
          <a:p>
            <a:pPr>
              <a:spcBef>
                <a:spcPct val="0"/>
              </a:spcBef>
              <a:buFontTx/>
              <a:buNone/>
            </a:pPr>
            <a:r>
              <a:rPr lang="nb-NO" altLang="nb-NO" sz="1800" i="1"/>
              <a:t>Kontantstøtte gis likevel for barn av ektefelle eller samboer til en person som er tilsatt</a:t>
            </a:r>
            <a:br>
              <a:rPr lang="nb-NO" altLang="nb-NO" sz="1800" i="1"/>
            </a:br>
            <a:r>
              <a:rPr lang="nb-NO" altLang="nb-NO" sz="1800" i="1"/>
              <a:t>ved og utsendt til utenlandsk representasjon eller ved annen administrativ tjenestegren</a:t>
            </a:r>
            <a:br>
              <a:rPr lang="nb-NO" altLang="nb-NO" sz="1800" i="1"/>
            </a:br>
            <a:r>
              <a:rPr lang="nb-NO" altLang="nb-NO" sz="1800" i="1"/>
              <a:t>her i riket. Den tilsattes ektefelle eller samboer må helt eller delvis forsørge barnet og</a:t>
            </a:r>
            <a:br>
              <a:rPr lang="nb-NO" altLang="nb-NO" sz="1800" i="1"/>
            </a:br>
            <a:r>
              <a:rPr lang="nb-NO" altLang="nb-NO" sz="1800" i="1"/>
              <a:t>betale skatt i Norge av arbeidsinntekten sin. Ektefellens eller samboerens årlige arbeids-</a:t>
            </a:r>
          </a:p>
          <a:p>
            <a:pPr>
              <a:spcBef>
                <a:spcPct val="0"/>
              </a:spcBef>
              <a:buFontTx/>
              <a:buNone/>
            </a:pPr>
            <a:r>
              <a:rPr lang="nb-NO" altLang="nb-NO" sz="1800" i="1"/>
              <a:t>inntekt må overstige to ganger folketrygdens grunnbeløp.</a:t>
            </a:r>
          </a:p>
          <a:p>
            <a:pPr>
              <a:spcBef>
                <a:spcPct val="0"/>
              </a:spcBef>
              <a:buFontTx/>
              <a:buNone/>
            </a:pPr>
            <a:r>
              <a:rPr lang="nb-NO" altLang="nb-NO" sz="1800" i="1"/>
              <a:t>(</a:t>
            </a:r>
            <a:r>
              <a:rPr lang="nb-NO" altLang="nb-NO" sz="1800" i="1">
                <a:solidFill>
                  <a:srgbClr val="800080"/>
                </a:solidFill>
              </a:rPr>
              <a:t>Lix = 57, dvs vanskelig, normalverdi for offisielle tekster)</a:t>
            </a:r>
          </a:p>
          <a:p>
            <a:pPr>
              <a:spcBef>
                <a:spcPct val="0"/>
              </a:spcBef>
              <a:buFontTx/>
              <a:buNone/>
            </a:pPr>
            <a:endParaRPr lang="nb-NO" altLang="nb-NO" sz="1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20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2000"/>
                                        <p:tgtEl>
                                          <p:spTgt spid="3">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fade">
                                      <p:cBhvr>
                                        <p:cTn id="13" dur="2000"/>
                                        <p:tgtEl>
                                          <p:spTgt spid="3">
                                            <p:txEl>
                                              <p:pRg st="9" end="9"/>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0" end="10"/>
                                            </p:txEl>
                                          </p:spTgt>
                                        </p:tgtEl>
                                        <p:attrNameLst>
                                          <p:attrName>style.visibility</p:attrName>
                                        </p:attrNameLst>
                                      </p:cBhvr>
                                      <p:to>
                                        <p:strVal val="visible"/>
                                      </p:to>
                                    </p:set>
                                    <p:animEffect transition="in" filter="fade">
                                      <p:cBhvr>
                                        <p:cTn id="16"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1E79974-7C5C-4C86-8D30-AC6A217346C9}"/>
              </a:ext>
            </a:extLst>
          </p:cNvPr>
          <p:cNvSpPr>
            <a:spLocks noGrp="1"/>
          </p:cNvSpPr>
          <p:nvPr>
            <p:ph type="title"/>
          </p:nvPr>
        </p:nvSpPr>
        <p:spPr>
          <a:xfrm>
            <a:off x="684213" y="28575"/>
            <a:ext cx="7772400" cy="1143000"/>
          </a:xfrm>
        </p:spPr>
        <p:txBody>
          <a:bodyPr/>
          <a:lstStyle/>
          <a:p>
            <a:pPr>
              <a:defRPr/>
            </a:pPr>
            <a:r>
              <a:rPr lang="nb-NO" sz="3200">
                <a:solidFill>
                  <a:srgbClr val="0000FF"/>
                </a:solidFill>
                <a:effectLst>
                  <a:outerShdw blurRad="38100" dist="38100" dir="2700000" algn="tl">
                    <a:srgbClr val="000000">
                      <a:alpha val="43137"/>
                    </a:srgbClr>
                  </a:outerShdw>
                </a:effectLst>
              </a:rPr>
              <a:t>Regelvask (6)</a:t>
            </a:r>
            <a:endParaRPr lang="nb-NO" sz="3200" dirty="0">
              <a:solidFill>
                <a:srgbClr val="0000FF"/>
              </a:solidFill>
            </a:endParaRPr>
          </a:p>
        </p:txBody>
      </p:sp>
      <p:sp>
        <p:nvSpPr>
          <p:cNvPr id="3" name="TekstSylinder 2">
            <a:extLst>
              <a:ext uri="{FF2B5EF4-FFF2-40B4-BE49-F238E27FC236}">
                <a16:creationId xmlns:a16="http://schemas.microsoft.com/office/drawing/2014/main" id="{132EC183-EF97-409E-BCD2-8E077969B905}"/>
              </a:ext>
            </a:extLst>
          </p:cNvPr>
          <p:cNvSpPr txBox="1">
            <a:spLocks noChangeArrowheads="1"/>
          </p:cNvSpPr>
          <p:nvPr/>
        </p:nvSpPr>
        <p:spPr bwMode="auto">
          <a:xfrm>
            <a:off x="684213" y="1190625"/>
            <a:ext cx="8156575"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541338">
              <a:spcBef>
                <a:spcPct val="20000"/>
              </a:spcBef>
              <a:buChar char="•"/>
              <a:defRPr sz="3200">
                <a:solidFill>
                  <a:schemeClr val="tx1"/>
                </a:solidFill>
                <a:latin typeface="Times New Roman" panose="02020603050405020304" pitchFamily="18" charset="0"/>
              </a:defRPr>
            </a:lvl1pPr>
            <a:lvl2pPr marL="742950" indent="-285750" defTabSz="541338">
              <a:spcBef>
                <a:spcPct val="20000"/>
              </a:spcBef>
              <a:buChar char="–"/>
              <a:defRPr sz="2800">
                <a:solidFill>
                  <a:schemeClr val="tx1"/>
                </a:solidFill>
                <a:latin typeface="Times New Roman" panose="02020603050405020304" pitchFamily="18" charset="0"/>
              </a:defRPr>
            </a:lvl2pPr>
            <a:lvl3pPr marL="1143000" indent="-228600" defTabSz="541338">
              <a:spcBef>
                <a:spcPct val="20000"/>
              </a:spcBef>
              <a:buChar char="•"/>
              <a:defRPr sz="2400">
                <a:solidFill>
                  <a:schemeClr val="tx1"/>
                </a:solidFill>
                <a:latin typeface="Times New Roman" panose="02020603050405020304" pitchFamily="18" charset="0"/>
              </a:defRPr>
            </a:lvl3pPr>
            <a:lvl4pPr marL="1600200" indent="-228600" defTabSz="541338">
              <a:spcBef>
                <a:spcPct val="20000"/>
              </a:spcBef>
              <a:buChar char="–"/>
              <a:defRPr sz="2000">
                <a:solidFill>
                  <a:schemeClr val="tx1"/>
                </a:solidFill>
                <a:latin typeface="Times New Roman" panose="02020603050405020304" pitchFamily="18" charset="0"/>
              </a:defRPr>
            </a:lvl4pPr>
            <a:lvl5pPr marL="2057400" indent="-228600" defTabSz="541338">
              <a:spcBef>
                <a:spcPct val="20000"/>
              </a:spcBef>
              <a:buChar char="»"/>
              <a:defRPr sz="2000">
                <a:solidFill>
                  <a:schemeClr val="tx1"/>
                </a:solidFill>
                <a:latin typeface="Times New Roman" panose="02020603050405020304" pitchFamily="18" charset="0"/>
              </a:defRPr>
            </a:lvl5pPr>
            <a:lvl6pPr marL="2514600" indent="-228600" defTabSz="54133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54133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54133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54133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000" b="1" i="1"/>
              <a:t>IX	Vurdere endring ved å integrere bestemmelser i forskrift (vurdere</a:t>
            </a:r>
            <a:br>
              <a:rPr lang="nb-NO" altLang="nb-NO" sz="2000" b="1" i="1"/>
            </a:br>
            <a:r>
              <a:rPr lang="nb-NO" altLang="nb-NO" sz="2000" b="1" i="1"/>
              <a:t>	forholdet til lovbestemmelser)</a:t>
            </a:r>
          </a:p>
          <a:p>
            <a:pPr>
              <a:spcBef>
                <a:spcPct val="0"/>
              </a:spcBef>
              <a:buFontTx/>
              <a:buNone/>
            </a:pPr>
            <a:endParaRPr lang="nb-NO" altLang="nb-NO" sz="2000" b="1" i="1"/>
          </a:p>
          <a:p>
            <a:pPr>
              <a:spcBef>
                <a:spcPct val="0"/>
              </a:spcBef>
              <a:buFontTx/>
              <a:buNone/>
            </a:pPr>
            <a:r>
              <a:rPr lang="nb-NO" altLang="nb-NO" sz="2000" b="1" i="1"/>
              <a:t>X	Vurdere endring på bakgrunn av andre rettskilder (særlig dommer)</a:t>
            </a:r>
          </a:p>
          <a:p>
            <a:pPr>
              <a:spcBef>
                <a:spcPct val="0"/>
              </a:spcBef>
              <a:buFontTx/>
              <a:buNone/>
            </a:pPr>
            <a:endParaRPr lang="nb-NO" altLang="nb-NO" sz="2000" b="1" i="1"/>
          </a:p>
          <a:p>
            <a:pPr>
              <a:spcBef>
                <a:spcPct val="0"/>
              </a:spcBef>
              <a:buFontTx/>
              <a:buNone/>
            </a:pPr>
            <a:r>
              <a:rPr lang="nb-NO" altLang="nb-NO" sz="2000" b="1" i="1"/>
              <a:t>XI	Vurdere om interne og eksterne henvisningsstrukturer er til-</a:t>
            </a:r>
            <a:br>
              <a:rPr lang="nb-NO" altLang="nb-NO" sz="2000" b="1" i="1"/>
            </a:br>
            <a:r>
              <a:rPr lang="nb-NO" altLang="nb-NO" sz="2000" b="1" i="1"/>
              <a:t>	strekkelige og hensiktsmessige</a:t>
            </a:r>
          </a:p>
          <a:p>
            <a:pPr>
              <a:spcBef>
                <a:spcPct val="0"/>
              </a:spcBef>
              <a:buFontTx/>
              <a:buNone/>
            </a:pPr>
            <a:endParaRPr lang="nb-NO" altLang="nb-NO" sz="2000" b="1" i="1"/>
          </a:p>
          <a:p>
            <a:pPr>
              <a:spcBef>
                <a:spcPct val="0"/>
              </a:spcBef>
              <a:buFontTx/>
              <a:buNone/>
            </a:pPr>
            <a:r>
              <a:rPr lang="nb-NO" altLang="nb-NO" sz="2000" b="1" i="1"/>
              <a:t>XII	Angi mulige resultater</a:t>
            </a:r>
          </a:p>
          <a:p>
            <a:pPr lvl="1">
              <a:spcBef>
                <a:spcPct val="0"/>
              </a:spcBef>
              <a:buFontTx/>
              <a:buNone/>
            </a:pPr>
            <a:r>
              <a:rPr lang="nb-NO" altLang="nb-NO" sz="2000"/>
              <a:t>Vedtak helt i samsvar med påstanden.</a:t>
            </a:r>
          </a:p>
          <a:p>
            <a:pPr lvl="1">
              <a:spcBef>
                <a:spcPct val="0"/>
              </a:spcBef>
              <a:buFontTx/>
              <a:buNone/>
            </a:pPr>
            <a:r>
              <a:rPr lang="nb-NO" altLang="nb-NO" sz="2000"/>
              <a:t>Vedtak delvis i samsvar med påstanden.</a:t>
            </a:r>
          </a:p>
          <a:p>
            <a:pPr lvl="1">
              <a:spcBef>
                <a:spcPct val="0"/>
              </a:spcBef>
              <a:buFontTx/>
              <a:buNone/>
            </a:pPr>
            <a:r>
              <a:rPr lang="nb-NO" altLang="nb-NO" sz="2000"/>
              <a:t>Vedtak helt eller delvis i samsvar med påstanden på angitte vilkår.</a:t>
            </a:r>
          </a:p>
          <a:p>
            <a:pPr lvl="1">
              <a:spcBef>
                <a:spcPct val="0"/>
              </a:spcBef>
              <a:buFontTx/>
              <a:buNone/>
            </a:pPr>
            <a:r>
              <a:rPr lang="nb-NO" altLang="nb-NO" sz="2000"/>
              <a:t>Vedtak helt eller delvis i strid med påstanden mv.</a:t>
            </a:r>
          </a:p>
          <a:p>
            <a:pPr lvl="1">
              <a:spcBef>
                <a:spcPct val="0"/>
              </a:spcBef>
              <a:buFontTx/>
              <a:buNone/>
            </a:pPr>
            <a:r>
              <a:rPr lang="nb-NO" altLang="nb-NO" sz="2000"/>
              <a:t>Prosessledende avgjørelser (f.eks. vedrørende formelle inngangskriterier)</a:t>
            </a:r>
          </a:p>
          <a:p>
            <a:pPr>
              <a:spcBef>
                <a:spcPct val="0"/>
              </a:spcBef>
              <a:buFontTx/>
              <a:buNone/>
            </a:pPr>
            <a:endParaRPr lang="nb-NO" altLang="nb-NO"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a:extLst>
              <a:ext uri="{FF2B5EF4-FFF2-40B4-BE49-F238E27FC236}">
                <a16:creationId xmlns:a16="http://schemas.microsoft.com/office/drawing/2014/main" id="{3F501435-F51D-465E-99AF-5BD2EED7C71B}"/>
              </a:ext>
            </a:extLst>
          </p:cNvPr>
          <p:cNvSpPr txBox="1">
            <a:spLocks noChangeArrowheads="1"/>
          </p:cNvSpPr>
          <p:nvPr/>
        </p:nvSpPr>
        <p:spPr bwMode="auto">
          <a:xfrm>
            <a:off x="609600" y="1524000"/>
            <a:ext cx="8032750" cy="311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1800" u="sng">
                <a:latin typeface="Arial" panose="020B0604020202020204" pitchFamily="34" charset="0"/>
              </a:rPr>
              <a:t>Lov om norsk riksborgarrett § 3 første ledd </a:t>
            </a:r>
            <a:r>
              <a:rPr lang="nb-NO" altLang="nb-NO" sz="1800" i="1" u="sng">
                <a:latin typeface="Arial" panose="020B0604020202020204" pitchFamily="34" charset="0"/>
              </a:rPr>
              <a:t>(opphevet)</a:t>
            </a:r>
            <a:r>
              <a:rPr lang="nb-NO" altLang="nb-NO" sz="1800" u="sng">
                <a:latin typeface="Arial" panose="020B0604020202020204" pitchFamily="34" charset="0"/>
              </a:rPr>
              <a:t>:</a:t>
            </a:r>
          </a:p>
          <a:p>
            <a:pPr>
              <a:spcBef>
                <a:spcPct val="0"/>
              </a:spcBef>
              <a:buFontTx/>
              <a:buNone/>
            </a:pPr>
            <a:endParaRPr lang="nb-NO" altLang="nb-NO" sz="1800" u="sng">
              <a:latin typeface="Arial" panose="020B0604020202020204" pitchFamily="34" charset="0"/>
            </a:endParaRPr>
          </a:p>
          <a:p>
            <a:pPr>
              <a:spcBef>
                <a:spcPct val="0"/>
              </a:spcBef>
              <a:buFontTx/>
              <a:buNone/>
            </a:pPr>
            <a:r>
              <a:rPr lang="nb-NO" altLang="nb-NO" sz="1800">
                <a:latin typeface="Arial" panose="020B0604020202020204" pitchFamily="34" charset="0"/>
              </a:rPr>
              <a:t>Utlending som har budd i riket frå han fylte 16 år og tidlegare samanlagt i</a:t>
            </a:r>
          </a:p>
          <a:p>
            <a:pPr>
              <a:spcBef>
                <a:spcPct val="0"/>
              </a:spcBef>
              <a:buFontTx/>
              <a:buNone/>
            </a:pPr>
            <a:r>
              <a:rPr lang="nb-NO" altLang="nb-NO" sz="1800">
                <a:latin typeface="Arial" panose="020B0604020202020204" pitchFamily="34" charset="0"/>
              </a:rPr>
              <a:t> minst 5 år, får norsk borgarrett når han etterat han fylte 21 år, men før han</a:t>
            </a:r>
          </a:p>
          <a:p>
            <a:pPr>
              <a:spcBef>
                <a:spcPct val="0"/>
              </a:spcBef>
              <a:buFontTx/>
              <a:buNone/>
            </a:pPr>
            <a:r>
              <a:rPr lang="nb-NO" altLang="nb-NO" sz="1800">
                <a:latin typeface="Arial" panose="020B0604020202020204" pitchFamily="34" charset="0"/>
              </a:rPr>
              <a:t>fyller 23 år, gjev inn skriftleg melding til fylkesmannen om at han vil vera</a:t>
            </a:r>
          </a:p>
          <a:p>
            <a:pPr>
              <a:spcBef>
                <a:spcPct val="0"/>
              </a:spcBef>
              <a:buFontTx/>
              <a:buNone/>
            </a:pPr>
            <a:r>
              <a:rPr lang="nb-NO" altLang="nb-NO" sz="1800">
                <a:latin typeface="Arial" panose="020B0604020202020204" pitchFamily="34" charset="0"/>
              </a:rPr>
              <a:t>norsk borgar. Har han ikkje borgarrett i noko land, kan han gjeva inn slik</a:t>
            </a:r>
          </a:p>
          <a:p>
            <a:pPr>
              <a:spcBef>
                <a:spcPct val="0"/>
              </a:spcBef>
              <a:buFontTx/>
              <a:buNone/>
            </a:pPr>
            <a:r>
              <a:rPr lang="nb-NO" altLang="nb-NO" sz="1800">
                <a:latin typeface="Arial" panose="020B0604020202020204" pitchFamily="34" charset="0"/>
              </a:rPr>
              <a:t>melding så snart han har fylt 18 år, dersom han når han gjev inn meldinga</a:t>
            </a:r>
          </a:p>
          <a:p>
            <a:pPr>
              <a:spcBef>
                <a:spcPct val="0"/>
              </a:spcBef>
              <a:buFontTx/>
              <a:buNone/>
            </a:pPr>
            <a:r>
              <a:rPr lang="nb-NO" altLang="nb-NO" sz="1800">
                <a:latin typeface="Arial" panose="020B0604020202020204" pitchFamily="34" charset="0"/>
              </a:rPr>
              <a:t>har hatt bustad i riket dei siste 5 åra og tidlegare har budd her i minst 5 år til;</a:t>
            </a:r>
          </a:p>
          <a:p>
            <a:pPr>
              <a:spcBef>
                <a:spcPct val="0"/>
              </a:spcBef>
              <a:buFontTx/>
              <a:buNone/>
            </a:pPr>
            <a:r>
              <a:rPr lang="nb-NO" altLang="nb-NO" sz="1800">
                <a:latin typeface="Arial" panose="020B0604020202020204" pitchFamily="34" charset="0"/>
              </a:rPr>
              <a:t>det same gjeld såframt han etterviser at han misser den framande borgarrette</a:t>
            </a:r>
          </a:p>
          <a:p>
            <a:pPr>
              <a:spcBef>
                <a:spcPct val="0"/>
              </a:spcBef>
              <a:buFontTx/>
              <a:buNone/>
            </a:pPr>
            <a:r>
              <a:rPr lang="nb-NO" altLang="nb-NO" sz="1800">
                <a:latin typeface="Arial" panose="020B0604020202020204" pitchFamily="34" charset="0"/>
              </a:rPr>
              <a:t> når han får norsk borgarrett.  (Lix = 70) </a:t>
            </a:r>
          </a:p>
          <a:p>
            <a:pPr>
              <a:spcBef>
                <a:spcPct val="0"/>
              </a:spcBef>
              <a:buFontTx/>
              <a:buNone/>
            </a:pPr>
            <a:endParaRPr lang="nb-NO" altLang="nb-NO" sz="1800"/>
          </a:p>
        </p:txBody>
      </p:sp>
      <p:sp>
        <p:nvSpPr>
          <p:cNvPr id="12291" name="Text Box 3">
            <a:extLst>
              <a:ext uri="{FF2B5EF4-FFF2-40B4-BE49-F238E27FC236}">
                <a16:creationId xmlns:a16="http://schemas.microsoft.com/office/drawing/2014/main" id="{B4F9336C-25E7-4FF5-9C83-23685CAA81FA}"/>
              </a:ext>
            </a:extLst>
          </p:cNvPr>
          <p:cNvSpPr txBox="1">
            <a:spLocks noChangeArrowheads="1"/>
          </p:cNvSpPr>
          <p:nvPr/>
        </p:nvSpPr>
        <p:spPr bwMode="auto">
          <a:xfrm>
            <a:off x="685800" y="533400"/>
            <a:ext cx="7613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nb-NO" altLang="nb-NO" sz="2400" b="1">
                <a:solidFill>
                  <a:srgbClr val="0000FF"/>
                </a:solidFill>
              </a:rPr>
              <a:t>Eksempel på utvikling fra originalteksten til vasket tekst</a:t>
            </a:r>
          </a:p>
        </p:txBody>
      </p:sp>
    </p:spTree>
  </p:cSld>
  <p:clrMapOvr>
    <a:masterClrMapping/>
  </p:clrMapOvr>
</p:sld>
</file>

<file path=ppt/theme/theme1.xml><?xml version="1.0" encoding="utf-8"?>
<a:theme xmlns:a="http://schemas.openxmlformats.org/drawingml/2006/main" name="Office-tema">
  <a:themeElements>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tem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1775</Words>
  <Application>Microsoft Office PowerPoint</Application>
  <PresentationFormat>Skjermfremvisning (4:3)</PresentationFormat>
  <Paragraphs>246</Paragraphs>
  <Slides>19</Slides>
  <Notes>0</Notes>
  <HiddenSlides>0</HiddenSlides>
  <MMClips>0</MMClips>
  <ScaleCrop>false</ScaleCrop>
  <HeadingPairs>
    <vt:vector size="8" baseType="variant">
      <vt:variant>
        <vt:lpstr>Brukte skrifter</vt:lpstr>
      </vt:variant>
      <vt:variant>
        <vt:i4>3</vt:i4>
      </vt:variant>
      <vt:variant>
        <vt:lpstr>Tema</vt:lpstr>
      </vt:variant>
      <vt:variant>
        <vt:i4>1</vt:i4>
      </vt:variant>
      <vt:variant>
        <vt:lpstr>Innebygde OLE-servere</vt:lpstr>
      </vt:variant>
      <vt:variant>
        <vt:i4>1</vt:i4>
      </vt:variant>
      <vt:variant>
        <vt:lpstr>Lysbildetitler</vt:lpstr>
      </vt:variant>
      <vt:variant>
        <vt:i4>19</vt:i4>
      </vt:variant>
    </vt:vector>
  </HeadingPairs>
  <TitlesOfParts>
    <vt:vector size="24" baseType="lpstr">
      <vt:lpstr>Arial</vt:lpstr>
      <vt:lpstr>Times New Roman</vt:lpstr>
      <vt:lpstr>Wingdings</vt:lpstr>
      <vt:lpstr>Office-tema</vt:lpstr>
      <vt:lpstr>Dokument</vt:lpstr>
      <vt:lpstr>Regelverksutvikling og  automatiseringsvennlig  lovgivning</vt:lpstr>
      <vt:lpstr>Oversikt</vt:lpstr>
      <vt:lpstr>Regelvask  (1)</vt:lpstr>
      <vt:lpstr>Regelvask  (2)</vt:lpstr>
      <vt:lpstr>Regelvask (3)</vt:lpstr>
      <vt:lpstr>Regelvask (4)</vt:lpstr>
      <vt:lpstr>Regelvask (5)</vt:lpstr>
      <vt:lpstr>Regelvask (6)</vt:lpstr>
      <vt:lpstr>PowerPoint-presentasjon</vt:lpstr>
      <vt:lpstr>PowerPoint-presentasjon</vt:lpstr>
      <vt:lpstr>PowerPoint-presentasjon</vt:lpstr>
      <vt:lpstr>PowerPoint-presentasjon</vt:lpstr>
      <vt:lpstr>PowerPoint-presentasjon</vt:lpstr>
      <vt:lpstr>Systemdrevet lovendring</vt:lpstr>
      <vt:lpstr>Bestemmelser som utnytter personvernforord-ningens hjemler til å gi nasjonale bestemmelser </vt:lpstr>
      <vt:lpstr>Bestemmelser som hindrer eller begrenser tilgang til relevante opplysninger</vt:lpstr>
      <vt:lpstr>Bestemmelser som for øvrig hindrer eller begrenser automatisert rettsanvendelse </vt:lpstr>
      <vt:lpstr>Bestemmelser som pålegger og klargjør ulike aktørers aktive rolle i saksbehandlingen</vt:lpstr>
      <vt:lpstr>Kjennetegn ved lovgivning som er «automatiseringsvennlig»</vt:lpstr>
    </vt:vector>
  </TitlesOfParts>
  <Company>uio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Regelverksutvikling</dc:title>
  <dc:creator>Administrator</dc:creator>
  <cp:lastModifiedBy>d.w.schartum</cp:lastModifiedBy>
  <cp:revision>40</cp:revision>
  <dcterms:created xsi:type="dcterms:W3CDTF">2009-10-21T19:33:09Z</dcterms:created>
  <dcterms:modified xsi:type="dcterms:W3CDTF">2019-04-02T18:19:57Z</dcterms:modified>
</cp:coreProperties>
</file>