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3"/>
  </p:notesMasterIdLst>
  <p:sldIdLst>
    <p:sldId id="261" r:id="rId6"/>
    <p:sldId id="391" r:id="rId7"/>
    <p:sldId id="280" r:id="rId8"/>
    <p:sldId id="310" r:id="rId9"/>
    <p:sldId id="281" r:id="rId10"/>
    <p:sldId id="390" r:id="rId11"/>
    <p:sldId id="348" r:id="rId12"/>
    <p:sldId id="347" r:id="rId13"/>
    <p:sldId id="346" r:id="rId14"/>
    <p:sldId id="351" r:id="rId15"/>
    <p:sldId id="355" r:id="rId16"/>
    <p:sldId id="332" r:id="rId17"/>
    <p:sldId id="282" r:id="rId18"/>
    <p:sldId id="392" r:id="rId19"/>
    <p:sldId id="360" r:id="rId20"/>
    <p:sldId id="378" r:id="rId21"/>
    <p:sldId id="270" r:id="rId22"/>
    <p:sldId id="379" r:id="rId23"/>
    <p:sldId id="394" r:id="rId24"/>
    <p:sldId id="381" r:id="rId25"/>
    <p:sldId id="382" r:id="rId26"/>
    <p:sldId id="384" r:id="rId27"/>
    <p:sldId id="385" r:id="rId28"/>
    <p:sldId id="386" r:id="rId29"/>
    <p:sldId id="387" r:id="rId30"/>
    <p:sldId id="395" r:id="rId31"/>
    <p:sldId id="374" r:id="rId32"/>
  </p:sldIdLst>
  <p:sldSz cx="24382413" cy="13716000"/>
  <p:notesSz cx="6669088" cy="9926638"/>
  <p:defaultText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 Larsen" initials="BL" lastIdx="3" clrIdx="0">
    <p:extLst>
      <p:ext uri="{19B8F6BF-5375-455C-9EA6-DF929625EA0E}">
        <p15:presenceInfo xmlns:p15="http://schemas.microsoft.com/office/powerpoint/2012/main" userId="375e549054ea15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C04"/>
    <a:srgbClr val="002060"/>
    <a:srgbClr val="012060"/>
    <a:srgbClr val="FFFFFF"/>
    <a:srgbClr val="000000"/>
    <a:srgbClr val="FF0000"/>
    <a:srgbClr val="D8FEEC"/>
    <a:srgbClr val="EEEEEE"/>
    <a:srgbClr val="0169E8"/>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84000" autoAdjust="0"/>
  </p:normalViewPr>
  <p:slideViewPr>
    <p:cSldViewPr snapToGrid="0">
      <p:cViewPr varScale="1">
        <p:scale>
          <a:sx n="46" d="100"/>
          <a:sy n="46" d="100"/>
        </p:scale>
        <p:origin x="1485" y="57"/>
      </p:cViewPr>
      <p:guideLst>
        <p:guide orient="horz" pos="4320"/>
        <p:guide pos="767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2B253DE-7D71-4444-B83E-23771FDD0C33}" type="datetimeFigureOut">
              <a:rPr lang="en-GB" smtClean="0"/>
              <a:t>07/03/2019</a:t>
            </a:fld>
            <a:endParaRPr lang="en-GB"/>
          </a:p>
        </p:txBody>
      </p:sp>
      <p:sp>
        <p:nvSpPr>
          <p:cNvPr id="4" name="Plassholder for lysbilde 3"/>
          <p:cNvSpPr>
            <a:spLocks noGrp="1" noRot="1" noChangeAspect="1"/>
          </p:cNvSpPr>
          <p:nvPr>
            <p:ph type="sldImg" idx="2"/>
          </p:nvPr>
        </p:nvSpPr>
        <p:spPr>
          <a:xfrm>
            <a:off x="358775" y="1241425"/>
            <a:ext cx="59515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71F1791-49DA-4A11-A71B-4DEDB48C96EA}" type="slidenum">
              <a:rPr lang="en-GB" smtClean="0"/>
              <a:t>‹#›</a:t>
            </a:fld>
            <a:endParaRPr lang="en-GB"/>
          </a:p>
        </p:txBody>
      </p:sp>
    </p:spTree>
    <p:extLst>
      <p:ext uri="{BB962C8B-B14F-4D97-AF65-F5344CB8AC3E}">
        <p14:creationId xmlns:p14="http://schemas.microsoft.com/office/powerpoint/2010/main" val="238865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1</a:t>
            </a:fld>
            <a:endParaRPr lang="en-GB"/>
          </a:p>
        </p:txBody>
      </p:sp>
    </p:spTree>
    <p:extLst>
      <p:ext uri="{BB962C8B-B14F-4D97-AF65-F5344CB8AC3E}">
        <p14:creationId xmlns:p14="http://schemas.microsoft.com/office/powerpoint/2010/main" val="99015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10</a:t>
            </a:fld>
            <a:endParaRPr lang="en-GB"/>
          </a:p>
        </p:txBody>
      </p:sp>
    </p:spTree>
    <p:extLst>
      <p:ext uri="{BB962C8B-B14F-4D97-AF65-F5344CB8AC3E}">
        <p14:creationId xmlns:p14="http://schemas.microsoft.com/office/powerpoint/2010/main" val="380737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11</a:t>
            </a:fld>
            <a:endParaRPr lang="en-GB"/>
          </a:p>
        </p:txBody>
      </p:sp>
    </p:spTree>
    <p:extLst>
      <p:ext uri="{BB962C8B-B14F-4D97-AF65-F5344CB8AC3E}">
        <p14:creationId xmlns:p14="http://schemas.microsoft.com/office/powerpoint/2010/main" val="57380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12</a:t>
            </a:fld>
            <a:endParaRPr lang="en-GB"/>
          </a:p>
        </p:txBody>
      </p:sp>
    </p:spTree>
    <p:extLst>
      <p:ext uri="{BB962C8B-B14F-4D97-AF65-F5344CB8AC3E}">
        <p14:creationId xmlns:p14="http://schemas.microsoft.com/office/powerpoint/2010/main" val="1224002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13</a:t>
            </a:fld>
            <a:endParaRPr lang="en-GB"/>
          </a:p>
        </p:txBody>
      </p:sp>
    </p:spTree>
    <p:extLst>
      <p:ext uri="{BB962C8B-B14F-4D97-AF65-F5344CB8AC3E}">
        <p14:creationId xmlns:p14="http://schemas.microsoft.com/office/powerpoint/2010/main" val="162877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14</a:t>
            </a:fld>
            <a:endParaRPr lang="en-GB"/>
          </a:p>
        </p:txBody>
      </p:sp>
    </p:spTree>
    <p:extLst>
      <p:ext uri="{BB962C8B-B14F-4D97-AF65-F5344CB8AC3E}">
        <p14:creationId xmlns:p14="http://schemas.microsoft.com/office/powerpoint/2010/main" val="288222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15</a:t>
            </a:fld>
            <a:endParaRPr lang="en-GB"/>
          </a:p>
        </p:txBody>
      </p:sp>
    </p:spTree>
    <p:extLst>
      <p:ext uri="{BB962C8B-B14F-4D97-AF65-F5344CB8AC3E}">
        <p14:creationId xmlns:p14="http://schemas.microsoft.com/office/powerpoint/2010/main" val="3620589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16</a:t>
            </a:fld>
            <a:endParaRPr lang="en-GB"/>
          </a:p>
        </p:txBody>
      </p:sp>
    </p:spTree>
    <p:extLst>
      <p:ext uri="{BB962C8B-B14F-4D97-AF65-F5344CB8AC3E}">
        <p14:creationId xmlns:p14="http://schemas.microsoft.com/office/powerpoint/2010/main" val="1087853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17</a:t>
            </a:fld>
            <a:endParaRPr lang="en-GB"/>
          </a:p>
        </p:txBody>
      </p:sp>
    </p:spTree>
    <p:extLst>
      <p:ext uri="{BB962C8B-B14F-4D97-AF65-F5344CB8AC3E}">
        <p14:creationId xmlns:p14="http://schemas.microsoft.com/office/powerpoint/2010/main" val="2167625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18</a:t>
            </a:fld>
            <a:endParaRPr lang="en-GB"/>
          </a:p>
        </p:txBody>
      </p:sp>
    </p:spTree>
    <p:extLst>
      <p:ext uri="{BB962C8B-B14F-4D97-AF65-F5344CB8AC3E}">
        <p14:creationId xmlns:p14="http://schemas.microsoft.com/office/powerpoint/2010/main" val="247468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19</a:t>
            </a:fld>
            <a:endParaRPr lang="en-GB"/>
          </a:p>
        </p:txBody>
      </p:sp>
    </p:spTree>
    <p:extLst>
      <p:ext uri="{BB962C8B-B14F-4D97-AF65-F5344CB8AC3E}">
        <p14:creationId xmlns:p14="http://schemas.microsoft.com/office/powerpoint/2010/main" val="350370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2</a:t>
            </a:fld>
            <a:endParaRPr lang="en-GB"/>
          </a:p>
        </p:txBody>
      </p:sp>
    </p:spTree>
    <p:extLst>
      <p:ext uri="{BB962C8B-B14F-4D97-AF65-F5344CB8AC3E}">
        <p14:creationId xmlns:p14="http://schemas.microsoft.com/office/powerpoint/2010/main" val="188661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20</a:t>
            </a:fld>
            <a:endParaRPr lang="en-GB"/>
          </a:p>
        </p:txBody>
      </p:sp>
    </p:spTree>
    <p:extLst>
      <p:ext uri="{BB962C8B-B14F-4D97-AF65-F5344CB8AC3E}">
        <p14:creationId xmlns:p14="http://schemas.microsoft.com/office/powerpoint/2010/main" val="2395484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en løsning for helsepersonell</a:t>
            </a:r>
          </a:p>
          <a:p>
            <a:r>
              <a:rPr lang="nb-NO" dirty="0"/>
              <a:t>Hvem trenger tilgang? Det er ikke så lett å definere. Virksomhetene har i utgangspunktet mye å si her </a:t>
            </a:r>
            <a:r>
              <a:rPr lang="nb-NO" dirty="0" err="1"/>
              <a:t>ref</a:t>
            </a:r>
            <a:r>
              <a:rPr lang="nb-NO" dirty="0"/>
              <a:t> §1, men igjen er praksisen så ulik mellom virksomheter.</a:t>
            </a:r>
          </a:p>
          <a:p>
            <a:r>
              <a:rPr lang="nb-NO" dirty="0"/>
              <a:t>Formålet er økt pasientsikkert. Da er det store begrensninger på hva disse dataene kan brukes til.</a:t>
            </a:r>
          </a:p>
          <a:p>
            <a:r>
              <a:rPr lang="nb-NO" dirty="0"/>
              <a:t>	Det er både bra og ganske vanskelig på en gang.</a:t>
            </a:r>
          </a:p>
          <a:p>
            <a:endParaRPr lang="nb-NO" dirty="0"/>
          </a:p>
          <a:p>
            <a:r>
              <a:rPr lang="nb-NO" dirty="0">
                <a:effectLst/>
              </a:rPr>
              <a:t>Optiker, Ergoterapeut, Fiskehelsebiolog</a:t>
            </a:r>
          </a:p>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21</a:t>
            </a:fld>
            <a:endParaRPr lang="en-GB"/>
          </a:p>
        </p:txBody>
      </p:sp>
    </p:spTree>
    <p:extLst>
      <p:ext uri="{BB962C8B-B14F-4D97-AF65-F5344CB8AC3E}">
        <p14:creationId xmlns:p14="http://schemas.microsoft.com/office/powerpoint/2010/main" val="84313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22</a:t>
            </a:fld>
            <a:endParaRPr lang="en-GB"/>
          </a:p>
        </p:txBody>
      </p:sp>
    </p:spTree>
    <p:extLst>
      <p:ext uri="{BB962C8B-B14F-4D97-AF65-F5344CB8AC3E}">
        <p14:creationId xmlns:p14="http://schemas.microsoft.com/office/powerpoint/2010/main" val="4263702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23</a:t>
            </a:fld>
            <a:endParaRPr lang="en-GB"/>
          </a:p>
        </p:txBody>
      </p:sp>
    </p:spTree>
    <p:extLst>
      <p:ext uri="{BB962C8B-B14F-4D97-AF65-F5344CB8AC3E}">
        <p14:creationId xmlns:p14="http://schemas.microsoft.com/office/powerpoint/2010/main" val="4192026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24</a:t>
            </a:fld>
            <a:endParaRPr lang="en-GB"/>
          </a:p>
        </p:txBody>
      </p:sp>
    </p:spTree>
    <p:extLst>
      <p:ext uri="{BB962C8B-B14F-4D97-AF65-F5344CB8AC3E}">
        <p14:creationId xmlns:p14="http://schemas.microsoft.com/office/powerpoint/2010/main" val="2229953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gjøres dette i siloer?</a:t>
            </a:r>
          </a:p>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25</a:t>
            </a:fld>
            <a:endParaRPr lang="en-GB"/>
          </a:p>
        </p:txBody>
      </p:sp>
    </p:spTree>
    <p:extLst>
      <p:ext uri="{BB962C8B-B14F-4D97-AF65-F5344CB8AC3E}">
        <p14:creationId xmlns:p14="http://schemas.microsoft.com/office/powerpoint/2010/main" val="3039116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gjøres dette i siloer?</a:t>
            </a:r>
          </a:p>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26</a:t>
            </a:fld>
            <a:endParaRPr lang="en-GB"/>
          </a:p>
        </p:txBody>
      </p:sp>
    </p:spTree>
    <p:extLst>
      <p:ext uri="{BB962C8B-B14F-4D97-AF65-F5344CB8AC3E}">
        <p14:creationId xmlns:p14="http://schemas.microsoft.com/office/powerpoint/2010/main" val="304954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 å hvile øynene på under spørsmålene.</a:t>
            </a:r>
          </a:p>
        </p:txBody>
      </p:sp>
      <p:sp>
        <p:nvSpPr>
          <p:cNvPr id="4" name="Plassholder for lysbildenummer 3"/>
          <p:cNvSpPr>
            <a:spLocks noGrp="1"/>
          </p:cNvSpPr>
          <p:nvPr>
            <p:ph type="sldNum" sz="quarter" idx="10"/>
          </p:nvPr>
        </p:nvSpPr>
        <p:spPr/>
        <p:txBody>
          <a:bodyPr/>
          <a:lstStyle/>
          <a:p>
            <a:fld id="{371F1791-49DA-4A11-A71B-4DEDB48C96EA}" type="slidenum">
              <a:rPr lang="en-GB" smtClean="0"/>
              <a:t>27</a:t>
            </a:fld>
            <a:endParaRPr lang="en-GB"/>
          </a:p>
        </p:txBody>
      </p:sp>
    </p:spTree>
    <p:extLst>
      <p:ext uri="{BB962C8B-B14F-4D97-AF65-F5344CB8AC3E}">
        <p14:creationId xmlns:p14="http://schemas.microsoft.com/office/powerpoint/2010/main" val="108738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3</a:t>
            </a:fld>
            <a:endParaRPr lang="en-GB"/>
          </a:p>
        </p:txBody>
      </p:sp>
    </p:spTree>
    <p:extLst>
      <p:ext uri="{BB962C8B-B14F-4D97-AF65-F5344CB8AC3E}">
        <p14:creationId xmlns:p14="http://schemas.microsoft.com/office/powerpoint/2010/main" val="321087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Tallene er pr januar 2018</a:t>
            </a:r>
          </a:p>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4</a:t>
            </a:fld>
            <a:endParaRPr lang="en-GB"/>
          </a:p>
        </p:txBody>
      </p:sp>
    </p:spTree>
    <p:extLst>
      <p:ext uri="{BB962C8B-B14F-4D97-AF65-F5344CB8AC3E}">
        <p14:creationId xmlns:p14="http://schemas.microsoft.com/office/powerpoint/2010/main" val="358396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b="0"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5</a:t>
            </a:fld>
            <a:endParaRPr lang="en-GB"/>
          </a:p>
        </p:txBody>
      </p:sp>
    </p:spTree>
    <p:extLst>
      <p:ext uri="{BB962C8B-B14F-4D97-AF65-F5344CB8AC3E}">
        <p14:creationId xmlns:p14="http://schemas.microsoft.com/office/powerpoint/2010/main" val="4091421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6</a:t>
            </a:fld>
            <a:endParaRPr lang="en-GB"/>
          </a:p>
        </p:txBody>
      </p:sp>
    </p:spTree>
    <p:extLst>
      <p:ext uri="{BB962C8B-B14F-4D97-AF65-F5344CB8AC3E}">
        <p14:creationId xmlns:p14="http://schemas.microsoft.com/office/powerpoint/2010/main" val="209240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7</a:t>
            </a:fld>
            <a:endParaRPr lang="en-GB"/>
          </a:p>
        </p:txBody>
      </p:sp>
    </p:spTree>
    <p:extLst>
      <p:ext uri="{BB962C8B-B14F-4D97-AF65-F5344CB8AC3E}">
        <p14:creationId xmlns:p14="http://schemas.microsoft.com/office/powerpoint/2010/main" val="344806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8</a:t>
            </a:fld>
            <a:endParaRPr lang="en-GB"/>
          </a:p>
        </p:txBody>
      </p:sp>
    </p:spTree>
    <p:extLst>
      <p:ext uri="{BB962C8B-B14F-4D97-AF65-F5344CB8AC3E}">
        <p14:creationId xmlns:p14="http://schemas.microsoft.com/office/powerpoint/2010/main" val="257722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9</a:t>
            </a:fld>
            <a:endParaRPr lang="en-GB"/>
          </a:p>
        </p:txBody>
      </p:sp>
    </p:spTree>
    <p:extLst>
      <p:ext uri="{BB962C8B-B14F-4D97-AF65-F5344CB8AC3E}">
        <p14:creationId xmlns:p14="http://schemas.microsoft.com/office/powerpoint/2010/main" val="5246345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dk2"/>
        </a:solidFill>
        <a:effectLst/>
      </p:bgPr>
    </p:bg>
    <p:spTree>
      <p:nvGrpSpPr>
        <p:cNvPr id="1" name=""/>
        <p:cNvGrpSpPr/>
        <p:nvPr/>
      </p:nvGrpSpPr>
      <p:grpSpPr>
        <a:xfrm>
          <a:off x="0" y="0"/>
          <a:ext cx="0" cy="0"/>
          <a:chOff x="0" y="0"/>
          <a:chExt cx="0" cy="0"/>
        </a:xfrm>
      </p:grpSpPr>
      <p:pic>
        <p:nvPicPr>
          <p:cNvPr id="9" name="Gradertsirkel" hidden="1"/>
          <p:cNvPicPr>
            <a:picLocks noChangeAspect="1"/>
          </p:cNvPicPr>
          <p:nvPr userDrawn="1"/>
        </p:nvPicPr>
        <p:blipFill>
          <a:blip r:embed="rId2">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p:spPr>
      </p:pic>
      <p:sp>
        <p:nvSpPr>
          <p:cNvPr id="2" name="Tittel 1"/>
          <p:cNvSpPr>
            <a:spLocks noGrp="1"/>
          </p:cNvSpPr>
          <p:nvPr>
            <p:ph type="ctrTitle"/>
          </p:nvPr>
        </p:nvSpPr>
        <p:spPr>
          <a:xfrm>
            <a:off x="1800225" y="5106372"/>
            <a:ext cx="17138142" cy="828676"/>
          </a:xfrm>
        </p:spPr>
        <p:txBody>
          <a:bodyPr anchor="b">
            <a:normAutofit/>
          </a:bodyPr>
          <a:lstStyle>
            <a:lvl1pPr algn="l">
              <a:defRPr sz="5700" b="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1800225" y="6649441"/>
            <a:ext cx="11215401" cy="3311524"/>
          </a:xfrm>
        </p:spPr>
        <p:txBody>
          <a:bodyPr>
            <a:normAutofit/>
          </a:bodyPr>
          <a:lstStyle>
            <a:lvl1pPr marL="0" indent="0" algn="l">
              <a:lnSpc>
                <a:spcPct val="100000"/>
              </a:lnSpc>
              <a:spcBef>
                <a:spcPts val="0"/>
              </a:spcBef>
              <a:buNone/>
              <a:defRPr sz="400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Klikk for å redigere undertittelstil i malen</a:t>
            </a:r>
            <a:endParaRPr lang="nb-NO" dirty="0"/>
          </a:p>
        </p:txBody>
      </p:sp>
      <p:pic>
        <p:nvPicPr>
          <p:cNvPr id="16" name="Sort_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180" y="1440180"/>
            <a:ext cx="3154287" cy="2160000"/>
          </a:xfrm>
          <a:prstGeom prst="rect">
            <a:avLst/>
          </a:prstGeom>
        </p:spPr>
      </p:pic>
      <p:pic>
        <p:nvPicPr>
          <p:cNvPr id="17" name="Hvit_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pic>
        <p:nvPicPr>
          <p:cNvPr id="11" name="Blåsirkel" hidden="1"/>
          <p:cNvPicPr>
            <a:picLocks noChangeAspect="1"/>
          </p:cNvPicPr>
          <p:nvPr userDrawn="1"/>
        </p:nvPicPr>
        <p:blipFill>
          <a:blip r:embed="rId5">
            <a:extLst>
              <a:ext uri="{BEBA8EAE-BF5A-486C-A8C5-ECC9F3942E4B}">
                <a14:imgProps xmlns:a14="http://schemas.microsoft.com/office/drawing/2010/main">
                  <a14:imgLayer r:embed="rId6">
                    <a14:imgEffect>
                      <a14:backgroundRemoval t="10000" b="90000" l="50261" r="94473"/>
                    </a14:imgEffect>
                  </a14:imgLayer>
                </a14:imgProps>
              </a:ex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0169E8"/>
          </a:solidFill>
        </p:spPr>
      </p:pic>
      <p:pic>
        <p:nvPicPr>
          <p:cNvPr id="12" name="Hvitsirkel" hidden="1"/>
          <p:cNvPicPr>
            <a:picLocks noChangeAspect="1"/>
          </p:cNvPicPr>
          <p:nvPr userDrawn="1"/>
        </p:nvPicPr>
        <p:blipFill>
          <a:blip r:embed="rId5">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FFFFFF"/>
          </a:solidFill>
        </p:spPr>
      </p:pic>
      <p:pic>
        <p:nvPicPr>
          <p:cNvPr id="13" name="Gråsirkel" hidden="1"/>
          <p:cNvPicPr>
            <a:picLocks noChangeAspect="1"/>
          </p:cNvPicPr>
          <p:nvPr userDrawn="1"/>
        </p:nvPicPr>
        <p:blipFill>
          <a:blip r:embed="rId5">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EEEEEE"/>
          </a:solidFill>
        </p:spPr>
      </p:pic>
      <p:pic>
        <p:nvPicPr>
          <p:cNvPr id="7" name="Blå_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0000" y="1440000"/>
            <a:ext cx="3168000" cy="2155830"/>
          </a:xfrm>
          <a:prstGeom prst="rect">
            <a:avLst/>
          </a:prstGeom>
        </p:spPr>
      </p:pic>
      <p:sp>
        <p:nvSpPr>
          <p:cNvPr id="14" name="Plassholder for SmartArt 13"/>
          <p:cNvSpPr>
            <a:spLocks noGrp="1"/>
          </p:cNvSpPr>
          <p:nvPr>
            <p:ph type="dgm" sz="quarter" idx="10" hasCustomPrompt="1"/>
          </p:nvPr>
        </p:nvSpPr>
        <p:spPr>
          <a:xfrm>
            <a:off x="1440000" y="1440000"/>
            <a:ext cx="3168000" cy="2167200"/>
          </a:xfrm>
          <a:blipFill>
            <a:blip r:embed="rId4"/>
            <a:stretch>
              <a:fillRect/>
            </a:stretch>
          </a:blipFill>
        </p:spPr>
        <p:txBody>
          <a:bodyPr>
            <a:normAutofit/>
          </a:bodyPr>
          <a:lstStyle>
            <a:lvl1pPr marL="0" indent="0">
              <a:buNone/>
              <a:defRPr sz="100"/>
            </a:lvl1pPr>
          </a:lstStyle>
          <a:p>
            <a:r>
              <a:rPr lang="nb-NO" dirty="0"/>
              <a:t>  </a:t>
            </a:r>
          </a:p>
        </p:txBody>
      </p:sp>
      <p:sp>
        <p:nvSpPr>
          <p:cNvPr id="18" name="Plassholder for SmartArt 13"/>
          <p:cNvSpPr>
            <a:spLocks noGrp="1"/>
          </p:cNvSpPr>
          <p:nvPr>
            <p:ph type="dgm" sz="quarter" idx="11" hasCustomPrompt="1"/>
          </p:nvPr>
        </p:nvSpPr>
        <p:spPr>
          <a:xfrm>
            <a:off x="22092527" y="2376000"/>
            <a:ext cx="2289600" cy="8917200"/>
          </a:xfrm>
          <a:blipFill>
            <a:blip r:embed="rId8"/>
            <a:stretch>
              <a:fillRect/>
            </a:stretch>
          </a:blipFill>
        </p:spPr>
        <p:txBody>
          <a:bodyPr>
            <a:normAutofit/>
          </a:bodyPr>
          <a:lstStyle>
            <a:lvl1pPr marL="0" indent="0">
              <a:buNone/>
              <a:defRPr sz="100"/>
            </a:lvl1pPr>
          </a:lstStyle>
          <a:p>
            <a:r>
              <a:rPr lang="nb-NO" dirty="0"/>
              <a:t>  </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endParaRPr lang="nb-NO"/>
          </a:p>
        </p:txBody>
      </p:sp>
      <p:sp>
        <p:nvSpPr>
          <p:cNvPr id="7" name="Plassholder for bunntekst 6"/>
          <p:cNvSpPr>
            <a:spLocks noGrp="1"/>
          </p:cNvSpPr>
          <p:nvPr>
            <p:ph type="ftr" sz="quarter" idx="11"/>
          </p:nvPr>
        </p:nvSpPr>
        <p:spPr/>
        <p:txBody>
          <a:bodyPr/>
          <a:lstStyle/>
          <a:p>
            <a:endParaRPr lang="nb-NO" dirty="0"/>
          </a:p>
        </p:txBody>
      </p:sp>
      <p:sp>
        <p:nvSpPr>
          <p:cNvPr id="8" name="Plassholder for lysbildenummer 7"/>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30980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194384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183BA6-3334-49BB-A0E4-A964ED1B44B0}"/>
              </a:ext>
            </a:extLst>
          </p:cNvPr>
          <p:cNvSpPr>
            <a:spLocks noGrp="1"/>
          </p:cNvSpPr>
          <p:nvPr>
            <p:ph type="ctrTitle"/>
          </p:nvPr>
        </p:nvSpPr>
        <p:spPr>
          <a:xfrm>
            <a:off x="3047802" y="2244726"/>
            <a:ext cx="18286810" cy="4775200"/>
          </a:xfrm>
        </p:spPr>
        <p:txBody>
          <a:bodyPr anchor="b"/>
          <a:lstStyle>
            <a:lvl1pPr algn="ctr">
              <a:defRPr sz="11999"/>
            </a:lvl1pPr>
          </a:lstStyle>
          <a:p>
            <a:r>
              <a:rPr lang="nb-NO"/>
              <a:t>Klikk for å redigere tittelstil</a:t>
            </a:r>
          </a:p>
        </p:txBody>
      </p:sp>
      <p:sp>
        <p:nvSpPr>
          <p:cNvPr id="3" name="Undertittel 2">
            <a:extLst>
              <a:ext uri="{FF2B5EF4-FFF2-40B4-BE49-F238E27FC236}">
                <a16:creationId xmlns:a16="http://schemas.microsoft.com/office/drawing/2014/main" id="{0495F3EE-C680-41A9-B869-FE8530DFBFD7}"/>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Klikk for å redigere undertittelstil i malen</a:t>
            </a:r>
          </a:p>
        </p:txBody>
      </p:sp>
      <p:sp>
        <p:nvSpPr>
          <p:cNvPr id="4" name="Plassholder for dato 3">
            <a:extLst>
              <a:ext uri="{FF2B5EF4-FFF2-40B4-BE49-F238E27FC236}">
                <a16:creationId xmlns:a16="http://schemas.microsoft.com/office/drawing/2014/main" id="{F55EE69A-EBEC-40C3-A6C1-A20F8AFAF5C1}"/>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5" name="Plassholder for bunntekst 4">
            <a:extLst>
              <a:ext uri="{FF2B5EF4-FFF2-40B4-BE49-F238E27FC236}">
                <a16:creationId xmlns:a16="http://schemas.microsoft.com/office/drawing/2014/main" id="{58797DB3-A320-4300-B96B-6C3C434CC64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88E942C-EE1C-4872-BF53-DC3FE903FFA5}"/>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115990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6426E0-785D-4BBE-8020-62A6CEC8A04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67FA56-FE78-4202-A11D-A25AFEB3EBA2}"/>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68977B6-4BAE-48A8-B2F3-7705349FCAD8}"/>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5" name="Plassholder for bunntekst 4">
            <a:extLst>
              <a:ext uri="{FF2B5EF4-FFF2-40B4-BE49-F238E27FC236}">
                <a16:creationId xmlns:a16="http://schemas.microsoft.com/office/drawing/2014/main" id="{42E585E4-5740-49B2-BCE7-43A55B3D96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D627999-39FE-450F-9D5B-D3900783C530}"/>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185126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1CF8E2-EF23-48BB-A3BC-2379522A26E8}"/>
              </a:ext>
            </a:extLst>
          </p:cNvPr>
          <p:cNvSpPr>
            <a:spLocks noGrp="1"/>
          </p:cNvSpPr>
          <p:nvPr>
            <p:ph type="title"/>
          </p:nvPr>
        </p:nvSpPr>
        <p:spPr>
          <a:xfrm>
            <a:off x="1663592" y="3419477"/>
            <a:ext cx="21029831" cy="5705474"/>
          </a:xfrm>
        </p:spPr>
        <p:txBody>
          <a:bodyPr anchor="b"/>
          <a:lstStyle>
            <a:lvl1pPr>
              <a:defRPr sz="11999"/>
            </a:lvl1pPr>
          </a:lstStyle>
          <a:p>
            <a:r>
              <a:rPr lang="nb-NO"/>
              <a:t>Klikk for å redigere tittelstil</a:t>
            </a:r>
          </a:p>
        </p:txBody>
      </p:sp>
      <p:sp>
        <p:nvSpPr>
          <p:cNvPr id="3" name="Plassholder for tekst 2">
            <a:extLst>
              <a:ext uri="{FF2B5EF4-FFF2-40B4-BE49-F238E27FC236}">
                <a16:creationId xmlns:a16="http://schemas.microsoft.com/office/drawing/2014/main" id="{8D4670B6-CDA0-42B5-BE8B-66E9DCE33ABF}"/>
              </a:ext>
            </a:extLst>
          </p:cNvPr>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C60DE545-3458-4228-A8D8-E16E22AE855D}"/>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5" name="Plassholder for bunntekst 4">
            <a:extLst>
              <a:ext uri="{FF2B5EF4-FFF2-40B4-BE49-F238E27FC236}">
                <a16:creationId xmlns:a16="http://schemas.microsoft.com/office/drawing/2014/main" id="{FB973570-F88E-4464-8542-157051F6CCB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99FABCF-79FF-4B60-9FF1-D26736DBFCD1}"/>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324394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7F7B50-93FD-4B2E-BB8C-A8F4BCEF99D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ED46741-FB5B-4E88-9BD7-7CD55D2F6934}"/>
              </a:ext>
            </a:extLst>
          </p:cNvPr>
          <p:cNvSpPr>
            <a:spLocks noGrp="1"/>
          </p:cNvSpPr>
          <p:nvPr>
            <p:ph sz="half" idx="1"/>
          </p:nvPr>
        </p:nvSpPr>
        <p:spPr>
          <a:xfrm>
            <a:off x="1676291" y="3651250"/>
            <a:ext cx="10362526" cy="870267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A0F57CC-3197-4F81-BEFC-4A09943678F8}"/>
              </a:ext>
            </a:extLst>
          </p:cNvPr>
          <p:cNvSpPr>
            <a:spLocks noGrp="1"/>
          </p:cNvSpPr>
          <p:nvPr>
            <p:ph sz="half" idx="2"/>
          </p:nvPr>
        </p:nvSpPr>
        <p:spPr>
          <a:xfrm>
            <a:off x="12343596" y="3651250"/>
            <a:ext cx="10362526" cy="870267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F3CA7AC-2ADC-4660-9DC1-878E9176A696}"/>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6" name="Plassholder for bunntekst 5">
            <a:extLst>
              <a:ext uri="{FF2B5EF4-FFF2-40B4-BE49-F238E27FC236}">
                <a16:creationId xmlns:a16="http://schemas.microsoft.com/office/drawing/2014/main" id="{B09E2B14-A314-478D-A1FB-12B4735E825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80EC68D-1BA8-4DD9-8A27-34763E669AB3}"/>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265906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A93C0-2AFA-4F13-99C0-655954FC35FD}"/>
              </a:ext>
            </a:extLst>
          </p:cNvPr>
          <p:cNvSpPr>
            <a:spLocks noGrp="1"/>
          </p:cNvSpPr>
          <p:nvPr>
            <p:ph type="title"/>
          </p:nvPr>
        </p:nvSpPr>
        <p:spPr>
          <a:xfrm>
            <a:off x="1679467" y="730251"/>
            <a:ext cx="21029831" cy="2651126"/>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8FB0A70-D2AA-43F3-B2B9-5B50B49A3873}"/>
              </a:ext>
            </a:extLst>
          </p:cNvPr>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Rediger tekststiler i malen</a:t>
            </a:r>
          </a:p>
        </p:txBody>
      </p:sp>
      <p:sp>
        <p:nvSpPr>
          <p:cNvPr id="4" name="Plassholder for innhold 3">
            <a:extLst>
              <a:ext uri="{FF2B5EF4-FFF2-40B4-BE49-F238E27FC236}">
                <a16:creationId xmlns:a16="http://schemas.microsoft.com/office/drawing/2014/main" id="{80627861-F17E-40FA-9FCC-5428F2367407}"/>
              </a:ext>
            </a:extLst>
          </p:cNvPr>
          <p:cNvSpPr>
            <a:spLocks noGrp="1"/>
          </p:cNvSpPr>
          <p:nvPr>
            <p:ph sz="half" idx="2"/>
          </p:nvPr>
        </p:nvSpPr>
        <p:spPr>
          <a:xfrm>
            <a:off x="1679467" y="5010150"/>
            <a:ext cx="10314903" cy="736917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92FCB4E-BB37-420C-A81B-D501C628F9D7}"/>
              </a:ext>
            </a:extLst>
          </p:cNvPr>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Rediger tekststiler i malen</a:t>
            </a:r>
          </a:p>
        </p:txBody>
      </p:sp>
      <p:sp>
        <p:nvSpPr>
          <p:cNvPr id="6" name="Plassholder for innhold 5">
            <a:extLst>
              <a:ext uri="{FF2B5EF4-FFF2-40B4-BE49-F238E27FC236}">
                <a16:creationId xmlns:a16="http://schemas.microsoft.com/office/drawing/2014/main" id="{A146D710-0F70-4658-A54E-BC7379F42FD6}"/>
              </a:ext>
            </a:extLst>
          </p:cNvPr>
          <p:cNvSpPr>
            <a:spLocks noGrp="1"/>
          </p:cNvSpPr>
          <p:nvPr>
            <p:ph sz="quarter" idx="4"/>
          </p:nvPr>
        </p:nvSpPr>
        <p:spPr>
          <a:xfrm>
            <a:off x="12343597" y="5010150"/>
            <a:ext cx="10365701" cy="736917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8AE3A64-1350-46F2-8D2E-81EF75D7EB55}"/>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8" name="Plassholder for bunntekst 7">
            <a:extLst>
              <a:ext uri="{FF2B5EF4-FFF2-40B4-BE49-F238E27FC236}">
                <a16:creationId xmlns:a16="http://schemas.microsoft.com/office/drawing/2014/main" id="{0585E067-0E66-4A43-9043-750A486F6C6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208EA20-EEFE-417C-B60F-4D8F7BC460DE}"/>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206258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73E7F8-0584-410A-AC91-A7174563EF7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D11F471-4C44-44E7-A96C-059E43BDBF15}"/>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4" name="Plassholder for bunntekst 3">
            <a:extLst>
              <a:ext uri="{FF2B5EF4-FFF2-40B4-BE49-F238E27FC236}">
                <a16:creationId xmlns:a16="http://schemas.microsoft.com/office/drawing/2014/main" id="{9E22BADD-34E5-41B3-B99F-1A51D0BE9DA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253E8AF-BF30-45E4-AA88-D45EC758FD1E}"/>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2642780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9F9A823-9056-4F7A-8164-704BAEAE4F08}"/>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3" name="Plassholder for bunntekst 2">
            <a:extLst>
              <a:ext uri="{FF2B5EF4-FFF2-40B4-BE49-F238E27FC236}">
                <a16:creationId xmlns:a16="http://schemas.microsoft.com/office/drawing/2014/main" id="{E3206A7E-46D5-4681-A009-EA250C55835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701F7FA-1058-42ED-AC96-0DD50868A972}"/>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309756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57BC9F-63D8-4380-9D6F-B79B010B5D8E}"/>
              </a:ext>
            </a:extLst>
          </p:cNvPr>
          <p:cNvSpPr>
            <a:spLocks noGrp="1"/>
          </p:cNvSpPr>
          <p:nvPr>
            <p:ph type="title"/>
          </p:nvPr>
        </p:nvSpPr>
        <p:spPr>
          <a:xfrm>
            <a:off x="1679468" y="914400"/>
            <a:ext cx="7863962" cy="3200400"/>
          </a:xfrm>
        </p:spPr>
        <p:txBody>
          <a:bodyPr anchor="b"/>
          <a:lstStyle>
            <a:lvl1pPr>
              <a:defRPr sz="6400"/>
            </a:lvl1pPr>
          </a:lstStyle>
          <a:p>
            <a:r>
              <a:rPr lang="nb-NO"/>
              <a:t>Klikk for å redigere tittelstil</a:t>
            </a:r>
          </a:p>
        </p:txBody>
      </p:sp>
      <p:sp>
        <p:nvSpPr>
          <p:cNvPr id="3" name="Plassholder for innhold 2">
            <a:extLst>
              <a:ext uri="{FF2B5EF4-FFF2-40B4-BE49-F238E27FC236}">
                <a16:creationId xmlns:a16="http://schemas.microsoft.com/office/drawing/2014/main" id="{A470D93B-C919-40C4-8FBC-DF4014962F96}"/>
              </a:ext>
            </a:extLst>
          </p:cNvPr>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C2EF329-612D-4582-8C49-B7EF587B3A2D}"/>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b-NO"/>
              <a:t>Rediger tekststiler i malen</a:t>
            </a:r>
          </a:p>
        </p:txBody>
      </p:sp>
      <p:sp>
        <p:nvSpPr>
          <p:cNvPr id="5" name="Plassholder for dato 4">
            <a:extLst>
              <a:ext uri="{FF2B5EF4-FFF2-40B4-BE49-F238E27FC236}">
                <a16:creationId xmlns:a16="http://schemas.microsoft.com/office/drawing/2014/main" id="{73882D05-DCE8-464A-A19A-98B663D7769B}"/>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6" name="Plassholder for bunntekst 5">
            <a:extLst>
              <a:ext uri="{FF2B5EF4-FFF2-40B4-BE49-F238E27FC236}">
                <a16:creationId xmlns:a16="http://schemas.microsoft.com/office/drawing/2014/main" id="{6C77C759-265D-4E79-8F4E-FBF8CE7C482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6F78F4E-C603-4CAB-9072-7304A47E8B9D}"/>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346732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telslide">
    <p:bg>
      <p:bgPr>
        <a:solidFill>
          <a:schemeClr val="dk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5454682" y="5106372"/>
            <a:ext cx="17138142" cy="828676"/>
          </a:xfrm>
        </p:spPr>
        <p:txBody>
          <a:bodyPr anchor="b">
            <a:normAutofit/>
          </a:bodyPr>
          <a:lstStyle>
            <a:lvl1pPr algn="r">
              <a:defRPr sz="5700" b="0">
                <a:solidFill>
                  <a:schemeClr val="bg1"/>
                </a:solidFill>
              </a:defRPr>
            </a:lvl1pPr>
          </a:lstStyle>
          <a:p>
            <a:r>
              <a:rPr lang="nb-NO" dirty="0"/>
              <a:t>Klikk for å legge inn en kapitteltittel</a:t>
            </a:r>
          </a:p>
        </p:txBody>
      </p:sp>
      <p:sp>
        <p:nvSpPr>
          <p:cNvPr id="3" name="Undertittel 2"/>
          <p:cNvSpPr>
            <a:spLocks noGrp="1"/>
          </p:cNvSpPr>
          <p:nvPr>
            <p:ph type="subTitle" idx="1"/>
          </p:nvPr>
        </p:nvSpPr>
        <p:spPr>
          <a:xfrm>
            <a:off x="11377423" y="6649441"/>
            <a:ext cx="11215401" cy="3311524"/>
          </a:xfrm>
        </p:spPr>
        <p:txBody>
          <a:bodyPr>
            <a:normAutofit/>
          </a:bodyPr>
          <a:lstStyle>
            <a:lvl1pPr marL="0" indent="0" algn="r">
              <a:lnSpc>
                <a:spcPct val="100000"/>
              </a:lnSpc>
              <a:spcBef>
                <a:spcPts val="0"/>
              </a:spcBef>
              <a:buNone/>
              <a:defRPr sz="400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Klikk for å redigere undertittelstil i malen</a:t>
            </a:r>
            <a:endParaRPr lang="nb-NO" dirty="0"/>
          </a:p>
        </p:txBody>
      </p:sp>
      <p:pic>
        <p:nvPicPr>
          <p:cNvPr id="5" name="Sort_logo"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180" y="1440180"/>
            <a:ext cx="3154287" cy="2160000"/>
          </a:xfrm>
          <a:prstGeom prst="rect">
            <a:avLst/>
          </a:prstGeom>
        </p:spPr>
      </p:pic>
      <p:pic>
        <p:nvPicPr>
          <p:cNvPr id="6" name="Hvit_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sp>
        <p:nvSpPr>
          <p:cNvPr id="7" name="Plassholder for SmartArt 13"/>
          <p:cNvSpPr>
            <a:spLocks noGrp="1"/>
          </p:cNvSpPr>
          <p:nvPr>
            <p:ph type="dgm" sz="quarter" idx="10" hasCustomPrompt="1"/>
          </p:nvPr>
        </p:nvSpPr>
        <p:spPr>
          <a:xfrm>
            <a:off x="1440000" y="1440000"/>
            <a:ext cx="3168000" cy="2167200"/>
          </a:xfrm>
          <a:blipFill>
            <a:blip r:embed="rId3"/>
            <a:stretch>
              <a:fillRect/>
            </a:stretch>
          </a:blipFill>
        </p:spPr>
        <p:txBody>
          <a:bodyPr>
            <a:normAutofit/>
          </a:bodyPr>
          <a:lstStyle>
            <a:lvl1pPr marL="0" indent="0">
              <a:buNone/>
              <a:defRPr sz="100"/>
            </a:lvl1pPr>
          </a:lstStyle>
          <a:p>
            <a:r>
              <a:rPr lang="nb-NO" dirty="0"/>
              <a:t>  </a:t>
            </a:r>
          </a:p>
        </p:txBody>
      </p:sp>
      <p:pic>
        <p:nvPicPr>
          <p:cNvPr id="8" name="Blå_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0000" y="1440000"/>
            <a:ext cx="3168000" cy="2155830"/>
          </a:xfrm>
          <a:prstGeom prst="rect">
            <a:avLst/>
          </a:prstGeom>
        </p:spPr>
      </p:pic>
    </p:spTree>
    <p:extLst>
      <p:ext uri="{BB962C8B-B14F-4D97-AF65-F5344CB8AC3E}">
        <p14:creationId xmlns:p14="http://schemas.microsoft.com/office/powerpoint/2010/main" val="443713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B16A0E-0956-446D-803D-5B393925BFA0}"/>
              </a:ext>
            </a:extLst>
          </p:cNvPr>
          <p:cNvSpPr>
            <a:spLocks noGrp="1"/>
          </p:cNvSpPr>
          <p:nvPr>
            <p:ph type="title"/>
          </p:nvPr>
        </p:nvSpPr>
        <p:spPr>
          <a:xfrm>
            <a:off x="1679468" y="914400"/>
            <a:ext cx="7863962" cy="3200400"/>
          </a:xfrm>
        </p:spPr>
        <p:txBody>
          <a:bodyPr anchor="b"/>
          <a:lstStyle>
            <a:lvl1pPr>
              <a:defRPr sz="6400"/>
            </a:lvl1pPr>
          </a:lstStyle>
          <a:p>
            <a:r>
              <a:rPr lang="nb-NO"/>
              <a:t>Klikk for å redigere tittelstil</a:t>
            </a:r>
          </a:p>
        </p:txBody>
      </p:sp>
      <p:sp>
        <p:nvSpPr>
          <p:cNvPr id="3" name="Plassholder for bilde 2">
            <a:extLst>
              <a:ext uri="{FF2B5EF4-FFF2-40B4-BE49-F238E27FC236}">
                <a16:creationId xmlns:a16="http://schemas.microsoft.com/office/drawing/2014/main" id="{1D995E3B-EA00-4E72-BD19-BE575524F8DD}"/>
              </a:ext>
            </a:extLst>
          </p:cNvPr>
          <p:cNvSpPr>
            <a:spLocks noGrp="1"/>
          </p:cNvSpPr>
          <p:nvPr>
            <p:ph type="pic" idx="1"/>
          </p:nvPr>
        </p:nvSpPr>
        <p:spPr>
          <a:xfrm>
            <a:off x="10365701" y="1974851"/>
            <a:ext cx="12343597" cy="9747250"/>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nb-NO"/>
          </a:p>
        </p:txBody>
      </p:sp>
      <p:sp>
        <p:nvSpPr>
          <p:cNvPr id="4" name="Plassholder for tekst 3">
            <a:extLst>
              <a:ext uri="{FF2B5EF4-FFF2-40B4-BE49-F238E27FC236}">
                <a16:creationId xmlns:a16="http://schemas.microsoft.com/office/drawing/2014/main" id="{0F922474-3308-492A-8CB3-5910BDD4FCAC}"/>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b-NO"/>
              <a:t>Rediger tekststiler i malen</a:t>
            </a:r>
          </a:p>
        </p:txBody>
      </p:sp>
      <p:sp>
        <p:nvSpPr>
          <p:cNvPr id="5" name="Plassholder for dato 4">
            <a:extLst>
              <a:ext uri="{FF2B5EF4-FFF2-40B4-BE49-F238E27FC236}">
                <a16:creationId xmlns:a16="http://schemas.microsoft.com/office/drawing/2014/main" id="{435C79A3-6729-4CEF-B14D-2CB8862B16C4}"/>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6" name="Plassholder for bunntekst 5">
            <a:extLst>
              <a:ext uri="{FF2B5EF4-FFF2-40B4-BE49-F238E27FC236}">
                <a16:creationId xmlns:a16="http://schemas.microsoft.com/office/drawing/2014/main" id="{06F158F2-25F6-4672-8051-43FD2232F66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513E871-FC1B-4CB8-B568-75BA7F725522}"/>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628117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B6704A-CE73-4394-8868-5EE8516D3EE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520BEE8-0D75-4CB8-9258-9066191CB6AE}"/>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5EC7855-31DE-4678-8E6D-4A9C33B5D834}"/>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5" name="Plassholder for bunntekst 4">
            <a:extLst>
              <a:ext uri="{FF2B5EF4-FFF2-40B4-BE49-F238E27FC236}">
                <a16:creationId xmlns:a16="http://schemas.microsoft.com/office/drawing/2014/main" id="{D34FFD92-7853-4138-8DC6-83FD64107B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859E522-0E78-4744-B291-004FC133E89B}"/>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93087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C62CDE9-0E64-41D0-B311-B70B8861AC76}"/>
              </a:ext>
            </a:extLst>
          </p:cNvPr>
          <p:cNvSpPr>
            <a:spLocks noGrp="1"/>
          </p:cNvSpPr>
          <p:nvPr>
            <p:ph type="title" orient="vert"/>
          </p:nvPr>
        </p:nvSpPr>
        <p:spPr>
          <a:xfrm>
            <a:off x="17448664" y="730250"/>
            <a:ext cx="5257458" cy="11623676"/>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A18AB45-874F-4E33-9147-A1A29C4A3FD0}"/>
              </a:ext>
            </a:extLst>
          </p:cNvPr>
          <p:cNvSpPr>
            <a:spLocks noGrp="1"/>
          </p:cNvSpPr>
          <p:nvPr>
            <p:ph type="body" orient="vert" idx="1"/>
          </p:nvPr>
        </p:nvSpPr>
        <p:spPr>
          <a:xfrm>
            <a:off x="1676291" y="730250"/>
            <a:ext cx="15467593" cy="11623676"/>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13720E4-F14E-49FF-9F2A-5014E15C0B91}"/>
              </a:ext>
            </a:extLst>
          </p:cNvPr>
          <p:cNvSpPr>
            <a:spLocks noGrp="1"/>
          </p:cNvSpPr>
          <p:nvPr>
            <p:ph type="dt" sz="half" idx="10"/>
          </p:nvPr>
        </p:nvSpPr>
        <p:spPr/>
        <p:txBody>
          <a:bodyPr/>
          <a:lstStyle/>
          <a:p>
            <a:fld id="{D2DF1C6B-C083-4C0D-AC60-6199B31315F3}" type="datetimeFigureOut">
              <a:rPr lang="nb-NO" smtClean="0"/>
              <a:t>07.03.2019</a:t>
            </a:fld>
            <a:endParaRPr lang="nb-NO"/>
          </a:p>
        </p:txBody>
      </p:sp>
      <p:sp>
        <p:nvSpPr>
          <p:cNvPr id="5" name="Plassholder for bunntekst 4">
            <a:extLst>
              <a:ext uri="{FF2B5EF4-FFF2-40B4-BE49-F238E27FC236}">
                <a16:creationId xmlns:a16="http://schemas.microsoft.com/office/drawing/2014/main" id="{36254118-C870-4427-B80C-B681A8CED7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D6CCA8E-BE06-4A5F-93F8-922113E4DEDE}"/>
              </a:ext>
            </a:extLst>
          </p:cNvPr>
          <p:cNvSpPr>
            <a:spLocks noGrp="1"/>
          </p:cNvSpPr>
          <p:nvPr>
            <p:ph type="sldNum" sz="quarter" idx="12"/>
          </p:nvPr>
        </p:nvSpPr>
        <p:spPr/>
        <p:txBody>
          <a:bodyPr/>
          <a:lstStyle/>
          <a:p>
            <a:fld id="{CDD51ECD-0849-4D95-AD72-DC9213337FD7}" type="slidenum">
              <a:rPr lang="nb-NO" smtClean="0"/>
              <a:t>‹#›</a:t>
            </a:fld>
            <a:endParaRPr lang="nb-NO"/>
          </a:p>
        </p:txBody>
      </p:sp>
    </p:spTree>
    <p:extLst>
      <p:ext uri="{BB962C8B-B14F-4D97-AF65-F5344CB8AC3E}">
        <p14:creationId xmlns:p14="http://schemas.microsoft.com/office/powerpoint/2010/main" val="207113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22125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m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440179" y="3816000"/>
            <a:ext cx="21566696" cy="8496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7"/>
          <p:cNvSpPr>
            <a:spLocks noGrp="1"/>
          </p:cNvSpPr>
          <p:nvPr>
            <p:ph type="body" sz="quarter" idx="13"/>
          </p:nvPr>
        </p:nvSpPr>
        <p:spPr>
          <a:xfrm>
            <a:off x="1407320" y="2559920"/>
            <a:ext cx="21599555" cy="742950"/>
          </a:xfrm>
        </p:spPr>
        <p:txBody>
          <a:bodyPr/>
          <a:lstStyle>
            <a:lvl1pPr marL="0" indent="0">
              <a:buNone/>
              <a:defRPr>
                <a:solidFill>
                  <a:srgbClr val="898989"/>
                </a:solidFill>
              </a:defRPr>
            </a:lvl1pPr>
          </a:lstStyle>
          <a:p>
            <a:pPr lvl="0"/>
            <a:r>
              <a:rPr lang="nb-NO"/>
              <a:t>Klikk for å redigere tekststiler i malen</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5199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
        <p:nvSpPr>
          <p:cNvPr id="6" name="Plassholder for innhold 5"/>
          <p:cNvSpPr>
            <a:spLocks noGrp="1"/>
          </p:cNvSpPr>
          <p:nvPr>
            <p:ph sz="quarter" idx="17"/>
          </p:nvPr>
        </p:nvSpPr>
        <p:spPr>
          <a:xfrm>
            <a:off x="1440177" y="3636000"/>
            <a:ext cx="10549318" cy="8658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5"/>
          <p:cNvSpPr>
            <a:spLocks noGrp="1"/>
          </p:cNvSpPr>
          <p:nvPr>
            <p:ph sz="quarter" idx="18"/>
          </p:nvPr>
        </p:nvSpPr>
        <p:spPr>
          <a:xfrm>
            <a:off x="12457557" y="3636000"/>
            <a:ext cx="10549318"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1327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3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
        <p:nvSpPr>
          <p:cNvPr id="5" name="Plassholder for innhold 4"/>
          <p:cNvSpPr>
            <a:spLocks noGrp="1"/>
          </p:cNvSpPr>
          <p:nvPr>
            <p:ph sz="quarter" idx="19"/>
          </p:nvPr>
        </p:nvSpPr>
        <p:spPr>
          <a:xfrm>
            <a:off x="1440180" y="3636000"/>
            <a:ext cx="7056882" cy="8658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4"/>
          <p:cNvSpPr>
            <a:spLocks noGrp="1"/>
          </p:cNvSpPr>
          <p:nvPr>
            <p:ph sz="quarter" idx="20"/>
          </p:nvPr>
        </p:nvSpPr>
        <p:spPr>
          <a:xfrm>
            <a:off x="8695087" y="3636000"/>
            <a:ext cx="7056882"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4"/>
          <p:cNvSpPr>
            <a:spLocks noGrp="1"/>
          </p:cNvSpPr>
          <p:nvPr>
            <p:ph sz="quarter" idx="21"/>
          </p:nvPr>
        </p:nvSpPr>
        <p:spPr>
          <a:xfrm>
            <a:off x="15949994" y="3636000"/>
            <a:ext cx="7056882"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062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redt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hasCustomPrompt="1"/>
          </p:nvPr>
        </p:nvSpPr>
        <p:spPr>
          <a:xfrm>
            <a:off x="0" y="3816477"/>
            <a:ext cx="24382413" cy="8479060"/>
          </a:xfrm>
          <a:solidFill>
            <a:schemeClr val="lt2"/>
          </a:solidFill>
        </p:spPr>
        <p:txBody>
          <a:bodyPr tIns="1800000" anchor="t" anchorCtr="1"/>
          <a:lstStyle>
            <a:lvl1pPr marL="0" indent="0">
              <a:buNone/>
              <a:defRPr/>
            </a:lvl1pPr>
          </a:lstStyle>
          <a:p>
            <a:pPr lvl="0"/>
            <a:r>
              <a:rPr lang="nb-NO" dirty="0"/>
              <a:t>Sett inn bilde / graf / video</a:t>
            </a:r>
          </a:p>
        </p:txBody>
      </p:sp>
      <p:sp>
        <p:nvSpPr>
          <p:cNvPr id="8" name="Plassholder for tekst 7"/>
          <p:cNvSpPr>
            <a:spLocks noGrp="1"/>
          </p:cNvSpPr>
          <p:nvPr>
            <p:ph type="body" sz="quarter" idx="13"/>
          </p:nvPr>
        </p:nvSpPr>
        <p:spPr>
          <a:xfrm>
            <a:off x="1407320" y="2667000"/>
            <a:ext cx="21599555" cy="742950"/>
          </a:xfrm>
        </p:spPr>
        <p:txBody>
          <a:bodyPr/>
          <a:lstStyle>
            <a:lvl1pPr marL="0" indent="0">
              <a:buNone/>
              <a:defRPr>
                <a:solidFill>
                  <a:srgbClr val="898989"/>
                </a:solidFill>
              </a:defRPr>
            </a:lvl1pPr>
          </a:lstStyle>
          <a:p>
            <a:pPr lvl="0"/>
            <a:r>
              <a:rPr lang="nb-NO"/>
              <a:t>Klikk for å redigere tekststiler i malen</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421360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innholdsslide">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0" y="0"/>
            <a:ext cx="24385848" cy="12832004"/>
          </a:xfrm>
          <a:solidFill>
            <a:schemeClr val="bg2"/>
          </a:solidFill>
        </p:spPr>
        <p:txBody>
          <a:bodyPr tIns="4320000" anchor="t" anchorCtr="1"/>
          <a:lstStyle>
            <a:lvl1pPr marL="0" indent="0">
              <a:buNone/>
              <a:defRPr baseline="0"/>
            </a:lvl1pPr>
          </a:lstStyle>
          <a:p>
            <a:pPr lvl="0"/>
            <a:r>
              <a:rPr lang="nb-NO" dirty="0"/>
              <a:t>Klikke for å sette inn bilde / graf / video</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417756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439387" y="3633598"/>
            <a:ext cx="10549318" cy="1080135"/>
          </a:xfrm>
        </p:spPr>
        <p:txBody>
          <a:bodyPr anchor="t">
            <a:normAutofit/>
          </a:bodyPr>
          <a:lstStyle>
            <a:lvl1pPr marL="0" indent="0">
              <a:buNone/>
              <a:defRPr sz="44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Klikk for å redigere tekststiler i malen</a:t>
            </a:r>
          </a:p>
        </p:txBody>
      </p:sp>
      <p:sp>
        <p:nvSpPr>
          <p:cNvPr id="5" name="Plassholder for tekst 4"/>
          <p:cNvSpPr>
            <a:spLocks noGrp="1"/>
          </p:cNvSpPr>
          <p:nvPr>
            <p:ph type="body" sz="quarter" idx="3"/>
          </p:nvPr>
        </p:nvSpPr>
        <p:spPr>
          <a:xfrm>
            <a:off x="12457557" y="3633598"/>
            <a:ext cx="10549318" cy="1080135"/>
          </a:xfrm>
        </p:spPr>
        <p:txBody>
          <a:bodyPr anchor="t">
            <a:normAutofit/>
          </a:bodyPr>
          <a:lstStyle>
            <a:lvl1pPr marL="0" indent="0">
              <a:buNone/>
              <a:defRPr sz="44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Klikk for å redigere tekststiler i malen</a:t>
            </a:r>
          </a:p>
        </p:txBody>
      </p:sp>
      <p:sp>
        <p:nvSpPr>
          <p:cNvPr id="10" name="Plassholder for dato 9"/>
          <p:cNvSpPr>
            <a:spLocks noGrp="1"/>
          </p:cNvSpPr>
          <p:nvPr>
            <p:ph type="dt" sz="half" idx="10"/>
          </p:nvPr>
        </p:nvSpPr>
        <p:spPr/>
        <p:txBody>
          <a:bodyPr/>
          <a:lstStyle/>
          <a:p>
            <a:endParaRPr lang="nb-NO"/>
          </a:p>
        </p:txBody>
      </p:sp>
      <p:sp>
        <p:nvSpPr>
          <p:cNvPr id="11" name="Plassholder for bunntekst 10"/>
          <p:cNvSpPr>
            <a:spLocks noGrp="1"/>
          </p:cNvSpPr>
          <p:nvPr>
            <p:ph type="ftr" sz="quarter" idx="11"/>
          </p:nvPr>
        </p:nvSpPr>
        <p:spPr/>
        <p:txBody>
          <a:bodyPr/>
          <a:lstStyle/>
          <a:p>
            <a:endParaRPr lang="nb-NO" dirty="0"/>
          </a:p>
        </p:txBody>
      </p:sp>
      <p:sp>
        <p:nvSpPr>
          <p:cNvPr id="12" name="Plassholder for lysbildenummer 11"/>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
        <p:nvSpPr>
          <p:cNvPr id="13" name="Tittel 12"/>
          <p:cNvSpPr>
            <a:spLocks noGrp="1"/>
          </p:cNvSpPr>
          <p:nvPr>
            <p:ph type="title"/>
          </p:nvPr>
        </p:nvSpPr>
        <p:spPr/>
        <p:txBody>
          <a:bodyPr/>
          <a:lstStyle/>
          <a:p>
            <a:r>
              <a:rPr lang="nb-NO"/>
              <a:t>Klikk for å redigere tittelstil</a:t>
            </a:r>
            <a:endParaRPr lang="en-GB"/>
          </a:p>
        </p:txBody>
      </p:sp>
      <p:sp>
        <p:nvSpPr>
          <p:cNvPr id="7" name="Plassholder for innhold 6"/>
          <p:cNvSpPr>
            <a:spLocks noGrp="1"/>
          </p:cNvSpPr>
          <p:nvPr>
            <p:ph sz="quarter" idx="13"/>
          </p:nvPr>
        </p:nvSpPr>
        <p:spPr>
          <a:xfrm>
            <a:off x="1439387" y="4713732"/>
            <a:ext cx="10549318" cy="758026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6"/>
          <p:cNvSpPr>
            <a:spLocks noGrp="1"/>
          </p:cNvSpPr>
          <p:nvPr>
            <p:ph sz="quarter" idx="14"/>
          </p:nvPr>
        </p:nvSpPr>
        <p:spPr>
          <a:xfrm>
            <a:off x="12457557" y="4713732"/>
            <a:ext cx="10549318" cy="7580267"/>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846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440179" y="703095"/>
            <a:ext cx="21566696" cy="1673620"/>
          </a:xfrm>
          <a:prstGeom prst="rect">
            <a:avLst/>
          </a:prstGeom>
        </p:spPr>
        <p:txBody>
          <a:bodyPr vert="horz" lIns="0" tIns="0" rIns="0" bIns="0" rtlCol="0" anchor="ctr" anchorCtr="0">
            <a:normAutofit/>
          </a:bodyPr>
          <a:lstStyle/>
          <a:p>
            <a:r>
              <a:rPr lang="nb-NO" dirty="0"/>
              <a:t>Klikk for å redigere tittelstil</a:t>
            </a:r>
          </a:p>
        </p:txBody>
      </p:sp>
      <p:sp>
        <p:nvSpPr>
          <p:cNvPr id="3" name="Plassholder for tekst 2"/>
          <p:cNvSpPr>
            <a:spLocks noGrp="1"/>
          </p:cNvSpPr>
          <p:nvPr>
            <p:ph type="body" idx="1"/>
          </p:nvPr>
        </p:nvSpPr>
        <p:spPr>
          <a:xfrm>
            <a:off x="1440179" y="3636477"/>
            <a:ext cx="21566696" cy="865906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760720" y="13069633"/>
            <a:ext cx="1692332" cy="369332"/>
          </a:xfrm>
          <a:prstGeom prst="rect">
            <a:avLst/>
          </a:prstGeom>
        </p:spPr>
        <p:txBody>
          <a:bodyPr vert="horz" lIns="0" tIns="0" rIns="0" bIns="0" rtlCol="0" anchor="ctr">
            <a:normAutofit/>
          </a:bodyPr>
          <a:lstStyle>
            <a:lvl1pPr algn="l">
              <a:defRPr sz="2000">
                <a:solidFill>
                  <a:srgbClr val="C1C1C1"/>
                </a:solidFill>
              </a:defRPr>
            </a:lvl1pPr>
          </a:lstStyle>
          <a:p>
            <a:endParaRPr lang="nb-NO"/>
          </a:p>
        </p:txBody>
      </p:sp>
      <p:sp>
        <p:nvSpPr>
          <p:cNvPr id="5" name="Plassholder for bunntekst 4"/>
          <p:cNvSpPr>
            <a:spLocks noGrp="1"/>
          </p:cNvSpPr>
          <p:nvPr>
            <p:ph type="ftr" sz="quarter" idx="3"/>
          </p:nvPr>
        </p:nvSpPr>
        <p:spPr>
          <a:xfrm>
            <a:off x="9311351" y="13069633"/>
            <a:ext cx="10801350" cy="369332"/>
          </a:xfrm>
          <a:prstGeom prst="rect">
            <a:avLst/>
          </a:prstGeom>
        </p:spPr>
        <p:txBody>
          <a:bodyPr vert="horz" lIns="0" tIns="0" rIns="0" bIns="0" rtlCol="0" anchor="ctr">
            <a:normAutofit/>
          </a:bodyPr>
          <a:lstStyle>
            <a:lvl1pPr algn="ctr">
              <a:defRPr sz="2000">
                <a:solidFill>
                  <a:srgbClr val="C1C1C1"/>
                </a:solidFill>
              </a:defRPr>
            </a:lvl1pPr>
          </a:lstStyle>
          <a:p>
            <a:endParaRPr lang="nb-NO" dirty="0"/>
          </a:p>
        </p:txBody>
      </p:sp>
      <p:sp>
        <p:nvSpPr>
          <p:cNvPr id="6" name="Plassholder for lysbildenummer 5"/>
          <p:cNvSpPr>
            <a:spLocks noGrp="1"/>
          </p:cNvSpPr>
          <p:nvPr>
            <p:ph type="sldNum" sz="quarter" idx="4"/>
          </p:nvPr>
        </p:nvSpPr>
        <p:spPr>
          <a:xfrm>
            <a:off x="21971000" y="13069633"/>
            <a:ext cx="1436097" cy="369332"/>
          </a:xfrm>
          <a:prstGeom prst="rect">
            <a:avLst/>
          </a:prstGeom>
        </p:spPr>
        <p:txBody>
          <a:bodyPr vert="horz" lIns="0" tIns="0" rIns="0" bIns="0" rtlCol="0" anchor="ctr">
            <a:normAutofit/>
          </a:bodyPr>
          <a:lstStyle>
            <a:lvl1pPr algn="r">
              <a:defRPr sz="2000">
                <a:solidFill>
                  <a:srgbClr val="C1C1C1"/>
                </a:solidFill>
              </a:defRPr>
            </a:lvl1pPr>
          </a:lstStyle>
          <a:p>
            <a:r>
              <a:rPr lang="nb-NO"/>
              <a:t> Side </a:t>
            </a:r>
            <a:fld id="{5751DFAA-887F-4071-8EAD-E8CA316FCF06}" type="slidenum">
              <a:rPr lang="nb-NO" smtClean="0"/>
              <a:pPr/>
              <a:t>‹#›</a:t>
            </a:fld>
            <a:endParaRPr lang="nb-NO" dirty="0"/>
          </a:p>
        </p:txBody>
      </p:sp>
      <p:pic>
        <p:nvPicPr>
          <p:cNvPr id="7" name="Bild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108" y="13094836"/>
            <a:ext cx="4054052" cy="302400"/>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0" r:id="rId4"/>
    <p:sldLayoutId id="2147483652" r:id="rId5"/>
    <p:sldLayoutId id="2147483657" r:id="rId6"/>
    <p:sldLayoutId id="2147483659" r:id="rId7"/>
    <p:sldLayoutId id="2147483658" r:id="rId8"/>
    <p:sldLayoutId id="2147483653" r:id="rId9"/>
    <p:sldLayoutId id="2147483654" r:id="rId10"/>
    <p:sldLayoutId id="2147483655" r:id="rId11"/>
  </p:sldLayoutIdLst>
  <p:hf hdr="0" ftr="0" dt="0"/>
  <p:txStyles>
    <p:title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p:titleStyle>
    <p:body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77BACE0-D896-4BE9-8970-28E37E176285}"/>
              </a:ext>
            </a:extLst>
          </p:cNvPr>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19849E0-A576-4B8C-A1DE-944AB4DB8308}"/>
              </a:ext>
            </a:extLst>
          </p:cNvPr>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E7A7C51-4200-4326-9AA8-B0CD944A57D7}"/>
              </a:ext>
            </a:extLst>
          </p:cNvPr>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D2DF1C6B-C083-4C0D-AC60-6199B31315F3}" type="datetimeFigureOut">
              <a:rPr lang="nb-NO" smtClean="0"/>
              <a:t>07.03.2019</a:t>
            </a:fld>
            <a:endParaRPr lang="nb-NO"/>
          </a:p>
        </p:txBody>
      </p:sp>
      <p:sp>
        <p:nvSpPr>
          <p:cNvPr id="5" name="Plassholder for bunntekst 4">
            <a:extLst>
              <a:ext uri="{FF2B5EF4-FFF2-40B4-BE49-F238E27FC236}">
                <a16:creationId xmlns:a16="http://schemas.microsoft.com/office/drawing/2014/main" id="{F435D616-EE91-42E3-B28B-9965B12D0DC8}"/>
              </a:ext>
            </a:extLst>
          </p:cNvPr>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8B99A66-6804-41A2-A8CE-C96BFC1F4837}"/>
              </a:ext>
            </a:extLst>
          </p:cNvPr>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DD51ECD-0849-4D95-AD72-DC9213337FD7}" type="slidenum">
              <a:rPr lang="nb-NO" smtClean="0"/>
              <a:t>‹#›</a:t>
            </a:fld>
            <a:endParaRPr lang="nb-NO"/>
          </a:p>
        </p:txBody>
      </p:sp>
    </p:spTree>
    <p:extLst>
      <p:ext uri="{BB962C8B-B14F-4D97-AF65-F5344CB8AC3E}">
        <p14:creationId xmlns:p14="http://schemas.microsoft.com/office/powerpoint/2010/main" val="6613959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13.xml"/><Relationship Id="rId16" Type="http://schemas.openxmlformats.org/officeDocument/2006/relationships/image" Target="../media/image46.sv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8.png"/><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8.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9E8"/>
        </a:solidFill>
        <a:effectLst/>
      </p:bgPr>
    </p:bg>
    <p:spTree>
      <p:nvGrpSpPr>
        <p:cNvPr id="1" name=""/>
        <p:cNvGrpSpPr/>
        <p:nvPr/>
      </p:nvGrpSpPr>
      <p:grpSpPr>
        <a:xfrm>
          <a:off x="0" y="0"/>
          <a:ext cx="0" cy="0"/>
          <a:chOff x="0" y="0"/>
          <a:chExt cx="0" cy="0"/>
        </a:xfrm>
      </p:grpSpPr>
      <p:pic>
        <p:nvPicPr>
          <p:cNvPr id="15" name="Gradertsirkel"/>
          <p:cNvPicPr>
            <a:picLocks noChangeAspect="1"/>
          </p:cNvPicPr>
          <p:nvPr/>
        </p:nvPicPr>
        <p:blipFill>
          <a:blip r:embed="rId3">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p:spPr>
      </p:pic>
      <p:pic>
        <p:nvPicPr>
          <p:cNvPr id="14" name="Hvit_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sp>
        <p:nvSpPr>
          <p:cNvPr id="2" name="Tittel 1"/>
          <p:cNvSpPr>
            <a:spLocks noGrp="1"/>
          </p:cNvSpPr>
          <p:nvPr>
            <p:ph type="ctrTitle"/>
          </p:nvPr>
        </p:nvSpPr>
        <p:spPr/>
        <p:txBody>
          <a:bodyPr>
            <a:normAutofit fontScale="90000"/>
          </a:bodyPr>
          <a:lstStyle/>
          <a:p>
            <a:r>
              <a:rPr lang="nb-NO" dirty="0">
                <a:solidFill>
                  <a:srgbClr val="FFFFFF"/>
                </a:solidFill>
              </a:rPr>
              <a:t>Innebygget personvern med utgangspunkt i Kjernejournal</a:t>
            </a:r>
          </a:p>
        </p:txBody>
      </p:sp>
      <p:sp>
        <p:nvSpPr>
          <p:cNvPr id="3" name="Undertittel 2"/>
          <p:cNvSpPr>
            <a:spLocks noGrp="1"/>
          </p:cNvSpPr>
          <p:nvPr>
            <p:ph type="subTitle" idx="1"/>
          </p:nvPr>
        </p:nvSpPr>
        <p:spPr>
          <a:xfrm>
            <a:off x="1800225" y="6649440"/>
            <a:ext cx="18966280" cy="4641959"/>
          </a:xfrm>
        </p:spPr>
        <p:txBody>
          <a:bodyPr>
            <a:normAutofit lnSpcReduction="10000"/>
          </a:bodyPr>
          <a:lstStyle/>
          <a:p>
            <a:r>
              <a:rPr lang="nb-NO" dirty="0"/>
              <a:t>Seminar: </a:t>
            </a:r>
          </a:p>
          <a:p>
            <a:r>
              <a:rPr lang="nb-NO" dirty="0"/>
              <a:t>Innbygging av rettsregler: Spesielt om innbygging av personvern</a:t>
            </a:r>
            <a:br>
              <a:rPr lang="nb-NO" dirty="0"/>
            </a:br>
            <a:endParaRPr lang="nb-NO" dirty="0">
              <a:solidFill>
                <a:srgbClr val="FFFFFF"/>
              </a:solidFill>
            </a:endParaRPr>
          </a:p>
          <a:p>
            <a:r>
              <a:rPr lang="nb-NO" dirty="0">
                <a:solidFill>
                  <a:srgbClr val="FFFFFF"/>
                </a:solidFill>
              </a:rPr>
              <a:t>27. Februar 2019</a:t>
            </a:r>
          </a:p>
          <a:p>
            <a:endParaRPr lang="nb-NO" dirty="0">
              <a:solidFill>
                <a:srgbClr val="FFFFFF"/>
              </a:solidFill>
            </a:endParaRPr>
          </a:p>
          <a:p>
            <a:endParaRPr lang="nb-NO" dirty="0">
              <a:solidFill>
                <a:srgbClr val="FFFFFF"/>
              </a:solidFill>
            </a:endParaRPr>
          </a:p>
          <a:p>
            <a:r>
              <a:rPr lang="nb-NO" dirty="0">
                <a:solidFill>
                  <a:srgbClr val="FFFFFF"/>
                </a:solidFill>
              </a:rPr>
              <a:t>Terje Tollisen</a:t>
            </a:r>
          </a:p>
          <a:p>
            <a:r>
              <a:rPr lang="nb-NO" dirty="0">
                <a:solidFill>
                  <a:srgbClr val="FFFFFF"/>
                </a:solidFill>
              </a:rPr>
              <a:t>Direktoratet for e-helse</a:t>
            </a:r>
          </a:p>
        </p:txBody>
      </p:sp>
    </p:spTree>
    <p:extLst>
      <p:ext uri="{BB962C8B-B14F-4D97-AF65-F5344CB8AC3E}">
        <p14:creationId xmlns:p14="http://schemas.microsoft.com/office/powerpoint/2010/main" val="109635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B24E970-C2F0-4FE1-9399-18AB60877ECF}"/>
              </a:ext>
            </a:extLst>
          </p:cNvPr>
          <p:cNvSpPr/>
          <p:nvPr/>
        </p:nvSpPr>
        <p:spPr>
          <a:xfrm>
            <a:off x="530942" y="12621898"/>
            <a:ext cx="5102942" cy="90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a:extLst>
              <a:ext uri="{FF2B5EF4-FFF2-40B4-BE49-F238E27FC236}">
                <a16:creationId xmlns:a16="http://schemas.microsoft.com/office/drawing/2014/main" id="{840766F6-48FB-4D85-9212-BA97B6861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154" y="2884432"/>
            <a:ext cx="17003787" cy="13668178"/>
          </a:xfrm>
          <a:prstGeom prst="rect">
            <a:avLst/>
          </a:prstGeom>
        </p:spPr>
      </p:pic>
      <p:sp>
        <p:nvSpPr>
          <p:cNvPr id="12" name="Pil: opp 11">
            <a:extLst>
              <a:ext uri="{FF2B5EF4-FFF2-40B4-BE49-F238E27FC236}">
                <a16:creationId xmlns:a16="http://schemas.microsoft.com/office/drawing/2014/main" id="{F10A8182-C353-4AD5-8DE2-433B0E164B87}"/>
              </a:ext>
            </a:extLst>
          </p:cNvPr>
          <p:cNvSpPr/>
          <p:nvPr/>
        </p:nvSpPr>
        <p:spPr>
          <a:xfrm rot="18993658">
            <a:off x="22964182" y="7362847"/>
            <a:ext cx="885828" cy="1441789"/>
          </a:xfrm>
          <a:prstGeom prst="upArrow">
            <a:avLst>
              <a:gd name="adj1" fmla="val 34882"/>
              <a:gd name="adj2" fmla="val 119453"/>
            </a:avLst>
          </a:prstGeom>
          <a:solidFill>
            <a:schemeClr val="bg2">
              <a:lumMod val="90000"/>
            </a:scheme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ittel 1">
            <a:extLst>
              <a:ext uri="{FF2B5EF4-FFF2-40B4-BE49-F238E27FC236}">
                <a16:creationId xmlns:a16="http://schemas.microsoft.com/office/drawing/2014/main" id="{1C919332-D43D-42A6-B02C-FF7EFA2E3BDB}"/>
              </a:ext>
            </a:extLst>
          </p:cNvPr>
          <p:cNvSpPr txBox="1">
            <a:spLocks/>
          </p:cNvSpPr>
          <p:nvPr/>
        </p:nvSpPr>
        <p:spPr>
          <a:xfrm>
            <a:off x="0" y="0"/>
            <a:ext cx="24382412" cy="2884432"/>
          </a:xfrm>
          <a:prstGeom prst="rect">
            <a:avLst/>
          </a:prstGeom>
          <a:solidFill>
            <a:schemeClr val="tx2"/>
          </a:solidFill>
        </p:spPr>
        <p:txBody>
          <a:bodyPr vert="horz" lIns="0" tIns="0" rIns="0" bIns="0" rtlCol="0" anchor="ctr" anchorCtr="0">
            <a:normAutofit/>
          </a:bodyP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r>
              <a:rPr lang="nb-NO"/>
              <a:t>	</a:t>
            </a:r>
            <a:r>
              <a:rPr lang="nb-NO">
                <a:solidFill>
                  <a:schemeClr val="bg1"/>
                </a:solidFill>
              </a:rPr>
              <a:t>Innhold i Kjernejournal</a:t>
            </a:r>
            <a:endParaRPr lang="nb-NO" dirty="0">
              <a:solidFill>
                <a:schemeClr val="bg1"/>
              </a:solidFill>
            </a:endParaRPr>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4"/>
          <a:stretch>
            <a:fillRect/>
          </a:stretch>
        </p:blipFill>
        <p:spPr>
          <a:xfrm>
            <a:off x="19753420" y="581505"/>
            <a:ext cx="2608254" cy="1785651"/>
          </a:xfrm>
          <a:prstGeom prst="rect">
            <a:avLst/>
          </a:prstGeom>
        </p:spPr>
      </p:pic>
      <p:sp>
        <p:nvSpPr>
          <p:cNvPr id="21" name="TekstSylinder 20">
            <a:extLst>
              <a:ext uri="{FF2B5EF4-FFF2-40B4-BE49-F238E27FC236}">
                <a16:creationId xmlns:a16="http://schemas.microsoft.com/office/drawing/2014/main" id="{E62980D0-4272-42D0-9F83-631E824469F4}"/>
              </a:ext>
            </a:extLst>
          </p:cNvPr>
          <p:cNvSpPr txBox="1"/>
          <p:nvPr/>
        </p:nvSpPr>
        <p:spPr>
          <a:xfrm>
            <a:off x="1166430" y="1442216"/>
            <a:ext cx="10309290" cy="1749197"/>
          </a:xfrm>
          <a:prstGeom prst="rect">
            <a:avLst/>
          </a:prstGeom>
          <a:noFill/>
        </p:spPr>
        <p:txBody>
          <a:bodyPr vert="horz" wrap="square" lIns="546100" tIns="546100" rIns="546100" bIns="546100" rtlCol="0">
            <a:spAutoFit/>
          </a:bodyPr>
          <a:lstStyle/>
          <a:p>
            <a:pPr>
              <a:spcAft>
                <a:spcPts val="1000"/>
              </a:spcAft>
            </a:pPr>
            <a:r>
              <a:rPr lang="nb-NO" sz="4200" b="1" dirty="0">
                <a:solidFill>
                  <a:schemeClr val="bg1"/>
                </a:solidFill>
              </a:rPr>
              <a:t> - Personverndrevet</a:t>
            </a:r>
          </a:p>
        </p:txBody>
      </p:sp>
      <p:sp>
        <p:nvSpPr>
          <p:cNvPr id="11" name="TekstSylinder 10">
            <a:extLst>
              <a:ext uri="{FF2B5EF4-FFF2-40B4-BE49-F238E27FC236}">
                <a16:creationId xmlns:a16="http://schemas.microsoft.com/office/drawing/2014/main" id="{03603D97-A012-48D5-9C7C-5A1BC722D331}"/>
              </a:ext>
            </a:extLst>
          </p:cNvPr>
          <p:cNvSpPr txBox="1"/>
          <p:nvPr/>
        </p:nvSpPr>
        <p:spPr>
          <a:xfrm>
            <a:off x="13015572" y="2203198"/>
            <a:ext cx="5563369" cy="646331"/>
          </a:xfrm>
          <a:prstGeom prst="rect">
            <a:avLst/>
          </a:prstGeom>
          <a:noFill/>
        </p:spPr>
        <p:txBody>
          <a:bodyPr vert="horz" wrap="square" lIns="0" tIns="0" rIns="0" bIns="0" rtlCol="0">
            <a:spAutoFit/>
          </a:bodyPr>
          <a:lstStyle/>
          <a:p>
            <a:pPr algn="r">
              <a:spcAft>
                <a:spcPts val="1000"/>
              </a:spcAft>
            </a:pPr>
            <a:r>
              <a:rPr lang="nb-NO" sz="4200" b="1" dirty="0">
                <a:solidFill>
                  <a:schemeClr val="bg1"/>
                </a:solidFill>
              </a:rPr>
              <a:t> Helsepersonell</a:t>
            </a:r>
          </a:p>
        </p:txBody>
      </p:sp>
    </p:spTree>
    <p:extLst>
      <p:ext uri="{BB962C8B-B14F-4D97-AF65-F5344CB8AC3E}">
        <p14:creationId xmlns:p14="http://schemas.microsoft.com/office/powerpoint/2010/main" val="423249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1500"/>
                            </p:stCondLst>
                            <p:childTnLst>
                              <p:par>
                                <p:cTn id="9" presetID="37" presetClass="path" presetSubtype="0" accel="50000" decel="50000" fill="hold" grpId="0" nodeType="afterEffect">
                                  <p:stCondLst>
                                    <p:cond delay="0"/>
                                  </p:stCondLst>
                                  <p:childTnLst>
                                    <p:animMotion origin="layout" path="M -3.43903E-6 0.00012 L -0.03555 0.10996 C -0.04271 0.13415 -0.05697 0.15556 -0.07396 0.16771 C -0.09323 0.18206 -0.11088 0.1831 -0.12546 0.17523 L -0.19369 0.1397 " pathEditMode="relative" rAng="20280000" ptsTypes="AAAAA">
                                      <p:cBhvr>
                                        <p:cTn id="10" dur="2000" fill="hold"/>
                                        <p:tgtEl>
                                          <p:spTgt spid="12"/>
                                        </p:tgtEl>
                                        <p:attrNameLst>
                                          <p:attrName>ppt_x</p:attrName>
                                          <p:attrName>ppt_y</p:attrName>
                                        </p:attrNameLst>
                                      </p:cBhvr>
                                      <p:rCtr x="-8575" y="11875"/>
                                    </p:animMotion>
                                  </p:childTnLst>
                                </p:cTn>
                              </p:par>
                            </p:childTnLst>
                          </p:cTn>
                        </p:par>
                        <p:par>
                          <p:cTn id="11" fill="hold">
                            <p:stCondLst>
                              <p:cond delay="3500"/>
                            </p:stCondLst>
                            <p:childTnLst>
                              <p:par>
                                <p:cTn id="12" presetID="42" presetClass="path" presetSubtype="0" accel="50000" decel="50000" fill="hold" nodeType="afterEffect">
                                  <p:stCondLst>
                                    <p:cond delay="0"/>
                                  </p:stCondLst>
                                  <p:childTnLst>
                                    <p:animMotion origin="layout" path="M -3.04968E-6 -4.81481E-6 L -3.04968E-6 -0.20856 " pathEditMode="relative" rAng="0" ptsTypes="AA">
                                      <p:cBhvr>
                                        <p:cTn id="13" dur="2000" fill="hold"/>
                                        <p:tgtEl>
                                          <p:spTgt spid="6"/>
                                        </p:tgtEl>
                                        <p:attrNameLst>
                                          <p:attrName>ppt_x</p:attrName>
                                          <p:attrName>ppt_y</p:attrName>
                                        </p:attrNameLst>
                                      </p:cBhvr>
                                      <p:rCtr x="0" y="-10428"/>
                                    </p:animMotion>
                                  </p:childTnLst>
                                </p:cTn>
                              </p:par>
                              <p:par>
                                <p:cTn id="14" presetID="42" presetClass="path" presetSubtype="0" accel="50000" decel="50000" fill="hold" grpId="2" nodeType="withEffect">
                                  <p:stCondLst>
                                    <p:cond delay="0"/>
                                  </p:stCondLst>
                                  <p:childTnLst>
                                    <p:animMotion origin="layout" path="M -0.19369 0.1397 L -0.19317 -0.07129 " pathEditMode="relative" rAng="0" ptsTypes="AA">
                                      <p:cBhvr>
                                        <p:cTn id="15" dur="2000" fill="hold"/>
                                        <p:tgtEl>
                                          <p:spTgt spid="12"/>
                                        </p:tgtEl>
                                        <p:attrNameLst>
                                          <p:attrName>ppt_x</p:attrName>
                                          <p:attrName>ppt_y</p:attrName>
                                        </p:attrNameLst>
                                      </p:cBhvr>
                                      <p:rCtr x="26" y="-10556"/>
                                    </p:animMotion>
                                  </p:childTnLst>
                                </p:cTn>
                              </p:par>
                            </p:childTnLst>
                          </p:cTn>
                        </p:par>
                        <p:par>
                          <p:cTn id="16" fill="hold">
                            <p:stCondLst>
                              <p:cond delay="5500"/>
                            </p:stCondLst>
                            <p:childTnLst>
                              <p:par>
                                <p:cTn id="17" presetID="10" presetClass="exit" presetSubtype="0" fill="hold" grpId="3" nodeType="afterEffect">
                                  <p:stCondLst>
                                    <p:cond delay="100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Tilgangskontroll for helsepersonell</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11</a:t>
            </a:fld>
            <a:endParaRPr lang="nb-NO" dirty="0"/>
          </a:p>
        </p:txBody>
      </p:sp>
      <p:sp>
        <p:nvSpPr>
          <p:cNvPr id="7" name="Rektangel 6">
            <a:extLst>
              <a:ext uri="{FF2B5EF4-FFF2-40B4-BE49-F238E27FC236}">
                <a16:creationId xmlns:a16="http://schemas.microsoft.com/office/drawing/2014/main" id="{BB37EB33-9B4D-41F5-81F5-9BD40B1DCA0C}"/>
              </a:ext>
            </a:extLst>
          </p:cNvPr>
          <p:cNvSpPr/>
          <p:nvPr/>
        </p:nvSpPr>
        <p:spPr>
          <a:xfrm>
            <a:off x="18641372" y="-1"/>
            <a:ext cx="5710738" cy="1343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endParaRPr>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6" name="Plassholder for innhold 5">
            <a:extLst>
              <a:ext uri="{FF2B5EF4-FFF2-40B4-BE49-F238E27FC236}">
                <a16:creationId xmlns:a16="http://schemas.microsoft.com/office/drawing/2014/main" id="{DA2B0160-9BF7-44C3-954E-DE1951AE5284}"/>
              </a:ext>
            </a:extLst>
          </p:cNvPr>
          <p:cNvSpPr>
            <a:spLocks noGrp="1"/>
          </p:cNvSpPr>
          <p:nvPr>
            <p:ph idx="1"/>
          </p:nvPr>
        </p:nvSpPr>
        <p:spPr/>
        <p:txBody>
          <a:bodyPr/>
          <a:lstStyle/>
          <a:p>
            <a:r>
              <a:rPr lang="nb-NO" sz="6000" dirty="0"/>
              <a:t>Et kall signert med virksomhetssertifikat etablerer sesjonen</a:t>
            </a:r>
          </a:p>
          <a:p>
            <a:pPr lvl="1"/>
            <a:r>
              <a:rPr lang="nb-NO" sz="5400" dirty="0"/>
              <a:t>Sikrer at portalen kun brukes via fagsystem</a:t>
            </a:r>
          </a:p>
          <a:p>
            <a:pPr lvl="1"/>
            <a:endParaRPr lang="nb-NO" sz="5400" dirty="0"/>
          </a:p>
          <a:p>
            <a:r>
              <a:rPr lang="nb-NO" sz="6000" dirty="0"/>
              <a:t>Autentisering med nivå 4</a:t>
            </a:r>
          </a:p>
          <a:p>
            <a:pPr lvl="1"/>
            <a:r>
              <a:rPr lang="nb-NO" sz="5600" dirty="0"/>
              <a:t>Hvordan skal vi forholde oss til nivåene i </a:t>
            </a:r>
            <a:r>
              <a:rPr lang="nb-NO" sz="5600" dirty="0" err="1"/>
              <a:t>eIDAS</a:t>
            </a:r>
            <a:r>
              <a:rPr lang="nb-NO" sz="5600" dirty="0"/>
              <a:t>?</a:t>
            </a:r>
          </a:p>
          <a:p>
            <a:endParaRPr lang="nb-NO" sz="6000" dirty="0"/>
          </a:p>
          <a:p>
            <a:r>
              <a:rPr lang="nb-NO" sz="6000" dirty="0"/>
              <a:t>Kun godkjent helsepersonell</a:t>
            </a:r>
          </a:p>
          <a:p>
            <a:endParaRPr lang="nb-NO" sz="6000" dirty="0"/>
          </a:p>
          <a:p>
            <a:r>
              <a:rPr lang="nb-NO" sz="6000" dirty="0"/>
              <a:t>Må ha gjennomført opplæring – godkjenningsprøve</a:t>
            </a:r>
          </a:p>
          <a:p>
            <a:pPr marL="0" indent="0">
              <a:buNone/>
            </a:pPr>
            <a:endParaRPr lang="nb-NO" dirty="0"/>
          </a:p>
          <a:p>
            <a:pPr lvl="1"/>
            <a:endParaRPr lang="nb-NO" dirty="0"/>
          </a:p>
        </p:txBody>
      </p:sp>
      <p:sp>
        <p:nvSpPr>
          <p:cNvPr id="10" name="TekstSylinder 9">
            <a:extLst>
              <a:ext uri="{FF2B5EF4-FFF2-40B4-BE49-F238E27FC236}">
                <a16:creationId xmlns:a16="http://schemas.microsoft.com/office/drawing/2014/main" id="{78EE1951-7333-4AA3-B4FC-C2F75DFA2EAD}"/>
              </a:ext>
            </a:extLst>
          </p:cNvPr>
          <p:cNvSpPr txBox="1"/>
          <p:nvPr/>
        </p:nvSpPr>
        <p:spPr>
          <a:xfrm>
            <a:off x="1166430" y="1442216"/>
            <a:ext cx="10309290" cy="1749197"/>
          </a:xfrm>
          <a:prstGeom prst="rect">
            <a:avLst/>
          </a:prstGeom>
          <a:noFill/>
        </p:spPr>
        <p:txBody>
          <a:bodyPr vert="horz" wrap="square" lIns="546100" tIns="546100" rIns="546100" bIns="546100" rtlCol="0">
            <a:spAutoFit/>
          </a:bodyPr>
          <a:lstStyle/>
          <a:p>
            <a:pPr>
              <a:spcAft>
                <a:spcPts val="1000"/>
              </a:spcAft>
            </a:pPr>
            <a:r>
              <a:rPr lang="nb-NO" sz="4200" b="1" dirty="0">
                <a:solidFill>
                  <a:schemeClr val="bg1"/>
                </a:solidFill>
              </a:rPr>
              <a:t> - Noen punkter</a:t>
            </a:r>
          </a:p>
        </p:txBody>
      </p:sp>
      <p:sp>
        <p:nvSpPr>
          <p:cNvPr id="12" name="Plassholder for lysbildenummer 3">
            <a:extLst>
              <a:ext uri="{FF2B5EF4-FFF2-40B4-BE49-F238E27FC236}">
                <a16:creationId xmlns:a16="http://schemas.microsoft.com/office/drawing/2014/main" id="{AF5A1AAB-C7DB-4336-9007-C6FC4E2D091B}"/>
              </a:ext>
            </a:extLst>
          </p:cNvPr>
          <p:cNvSpPr txBox="1">
            <a:spLocks/>
          </p:cNvSpPr>
          <p:nvPr/>
        </p:nvSpPr>
        <p:spPr>
          <a:xfrm>
            <a:off x="22123400" y="13222033"/>
            <a:ext cx="1436097" cy="369332"/>
          </a:xfrm>
          <a:prstGeom prst="rect">
            <a:avLst/>
          </a:prstGeom>
        </p:spPr>
        <p:txBody>
          <a:bodyPr vert="horz" lIns="0" tIns="0" rIns="0" bIns="0" rtlCol="0" anchor="ctr">
            <a:normAutofit/>
          </a:bodyPr>
          <a:lstStyle>
            <a:defPPr>
              <a:defRPr lang="nb-NO"/>
            </a:defPPr>
            <a:lvl1pPr marL="0" algn="r" defTabSz="1828709" rtl="0" eaLnBrk="1" latinLnBrk="0" hangingPunct="1">
              <a:defRPr sz="2000" kern="1200">
                <a:solidFill>
                  <a:srgbClr val="C1C1C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nb-NO"/>
              <a:t> Side </a:t>
            </a:r>
            <a:fld id="{5751DFAA-887F-4071-8EAD-E8CA316FCF06}" type="slidenum">
              <a:rPr lang="nb-NO" smtClean="0"/>
              <a:pPr/>
              <a:t>11</a:t>
            </a:fld>
            <a:endParaRPr lang="nb-NO" dirty="0"/>
          </a:p>
        </p:txBody>
      </p:sp>
    </p:spTree>
    <p:extLst>
      <p:ext uri="{BB962C8B-B14F-4D97-AF65-F5344CB8AC3E}">
        <p14:creationId xmlns:p14="http://schemas.microsoft.com/office/powerpoint/2010/main" val="345432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F573179-FD05-4B07-AB15-BE8BFB7507A3}"/>
              </a:ext>
            </a:extLst>
          </p:cNvPr>
          <p:cNvSpPr/>
          <p:nvPr/>
        </p:nvSpPr>
        <p:spPr>
          <a:xfrm>
            <a:off x="530942" y="12621898"/>
            <a:ext cx="5102942" cy="90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Administrasjon av virksomheter</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dirty="0"/>
              <a:t> Side </a:t>
            </a:r>
            <a:fld id="{5751DFAA-887F-4071-8EAD-E8CA316FCF06}" type="slidenum">
              <a:rPr lang="nb-NO" smtClean="0"/>
              <a:pPr/>
              <a:t>12</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pic>
        <p:nvPicPr>
          <p:cNvPr id="41" name="Bilde 40">
            <a:extLst>
              <a:ext uri="{FF2B5EF4-FFF2-40B4-BE49-F238E27FC236}">
                <a16:creationId xmlns:a16="http://schemas.microsoft.com/office/drawing/2014/main" id="{2B96A6BA-6085-41F3-B766-924D3A82A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154" y="2884432"/>
            <a:ext cx="17003787" cy="10788610"/>
          </a:xfrm>
          <a:prstGeom prst="rect">
            <a:avLst/>
          </a:prstGeom>
        </p:spPr>
      </p:pic>
      <p:sp>
        <p:nvSpPr>
          <p:cNvPr id="43" name="TekstSylinder 42">
            <a:extLst>
              <a:ext uri="{FF2B5EF4-FFF2-40B4-BE49-F238E27FC236}">
                <a16:creationId xmlns:a16="http://schemas.microsoft.com/office/drawing/2014/main" id="{0D3E974E-11CB-4B21-954A-309BA429028F}"/>
              </a:ext>
            </a:extLst>
          </p:cNvPr>
          <p:cNvSpPr txBox="1"/>
          <p:nvPr/>
        </p:nvSpPr>
        <p:spPr>
          <a:xfrm>
            <a:off x="1166430" y="1442216"/>
            <a:ext cx="10309290" cy="1749197"/>
          </a:xfrm>
          <a:prstGeom prst="rect">
            <a:avLst/>
          </a:prstGeom>
          <a:noFill/>
        </p:spPr>
        <p:txBody>
          <a:bodyPr vert="horz" wrap="square" lIns="546100" tIns="546100" rIns="546100" bIns="546100" rtlCol="0">
            <a:spAutoFit/>
          </a:bodyPr>
          <a:lstStyle/>
          <a:p>
            <a:pPr>
              <a:spcAft>
                <a:spcPts val="1000"/>
              </a:spcAft>
            </a:pPr>
            <a:r>
              <a:rPr lang="nb-NO" sz="4200" b="1" dirty="0">
                <a:solidFill>
                  <a:schemeClr val="bg1"/>
                </a:solidFill>
              </a:rPr>
              <a:t> - Del av forvaltningen</a:t>
            </a:r>
          </a:p>
        </p:txBody>
      </p:sp>
      <p:sp>
        <p:nvSpPr>
          <p:cNvPr id="11" name="TekstSylinder 10">
            <a:extLst>
              <a:ext uri="{FF2B5EF4-FFF2-40B4-BE49-F238E27FC236}">
                <a16:creationId xmlns:a16="http://schemas.microsoft.com/office/drawing/2014/main" id="{B6CC35B7-F100-437F-9721-1DAB05FC44CA}"/>
              </a:ext>
            </a:extLst>
          </p:cNvPr>
          <p:cNvSpPr txBox="1"/>
          <p:nvPr/>
        </p:nvSpPr>
        <p:spPr>
          <a:xfrm>
            <a:off x="13015572" y="2203198"/>
            <a:ext cx="5563369" cy="646331"/>
          </a:xfrm>
          <a:prstGeom prst="rect">
            <a:avLst/>
          </a:prstGeom>
          <a:noFill/>
        </p:spPr>
        <p:txBody>
          <a:bodyPr vert="horz" wrap="square" lIns="0" tIns="0" rIns="0" bIns="0" rtlCol="0">
            <a:spAutoFit/>
          </a:bodyPr>
          <a:lstStyle/>
          <a:p>
            <a:pPr algn="r">
              <a:spcAft>
                <a:spcPts val="1000"/>
              </a:spcAft>
            </a:pPr>
            <a:r>
              <a:rPr lang="nb-NO" sz="4200" b="1" dirty="0">
                <a:solidFill>
                  <a:schemeClr val="bg1"/>
                </a:solidFill>
              </a:rPr>
              <a:t> Saksbehandler </a:t>
            </a:r>
            <a:r>
              <a:rPr lang="nb-NO" sz="4200" b="1" dirty="0" err="1">
                <a:solidFill>
                  <a:schemeClr val="bg1"/>
                </a:solidFill>
              </a:rPr>
              <a:t>m.f</a:t>
            </a:r>
            <a:r>
              <a:rPr lang="nb-NO" sz="4200" b="1" dirty="0">
                <a:solidFill>
                  <a:schemeClr val="bg1"/>
                </a:solidFill>
              </a:rPr>
              <a:t>.</a:t>
            </a:r>
          </a:p>
        </p:txBody>
      </p:sp>
    </p:spTree>
    <p:extLst>
      <p:ext uri="{BB962C8B-B14F-4D97-AF65-F5344CB8AC3E}">
        <p14:creationId xmlns:p14="http://schemas.microsoft.com/office/powerpoint/2010/main" val="172395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ktangel 49">
            <a:extLst>
              <a:ext uri="{FF2B5EF4-FFF2-40B4-BE49-F238E27FC236}">
                <a16:creationId xmlns:a16="http://schemas.microsoft.com/office/drawing/2014/main" id="{260C4C1D-0B4D-4262-9AEB-503F3E75153D}"/>
              </a:ext>
            </a:extLst>
          </p:cNvPr>
          <p:cNvSpPr/>
          <p:nvPr/>
        </p:nvSpPr>
        <p:spPr>
          <a:xfrm>
            <a:off x="13407665" y="7669538"/>
            <a:ext cx="2159541" cy="1751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Rektangel 44">
            <a:extLst>
              <a:ext uri="{FF2B5EF4-FFF2-40B4-BE49-F238E27FC236}">
                <a16:creationId xmlns:a16="http://schemas.microsoft.com/office/drawing/2014/main" id="{23B6A837-05DB-4992-B5D5-12CCC2079BB6}"/>
              </a:ext>
            </a:extLst>
          </p:cNvPr>
          <p:cNvSpPr/>
          <p:nvPr/>
        </p:nvSpPr>
        <p:spPr>
          <a:xfrm>
            <a:off x="4226586" y="7669538"/>
            <a:ext cx="2159541" cy="1751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Rektangel 42">
            <a:extLst>
              <a:ext uri="{FF2B5EF4-FFF2-40B4-BE49-F238E27FC236}">
                <a16:creationId xmlns:a16="http://schemas.microsoft.com/office/drawing/2014/main" id="{690A3F0D-06C3-45EC-BEEC-3ACADF622887}"/>
              </a:ext>
            </a:extLst>
          </p:cNvPr>
          <p:cNvSpPr/>
          <p:nvPr/>
        </p:nvSpPr>
        <p:spPr>
          <a:xfrm>
            <a:off x="7257892" y="7669538"/>
            <a:ext cx="2159541" cy="1751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Rektangel 40">
            <a:extLst>
              <a:ext uri="{FF2B5EF4-FFF2-40B4-BE49-F238E27FC236}">
                <a16:creationId xmlns:a16="http://schemas.microsoft.com/office/drawing/2014/main" id="{5357088C-6E2F-481D-ADFE-7B07882E0FAD}"/>
              </a:ext>
            </a:extLst>
          </p:cNvPr>
          <p:cNvSpPr/>
          <p:nvPr/>
        </p:nvSpPr>
        <p:spPr>
          <a:xfrm>
            <a:off x="1185493" y="7669538"/>
            <a:ext cx="2159541" cy="1751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ktangel 37">
            <a:extLst>
              <a:ext uri="{FF2B5EF4-FFF2-40B4-BE49-F238E27FC236}">
                <a16:creationId xmlns:a16="http://schemas.microsoft.com/office/drawing/2014/main" id="{AE491939-19A3-47FF-A43D-432C19C56117}"/>
              </a:ext>
            </a:extLst>
          </p:cNvPr>
          <p:cNvSpPr/>
          <p:nvPr/>
        </p:nvSpPr>
        <p:spPr>
          <a:xfrm>
            <a:off x="10378327" y="3953740"/>
            <a:ext cx="2159541" cy="1751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D81A38BA-DC83-4642-B587-A17785551092}"/>
              </a:ext>
            </a:extLst>
          </p:cNvPr>
          <p:cNvSpPr/>
          <p:nvPr/>
        </p:nvSpPr>
        <p:spPr>
          <a:xfrm>
            <a:off x="4090361" y="3968885"/>
            <a:ext cx="2159541" cy="1751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13</a:t>
            </a:fld>
            <a:endParaRPr lang="nb-NO" dirty="0"/>
          </a:p>
        </p:txBody>
      </p:sp>
      <p:pic>
        <p:nvPicPr>
          <p:cNvPr id="26" name="Grafikk 25" descr="Låst">
            <a:extLst>
              <a:ext uri="{FF2B5EF4-FFF2-40B4-BE49-F238E27FC236}">
                <a16:creationId xmlns:a16="http://schemas.microsoft.com/office/drawing/2014/main" id="{FC48D1C5-FFA1-401D-987D-3ABBFC4538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9156" y="8088121"/>
            <a:ext cx="914400" cy="914400"/>
          </a:xfrm>
          <a:prstGeom prst="rect">
            <a:avLst/>
          </a:prstGeom>
        </p:spPr>
      </p:pic>
      <p:pic>
        <p:nvPicPr>
          <p:cNvPr id="28" name="Grafikk 27" descr="Briller">
            <a:extLst>
              <a:ext uri="{FF2B5EF4-FFF2-40B4-BE49-F238E27FC236}">
                <a16:creationId xmlns:a16="http://schemas.microsoft.com/office/drawing/2014/main" id="{89B5A5A1-82B5-4989-A840-E3C4F343C8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2931" y="4372323"/>
            <a:ext cx="914400" cy="914400"/>
          </a:xfrm>
          <a:prstGeom prst="rect">
            <a:avLst/>
          </a:prstGeom>
        </p:spPr>
      </p:pic>
      <p:pic>
        <p:nvPicPr>
          <p:cNvPr id="29" name="Grafikk 28" descr="Informasjon">
            <a:extLst>
              <a:ext uri="{FF2B5EF4-FFF2-40B4-BE49-F238E27FC236}">
                <a16:creationId xmlns:a16="http://schemas.microsoft.com/office/drawing/2014/main" id="{472ADF40-B62E-449C-813B-DAD84BC4A0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2499" y="4499569"/>
            <a:ext cx="914400" cy="914400"/>
          </a:xfrm>
          <a:prstGeom prst="rect">
            <a:avLst/>
          </a:prstGeom>
        </p:spPr>
      </p:pic>
      <p:pic>
        <p:nvPicPr>
          <p:cNvPr id="30" name="Grafikk 29" descr="Forbudt">
            <a:extLst>
              <a:ext uri="{FF2B5EF4-FFF2-40B4-BE49-F238E27FC236}">
                <a16:creationId xmlns:a16="http://schemas.microsoft.com/office/drawing/2014/main" id="{D6BC217A-8AEB-474B-A488-9394ABCED1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030234" y="8088121"/>
            <a:ext cx="914400" cy="914400"/>
          </a:xfrm>
          <a:prstGeom prst="rect">
            <a:avLst/>
          </a:prstGeom>
        </p:spPr>
      </p:pic>
      <p:pic>
        <p:nvPicPr>
          <p:cNvPr id="33" name="Grafikk 32" descr="E-post">
            <a:extLst>
              <a:ext uri="{FF2B5EF4-FFF2-40B4-BE49-F238E27FC236}">
                <a16:creationId xmlns:a16="http://schemas.microsoft.com/office/drawing/2014/main" id="{2EA8C4C8-C297-4811-9983-7EE9590539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67331" y="8088121"/>
            <a:ext cx="914400" cy="914400"/>
          </a:xfrm>
          <a:prstGeom prst="rect">
            <a:avLst/>
          </a:prstGeom>
        </p:spPr>
      </p:pic>
      <p:pic>
        <p:nvPicPr>
          <p:cNvPr id="34" name="Grafikk 33" descr="Advarsel">
            <a:extLst>
              <a:ext uri="{FF2B5EF4-FFF2-40B4-BE49-F238E27FC236}">
                <a16:creationId xmlns:a16="http://schemas.microsoft.com/office/drawing/2014/main" id="{75F5FD12-48EC-44AB-93F7-12662EF839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80462" y="8088121"/>
            <a:ext cx="914400" cy="914400"/>
          </a:xfrm>
          <a:prstGeom prst="rect">
            <a:avLst/>
          </a:prstGeom>
        </p:spPr>
      </p:pic>
      <p:sp>
        <p:nvSpPr>
          <p:cNvPr id="37" name="Rektangel 36">
            <a:extLst>
              <a:ext uri="{FF2B5EF4-FFF2-40B4-BE49-F238E27FC236}">
                <a16:creationId xmlns:a16="http://schemas.microsoft.com/office/drawing/2014/main" id="{F8666962-C303-4CC0-8F76-BEF5925AE11F}"/>
              </a:ext>
            </a:extLst>
          </p:cNvPr>
          <p:cNvSpPr/>
          <p:nvPr/>
        </p:nvSpPr>
        <p:spPr>
          <a:xfrm>
            <a:off x="7236934" y="3968885"/>
            <a:ext cx="2159541" cy="1751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Grafikk 34" descr="Liste">
            <a:extLst>
              <a:ext uri="{FF2B5EF4-FFF2-40B4-BE49-F238E27FC236}">
                <a16:creationId xmlns:a16="http://schemas.microsoft.com/office/drawing/2014/main" id="{6DA45871-2ABF-49C1-8512-63A41E4D0CF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56915" y="4387468"/>
            <a:ext cx="914400" cy="914400"/>
          </a:xfrm>
          <a:prstGeom prst="rect">
            <a:avLst/>
          </a:prstGeom>
        </p:spPr>
      </p:pic>
      <p:sp>
        <p:nvSpPr>
          <p:cNvPr id="10" name="TekstSylinder 9">
            <a:extLst>
              <a:ext uri="{FF2B5EF4-FFF2-40B4-BE49-F238E27FC236}">
                <a16:creationId xmlns:a16="http://schemas.microsoft.com/office/drawing/2014/main" id="{0AE81E42-AE78-4194-88DE-0C36BBD60E66}"/>
              </a:ext>
            </a:extLst>
          </p:cNvPr>
          <p:cNvSpPr txBox="1"/>
          <p:nvPr/>
        </p:nvSpPr>
        <p:spPr>
          <a:xfrm>
            <a:off x="3057743" y="5281108"/>
            <a:ext cx="4233531" cy="1410643"/>
          </a:xfrm>
          <a:prstGeom prst="rect">
            <a:avLst/>
          </a:prstGeom>
          <a:noFill/>
        </p:spPr>
        <p:txBody>
          <a:bodyPr vert="horz" wrap="none" lIns="546100" tIns="546100" rIns="546100" bIns="546100" rtlCol="0">
            <a:spAutoFit/>
          </a:bodyPr>
          <a:lstStyle/>
          <a:p>
            <a:pPr>
              <a:spcAft>
                <a:spcPts val="1000"/>
              </a:spcAft>
            </a:pPr>
            <a:r>
              <a:rPr lang="nb-NO" sz="2000" b="1" dirty="0"/>
              <a:t>Innsyn, retting og sletting</a:t>
            </a:r>
          </a:p>
        </p:txBody>
      </p:sp>
      <p:sp>
        <p:nvSpPr>
          <p:cNvPr id="39" name="TekstSylinder 38">
            <a:extLst>
              <a:ext uri="{FF2B5EF4-FFF2-40B4-BE49-F238E27FC236}">
                <a16:creationId xmlns:a16="http://schemas.microsoft.com/office/drawing/2014/main" id="{CAE902DB-2843-40E3-BE88-3FD0379C2359}"/>
              </a:ext>
            </a:extLst>
          </p:cNvPr>
          <p:cNvSpPr txBox="1"/>
          <p:nvPr/>
        </p:nvSpPr>
        <p:spPr>
          <a:xfrm>
            <a:off x="7157631" y="5329501"/>
            <a:ext cx="2372444" cy="1410643"/>
          </a:xfrm>
          <a:prstGeom prst="rect">
            <a:avLst/>
          </a:prstGeom>
          <a:noFill/>
        </p:spPr>
        <p:txBody>
          <a:bodyPr vert="horz" wrap="none" lIns="546100" tIns="546100" rIns="546100" bIns="546100" rtlCol="0">
            <a:spAutoFit/>
          </a:bodyPr>
          <a:lstStyle/>
          <a:p>
            <a:pPr>
              <a:spcAft>
                <a:spcPts val="1000"/>
              </a:spcAft>
            </a:pPr>
            <a:r>
              <a:rPr lang="nb-NO" sz="2000" b="1" dirty="0"/>
              <a:t>Brukslogg</a:t>
            </a:r>
          </a:p>
        </p:txBody>
      </p:sp>
      <p:sp>
        <p:nvSpPr>
          <p:cNvPr id="40" name="TekstSylinder 39">
            <a:extLst>
              <a:ext uri="{FF2B5EF4-FFF2-40B4-BE49-F238E27FC236}">
                <a16:creationId xmlns:a16="http://schemas.microsoft.com/office/drawing/2014/main" id="{C48480B8-858B-4360-B600-0FFFF5EEB54B}"/>
              </a:ext>
            </a:extLst>
          </p:cNvPr>
          <p:cNvSpPr txBox="1"/>
          <p:nvPr/>
        </p:nvSpPr>
        <p:spPr>
          <a:xfrm>
            <a:off x="10204940" y="5365311"/>
            <a:ext cx="2569614" cy="1410643"/>
          </a:xfrm>
          <a:prstGeom prst="rect">
            <a:avLst/>
          </a:prstGeom>
          <a:noFill/>
        </p:spPr>
        <p:txBody>
          <a:bodyPr vert="horz" wrap="none" lIns="546100" tIns="546100" rIns="546100" bIns="546100" rtlCol="0">
            <a:spAutoFit/>
          </a:bodyPr>
          <a:lstStyle/>
          <a:p>
            <a:pPr>
              <a:spcAft>
                <a:spcPts val="1000"/>
              </a:spcAft>
            </a:pPr>
            <a:r>
              <a:rPr lang="nb-NO" sz="2000" b="1" dirty="0"/>
              <a:t>Informasjon</a:t>
            </a:r>
          </a:p>
        </p:txBody>
      </p:sp>
      <p:sp>
        <p:nvSpPr>
          <p:cNvPr id="42" name="TekstSylinder 41">
            <a:extLst>
              <a:ext uri="{FF2B5EF4-FFF2-40B4-BE49-F238E27FC236}">
                <a16:creationId xmlns:a16="http://schemas.microsoft.com/office/drawing/2014/main" id="{6275EC95-05B1-4105-BB3E-FD45ACDAA9CA}"/>
              </a:ext>
            </a:extLst>
          </p:cNvPr>
          <p:cNvSpPr txBox="1"/>
          <p:nvPr/>
        </p:nvSpPr>
        <p:spPr>
          <a:xfrm>
            <a:off x="882584" y="9125098"/>
            <a:ext cx="2882456" cy="1410643"/>
          </a:xfrm>
          <a:prstGeom prst="rect">
            <a:avLst/>
          </a:prstGeom>
          <a:noFill/>
        </p:spPr>
        <p:txBody>
          <a:bodyPr vert="horz" wrap="none" lIns="546100" tIns="546100" rIns="546100" bIns="546100" rtlCol="0">
            <a:spAutoFit/>
          </a:bodyPr>
          <a:lstStyle/>
          <a:p>
            <a:pPr>
              <a:spcAft>
                <a:spcPts val="1000"/>
              </a:spcAft>
            </a:pPr>
            <a:r>
              <a:rPr lang="nb-NO" sz="2000" b="1" dirty="0"/>
              <a:t>Varslingsprofil</a:t>
            </a:r>
          </a:p>
        </p:txBody>
      </p:sp>
      <p:sp>
        <p:nvSpPr>
          <p:cNvPr id="44" name="TekstSylinder 43">
            <a:extLst>
              <a:ext uri="{FF2B5EF4-FFF2-40B4-BE49-F238E27FC236}">
                <a16:creationId xmlns:a16="http://schemas.microsoft.com/office/drawing/2014/main" id="{0E3F79C4-3E94-4878-B736-553CFC2C409B}"/>
              </a:ext>
            </a:extLst>
          </p:cNvPr>
          <p:cNvSpPr txBox="1"/>
          <p:nvPr/>
        </p:nvSpPr>
        <p:spPr>
          <a:xfrm>
            <a:off x="7224082" y="9118890"/>
            <a:ext cx="2157642" cy="1410643"/>
          </a:xfrm>
          <a:prstGeom prst="rect">
            <a:avLst/>
          </a:prstGeom>
          <a:noFill/>
        </p:spPr>
        <p:txBody>
          <a:bodyPr vert="horz" wrap="none" lIns="546100" tIns="546100" rIns="546100" bIns="546100" rtlCol="0">
            <a:spAutoFit/>
          </a:bodyPr>
          <a:lstStyle/>
          <a:p>
            <a:pPr>
              <a:spcAft>
                <a:spcPts val="1000"/>
              </a:spcAft>
            </a:pPr>
            <a:r>
              <a:rPr lang="nb-NO" sz="2000" b="1" dirty="0"/>
              <a:t>Sperring</a:t>
            </a:r>
          </a:p>
        </p:txBody>
      </p:sp>
      <p:sp>
        <p:nvSpPr>
          <p:cNvPr id="46" name="TekstSylinder 45">
            <a:extLst>
              <a:ext uri="{FF2B5EF4-FFF2-40B4-BE49-F238E27FC236}">
                <a16:creationId xmlns:a16="http://schemas.microsoft.com/office/drawing/2014/main" id="{962F809F-D148-4AC0-A85D-D0C60619AAC5}"/>
              </a:ext>
            </a:extLst>
          </p:cNvPr>
          <p:cNvSpPr txBox="1"/>
          <p:nvPr/>
        </p:nvSpPr>
        <p:spPr>
          <a:xfrm>
            <a:off x="4047656" y="9097108"/>
            <a:ext cx="2428550" cy="1410643"/>
          </a:xfrm>
          <a:prstGeom prst="rect">
            <a:avLst/>
          </a:prstGeom>
          <a:noFill/>
        </p:spPr>
        <p:txBody>
          <a:bodyPr vert="horz" wrap="none" lIns="546100" tIns="546100" rIns="546100" bIns="546100" rtlCol="0">
            <a:spAutoFit/>
          </a:bodyPr>
          <a:lstStyle/>
          <a:p>
            <a:pPr>
              <a:spcAft>
                <a:spcPts val="1000"/>
              </a:spcAft>
            </a:pPr>
            <a:r>
              <a:rPr lang="nb-NO" sz="2000" b="1" dirty="0"/>
              <a:t>Blokkering</a:t>
            </a:r>
          </a:p>
        </p:txBody>
      </p:sp>
      <p:sp>
        <p:nvSpPr>
          <p:cNvPr id="47" name="Rektangel 46">
            <a:extLst>
              <a:ext uri="{FF2B5EF4-FFF2-40B4-BE49-F238E27FC236}">
                <a16:creationId xmlns:a16="http://schemas.microsoft.com/office/drawing/2014/main" id="{ABD4E4AA-6471-4512-BA25-C6B8C9B6CC20}"/>
              </a:ext>
            </a:extLst>
          </p:cNvPr>
          <p:cNvSpPr/>
          <p:nvPr/>
        </p:nvSpPr>
        <p:spPr>
          <a:xfrm>
            <a:off x="10275004" y="7669538"/>
            <a:ext cx="2159541" cy="1751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8" name="Grafikk 47" descr="Tankeboble">
            <a:extLst>
              <a:ext uri="{FF2B5EF4-FFF2-40B4-BE49-F238E27FC236}">
                <a16:creationId xmlns:a16="http://schemas.microsoft.com/office/drawing/2014/main" id="{9EA6EDFF-0D91-442D-A9EB-AD84D92F75FF}"/>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2484"/>
          <a:stretch/>
        </p:blipFill>
        <p:spPr>
          <a:xfrm>
            <a:off x="10693797" y="8077554"/>
            <a:ext cx="1385661" cy="935535"/>
          </a:xfrm>
          <a:prstGeom prst="rect">
            <a:avLst/>
          </a:prstGeom>
        </p:spPr>
      </p:pic>
      <p:sp>
        <p:nvSpPr>
          <p:cNvPr id="49" name="TekstSylinder 48">
            <a:extLst>
              <a:ext uri="{FF2B5EF4-FFF2-40B4-BE49-F238E27FC236}">
                <a16:creationId xmlns:a16="http://schemas.microsoft.com/office/drawing/2014/main" id="{8B37EE11-EC9F-42E9-AEFD-294998AB3E6A}"/>
              </a:ext>
            </a:extLst>
          </p:cNvPr>
          <p:cNvSpPr txBox="1"/>
          <p:nvPr/>
        </p:nvSpPr>
        <p:spPr>
          <a:xfrm>
            <a:off x="9507512" y="9150562"/>
            <a:ext cx="3994683" cy="1846659"/>
          </a:xfrm>
          <a:prstGeom prst="rect">
            <a:avLst/>
          </a:prstGeom>
          <a:noFill/>
        </p:spPr>
        <p:txBody>
          <a:bodyPr vert="horz" wrap="none" lIns="546100" tIns="546100" rIns="546100" bIns="546100" rtlCol="0">
            <a:spAutoFit/>
          </a:bodyPr>
          <a:lstStyle/>
          <a:p>
            <a:pPr>
              <a:spcAft>
                <a:spcPts val="1000"/>
              </a:spcAft>
            </a:pPr>
            <a:r>
              <a:rPr lang="nb-NO" sz="2000" b="1" dirty="0"/>
              <a:t>Reservasjon fra visning</a:t>
            </a:r>
          </a:p>
          <a:p>
            <a:pPr>
              <a:spcAft>
                <a:spcPts val="1000"/>
              </a:spcAft>
            </a:pPr>
            <a:r>
              <a:rPr lang="nb-NO" sz="2000" b="1" dirty="0"/>
              <a:t>på internett</a:t>
            </a:r>
          </a:p>
        </p:txBody>
      </p:sp>
      <p:sp>
        <p:nvSpPr>
          <p:cNvPr id="51" name="TekstSylinder 50">
            <a:extLst>
              <a:ext uri="{FF2B5EF4-FFF2-40B4-BE49-F238E27FC236}">
                <a16:creationId xmlns:a16="http://schemas.microsoft.com/office/drawing/2014/main" id="{0E904DEE-F3D5-4650-8A16-BCDADE75BDBC}"/>
              </a:ext>
            </a:extLst>
          </p:cNvPr>
          <p:cNvSpPr txBox="1"/>
          <p:nvPr/>
        </p:nvSpPr>
        <p:spPr>
          <a:xfrm>
            <a:off x="13089476" y="9169603"/>
            <a:ext cx="2628925" cy="1410643"/>
          </a:xfrm>
          <a:prstGeom prst="rect">
            <a:avLst/>
          </a:prstGeom>
          <a:noFill/>
        </p:spPr>
        <p:txBody>
          <a:bodyPr vert="horz" wrap="none" lIns="546100" tIns="546100" rIns="546100" bIns="546100" rtlCol="0">
            <a:spAutoFit/>
          </a:bodyPr>
          <a:lstStyle/>
          <a:p>
            <a:pPr>
              <a:spcAft>
                <a:spcPts val="1000"/>
              </a:spcAft>
            </a:pPr>
            <a:r>
              <a:rPr lang="nb-NO" sz="2000" b="1" dirty="0"/>
              <a:t>Reservasjon</a:t>
            </a:r>
          </a:p>
        </p:txBody>
      </p:sp>
      <p:pic>
        <p:nvPicPr>
          <p:cNvPr id="52" name="Picture 3">
            <a:extLst>
              <a:ext uri="{FF2B5EF4-FFF2-40B4-BE49-F238E27FC236}">
                <a16:creationId xmlns:a16="http://schemas.microsoft.com/office/drawing/2014/main" id="{2D639C03-82E9-4849-A535-793460DA0384}"/>
              </a:ext>
            </a:extLst>
          </p:cNvPr>
          <p:cNvPicPr/>
          <p:nvPr/>
        </p:nvPicPr>
        <p:blipFill>
          <a:blip r:embed="rId19">
            <a:extLst>
              <a:ext uri="{28A0092B-C50C-407E-A947-70E740481C1C}">
                <a14:useLocalDpi xmlns:a14="http://schemas.microsoft.com/office/drawing/2010/main" val="0"/>
              </a:ext>
            </a:extLst>
          </a:blip>
          <a:srcRect/>
          <a:stretch>
            <a:fillRect/>
          </a:stretch>
        </p:blipFill>
        <p:spPr bwMode="auto">
          <a:xfrm>
            <a:off x="16036698" y="3968885"/>
            <a:ext cx="7608105" cy="6560648"/>
          </a:xfrm>
          <a:prstGeom prst="rect">
            <a:avLst/>
          </a:prstGeom>
          <a:noFill/>
          <a:ln>
            <a:noFill/>
          </a:ln>
          <a:extLst/>
        </p:spPr>
      </p:pic>
      <p:sp>
        <p:nvSpPr>
          <p:cNvPr id="5" name="Rektangel 4">
            <a:extLst>
              <a:ext uri="{FF2B5EF4-FFF2-40B4-BE49-F238E27FC236}">
                <a16:creationId xmlns:a16="http://schemas.microsoft.com/office/drawing/2014/main" id="{ECFB120D-5F43-477E-AFD8-CF6556A88A07}"/>
              </a:ext>
            </a:extLst>
          </p:cNvPr>
          <p:cNvSpPr/>
          <p:nvPr/>
        </p:nvSpPr>
        <p:spPr>
          <a:xfrm>
            <a:off x="4090361" y="3980917"/>
            <a:ext cx="2159541" cy="173642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3" name="Rektangel 52">
            <a:extLst>
              <a:ext uri="{FF2B5EF4-FFF2-40B4-BE49-F238E27FC236}">
                <a16:creationId xmlns:a16="http://schemas.microsoft.com/office/drawing/2014/main" id="{D39EA681-CACF-48ED-B050-47881A1090C2}"/>
              </a:ext>
            </a:extLst>
          </p:cNvPr>
          <p:cNvSpPr/>
          <p:nvPr/>
        </p:nvSpPr>
        <p:spPr>
          <a:xfrm>
            <a:off x="7233369" y="3977067"/>
            <a:ext cx="2159541" cy="173642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4" name="Bilde 53">
            <a:extLst>
              <a:ext uri="{FF2B5EF4-FFF2-40B4-BE49-F238E27FC236}">
                <a16:creationId xmlns:a16="http://schemas.microsoft.com/office/drawing/2014/main" id="{0DDB94C8-6ABA-4773-AA8E-8030516C64DA}"/>
              </a:ext>
            </a:extLst>
          </p:cNvPr>
          <p:cNvPicPr/>
          <p:nvPr/>
        </p:nvPicPr>
        <p:blipFill>
          <a:blip r:embed="rId20">
            <a:extLst>
              <a:ext uri="{28A0092B-C50C-407E-A947-70E740481C1C}">
                <a14:useLocalDpi xmlns:a14="http://schemas.microsoft.com/office/drawing/2010/main" val="0"/>
              </a:ext>
            </a:extLst>
          </a:blip>
          <a:srcRect/>
          <a:stretch>
            <a:fillRect/>
          </a:stretch>
        </p:blipFill>
        <p:spPr bwMode="auto">
          <a:xfrm>
            <a:off x="16051565" y="3992861"/>
            <a:ext cx="7593238" cy="6587385"/>
          </a:xfrm>
          <a:prstGeom prst="rect">
            <a:avLst/>
          </a:prstGeom>
          <a:noFill/>
          <a:ln>
            <a:noFill/>
          </a:ln>
        </p:spPr>
      </p:pic>
      <p:sp>
        <p:nvSpPr>
          <p:cNvPr id="55" name="Rektangel 54">
            <a:extLst>
              <a:ext uri="{FF2B5EF4-FFF2-40B4-BE49-F238E27FC236}">
                <a16:creationId xmlns:a16="http://schemas.microsoft.com/office/drawing/2014/main" id="{DA445C5E-A5E0-4236-9292-8EE9B9AA3112}"/>
              </a:ext>
            </a:extLst>
          </p:cNvPr>
          <p:cNvSpPr/>
          <p:nvPr/>
        </p:nvSpPr>
        <p:spPr>
          <a:xfrm>
            <a:off x="10381058" y="3953740"/>
            <a:ext cx="2159541" cy="173642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35AA99E1-358C-43E9-ABF2-14BE0FC8199C}"/>
              </a:ext>
            </a:extLst>
          </p:cNvPr>
          <p:cNvPicPr>
            <a:picLocks noChangeAspect="1"/>
          </p:cNvPicPr>
          <p:nvPr/>
        </p:nvPicPr>
        <p:blipFill>
          <a:blip r:embed="rId21"/>
          <a:stretch>
            <a:fillRect/>
          </a:stretch>
        </p:blipFill>
        <p:spPr>
          <a:xfrm>
            <a:off x="16033261" y="3970863"/>
            <a:ext cx="8366110" cy="6536887"/>
          </a:xfrm>
          <a:prstGeom prst="rect">
            <a:avLst/>
          </a:prstGeom>
        </p:spPr>
      </p:pic>
      <p:sp>
        <p:nvSpPr>
          <p:cNvPr id="71" name="Tittel 1">
            <a:extLst>
              <a:ext uri="{FF2B5EF4-FFF2-40B4-BE49-F238E27FC236}">
                <a16:creationId xmlns:a16="http://schemas.microsoft.com/office/drawing/2014/main" id="{2FF2E95D-4D7C-4108-8F1F-C45E5A1A12A6}"/>
              </a:ext>
            </a:extLst>
          </p:cNvPr>
          <p:cNvSpPr>
            <a:spLocks noGrp="1"/>
          </p:cNvSpPr>
          <p:nvPr>
            <p:ph type="title"/>
          </p:nvPr>
        </p:nvSpPr>
        <p:spPr>
          <a:xfrm>
            <a:off x="0" y="0"/>
            <a:ext cx="24382412" cy="2884432"/>
          </a:xfrm>
          <a:solidFill>
            <a:schemeClr val="tx2"/>
          </a:solidFill>
        </p:spPr>
        <p:txBody>
          <a:bodyPr/>
          <a:lstStyle/>
          <a:p>
            <a:r>
              <a:rPr lang="nb-NO" dirty="0">
                <a:solidFill>
                  <a:schemeClr val="bg1"/>
                </a:solidFill>
              </a:rPr>
              <a:t>	Innbyggers innsyn og rettigheter</a:t>
            </a:r>
          </a:p>
        </p:txBody>
      </p:sp>
      <p:sp>
        <p:nvSpPr>
          <p:cNvPr id="72" name="Bindepunkt utenfor siden 71">
            <a:extLst>
              <a:ext uri="{FF2B5EF4-FFF2-40B4-BE49-F238E27FC236}">
                <a16:creationId xmlns:a16="http://schemas.microsoft.com/office/drawing/2014/main" id="{7FEAE8C9-2B21-4B24-85D3-3411A607B0B5}"/>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3" name="Picture 310">
            <a:extLst>
              <a:ext uri="{FF2B5EF4-FFF2-40B4-BE49-F238E27FC236}">
                <a16:creationId xmlns:a16="http://schemas.microsoft.com/office/drawing/2014/main" id="{7BBCFA3A-1C49-48E7-8B0B-5B890B4C622E}"/>
              </a:ext>
            </a:extLst>
          </p:cNvPr>
          <p:cNvPicPr>
            <a:picLocks noChangeAspect="1"/>
          </p:cNvPicPr>
          <p:nvPr/>
        </p:nvPicPr>
        <p:blipFill>
          <a:blip r:embed="rId22"/>
          <a:stretch>
            <a:fillRect/>
          </a:stretch>
        </p:blipFill>
        <p:spPr>
          <a:xfrm>
            <a:off x="19753420" y="581505"/>
            <a:ext cx="2608254" cy="1785651"/>
          </a:xfrm>
          <a:prstGeom prst="rect">
            <a:avLst/>
          </a:prstGeom>
        </p:spPr>
      </p:pic>
      <p:sp>
        <p:nvSpPr>
          <p:cNvPr id="59" name="Rektangel 58">
            <a:extLst>
              <a:ext uri="{FF2B5EF4-FFF2-40B4-BE49-F238E27FC236}">
                <a16:creationId xmlns:a16="http://schemas.microsoft.com/office/drawing/2014/main" id="{7266DD66-934E-4CFA-81FA-69C7F0FF34E4}"/>
              </a:ext>
            </a:extLst>
          </p:cNvPr>
          <p:cNvSpPr/>
          <p:nvPr/>
        </p:nvSpPr>
        <p:spPr>
          <a:xfrm>
            <a:off x="1183007" y="7677111"/>
            <a:ext cx="2159541" cy="173642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8" name="Rektangel 67">
            <a:extLst>
              <a:ext uri="{FF2B5EF4-FFF2-40B4-BE49-F238E27FC236}">
                <a16:creationId xmlns:a16="http://schemas.microsoft.com/office/drawing/2014/main" id="{033FB323-6BB5-4E5D-8061-6D5A3646C24B}"/>
              </a:ext>
            </a:extLst>
          </p:cNvPr>
          <p:cNvSpPr/>
          <p:nvPr/>
        </p:nvSpPr>
        <p:spPr>
          <a:xfrm>
            <a:off x="4221692" y="7677111"/>
            <a:ext cx="2159541" cy="173642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Rektangel 68">
            <a:extLst>
              <a:ext uri="{FF2B5EF4-FFF2-40B4-BE49-F238E27FC236}">
                <a16:creationId xmlns:a16="http://schemas.microsoft.com/office/drawing/2014/main" id="{8C6D4F67-046C-41F1-A371-BD41089F8CB2}"/>
              </a:ext>
            </a:extLst>
          </p:cNvPr>
          <p:cNvSpPr/>
          <p:nvPr/>
        </p:nvSpPr>
        <p:spPr>
          <a:xfrm>
            <a:off x="7266209" y="7677111"/>
            <a:ext cx="2159541" cy="173642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C0FE78D8-0C8C-4944-B29B-8BB5DB8E7C0E}"/>
              </a:ext>
            </a:extLst>
          </p:cNvPr>
          <p:cNvSpPr/>
          <p:nvPr/>
        </p:nvSpPr>
        <p:spPr>
          <a:xfrm>
            <a:off x="10276498" y="7677111"/>
            <a:ext cx="2159541" cy="173642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ABF82F60-A6C4-4B7C-A451-3A84AD9288D7}"/>
              </a:ext>
            </a:extLst>
          </p:cNvPr>
          <p:cNvSpPr/>
          <p:nvPr/>
        </p:nvSpPr>
        <p:spPr>
          <a:xfrm>
            <a:off x="13416016" y="7677111"/>
            <a:ext cx="2159541" cy="173642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TekstSylinder 74">
            <a:extLst>
              <a:ext uri="{FF2B5EF4-FFF2-40B4-BE49-F238E27FC236}">
                <a16:creationId xmlns:a16="http://schemas.microsoft.com/office/drawing/2014/main" id="{82312505-B3EE-4208-AE11-67283D0B9021}"/>
              </a:ext>
            </a:extLst>
          </p:cNvPr>
          <p:cNvSpPr txBox="1"/>
          <p:nvPr/>
        </p:nvSpPr>
        <p:spPr>
          <a:xfrm>
            <a:off x="13015572" y="2203198"/>
            <a:ext cx="5563369" cy="646331"/>
          </a:xfrm>
          <a:prstGeom prst="rect">
            <a:avLst/>
          </a:prstGeom>
          <a:noFill/>
        </p:spPr>
        <p:txBody>
          <a:bodyPr vert="horz" wrap="square" lIns="0" tIns="0" rIns="0" bIns="0" rtlCol="0">
            <a:spAutoFit/>
          </a:bodyPr>
          <a:lstStyle/>
          <a:p>
            <a:pPr algn="r">
              <a:spcAft>
                <a:spcPts val="1000"/>
              </a:spcAft>
            </a:pPr>
            <a:r>
              <a:rPr lang="nb-NO" sz="4200" b="1" dirty="0">
                <a:solidFill>
                  <a:schemeClr val="bg1"/>
                </a:solidFill>
              </a:rPr>
              <a:t> Innbygger</a:t>
            </a:r>
          </a:p>
        </p:txBody>
      </p:sp>
    </p:spTree>
    <p:extLst>
      <p:ext uri="{BB962C8B-B14F-4D97-AF65-F5344CB8AC3E}">
        <p14:creationId xmlns:p14="http://schemas.microsoft.com/office/powerpoint/2010/main" val="26007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500"/>
                                        <p:tgtEl>
                                          <p:spTgt spid="53"/>
                                        </p:tgtEl>
                                      </p:cBhvr>
                                    </p:animEffect>
                                    <p:set>
                                      <p:cBhvr>
                                        <p:cTn id="26" dur="1" fill="hold">
                                          <p:stCondLst>
                                            <p:cond delay="499"/>
                                          </p:stCondLst>
                                        </p:cTn>
                                        <p:tgtEl>
                                          <p:spTgt spid="5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55"/>
                                        </p:tgtEl>
                                      </p:cBhvr>
                                    </p:animEffect>
                                    <p:set>
                                      <p:cBhvr>
                                        <p:cTn id="33" dur="1" fill="hold">
                                          <p:stCondLst>
                                            <p:cond delay="499"/>
                                          </p:stCondLst>
                                        </p:cTn>
                                        <p:tgtEl>
                                          <p:spTgt spid="55"/>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500"/>
                                        <p:tgtEl>
                                          <p:spTgt spid="7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3" grpId="0" animBg="1"/>
      <p:bldP spid="53" grpId="1" animBg="1"/>
      <p:bldP spid="55" grpId="0" animBg="1"/>
      <p:bldP spid="55" grpId="1" animBg="1"/>
      <p:bldP spid="59" grpId="0" animBg="1"/>
      <p:bldP spid="68" grpId="0" animBg="1"/>
      <p:bldP spid="69" grpId="0" animBg="1"/>
      <p:bldP spid="70"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Kjernejournal og innebygd personvern</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14</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6" name="Plassholder for innhold 5">
            <a:extLst>
              <a:ext uri="{FF2B5EF4-FFF2-40B4-BE49-F238E27FC236}">
                <a16:creationId xmlns:a16="http://schemas.microsoft.com/office/drawing/2014/main" id="{DA2B0160-9BF7-44C3-954E-DE1951AE5284}"/>
              </a:ext>
            </a:extLst>
          </p:cNvPr>
          <p:cNvSpPr>
            <a:spLocks noGrp="1"/>
          </p:cNvSpPr>
          <p:nvPr>
            <p:ph idx="1"/>
          </p:nvPr>
        </p:nvSpPr>
        <p:spPr/>
        <p:txBody>
          <a:bodyPr>
            <a:normAutofit/>
          </a:bodyPr>
          <a:lstStyle/>
          <a:p>
            <a:pPr marL="0" indent="0">
              <a:buNone/>
            </a:pPr>
            <a:r>
              <a:rPr lang="nb-NO" sz="5400" dirty="0">
                <a:solidFill>
                  <a:schemeClr val="tx1"/>
                </a:solidFill>
              </a:rPr>
              <a:t>Kort om Kjernejournal</a:t>
            </a:r>
          </a:p>
          <a:p>
            <a:pPr marL="0" indent="0">
              <a:buNone/>
            </a:pPr>
            <a:endParaRPr lang="nb-NO" sz="5400" dirty="0"/>
          </a:p>
          <a:p>
            <a:pPr marL="0" indent="0">
              <a:buNone/>
            </a:pPr>
            <a:r>
              <a:rPr lang="nb-NO" sz="5400" dirty="0"/>
              <a:t>Kjernejournal: innhold og personvernmeksnismer</a:t>
            </a:r>
          </a:p>
          <a:p>
            <a:pPr marL="0" indent="0">
              <a:buNone/>
            </a:pPr>
            <a:endParaRPr lang="nb-NO" sz="5400" dirty="0"/>
          </a:p>
          <a:p>
            <a:pPr marL="0" indent="0">
              <a:buNone/>
            </a:pPr>
            <a:r>
              <a:rPr lang="nb-NO" sz="5400" dirty="0"/>
              <a:t>Innebygget personvern: Hvordan gjør vi det i Kjernejournal</a:t>
            </a:r>
          </a:p>
          <a:p>
            <a:pPr marL="0" indent="0">
              <a:buNone/>
            </a:pPr>
            <a:endParaRPr lang="nb-NO" sz="5400" dirty="0"/>
          </a:p>
          <a:p>
            <a:pPr marL="0" indent="0">
              <a:buNone/>
            </a:pPr>
            <a:r>
              <a:rPr lang="nb-NO" sz="5400" dirty="0"/>
              <a:t>Innebygget personvern: Lov og forskrift</a:t>
            </a:r>
          </a:p>
          <a:p>
            <a:pPr marL="0" indent="0">
              <a:buNone/>
            </a:pPr>
            <a:endParaRPr lang="nb-NO" sz="5400" dirty="0"/>
          </a:p>
          <a:p>
            <a:endParaRPr lang="nb-NO" sz="5400" dirty="0"/>
          </a:p>
          <a:p>
            <a:endParaRPr lang="nb-NO" sz="5400" dirty="0"/>
          </a:p>
        </p:txBody>
      </p:sp>
      <p:sp>
        <p:nvSpPr>
          <p:cNvPr id="10" name="Tittel 1">
            <a:extLst>
              <a:ext uri="{FF2B5EF4-FFF2-40B4-BE49-F238E27FC236}">
                <a16:creationId xmlns:a16="http://schemas.microsoft.com/office/drawing/2014/main" id="{1050381A-20FC-4DDF-A0B2-4EC48C7B900F}"/>
              </a:ext>
            </a:extLst>
          </p:cNvPr>
          <p:cNvSpPr txBox="1">
            <a:spLocks/>
          </p:cNvSpPr>
          <p:nvPr/>
        </p:nvSpPr>
        <p:spPr>
          <a:xfrm>
            <a:off x="32321" y="7066927"/>
            <a:ext cx="24382412" cy="1200182"/>
          </a:xfrm>
          <a:prstGeom prst="rect">
            <a:avLst/>
          </a:prstGeom>
          <a:noFill/>
          <a:ln w="76200">
            <a:solidFill>
              <a:srgbClr val="002060"/>
            </a:solidFill>
          </a:ln>
        </p:spPr>
        <p:txBody>
          <a:bodyPr vert="horz" lIns="0" tIns="0" rIns="0" bIns="0" rtlCol="0" anchor="ctr" anchorCtr="0">
            <a:normAutofit/>
          </a:bodyP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endParaRPr lang="nb-NO" dirty="0">
              <a:solidFill>
                <a:schemeClr val="bg1"/>
              </a:solidFill>
            </a:endParaRPr>
          </a:p>
        </p:txBody>
      </p:sp>
    </p:spTree>
    <p:extLst>
      <p:ext uri="{BB962C8B-B14F-4D97-AF65-F5344CB8AC3E}">
        <p14:creationId xmlns:p14="http://schemas.microsoft.com/office/powerpoint/2010/main" val="3297104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F4B4822-4A7A-4917-8DAA-E24668A3E6E4}"/>
              </a:ext>
            </a:extLst>
          </p:cNvPr>
          <p:cNvSpPr/>
          <p:nvPr/>
        </p:nvSpPr>
        <p:spPr>
          <a:xfrm>
            <a:off x="530942" y="12621898"/>
            <a:ext cx="5102942" cy="90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Bruk av prinsipper og veileder</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15</a:t>
            </a:fld>
            <a:endParaRPr lang="nb-NO" dirty="0"/>
          </a:p>
        </p:txBody>
      </p:sp>
      <p:sp>
        <p:nvSpPr>
          <p:cNvPr id="7" name="Rektangel 6">
            <a:extLst>
              <a:ext uri="{FF2B5EF4-FFF2-40B4-BE49-F238E27FC236}">
                <a16:creationId xmlns:a16="http://schemas.microsoft.com/office/drawing/2014/main" id="{BB37EB33-9B4D-41F5-81F5-9BD40B1DCA0C}"/>
              </a:ext>
            </a:extLst>
          </p:cNvPr>
          <p:cNvSpPr/>
          <p:nvPr/>
        </p:nvSpPr>
        <p:spPr>
          <a:xfrm>
            <a:off x="18641372" y="-1"/>
            <a:ext cx="5710738" cy="1343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endParaRPr>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6" name="Plassholder for innhold 5">
            <a:extLst>
              <a:ext uri="{FF2B5EF4-FFF2-40B4-BE49-F238E27FC236}">
                <a16:creationId xmlns:a16="http://schemas.microsoft.com/office/drawing/2014/main" id="{DA2B0160-9BF7-44C3-954E-DE1951AE5284}"/>
              </a:ext>
            </a:extLst>
          </p:cNvPr>
          <p:cNvSpPr>
            <a:spLocks noGrp="1"/>
          </p:cNvSpPr>
          <p:nvPr>
            <p:ph idx="1"/>
          </p:nvPr>
        </p:nvSpPr>
        <p:spPr>
          <a:xfrm>
            <a:off x="1440179" y="3636477"/>
            <a:ext cx="10270040" cy="9802488"/>
          </a:xfrm>
        </p:spPr>
        <p:txBody>
          <a:bodyPr>
            <a:normAutofit/>
          </a:bodyPr>
          <a:lstStyle/>
          <a:p>
            <a:pPr marL="0" lvl="0" indent="0">
              <a:spcBef>
                <a:spcPts val="3000"/>
              </a:spcBef>
              <a:buNone/>
            </a:pPr>
            <a:r>
              <a:rPr lang="nb-NO" b="1" u="sng" dirty="0"/>
              <a:t>Syv steg til innebygd personvern</a:t>
            </a:r>
          </a:p>
          <a:p>
            <a:pPr marL="0" lvl="0" indent="0">
              <a:spcBef>
                <a:spcPts val="3000"/>
              </a:spcBef>
              <a:buNone/>
            </a:pPr>
            <a:r>
              <a:rPr lang="nb-NO" dirty="0"/>
              <a:t>1. Vær i forkant, </a:t>
            </a:r>
            <a:br>
              <a:rPr lang="nb-NO" dirty="0"/>
            </a:br>
            <a:r>
              <a:rPr lang="nb-NO" dirty="0"/>
              <a:t>    forebygg fremfor å reparere</a:t>
            </a:r>
          </a:p>
          <a:p>
            <a:pPr marL="0" lvl="0" indent="0">
              <a:spcBef>
                <a:spcPts val="3000"/>
              </a:spcBef>
              <a:buNone/>
            </a:pPr>
            <a:r>
              <a:rPr lang="nb-NO" dirty="0"/>
              <a:t>2. Gjør personvern til standardinnstilling</a:t>
            </a:r>
          </a:p>
          <a:p>
            <a:pPr marL="0" lvl="0" indent="0">
              <a:spcBef>
                <a:spcPts val="3000"/>
              </a:spcBef>
              <a:buNone/>
            </a:pPr>
            <a:r>
              <a:rPr lang="nb-NO" dirty="0"/>
              <a:t>3. Bygg personvernet inn i designet</a:t>
            </a:r>
          </a:p>
          <a:p>
            <a:pPr marL="0" lvl="0" indent="0">
              <a:spcBef>
                <a:spcPts val="3000"/>
              </a:spcBef>
              <a:buNone/>
            </a:pPr>
            <a:r>
              <a:rPr lang="nb-NO" dirty="0"/>
              <a:t>4. Skap full funksjonalitet</a:t>
            </a:r>
          </a:p>
          <a:p>
            <a:pPr marL="0" lvl="0" indent="0">
              <a:spcBef>
                <a:spcPts val="3000"/>
              </a:spcBef>
              <a:buNone/>
            </a:pPr>
            <a:r>
              <a:rPr lang="nb-NO" dirty="0"/>
              <a:t>5. Ivareta informasjonssikkerheten </a:t>
            </a:r>
            <a:br>
              <a:rPr lang="nb-NO" dirty="0"/>
            </a:br>
            <a:r>
              <a:rPr lang="nb-NO" dirty="0"/>
              <a:t>    fra start til slutt</a:t>
            </a:r>
          </a:p>
          <a:p>
            <a:pPr marL="0" lvl="0" indent="0">
              <a:spcBef>
                <a:spcPts val="3000"/>
              </a:spcBef>
              <a:buNone/>
            </a:pPr>
            <a:r>
              <a:rPr lang="nb-NO" dirty="0"/>
              <a:t>6. Vis åpenhet</a:t>
            </a:r>
          </a:p>
          <a:p>
            <a:pPr marL="0" indent="0">
              <a:spcBef>
                <a:spcPts val="3000"/>
              </a:spcBef>
              <a:buNone/>
            </a:pPr>
            <a:r>
              <a:rPr lang="nb-NO" dirty="0"/>
              <a:t>7. Respekter brukerens personvern</a:t>
            </a:r>
          </a:p>
        </p:txBody>
      </p:sp>
      <p:pic>
        <p:nvPicPr>
          <p:cNvPr id="10" name="Plassholder for innhold 6">
            <a:extLst>
              <a:ext uri="{FF2B5EF4-FFF2-40B4-BE49-F238E27FC236}">
                <a16:creationId xmlns:a16="http://schemas.microsoft.com/office/drawing/2014/main" id="{E8217094-D98D-48F6-8CBB-F7101C884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8432" y="6278623"/>
            <a:ext cx="6921496" cy="6073613"/>
          </a:xfrm>
          <a:prstGeom prst="rect">
            <a:avLst/>
          </a:prstGeom>
        </p:spPr>
      </p:pic>
      <p:sp>
        <p:nvSpPr>
          <p:cNvPr id="11" name="Plassholder for innhold 5">
            <a:extLst>
              <a:ext uri="{FF2B5EF4-FFF2-40B4-BE49-F238E27FC236}">
                <a16:creationId xmlns:a16="http://schemas.microsoft.com/office/drawing/2014/main" id="{56FE596D-AE54-4941-8DFB-350B1B2DC3D5}"/>
              </a:ext>
            </a:extLst>
          </p:cNvPr>
          <p:cNvSpPr txBox="1">
            <a:spLocks/>
          </p:cNvSpPr>
          <p:nvPr/>
        </p:nvSpPr>
        <p:spPr>
          <a:xfrm>
            <a:off x="13769831" y="3636477"/>
            <a:ext cx="12041033" cy="9802488"/>
          </a:xfrm>
          <a:prstGeom prst="rect">
            <a:avLst/>
          </a:prstGeom>
        </p:spPr>
        <p:txBody>
          <a:bodyPr vert="horz" lIns="0" tIns="0" rIns="0" bIns="0" rtlCol="0">
            <a:normAutofit/>
          </a:bodyPr>
          <a:lst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3000"/>
              </a:spcBef>
              <a:buNone/>
            </a:pPr>
            <a:r>
              <a:rPr lang="nb-NO" b="1" u="sng" dirty="0"/>
              <a:t>Veileder: </a:t>
            </a:r>
            <a:br>
              <a:rPr lang="nb-NO" b="1" u="sng" dirty="0"/>
            </a:br>
            <a:r>
              <a:rPr lang="nb-NO" b="1" dirty="0"/>
              <a:t>Programvareutvikling med </a:t>
            </a:r>
            <a:br>
              <a:rPr lang="nb-NO" b="1" dirty="0"/>
            </a:br>
            <a:r>
              <a:rPr lang="nb-NO" b="1" dirty="0"/>
              <a:t>innebygd personvern</a:t>
            </a:r>
          </a:p>
          <a:p>
            <a:pPr marL="0" indent="0">
              <a:spcBef>
                <a:spcPts val="3000"/>
              </a:spcBef>
              <a:buFont typeface="Wingdings 2" panose="05020102010507070707" pitchFamily="18" charset="2"/>
              <a:buNone/>
            </a:pPr>
            <a:endParaRPr lang="nb-NO" dirty="0"/>
          </a:p>
        </p:txBody>
      </p:sp>
      <p:cxnSp>
        <p:nvCxnSpPr>
          <p:cNvPr id="17" name="Rett linje 16">
            <a:extLst>
              <a:ext uri="{FF2B5EF4-FFF2-40B4-BE49-F238E27FC236}">
                <a16:creationId xmlns:a16="http://schemas.microsoft.com/office/drawing/2014/main" id="{11AD0FED-7ED9-4F22-8A68-C480B9CA0FCA}"/>
              </a:ext>
            </a:extLst>
          </p:cNvPr>
          <p:cNvCxnSpPr/>
          <p:nvPr/>
        </p:nvCxnSpPr>
        <p:spPr>
          <a:xfrm>
            <a:off x="1559743" y="4869654"/>
            <a:ext cx="7777763" cy="7646484"/>
          </a:xfrm>
          <a:prstGeom prst="line">
            <a:avLst/>
          </a:prstGeom>
          <a:ln w="444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8ED4DC82-F4CE-43BA-9468-CBD69308584A}"/>
              </a:ext>
            </a:extLst>
          </p:cNvPr>
          <p:cNvCxnSpPr>
            <a:cxnSpLocks/>
          </p:cNvCxnSpPr>
          <p:nvPr/>
        </p:nvCxnSpPr>
        <p:spPr>
          <a:xfrm flipV="1">
            <a:off x="1488948" y="4869654"/>
            <a:ext cx="8083737" cy="7752244"/>
          </a:xfrm>
          <a:prstGeom prst="line">
            <a:avLst/>
          </a:prstGeom>
          <a:ln w="444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5918F50-D563-4A53-9CD3-EB6EDE344957}"/>
              </a:ext>
            </a:extLst>
          </p:cNvPr>
          <p:cNvCxnSpPr/>
          <p:nvPr/>
        </p:nvCxnSpPr>
        <p:spPr>
          <a:xfrm>
            <a:off x="13636211" y="4599992"/>
            <a:ext cx="7777763" cy="7646484"/>
          </a:xfrm>
          <a:prstGeom prst="line">
            <a:avLst/>
          </a:prstGeom>
          <a:ln w="444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938E9A87-FCB8-4E0B-BB3D-7A47C6952359}"/>
              </a:ext>
            </a:extLst>
          </p:cNvPr>
          <p:cNvCxnSpPr>
            <a:cxnSpLocks/>
          </p:cNvCxnSpPr>
          <p:nvPr/>
        </p:nvCxnSpPr>
        <p:spPr>
          <a:xfrm flipV="1">
            <a:off x="13565416" y="4599992"/>
            <a:ext cx="8083737" cy="7752244"/>
          </a:xfrm>
          <a:prstGeom prst="line">
            <a:avLst/>
          </a:prstGeom>
          <a:ln w="444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8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B37EB33-9B4D-41F5-81F5-9BD40B1DCA0C}"/>
              </a:ext>
            </a:extLst>
          </p:cNvPr>
          <p:cNvSpPr/>
          <p:nvPr/>
        </p:nvSpPr>
        <p:spPr>
          <a:xfrm>
            <a:off x="18641372" y="-1"/>
            <a:ext cx="5710738" cy="1343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endParaRPr>
          </a:p>
        </p:txBody>
      </p:sp>
      <p:sp>
        <p:nvSpPr>
          <p:cNvPr id="32" name="Plassholder for innhold 5">
            <a:extLst>
              <a:ext uri="{FF2B5EF4-FFF2-40B4-BE49-F238E27FC236}">
                <a16:creationId xmlns:a16="http://schemas.microsoft.com/office/drawing/2014/main" id="{185106EB-9C0D-44CF-91F0-6361CF790F92}"/>
              </a:ext>
            </a:extLst>
          </p:cNvPr>
          <p:cNvSpPr>
            <a:spLocks noGrp="1"/>
          </p:cNvSpPr>
          <p:nvPr>
            <p:ph idx="1"/>
          </p:nvPr>
        </p:nvSpPr>
        <p:spPr>
          <a:xfrm>
            <a:off x="1440179" y="3636477"/>
            <a:ext cx="10270040" cy="9802488"/>
          </a:xfrm>
        </p:spPr>
        <p:txBody>
          <a:bodyPr>
            <a:normAutofit/>
          </a:bodyPr>
          <a:lstStyle/>
          <a:p>
            <a:pPr marL="0" lvl="0" indent="0">
              <a:spcBef>
                <a:spcPts val="3000"/>
              </a:spcBef>
              <a:buNone/>
            </a:pPr>
            <a:r>
              <a:rPr lang="nb-NO" b="1" u="sng" dirty="0"/>
              <a:t>Syv steg til innebygd personvern</a:t>
            </a:r>
          </a:p>
          <a:p>
            <a:pPr marL="0" lvl="0" indent="0">
              <a:spcBef>
                <a:spcPts val="3000"/>
              </a:spcBef>
              <a:buNone/>
            </a:pPr>
            <a:r>
              <a:rPr lang="nb-NO" dirty="0"/>
              <a:t>1. Vær i forkant, </a:t>
            </a:r>
            <a:br>
              <a:rPr lang="nb-NO" dirty="0"/>
            </a:br>
            <a:r>
              <a:rPr lang="nb-NO" dirty="0"/>
              <a:t>    forebygg fremfor å reparere</a:t>
            </a:r>
          </a:p>
          <a:p>
            <a:pPr marL="0" lvl="0" indent="0">
              <a:spcBef>
                <a:spcPts val="3000"/>
              </a:spcBef>
              <a:buNone/>
            </a:pPr>
            <a:r>
              <a:rPr lang="nb-NO" dirty="0"/>
              <a:t>2. Gjør personvern til standardinnstilling</a:t>
            </a:r>
          </a:p>
          <a:p>
            <a:pPr marL="0" lvl="0" indent="0">
              <a:spcBef>
                <a:spcPts val="3000"/>
              </a:spcBef>
              <a:buNone/>
            </a:pPr>
            <a:r>
              <a:rPr lang="nb-NO" dirty="0"/>
              <a:t>3. Bygg personvernet inn i designet</a:t>
            </a:r>
          </a:p>
          <a:p>
            <a:pPr marL="0" lvl="0" indent="0">
              <a:spcBef>
                <a:spcPts val="3000"/>
              </a:spcBef>
              <a:buNone/>
            </a:pPr>
            <a:r>
              <a:rPr lang="nb-NO" dirty="0"/>
              <a:t>4. Skap full funksjonalitet</a:t>
            </a:r>
          </a:p>
          <a:p>
            <a:pPr marL="0" lvl="0" indent="0">
              <a:spcBef>
                <a:spcPts val="3000"/>
              </a:spcBef>
              <a:buNone/>
            </a:pPr>
            <a:r>
              <a:rPr lang="nb-NO" dirty="0"/>
              <a:t>5. Ivareta informasjonssikkerheten </a:t>
            </a:r>
            <a:br>
              <a:rPr lang="nb-NO" dirty="0"/>
            </a:br>
            <a:r>
              <a:rPr lang="nb-NO" dirty="0"/>
              <a:t>    fra start til slutt</a:t>
            </a:r>
          </a:p>
          <a:p>
            <a:pPr marL="0" lvl="0" indent="0">
              <a:spcBef>
                <a:spcPts val="3000"/>
              </a:spcBef>
              <a:buNone/>
            </a:pPr>
            <a:r>
              <a:rPr lang="nb-NO" dirty="0"/>
              <a:t>6. Vis åpenhet</a:t>
            </a:r>
          </a:p>
          <a:p>
            <a:pPr marL="0" indent="0">
              <a:spcBef>
                <a:spcPts val="3000"/>
              </a:spcBef>
              <a:buNone/>
            </a:pPr>
            <a:r>
              <a:rPr lang="nb-NO" dirty="0"/>
              <a:t>7. Respekter brukerens personvern</a:t>
            </a:r>
          </a:p>
        </p:txBody>
      </p:sp>
      <p:sp>
        <p:nvSpPr>
          <p:cNvPr id="33" name="Plassholder for innhold 5">
            <a:extLst>
              <a:ext uri="{FF2B5EF4-FFF2-40B4-BE49-F238E27FC236}">
                <a16:creationId xmlns:a16="http://schemas.microsoft.com/office/drawing/2014/main" id="{D544A9AC-9083-4A7F-8CC9-D8CB23B28E16}"/>
              </a:ext>
            </a:extLst>
          </p:cNvPr>
          <p:cNvSpPr txBox="1">
            <a:spLocks/>
          </p:cNvSpPr>
          <p:nvPr/>
        </p:nvSpPr>
        <p:spPr>
          <a:xfrm>
            <a:off x="13769831" y="3636477"/>
            <a:ext cx="12041033" cy="9802488"/>
          </a:xfrm>
          <a:prstGeom prst="rect">
            <a:avLst/>
          </a:prstGeom>
        </p:spPr>
        <p:txBody>
          <a:bodyPr vert="horz" lIns="0" tIns="0" rIns="0" bIns="0" rtlCol="0">
            <a:normAutofit/>
          </a:bodyPr>
          <a:lst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3000"/>
              </a:spcBef>
              <a:buNone/>
            </a:pPr>
            <a:r>
              <a:rPr lang="nb-NO" b="1" u="sng" dirty="0"/>
              <a:t>Veileder: </a:t>
            </a:r>
            <a:br>
              <a:rPr lang="nb-NO" b="1" u="sng" dirty="0"/>
            </a:br>
            <a:r>
              <a:rPr lang="nb-NO" b="1" dirty="0"/>
              <a:t>Programvareutvikling med </a:t>
            </a:r>
            <a:br>
              <a:rPr lang="nb-NO" b="1" dirty="0"/>
            </a:br>
            <a:r>
              <a:rPr lang="nb-NO" b="1" dirty="0"/>
              <a:t>innebygd personvern</a:t>
            </a:r>
          </a:p>
          <a:p>
            <a:pPr marL="0" indent="0">
              <a:spcBef>
                <a:spcPts val="3000"/>
              </a:spcBef>
              <a:buFont typeface="Wingdings 2" panose="05020102010507070707" pitchFamily="18" charset="2"/>
              <a:buNone/>
            </a:pPr>
            <a:endParaRPr lang="nb-NO" dirty="0"/>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Bruk av prinsipper og veileder</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16</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grpSp>
        <p:nvGrpSpPr>
          <p:cNvPr id="6" name="Gruppe 5">
            <a:extLst>
              <a:ext uri="{FF2B5EF4-FFF2-40B4-BE49-F238E27FC236}">
                <a16:creationId xmlns:a16="http://schemas.microsoft.com/office/drawing/2014/main" id="{8C7B3E65-77DF-4C1E-B9CB-26442847D439}"/>
              </a:ext>
            </a:extLst>
          </p:cNvPr>
          <p:cNvGrpSpPr/>
          <p:nvPr/>
        </p:nvGrpSpPr>
        <p:grpSpPr>
          <a:xfrm>
            <a:off x="8621697" y="2152228"/>
            <a:ext cx="6879111" cy="6744092"/>
            <a:chOff x="8621697" y="2152228"/>
            <a:chExt cx="6879111" cy="6744092"/>
          </a:xfrm>
        </p:grpSpPr>
        <p:pic>
          <p:nvPicPr>
            <p:cNvPr id="42" name="Bilde 41">
              <a:extLst>
                <a:ext uri="{FF2B5EF4-FFF2-40B4-BE49-F238E27FC236}">
                  <a16:creationId xmlns:a16="http://schemas.microsoft.com/office/drawing/2014/main" id="{F9A1BCD2-6471-41DD-A3B3-99A0BD1BB35D}"/>
                </a:ext>
              </a:extLst>
            </p:cNvPr>
            <p:cNvPicPr>
              <a:picLocks noChangeAspect="1"/>
            </p:cNvPicPr>
            <p:nvPr/>
          </p:nvPicPr>
          <p:blipFill>
            <a:blip r:embed="rId4">
              <a:extLst/>
            </a:blip>
            <a:stretch>
              <a:fillRect/>
            </a:stretch>
          </p:blipFill>
          <p:spPr>
            <a:xfrm>
              <a:off x="8806952" y="2266532"/>
              <a:ext cx="6693856" cy="6629788"/>
            </a:xfrm>
            <a:prstGeom prst="rect">
              <a:avLst/>
            </a:prstGeom>
          </p:spPr>
        </p:pic>
        <p:grpSp>
          <p:nvGrpSpPr>
            <p:cNvPr id="43" name="Gruppe 42">
              <a:extLst>
                <a:ext uri="{FF2B5EF4-FFF2-40B4-BE49-F238E27FC236}">
                  <a16:creationId xmlns:a16="http://schemas.microsoft.com/office/drawing/2014/main" id="{1B3A5755-2A53-4374-BBE2-C0E072E1FBF6}"/>
                </a:ext>
              </a:extLst>
            </p:cNvPr>
            <p:cNvGrpSpPr/>
            <p:nvPr/>
          </p:nvGrpSpPr>
          <p:grpSpPr>
            <a:xfrm>
              <a:off x="8860187" y="2305763"/>
              <a:ext cx="6580711" cy="6551325"/>
              <a:chOff x="11945204" y="5048064"/>
              <a:chExt cx="6580711" cy="6551325"/>
            </a:xfrm>
          </p:grpSpPr>
          <p:sp>
            <p:nvSpPr>
              <p:cNvPr id="44" name="Delvis sirkel 43">
                <a:extLst>
                  <a:ext uri="{FF2B5EF4-FFF2-40B4-BE49-F238E27FC236}">
                    <a16:creationId xmlns:a16="http://schemas.microsoft.com/office/drawing/2014/main" id="{2C33A671-A2FD-4512-B52C-2D88A8B9F682}"/>
                  </a:ext>
                </a:extLst>
              </p:cNvPr>
              <p:cNvSpPr/>
              <p:nvPr/>
            </p:nvSpPr>
            <p:spPr>
              <a:xfrm rot="1778621">
                <a:off x="11945204" y="5048064"/>
                <a:ext cx="6580711" cy="6551325"/>
              </a:xfrm>
              <a:prstGeom prst="pie">
                <a:avLst>
                  <a:gd name="adj1" fmla="val 12690513"/>
                  <a:gd name="adj2" fmla="val 16209829"/>
                </a:avLst>
              </a:prstGeom>
              <a:solidFill>
                <a:srgbClr val="D81F2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nb-NO" sz="3200" dirty="0">
                  <a:solidFill>
                    <a:prstClr val="white"/>
                  </a:solidFill>
                  <a:latin typeface="Calibri" panose="020F0502020204030204"/>
                </a:endParaRPr>
              </a:p>
            </p:txBody>
          </p:sp>
          <p:sp>
            <p:nvSpPr>
              <p:cNvPr id="45" name="TekstSylinder 44">
                <a:extLst>
                  <a:ext uri="{FF2B5EF4-FFF2-40B4-BE49-F238E27FC236}">
                    <a16:creationId xmlns:a16="http://schemas.microsoft.com/office/drawing/2014/main" id="{22EC13A8-7626-4837-8026-B0F41E217352}"/>
                  </a:ext>
                </a:extLst>
              </p:cNvPr>
              <p:cNvSpPr txBox="1"/>
              <p:nvPr/>
            </p:nvSpPr>
            <p:spPr>
              <a:xfrm>
                <a:off x="14428107" y="5383448"/>
                <a:ext cx="2911437" cy="523220"/>
              </a:xfrm>
              <a:prstGeom prst="rect">
                <a:avLst/>
              </a:prstGeom>
              <a:noFill/>
            </p:spPr>
            <p:txBody>
              <a:bodyPr wrap="square" rtlCol="0">
                <a:spAutoFit/>
              </a:bodyPr>
              <a:lstStyle/>
              <a:p>
                <a:r>
                  <a:rPr lang="nb-NO" sz="2800" dirty="0">
                    <a:solidFill>
                      <a:schemeClr val="bg1"/>
                    </a:solidFill>
                    <a:latin typeface="Calibri" panose="020F0502020204030204" pitchFamily="34" charset="0"/>
                    <a:cs typeface="Calibri" panose="020F0502020204030204" pitchFamily="34" charset="0"/>
                  </a:rPr>
                  <a:t>Opplæring</a:t>
                </a:r>
              </a:p>
            </p:txBody>
          </p:sp>
        </p:grpSp>
        <p:grpSp>
          <p:nvGrpSpPr>
            <p:cNvPr id="46" name="Gruppe 45">
              <a:extLst>
                <a:ext uri="{FF2B5EF4-FFF2-40B4-BE49-F238E27FC236}">
                  <a16:creationId xmlns:a16="http://schemas.microsoft.com/office/drawing/2014/main" id="{9860E498-D742-4E17-9833-2AAD3F0FF40E}"/>
                </a:ext>
              </a:extLst>
            </p:cNvPr>
            <p:cNvGrpSpPr/>
            <p:nvPr/>
          </p:nvGrpSpPr>
          <p:grpSpPr>
            <a:xfrm rot="18636866">
              <a:off x="8761761" y="2012164"/>
              <a:ext cx="6580711" cy="6860840"/>
              <a:chOff x="11945204" y="4738549"/>
              <a:chExt cx="6580711" cy="6860840"/>
            </a:xfrm>
          </p:grpSpPr>
          <p:sp>
            <p:nvSpPr>
              <p:cNvPr id="47" name="Delvis sirkel 46">
                <a:extLst>
                  <a:ext uri="{FF2B5EF4-FFF2-40B4-BE49-F238E27FC236}">
                    <a16:creationId xmlns:a16="http://schemas.microsoft.com/office/drawing/2014/main" id="{7E4171D8-C94E-47C7-BFF0-B4BCAAA0DE67}"/>
                  </a:ext>
                </a:extLst>
              </p:cNvPr>
              <p:cNvSpPr/>
              <p:nvPr/>
            </p:nvSpPr>
            <p:spPr>
              <a:xfrm rot="1778621">
                <a:off x="11945204" y="5048064"/>
                <a:ext cx="6580711" cy="6551325"/>
              </a:xfrm>
              <a:prstGeom prst="pie">
                <a:avLst>
                  <a:gd name="adj1" fmla="val 12711425"/>
                  <a:gd name="adj2" fmla="val 15653934"/>
                </a:avLst>
              </a:prstGeom>
              <a:solidFill>
                <a:srgbClr val="466C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sz="2800" dirty="0">
                  <a:solidFill>
                    <a:prstClr val="white"/>
                  </a:solidFill>
                  <a:latin typeface="Calibri" panose="020F0502020204030204"/>
                </a:endParaRPr>
              </a:p>
            </p:txBody>
          </p:sp>
          <p:sp>
            <p:nvSpPr>
              <p:cNvPr id="48" name="TekstSylinder 47">
                <a:extLst>
                  <a:ext uri="{FF2B5EF4-FFF2-40B4-BE49-F238E27FC236}">
                    <a16:creationId xmlns:a16="http://schemas.microsoft.com/office/drawing/2014/main" id="{7BCEE648-EE70-479D-AD2D-889A1DD7CB09}"/>
                  </a:ext>
                </a:extLst>
              </p:cNvPr>
              <p:cNvSpPr txBox="1"/>
              <p:nvPr/>
            </p:nvSpPr>
            <p:spPr>
              <a:xfrm rot="2963134">
                <a:off x="13763000" y="5654357"/>
                <a:ext cx="235483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nb-NO"/>
                </a:defPPr>
                <a:lvl1pPr algn="ctr">
                  <a:defRPr sz="2800">
                    <a:solidFill>
                      <a:prstClr val="white"/>
                    </a:solidFill>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dirty="0"/>
                  <a:t>Forvaltning</a:t>
                </a:r>
              </a:p>
            </p:txBody>
          </p:sp>
        </p:grpSp>
      </p:grpSp>
      <p:pic>
        <p:nvPicPr>
          <p:cNvPr id="19" name="Plassholder for innhold 6">
            <a:extLst>
              <a:ext uri="{FF2B5EF4-FFF2-40B4-BE49-F238E27FC236}">
                <a16:creationId xmlns:a16="http://schemas.microsoft.com/office/drawing/2014/main" id="{C4604E6E-B702-4B36-91F1-93607391BB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8432" y="6278623"/>
            <a:ext cx="6921496" cy="6073613"/>
          </a:xfrm>
          <a:prstGeom prst="rect">
            <a:avLst/>
          </a:prstGeom>
        </p:spPr>
      </p:pic>
    </p:spTree>
    <p:extLst>
      <p:ext uri="{BB962C8B-B14F-4D97-AF65-F5344CB8AC3E}">
        <p14:creationId xmlns:p14="http://schemas.microsoft.com/office/powerpoint/2010/main" val="1137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500"/>
                                        <p:tgtEl>
                                          <p:spTgt spid="32">
                                            <p:txEl>
                                              <p:pRg st="0" end="0"/>
                                            </p:txEl>
                                          </p:spTgt>
                                        </p:tgtEl>
                                      </p:cBhvr>
                                    </p:animEffect>
                                    <p:set>
                                      <p:cBhvr>
                                        <p:cTn id="7" dur="1" fill="hold">
                                          <p:stCondLst>
                                            <p:cond delay="1499"/>
                                          </p:stCondLst>
                                        </p:cTn>
                                        <p:tgtEl>
                                          <p:spTgt spid="3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500"/>
                                        <p:tgtEl>
                                          <p:spTgt spid="32">
                                            <p:txEl>
                                              <p:pRg st="1" end="1"/>
                                            </p:txEl>
                                          </p:spTgt>
                                        </p:tgtEl>
                                      </p:cBhvr>
                                    </p:animEffect>
                                    <p:set>
                                      <p:cBhvr>
                                        <p:cTn id="10" dur="1" fill="hold">
                                          <p:stCondLst>
                                            <p:cond delay="1499"/>
                                          </p:stCondLst>
                                        </p:cTn>
                                        <p:tgtEl>
                                          <p:spTgt spid="32">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500"/>
                                        <p:tgtEl>
                                          <p:spTgt spid="32">
                                            <p:txEl>
                                              <p:pRg st="2" end="2"/>
                                            </p:txEl>
                                          </p:spTgt>
                                        </p:tgtEl>
                                      </p:cBhvr>
                                    </p:animEffect>
                                    <p:set>
                                      <p:cBhvr>
                                        <p:cTn id="13" dur="1" fill="hold">
                                          <p:stCondLst>
                                            <p:cond delay="1499"/>
                                          </p:stCondLst>
                                        </p:cTn>
                                        <p:tgtEl>
                                          <p:spTgt spid="32">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500"/>
                                        <p:tgtEl>
                                          <p:spTgt spid="32">
                                            <p:txEl>
                                              <p:pRg st="3" end="3"/>
                                            </p:txEl>
                                          </p:spTgt>
                                        </p:tgtEl>
                                      </p:cBhvr>
                                    </p:animEffect>
                                    <p:set>
                                      <p:cBhvr>
                                        <p:cTn id="16" dur="1" fill="hold">
                                          <p:stCondLst>
                                            <p:cond delay="1499"/>
                                          </p:stCondLst>
                                        </p:cTn>
                                        <p:tgtEl>
                                          <p:spTgt spid="32">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500"/>
                                        <p:tgtEl>
                                          <p:spTgt spid="32">
                                            <p:txEl>
                                              <p:pRg st="4" end="4"/>
                                            </p:txEl>
                                          </p:spTgt>
                                        </p:tgtEl>
                                      </p:cBhvr>
                                    </p:animEffect>
                                    <p:set>
                                      <p:cBhvr>
                                        <p:cTn id="19" dur="1" fill="hold">
                                          <p:stCondLst>
                                            <p:cond delay="1499"/>
                                          </p:stCondLst>
                                        </p:cTn>
                                        <p:tgtEl>
                                          <p:spTgt spid="32">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500"/>
                                        <p:tgtEl>
                                          <p:spTgt spid="32">
                                            <p:txEl>
                                              <p:pRg st="5" end="5"/>
                                            </p:txEl>
                                          </p:spTgt>
                                        </p:tgtEl>
                                      </p:cBhvr>
                                    </p:animEffect>
                                    <p:set>
                                      <p:cBhvr>
                                        <p:cTn id="22" dur="1" fill="hold">
                                          <p:stCondLst>
                                            <p:cond delay="1499"/>
                                          </p:stCondLst>
                                        </p:cTn>
                                        <p:tgtEl>
                                          <p:spTgt spid="32">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500"/>
                                        <p:tgtEl>
                                          <p:spTgt spid="32">
                                            <p:txEl>
                                              <p:pRg st="6" end="6"/>
                                            </p:txEl>
                                          </p:spTgt>
                                        </p:tgtEl>
                                      </p:cBhvr>
                                    </p:animEffect>
                                    <p:set>
                                      <p:cBhvr>
                                        <p:cTn id="25" dur="1" fill="hold">
                                          <p:stCondLst>
                                            <p:cond delay="1499"/>
                                          </p:stCondLst>
                                        </p:cTn>
                                        <p:tgtEl>
                                          <p:spTgt spid="32">
                                            <p:txEl>
                                              <p:pRg st="6" end="6"/>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500"/>
                                        <p:tgtEl>
                                          <p:spTgt spid="32">
                                            <p:txEl>
                                              <p:pRg st="7" end="7"/>
                                            </p:txEl>
                                          </p:spTgt>
                                        </p:tgtEl>
                                      </p:cBhvr>
                                    </p:animEffect>
                                    <p:set>
                                      <p:cBhvr>
                                        <p:cTn id="28" dur="1" fill="hold">
                                          <p:stCondLst>
                                            <p:cond delay="1499"/>
                                          </p:stCondLst>
                                        </p:cTn>
                                        <p:tgtEl>
                                          <p:spTgt spid="32">
                                            <p:txEl>
                                              <p:pRg st="7" end="7"/>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500"/>
                                        <p:tgtEl>
                                          <p:spTgt spid="33"/>
                                        </p:tgtEl>
                                      </p:cBhvr>
                                    </p:animEffect>
                                    <p:set>
                                      <p:cBhvr>
                                        <p:cTn id="31" dur="1" fill="hold">
                                          <p:stCondLst>
                                            <p:cond delay="1499"/>
                                          </p:stCondLst>
                                        </p:cTn>
                                        <p:tgtEl>
                                          <p:spTgt spid="3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500"/>
                                        <p:tgtEl>
                                          <p:spTgt spid="2"/>
                                        </p:tgtEl>
                                      </p:cBhvr>
                                    </p:animEffect>
                                    <p:set>
                                      <p:cBhvr>
                                        <p:cTn id="34" dur="1" fill="hold">
                                          <p:stCondLst>
                                            <p:cond delay="1499"/>
                                          </p:stCondLst>
                                        </p:cTn>
                                        <p:tgtEl>
                                          <p:spTgt spid="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500"/>
                                        <p:tgtEl>
                                          <p:spTgt spid="8"/>
                                        </p:tgtEl>
                                      </p:cBhvr>
                                    </p:animEffect>
                                    <p:set>
                                      <p:cBhvr>
                                        <p:cTn id="37" dur="1" fill="hold">
                                          <p:stCondLst>
                                            <p:cond delay="1499"/>
                                          </p:stCondLst>
                                        </p:cTn>
                                        <p:tgtEl>
                                          <p:spTgt spid="8"/>
                                        </p:tgtEl>
                                        <p:attrNameLst>
                                          <p:attrName>style.visibility</p:attrName>
                                        </p:attrNameLst>
                                      </p:cBhvr>
                                      <p:to>
                                        <p:strVal val="hidden"/>
                                      </p:to>
                                    </p:set>
                                  </p:childTnLst>
                                </p:cTn>
                              </p:par>
                            </p:childTnLst>
                          </p:cTn>
                        </p:par>
                        <p:par>
                          <p:cTn id="38" fill="hold">
                            <p:stCondLst>
                              <p:cond delay="1500"/>
                            </p:stCondLst>
                            <p:childTnLst>
                              <p:par>
                                <p:cTn id="39" presetID="42" presetClass="path" presetSubtype="0" accel="50000" decel="50000" fill="hold" nodeType="afterEffect">
                                  <p:stCondLst>
                                    <p:cond delay="0"/>
                                  </p:stCondLst>
                                  <p:childTnLst>
                                    <p:animMotion origin="layout" path="M -3.42275E-6 3.33333E-6 L -0.2198 -0.27709 " pathEditMode="relative" rAng="0" ptsTypes="AA">
                                      <p:cBhvr>
                                        <p:cTn id="40" dur="1500" fill="hold"/>
                                        <p:tgtEl>
                                          <p:spTgt spid="19"/>
                                        </p:tgtEl>
                                        <p:attrNameLst>
                                          <p:attrName>ppt_x</p:attrName>
                                          <p:attrName>ppt_y</p:attrName>
                                        </p:attrNameLst>
                                      </p:cBhvr>
                                      <p:rCtr x="-10990" y="-13854"/>
                                    </p:animMotion>
                                  </p:childTnLst>
                                </p:cTn>
                              </p:par>
                            </p:childTnLst>
                          </p:cTn>
                        </p:par>
                        <p:par>
                          <p:cTn id="41" fill="hold">
                            <p:stCondLst>
                              <p:cond delay="3000"/>
                            </p:stCondLst>
                            <p:childTnLst>
                              <p:par>
                                <p:cTn id="42" presetID="10" presetClass="exit" presetSubtype="0" fill="hold" nodeType="afterEffect">
                                  <p:stCondLst>
                                    <p:cond delay="0"/>
                                  </p:stCondLst>
                                  <p:childTnLst>
                                    <p:animEffect transition="out" filter="fade">
                                      <p:cBhvr>
                                        <p:cTn id="43" dur="1000"/>
                                        <p:tgtEl>
                                          <p:spTgt spid="19"/>
                                        </p:tgtEl>
                                      </p:cBhvr>
                                    </p:animEffect>
                                    <p:set>
                                      <p:cBhvr>
                                        <p:cTn id="44" dur="1" fill="hold">
                                          <p:stCondLst>
                                            <p:cond delay="999"/>
                                          </p:stCondLst>
                                        </p:cTn>
                                        <p:tgtEl>
                                          <p:spTgt spid="19"/>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33" grpId="0"/>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ktangel 129">
            <a:extLst>
              <a:ext uri="{FF2B5EF4-FFF2-40B4-BE49-F238E27FC236}">
                <a16:creationId xmlns:a16="http://schemas.microsoft.com/office/drawing/2014/main" id="{E3E54622-AF9A-4543-8B73-39769AA10963}"/>
              </a:ext>
            </a:extLst>
          </p:cNvPr>
          <p:cNvSpPr/>
          <p:nvPr/>
        </p:nvSpPr>
        <p:spPr>
          <a:xfrm>
            <a:off x="8726475" y="1765838"/>
            <a:ext cx="6878522" cy="7465442"/>
          </a:xfrm>
          <a:prstGeom prst="rect">
            <a:avLst/>
          </a:prstGeom>
          <a:solidFill>
            <a:srgbClr val="DD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dirty="0">
                <a:solidFill>
                  <a:prstClr val="black"/>
                </a:solidFill>
                <a:latin typeface="Calibri" panose="020F0502020204030204"/>
              </a:rPr>
              <a:t>Build</a:t>
            </a:r>
          </a:p>
        </p:txBody>
      </p:sp>
      <p:grpSp>
        <p:nvGrpSpPr>
          <p:cNvPr id="19" name="Gruppe 18">
            <a:extLst>
              <a:ext uri="{FF2B5EF4-FFF2-40B4-BE49-F238E27FC236}">
                <a16:creationId xmlns:a16="http://schemas.microsoft.com/office/drawing/2014/main" id="{444A5EDD-191A-4AE9-97C3-D645454C8982}"/>
              </a:ext>
            </a:extLst>
          </p:cNvPr>
          <p:cNvGrpSpPr/>
          <p:nvPr/>
        </p:nvGrpSpPr>
        <p:grpSpPr>
          <a:xfrm>
            <a:off x="6299039" y="-467446"/>
            <a:ext cx="11782339" cy="12053641"/>
            <a:chOff x="5788479" y="341839"/>
            <a:chExt cx="5891553" cy="6027213"/>
          </a:xfrm>
        </p:grpSpPr>
        <p:sp>
          <p:nvSpPr>
            <p:cNvPr id="174" name="Ellipse 173">
              <a:extLst>
                <a:ext uri="{FF2B5EF4-FFF2-40B4-BE49-F238E27FC236}">
                  <a16:creationId xmlns:a16="http://schemas.microsoft.com/office/drawing/2014/main" id="{92CD4801-F8B2-4780-92A5-3D5C51A72D8F}"/>
                </a:ext>
              </a:extLst>
            </p:cNvPr>
            <p:cNvSpPr/>
            <p:nvPr/>
          </p:nvSpPr>
          <p:spPr>
            <a:xfrm>
              <a:off x="5788479" y="341839"/>
              <a:ext cx="5891553" cy="60272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pPr algn="ctr"/>
              <a:endParaRPr lang="nb-NO" sz="2800" dirty="0">
                <a:solidFill>
                  <a:srgbClr val="336F7E"/>
                </a:solidFill>
                <a:latin typeface="Calibri" panose="020F0502020204030204"/>
              </a:endParaRPr>
            </a:p>
          </p:txBody>
        </p:sp>
        <p:grpSp>
          <p:nvGrpSpPr>
            <p:cNvPr id="123" name="Gruppe 122">
              <a:extLst>
                <a:ext uri="{FF2B5EF4-FFF2-40B4-BE49-F238E27FC236}">
                  <a16:creationId xmlns:a16="http://schemas.microsoft.com/office/drawing/2014/main" id="{17E47B0C-90F1-4273-902F-9CAF38C1DC81}"/>
                </a:ext>
              </a:extLst>
            </p:cNvPr>
            <p:cNvGrpSpPr/>
            <p:nvPr/>
          </p:nvGrpSpPr>
          <p:grpSpPr>
            <a:xfrm rot="1778621">
              <a:off x="7105639" y="1734102"/>
              <a:ext cx="3257232" cy="3242687"/>
              <a:chOff x="4690696" y="167261"/>
              <a:chExt cx="2957653" cy="2944446"/>
            </a:xfrm>
          </p:grpSpPr>
          <p:sp>
            <p:nvSpPr>
              <p:cNvPr id="140" name="Delvis sirkel 139">
                <a:extLst>
                  <a:ext uri="{FF2B5EF4-FFF2-40B4-BE49-F238E27FC236}">
                    <a16:creationId xmlns:a16="http://schemas.microsoft.com/office/drawing/2014/main" id="{432167E0-4A12-4F80-B490-952246C49EC9}"/>
                  </a:ext>
                </a:extLst>
              </p:cNvPr>
              <p:cNvSpPr/>
              <p:nvPr/>
            </p:nvSpPr>
            <p:spPr>
              <a:xfrm>
                <a:off x="4690696" y="167261"/>
                <a:ext cx="2957653" cy="2944446"/>
              </a:xfrm>
              <a:prstGeom prst="pie">
                <a:avLst>
                  <a:gd name="adj1" fmla="val 16212856"/>
                  <a:gd name="adj2" fmla="val 19851518"/>
                </a:avLst>
              </a:prstGeom>
              <a:solidFill>
                <a:srgbClr val="64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1" name="Delvis sirkel 140">
                <a:extLst>
                  <a:ext uri="{FF2B5EF4-FFF2-40B4-BE49-F238E27FC236}">
                    <a16:creationId xmlns:a16="http://schemas.microsoft.com/office/drawing/2014/main" id="{DF236D3E-6B09-489A-9E67-7661A86992C4}"/>
                  </a:ext>
                </a:extLst>
              </p:cNvPr>
              <p:cNvSpPr/>
              <p:nvPr/>
            </p:nvSpPr>
            <p:spPr>
              <a:xfrm>
                <a:off x="4690696" y="167261"/>
                <a:ext cx="2957653" cy="2944446"/>
              </a:xfrm>
              <a:prstGeom prst="pie">
                <a:avLst>
                  <a:gd name="adj1" fmla="val 19800795"/>
                  <a:gd name="adj2" fmla="val 1682394"/>
                </a:avLst>
              </a:prstGeom>
              <a:solidFill>
                <a:srgbClr val="D0A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2" name="Delvis sirkel 141">
                <a:extLst>
                  <a:ext uri="{FF2B5EF4-FFF2-40B4-BE49-F238E27FC236}">
                    <a16:creationId xmlns:a16="http://schemas.microsoft.com/office/drawing/2014/main" id="{A278E8AF-3F53-45C8-823A-D47797167206}"/>
                  </a:ext>
                </a:extLst>
              </p:cNvPr>
              <p:cNvSpPr/>
              <p:nvPr/>
            </p:nvSpPr>
            <p:spPr>
              <a:xfrm>
                <a:off x="4690696" y="167261"/>
                <a:ext cx="2957653" cy="2944446"/>
              </a:xfrm>
              <a:prstGeom prst="pie">
                <a:avLst>
                  <a:gd name="adj1" fmla="val 1665287"/>
                  <a:gd name="adj2" fmla="val 5442939"/>
                </a:avLst>
              </a:prstGeom>
              <a:solidFill>
                <a:srgbClr val="E05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3" name="Delvis sirkel 142">
                <a:extLst>
                  <a:ext uri="{FF2B5EF4-FFF2-40B4-BE49-F238E27FC236}">
                    <a16:creationId xmlns:a16="http://schemas.microsoft.com/office/drawing/2014/main" id="{6A14D3DA-411F-42EB-84A5-64F0ED900557}"/>
                  </a:ext>
                </a:extLst>
              </p:cNvPr>
              <p:cNvSpPr/>
              <p:nvPr/>
            </p:nvSpPr>
            <p:spPr>
              <a:xfrm>
                <a:off x="4690696" y="167261"/>
                <a:ext cx="2957653" cy="2944446"/>
              </a:xfrm>
              <a:prstGeom prst="pie">
                <a:avLst>
                  <a:gd name="adj1" fmla="val 5427214"/>
                  <a:gd name="adj2" fmla="val 8953415"/>
                </a:avLst>
              </a:prstGeom>
              <a:solidFill>
                <a:srgbClr val="A0B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4" name="Delvis sirkel 143">
                <a:extLst>
                  <a:ext uri="{FF2B5EF4-FFF2-40B4-BE49-F238E27FC236}">
                    <a16:creationId xmlns:a16="http://schemas.microsoft.com/office/drawing/2014/main" id="{B899AF13-24A8-4ACA-A029-66B6F8C86B3D}"/>
                  </a:ext>
                </a:extLst>
              </p:cNvPr>
              <p:cNvSpPr/>
              <p:nvPr/>
            </p:nvSpPr>
            <p:spPr>
              <a:xfrm>
                <a:off x="4690696" y="167261"/>
                <a:ext cx="2957653" cy="2944446"/>
              </a:xfrm>
              <a:prstGeom prst="pie">
                <a:avLst>
                  <a:gd name="adj1" fmla="val 8951863"/>
                  <a:gd name="adj2" fmla="val 12688115"/>
                </a:avLst>
              </a:prstGeom>
              <a:solidFill>
                <a:srgbClr val="E1B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5" name="Delvis sirkel 144">
                <a:extLst>
                  <a:ext uri="{FF2B5EF4-FFF2-40B4-BE49-F238E27FC236}">
                    <a16:creationId xmlns:a16="http://schemas.microsoft.com/office/drawing/2014/main" id="{4ECBE1C4-BC81-4E5E-84A1-D5691B4FC28C}"/>
                  </a:ext>
                </a:extLst>
              </p:cNvPr>
              <p:cNvSpPr/>
              <p:nvPr/>
            </p:nvSpPr>
            <p:spPr>
              <a:xfrm>
                <a:off x="4690696" y="167261"/>
                <a:ext cx="2957653" cy="2944446"/>
              </a:xfrm>
              <a:prstGeom prst="pie">
                <a:avLst>
                  <a:gd name="adj1" fmla="val 12690513"/>
                  <a:gd name="adj2" fmla="val 1622327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grpSp>
        <p:sp>
          <p:nvSpPr>
            <p:cNvPr id="138" name="Ellipse 137">
              <a:extLst>
                <a:ext uri="{FF2B5EF4-FFF2-40B4-BE49-F238E27FC236}">
                  <a16:creationId xmlns:a16="http://schemas.microsoft.com/office/drawing/2014/main" id="{6A2FC2F6-55F3-4C81-9896-A6FF43F47295}"/>
                </a:ext>
              </a:extLst>
            </p:cNvPr>
            <p:cNvSpPr/>
            <p:nvPr/>
          </p:nvSpPr>
          <p:spPr>
            <a:xfrm rot="1648502">
              <a:off x="8144668" y="2752282"/>
              <a:ext cx="1179174" cy="1206326"/>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pPr algn="ctr"/>
              <a:endParaRPr lang="nb-NO" sz="2800" dirty="0">
                <a:solidFill>
                  <a:srgbClr val="336F7E"/>
                </a:solidFill>
                <a:latin typeface="Calibri" panose="020F0502020204030204"/>
              </a:endParaRPr>
            </a:p>
          </p:txBody>
        </p:sp>
      </p:grpSp>
      <p:sp>
        <p:nvSpPr>
          <p:cNvPr id="82" name="Pil: vinkeltegn 81">
            <a:extLst>
              <a:ext uri="{FF2B5EF4-FFF2-40B4-BE49-F238E27FC236}">
                <a16:creationId xmlns:a16="http://schemas.microsoft.com/office/drawing/2014/main" id="{6BF51FE6-8224-4913-B242-AF810DC4689B}"/>
              </a:ext>
            </a:extLst>
          </p:cNvPr>
          <p:cNvSpPr>
            <a:spLocks/>
          </p:cNvSpPr>
          <p:nvPr/>
        </p:nvSpPr>
        <p:spPr>
          <a:xfrm>
            <a:off x="5518910" y="936241"/>
            <a:ext cx="13295264" cy="575963"/>
          </a:xfrm>
          <a:prstGeom prst="chevron">
            <a:avLst/>
          </a:prstGeom>
          <a:solidFill>
            <a:srgbClr val="D81F2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b-NO" sz="3200" dirty="0">
                <a:solidFill>
                  <a:prstClr val="white"/>
                </a:solidFill>
                <a:latin typeface="Calibri" panose="020F0502020204030204"/>
              </a:rPr>
              <a:t>Opplæring i applikasjonssikkerhet og innebygget personvern</a:t>
            </a:r>
          </a:p>
        </p:txBody>
      </p:sp>
      <p:sp>
        <p:nvSpPr>
          <p:cNvPr id="124" name="Rektangel 123">
            <a:extLst>
              <a:ext uri="{FF2B5EF4-FFF2-40B4-BE49-F238E27FC236}">
                <a16:creationId xmlns:a16="http://schemas.microsoft.com/office/drawing/2014/main" id="{549E4735-6ED5-4C0E-BB20-8C74D71D0ACE}"/>
              </a:ext>
            </a:extLst>
          </p:cNvPr>
          <p:cNvSpPr/>
          <p:nvPr/>
        </p:nvSpPr>
        <p:spPr>
          <a:xfrm rot="3460342">
            <a:off x="13118658" y="3771390"/>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white"/>
                </a:solidFill>
                <a:latin typeface="Calibri" panose="020F0502020204030204"/>
              </a:rPr>
              <a:t>Krav</a:t>
            </a:r>
          </a:p>
        </p:txBody>
      </p:sp>
      <p:sp>
        <p:nvSpPr>
          <p:cNvPr id="125" name="Rektangel 124">
            <a:extLst>
              <a:ext uri="{FF2B5EF4-FFF2-40B4-BE49-F238E27FC236}">
                <a16:creationId xmlns:a16="http://schemas.microsoft.com/office/drawing/2014/main" id="{D2E1EB88-1D7D-4642-99D9-F4C0F79E4A7E}"/>
              </a:ext>
            </a:extLst>
          </p:cNvPr>
          <p:cNvSpPr/>
          <p:nvPr/>
        </p:nvSpPr>
        <p:spPr>
          <a:xfrm rot="17978621">
            <a:off x="13098561" y="6368777"/>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black"/>
                </a:solidFill>
                <a:latin typeface="Calibri" panose="020F0502020204030204"/>
              </a:rPr>
              <a:t>Design</a:t>
            </a:r>
          </a:p>
        </p:txBody>
      </p:sp>
      <p:sp>
        <p:nvSpPr>
          <p:cNvPr id="126" name="Rektangel 125">
            <a:extLst>
              <a:ext uri="{FF2B5EF4-FFF2-40B4-BE49-F238E27FC236}">
                <a16:creationId xmlns:a16="http://schemas.microsoft.com/office/drawing/2014/main" id="{C8ED5429-D6BF-407F-857F-D1754FF232F2}"/>
              </a:ext>
            </a:extLst>
          </p:cNvPr>
          <p:cNvSpPr/>
          <p:nvPr/>
        </p:nvSpPr>
        <p:spPr>
          <a:xfrm>
            <a:off x="10863049" y="7738068"/>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black"/>
                </a:solidFill>
                <a:latin typeface="Calibri" panose="020F0502020204030204"/>
              </a:rPr>
              <a:t>Utvikling</a:t>
            </a:r>
          </a:p>
        </p:txBody>
      </p:sp>
      <p:sp>
        <p:nvSpPr>
          <p:cNvPr id="127" name="Rektangel 126">
            <a:extLst>
              <a:ext uri="{FF2B5EF4-FFF2-40B4-BE49-F238E27FC236}">
                <a16:creationId xmlns:a16="http://schemas.microsoft.com/office/drawing/2014/main" id="{51DE16C4-D9A3-4BCA-BAFF-8CBE7753482C}"/>
              </a:ext>
            </a:extLst>
          </p:cNvPr>
          <p:cNvSpPr/>
          <p:nvPr/>
        </p:nvSpPr>
        <p:spPr>
          <a:xfrm rot="3629241">
            <a:off x="8636914" y="6378802"/>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black"/>
                </a:solidFill>
                <a:latin typeface="Calibri" panose="020F0502020204030204"/>
              </a:rPr>
              <a:t>Test</a:t>
            </a:r>
          </a:p>
        </p:txBody>
      </p:sp>
      <p:sp>
        <p:nvSpPr>
          <p:cNvPr id="128" name="Rektangel 127">
            <a:extLst>
              <a:ext uri="{FF2B5EF4-FFF2-40B4-BE49-F238E27FC236}">
                <a16:creationId xmlns:a16="http://schemas.microsoft.com/office/drawing/2014/main" id="{5AA6D305-3B94-4C4B-8700-05139BC8B9AA}"/>
              </a:ext>
            </a:extLst>
          </p:cNvPr>
          <p:cNvSpPr/>
          <p:nvPr/>
        </p:nvSpPr>
        <p:spPr>
          <a:xfrm rot="17978621">
            <a:off x="8712083" y="3937643"/>
            <a:ext cx="2907537"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black"/>
                </a:solidFill>
                <a:latin typeface="Calibri" panose="020F0502020204030204"/>
              </a:rPr>
              <a:t>Produksjons</a:t>
            </a:r>
            <a:br>
              <a:rPr lang="nb-NO" dirty="0">
                <a:solidFill>
                  <a:prstClr val="black"/>
                </a:solidFill>
                <a:latin typeface="Calibri" panose="020F0502020204030204"/>
              </a:rPr>
            </a:br>
            <a:r>
              <a:rPr lang="nb-NO" dirty="0">
                <a:solidFill>
                  <a:prstClr val="black"/>
                </a:solidFill>
                <a:latin typeface="Calibri" panose="020F0502020204030204"/>
              </a:rPr>
              <a:t>setting</a:t>
            </a:r>
          </a:p>
        </p:txBody>
      </p:sp>
      <p:sp>
        <p:nvSpPr>
          <p:cNvPr id="129" name="Rektangel 128">
            <a:extLst>
              <a:ext uri="{FF2B5EF4-FFF2-40B4-BE49-F238E27FC236}">
                <a16:creationId xmlns:a16="http://schemas.microsoft.com/office/drawing/2014/main" id="{BA1B49C4-42C4-450A-90F6-13F0AAB7C635}"/>
              </a:ext>
            </a:extLst>
          </p:cNvPr>
          <p:cNvSpPr/>
          <p:nvPr/>
        </p:nvSpPr>
        <p:spPr>
          <a:xfrm>
            <a:off x="10818330" y="2643306"/>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white"/>
                </a:solidFill>
                <a:latin typeface="Calibri" panose="020F0502020204030204"/>
              </a:rPr>
              <a:t>Planlegg </a:t>
            </a:r>
            <a:br>
              <a:rPr lang="nb-NO" dirty="0">
                <a:solidFill>
                  <a:prstClr val="white"/>
                </a:solidFill>
                <a:latin typeface="Calibri" panose="020F0502020204030204"/>
              </a:rPr>
            </a:br>
            <a:r>
              <a:rPr lang="nb-NO" dirty="0">
                <a:solidFill>
                  <a:prstClr val="white"/>
                </a:solidFill>
                <a:latin typeface="Calibri" panose="020F0502020204030204"/>
              </a:rPr>
              <a:t>leveranse</a:t>
            </a:r>
          </a:p>
        </p:txBody>
      </p:sp>
      <p:sp>
        <p:nvSpPr>
          <p:cNvPr id="2" name="Pil: høyre 1">
            <a:extLst>
              <a:ext uri="{FF2B5EF4-FFF2-40B4-BE49-F238E27FC236}">
                <a16:creationId xmlns:a16="http://schemas.microsoft.com/office/drawing/2014/main" id="{6BD95A40-BFDE-47F0-9FF1-6B644ADCC1F7}"/>
              </a:ext>
            </a:extLst>
          </p:cNvPr>
          <p:cNvSpPr/>
          <p:nvPr/>
        </p:nvSpPr>
        <p:spPr>
          <a:xfrm rot="2081834">
            <a:off x="13099181" y="3641876"/>
            <a:ext cx="521742" cy="501823"/>
          </a:xfrm>
          <a:prstGeom prst="rightArrow">
            <a:avLst>
              <a:gd name="adj1" fmla="val 50000"/>
              <a:gd name="adj2" fmla="val 62706"/>
            </a:avLst>
          </a:prstGeom>
          <a:solidFill>
            <a:srgbClr val="548235"/>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4" name="Pil: høyre 63">
            <a:extLst>
              <a:ext uri="{FF2B5EF4-FFF2-40B4-BE49-F238E27FC236}">
                <a16:creationId xmlns:a16="http://schemas.microsoft.com/office/drawing/2014/main" id="{2BBB014C-D3A7-4827-9B7E-AF5D0F1E2BB4}"/>
              </a:ext>
            </a:extLst>
          </p:cNvPr>
          <p:cNvSpPr/>
          <p:nvPr/>
        </p:nvSpPr>
        <p:spPr>
          <a:xfrm rot="5388795">
            <a:off x="14223232" y="5500431"/>
            <a:ext cx="576994" cy="501823"/>
          </a:xfrm>
          <a:prstGeom prst="rightArrow">
            <a:avLst>
              <a:gd name="adj1" fmla="val 50000"/>
              <a:gd name="adj2" fmla="val 62706"/>
            </a:avLst>
          </a:prstGeom>
          <a:solidFill>
            <a:srgbClr val="649AAD"/>
          </a:solidFill>
          <a:ln>
            <a:solidFill>
              <a:srgbClr val="649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5" name="Pil: høyre 64">
            <a:extLst>
              <a:ext uri="{FF2B5EF4-FFF2-40B4-BE49-F238E27FC236}">
                <a16:creationId xmlns:a16="http://schemas.microsoft.com/office/drawing/2014/main" id="{A055B04B-7BA6-4B2C-A8FA-16C2E6230D23}"/>
              </a:ext>
            </a:extLst>
          </p:cNvPr>
          <p:cNvSpPr/>
          <p:nvPr/>
        </p:nvSpPr>
        <p:spPr>
          <a:xfrm rot="8971694">
            <a:off x="13207328" y="7489305"/>
            <a:ext cx="521742" cy="501823"/>
          </a:xfrm>
          <a:prstGeom prst="rightArrow">
            <a:avLst>
              <a:gd name="adj1" fmla="val 50000"/>
              <a:gd name="adj2" fmla="val 36773"/>
            </a:avLst>
          </a:prstGeom>
          <a:solidFill>
            <a:srgbClr val="D0A153"/>
          </a:solidFill>
          <a:ln>
            <a:solidFill>
              <a:srgbClr val="D0A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6" name="Pil: høyre 65">
            <a:extLst>
              <a:ext uri="{FF2B5EF4-FFF2-40B4-BE49-F238E27FC236}">
                <a16:creationId xmlns:a16="http://schemas.microsoft.com/office/drawing/2014/main" id="{B32DF8AF-B0E4-45DD-9BB5-2F35E41F4516}"/>
              </a:ext>
            </a:extLst>
          </p:cNvPr>
          <p:cNvSpPr/>
          <p:nvPr/>
        </p:nvSpPr>
        <p:spPr>
          <a:xfrm rot="13287867">
            <a:off x="10512971" y="7434990"/>
            <a:ext cx="521742" cy="414725"/>
          </a:xfrm>
          <a:prstGeom prst="rightArrow">
            <a:avLst>
              <a:gd name="adj1" fmla="val 50000"/>
              <a:gd name="adj2" fmla="val 66783"/>
            </a:avLst>
          </a:prstGeom>
          <a:solidFill>
            <a:srgbClr val="E05A26"/>
          </a:solidFill>
          <a:ln>
            <a:solidFill>
              <a:srgbClr val="E05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7" name="Pil: høyre 66">
            <a:extLst>
              <a:ext uri="{FF2B5EF4-FFF2-40B4-BE49-F238E27FC236}">
                <a16:creationId xmlns:a16="http://schemas.microsoft.com/office/drawing/2014/main" id="{569A91F4-E8A5-42D5-8B44-0504F95DDFB9}"/>
              </a:ext>
            </a:extLst>
          </p:cNvPr>
          <p:cNvSpPr/>
          <p:nvPr/>
        </p:nvSpPr>
        <p:spPr>
          <a:xfrm rot="16304667">
            <a:off x="10356769" y="5131527"/>
            <a:ext cx="521742" cy="495946"/>
          </a:xfrm>
          <a:prstGeom prst="rightArrow">
            <a:avLst>
              <a:gd name="adj1" fmla="val 50000"/>
              <a:gd name="adj2" fmla="val 66783"/>
            </a:avLst>
          </a:prstGeom>
          <a:solidFill>
            <a:srgbClr val="A0BDAE"/>
          </a:solidFill>
          <a:ln>
            <a:solidFill>
              <a:srgbClr val="A0B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9" name="Pil: høyre 68">
            <a:extLst>
              <a:ext uri="{FF2B5EF4-FFF2-40B4-BE49-F238E27FC236}">
                <a16:creationId xmlns:a16="http://schemas.microsoft.com/office/drawing/2014/main" id="{E757D9E2-4D16-4FBF-A543-A0C789DF98C8}"/>
              </a:ext>
            </a:extLst>
          </p:cNvPr>
          <p:cNvSpPr/>
          <p:nvPr/>
        </p:nvSpPr>
        <p:spPr>
          <a:xfrm rot="19618035">
            <a:off x="10690806" y="2801343"/>
            <a:ext cx="640670" cy="495946"/>
          </a:xfrm>
          <a:prstGeom prst="rightArrow">
            <a:avLst>
              <a:gd name="adj1" fmla="val 50000"/>
              <a:gd name="adj2" fmla="val 66783"/>
            </a:avLst>
          </a:prstGeom>
          <a:solidFill>
            <a:srgbClr val="E1B837"/>
          </a:solidFill>
          <a:ln>
            <a:solidFill>
              <a:srgbClr val="E1B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178" name="Pil: sirkelformet 177">
            <a:extLst>
              <a:ext uri="{FF2B5EF4-FFF2-40B4-BE49-F238E27FC236}">
                <a16:creationId xmlns:a16="http://schemas.microsoft.com/office/drawing/2014/main" id="{BA975A58-CEAA-4861-8E9E-B04B0E36CE0C}"/>
              </a:ext>
            </a:extLst>
          </p:cNvPr>
          <p:cNvSpPr/>
          <p:nvPr/>
        </p:nvSpPr>
        <p:spPr>
          <a:xfrm>
            <a:off x="14725153" y="5862099"/>
            <a:ext cx="434596" cy="434596"/>
          </a:xfrm>
          <a:prstGeom prst="circularArrow">
            <a:avLst>
              <a:gd name="adj1" fmla="val 9043"/>
              <a:gd name="adj2" fmla="val 1936883"/>
              <a:gd name="adj3" fmla="val 18911062"/>
              <a:gd name="adj4" fmla="val 21071648"/>
              <a:gd name="adj5" fmla="val 17831"/>
            </a:avLst>
          </a:prstGeom>
          <a:solidFill>
            <a:srgbClr val="8E6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black"/>
              </a:solidFill>
              <a:latin typeface="Calibri" panose="020F0502020204030204"/>
            </a:endParaRPr>
          </a:p>
        </p:txBody>
      </p:sp>
      <p:sp>
        <p:nvSpPr>
          <p:cNvPr id="179" name="Pil: sirkelformet 178">
            <a:extLst>
              <a:ext uri="{FF2B5EF4-FFF2-40B4-BE49-F238E27FC236}">
                <a16:creationId xmlns:a16="http://schemas.microsoft.com/office/drawing/2014/main" id="{D3939226-AD03-4041-97D9-7A2CCA164ADB}"/>
              </a:ext>
            </a:extLst>
          </p:cNvPr>
          <p:cNvSpPr/>
          <p:nvPr/>
        </p:nvSpPr>
        <p:spPr>
          <a:xfrm>
            <a:off x="13033603" y="8030853"/>
            <a:ext cx="434596" cy="434596"/>
          </a:xfrm>
          <a:prstGeom prst="circularArrow">
            <a:avLst>
              <a:gd name="adj1" fmla="val 9043"/>
              <a:gd name="adj2" fmla="val 1936883"/>
              <a:gd name="adj3" fmla="val 18911062"/>
              <a:gd name="adj4" fmla="val 21071648"/>
              <a:gd name="adj5" fmla="val 17831"/>
            </a:avLst>
          </a:prstGeom>
          <a:solidFill>
            <a:srgbClr val="873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black"/>
              </a:solidFill>
              <a:latin typeface="Calibri" panose="020F0502020204030204"/>
            </a:endParaRPr>
          </a:p>
        </p:txBody>
      </p:sp>
      <p:sp>
        <p:nvSpPr>
          <p:cNvPr id="180" name="Pil: sirkelformet 179">
            <a:extLst>
              <a:ext uri="{FF2B5EF4-FFF2-40B4-BE49-F238E27FC236}">
                <a16:creationId xmlns:a16="http://schemas.microsoft.com/office/drawing/2014/main" id="{EE06D219-54F0-4854-889F-0264D751CAD7}"/>
              </a:ext>
            </a:extLst>
          </p:cNvPr>
          <p:cNvSpPr/>
          <p:nvPr/>
        </p:nvSpPr>
        <p:spPr>
          <a:xfrm>
            <a:off x="10095078" y="7181297"/>
            <a:ext cx="434596" cy="434596"/>
          </a:xfrm>
          <a:prstGeom prst="circularArrow">
            <a:avLst>
              <a:gd name="adj1" fmla="val 9043"/>
              <a:gd name="adj2" fmla="val 1936883"/>
              <a:gd name="adj3" fmla="val 18911062"/>
              <a:gd name="adj4" fmla="val 21071648"/>
              <a:gd name="adj5" fmla="val 17831"/>
            </a:avLst>
          </a:prstGeom>
          <a:solidFill>
            <a:srgbClr val="426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black"/>
              </a:solidFill>
              <a:latin typeface="Calibri" panose="020F0502020204030204"/>
            </a:endParaRPr>
          </a:p>
        </p:txBody>
      </p:sp>
      <p:pic>
        <p:nvPicPr>
          <p:cNvPr id="83" name="Bilde 82">
            <a:extLst>
              <a:ext uri="{FF2B5EF4-FFF2-40B4-BE49-F238E27FC236}">
                <a16:creationId xmlns:a16="http://schemas.microsoft.com/office/drawing/2014/main" id="{9966BC98-4AA5-4EE0-8038-C352225C15BE}"/>
              </a:ext>
            </a:extLst>
          </p:cNvPr>
          <p:cNvPicPr>
            <a:picLocks noChangeAspect="1"/>
          </p:cNvPicPr>
          <p:nvPr/>
        </p:nvPicPr>
        <p:blipFill>
          <a:blip r:embed="rId3">
            <a:extLst/>
          </a:blip>
          <a:stretch>
            <a:fillRect/>
          </a:stretch>
        </p:blipFill>
        <p:spPr>
          <a:xfrm>
            <a:off x="8806952" y="2266532"/>
            <a:ext cx="6693856" cy="6629788"/>
          </a:xfrm>
          <a:prstGeom prst="rect">
            <a:avLst/>
          </a:prstGeom>
        </p:spPr>
      </p:pic>
      <p:sp>
        <p:nvSpPr>
          <p:cNvPr id="84" name="Delvis sirkel 83">
            <a:extLst>
              <a:ext uri="{FF2B5EF4-FFF2-40B4-BE49-F238E27FC236}">
                <a16:creationId xmlns:a16="http://schemas.microsoft.com/office/drawing/2014/main" id="{07F2EFE3-2D5E-46D8-8552-0C7C002A7E30}"/>
              </a:ext>
            </a:extLst>
          </p:cNvPr>
          <p:cNvSpPr/>
          <p:nvPr/>
        </p:nvSpPr>
        <p:spPr>
          <a:xfrm rot="1778621">
            <a:off x="8860188" y="2262855"/>
            <a:ext cx="6580711" cy="6551325"/>
          </a:xfrm>
          <a:prstGeom prst="pie">
            <a:avLst>
              <a:gd name="adj1" fmla="val 9739151"/>
              <a:gd name="adj2" fmla="val 16223278"/>
            </a:avLst>
          </a:prstGeom>
          <a:solidFill>
            <a:srgbClr val="DD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b-NO" dirty="0">
              <a:solidFill>
                <a:prstClr val="black"/>
              </a:solidFill>
              <a:latin typeface="Calibri" panose="020F0502020204030204"/>
            </a:endParaRPr>
          </a:p>
        </p:txBody>
      </p:sp>
      <p:grpSp>
        <p:nvGrpSpPr>
          <p:cNvPr id="4" name="Gruppe 3">
            <a:extLst>
              <a:ext uri="{FF2B5EF4-FFF2-40B4-BE49-F238E27FC236}">
                <a16:creationId xmlns:a16="http://schemas.microsoft.com/office/drawing/2014/main" id="{55DF62F9-D7F2-45F6-9B74-67A47F157A30}"/>
              </a:ext>
            </a:extLst>
          </p:cNvPr>
          <p:cNvGrpSpPr/>
          <p:nvPr/>
        </p:nvGrpSpPr>
        <p:grpSpPr>
          <a:xfrm>
            <a:off x="8860187" y="2305763"/>
            <a:ext cx="6580711" cy="6551325"/>
            <a:chOff x="11945204" y="5048064"/>
            <a:chExt cx="6580711" cy="6551325"/>
          </a:xfrm>
        </p:grpSpPr>
        <p:sp>
          <p:nvSpPr>
            <p:cNvPr id="85" name="Delvis sirkel 84">
              <a:extLst>
                <a:ext uri="{FF2B5EF4-FFF2-40B4-BE49-F238E27FC236}">
                  <a16:creationId xmlns:a16="http://schemas.microsoft.com/office/drawing/2014/main" id="{7D8747E9-1F1B-48C0-A0B1-24C5C3AA9B79}"/>
                </a:ext>
              </a:extLst>
            </p:cNvPr>
            <p:cNvSpPr/>
            <p:nvPr/>
          </p:nvSpPr>
          <p:spPr>
            <a:xfrm rot="1778621">
              <a:off x="11945204" y="5048064"/>
              <a:ext cx="6580711" cy="6551325"/>
            </a:xfrm>
            <a:prstGeom prst="pie">
              <a:avLst>
                <a:gd name="adj1" fmla="val 12690513"/>
                <a:gd name="adj2" fmla="val 16209829"/>
              </a:avLst>
            </a:prstGeom>
            <a:solidFill>
              <a:srgbClr val="D81F2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nb-NO" sz="3200" dirty="0">
                <a:solidFill>
                  <a:prstClr val="white"/>
                </a:solidFill>
                <a:latin typeface="Calibri" panose="020F0502020204030204"/>
              </a:endParaRPr>
            </a:p>
          </p:txBody>
        </p:sp>
        <p:sp>
          <p:nvSpPr>
            <p:cNvPr id="3" name="TekstSylinder 2">
              <a:extLst>
                <a:ext uri="{FF2B5EF4-FFF2-40B4-BE49-F238E27FC236}">
                  <a16:creationId xmlns:a16="http://schemas.microsoft.com/office/drawing/2014/main" id="{864EE75E-0B41-4B7C-9B48-715349372522}"/>
                </a:ext>
              </a:extLst>
            </p:cNvPr>
            <p:cNvSpPr txBox="1"/>
            <p:nvPr/>
          </p:nvSpPr>
          <p:spPr>
            <a:xfrm>
              <a:off x="14428107" y="5383448"/>
              <a:ext cx="2911437" cy="523220"/>
            </a:xfrm>
            <a:prstGeom prst="rect">
              <a:avLst/>
            </a:prstGeom>
            <a:noFill/>
          </p:spPr>
          <p:txBody>
            <a:bodyPr wrap="square" rtlCol="0">
              <a:spAutoFit/>
            </a:bodyPr>
            <a:lstStyle/>
            <a:p>
              <a:r>
                <a:rPr lang="nb-NO" sz="2800" dirty="0">
                  <a:solidFill>
                    <a:schemeClr val="bg1"/>
                  </a:solidFill>
                </a:rPr>
                <a:t>Opplæring</a:t>
              </a:r>
            </a:p>
          </p:txBody>
        </p:sp>
      </p:grpSp>
      <p:grpSp>
        <p:nvGrpSpPr>
          <p:cNvPr id="87" name="Gruppe 86">
            <a:extLst>
              <a:ext uri="{FF2B5EF4-FFF2-40B4-BE49-F238E27FC236}">
                <a16:creationId xmlns:a16="http://schemas.microsoft.com/office/drawing/2014/main" id="{C38C67FF-D873-4734-8B25-2BDC783F0568}"/>
              </a:ext>
            </a:extLst>
          </p:cNvPr>
          <p:cNvGrpSpPr/>
          <p:nvPr/>
        </p:nvGrpSpPr>
        <p:grpSpPr>
          <a:xfrm rot="18636866">
            <a:off x="8761761" y="2012164"/>
            <a:ext cx="6580711" cy="6860840"/>
            <a:chOff x="11945204" y="4738549"/>
            <a:chExt cx="6580711" cy="6860840"/>
          </a:xfrm>
        </p:grpSpPr>
        <p:sp>
          <p:nvSpPr>
            <p:cNvPr id="88" name="Delvis sirkel 87">
              <a:extLst>
                <a:ext uri="{FF2B5EF4-FFF2-40B4-BE49-F238E27FC236}">
                  <a16:creationId xmlns:a16="http://schemas.microsoft.com/office/drawing/2014/main" id="{4F3FD334-CF4D-4F5A-A960-81E13E6D893C}"/>
                </a:ext>
              </a:extLst>
            </p:cNvPr>
            <p:cNvSpPr/>
            <p:nvPr/>
          </p:nvSpPr>
          <p:spPr>
            <a:xfrm rot="1778621">
              <a:off x="11945204" y="5048064"/>
              <a:ext cx="6580711" cy="6551325"/>
            </a:xfrm>
            <a:prstGeom prst="pie">
              <a:avLst>
                <a:gd name="adj1" fmla="val 12711425"/>
                <a:gd name="adj2" fmla="val 15653934"/>
              </a:avLst>
            </a:prstGeom>
            <a:solidFill>
              <a:srgbClr val="466C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sz="2800" dirty="0">
                <a:solidFill>
                  <a:prstClr val="white"/>
                </a:solidFill>
                <a:latin typeface="Calibri" panose="020F0502020204030204"/>
              </a:endParaRPr>
            </a:p>
          </p:txBody>
        </p:sp>
        <p:sp>
          <p:nvSpPr>
            <p:cNvPr id="89" name="TekstSylinder 88">
              <a:extLst>
                <a:ext uri="{FF2B5EF4-FFF2-40B4-BE49-F238E27FC236}">
                  <a16:creationId xmlns:a16="http://schemas.microsoft.com/office/drawing/2014/main" id="{272E5098-7302-4B51-8F5D-EDB1B747215B}"/>
                </a:ext>
              </a:extLst>
            </p:cNvPr>
            <p:cNvSpPr txBox="1"/>
            <p:nvPr/>
          </p:nvSpPr>
          <p:spPr>
            <a:xfrm rot="2963134">
              <a:off x="13763000" y="5654357"/>
              <a:ext cx="235483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nb-NO"/>
              </a:defPPr>
              <a:lvl1pPr algn="ctr">
                <a:defRPr sz="2800">
                  <a:solidFill>
                    <a:prstClr val="white"/>
                  </a:solidFill>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dirty="0"/>
                <a:t>Forvaltning</a:t>
              </a:r>
            </a:p>
          </p:txBody>
        </p:sp>
      </p:grpSp>
      <p:grpSp>
        <p:nvGrpSpPr>
          <p:cNvPr id="10" name="Gruppe 9">
            <a:extLst>
              <a:ext uri="{FF2B5EF4-FFF2-40B4-BE49-F238E27FC236}">
                <a16:creationId xmlns:a16="http://schemas.microsoft.com/office/drawing/2014/main" id="{44E87CA3-9C46-4713-A810-E6250FA3A918}"/>
              </a:ext>
            </a:extLst>
          </p:cNvPr>
          <p:cNvGrpSpPr/>
          <p:nvPr/>
        </p:nvGrpSpPr>
        <p:grpSpPr>
          <a:xfrm>
            <a:off x="17609302" y="3027908"/>
            <a:ext cx="4981106" cy="6203370"/>
            <a:chOff x="17609302" y="3027908"/>
            <a:chExt cx="4981106" cy="6203370"/>
          </a:xfrm>
        </p:grpSpPr>
        <p:sp>
          <p:nvSpPr>
            <p:cNvPr id="94" name="Rektangel 93">
              <a:extLst>
                <a:ext uri="{FF2B5EF4-FFF2-40B4-BE49-F238E27FC236}">
                  <a16:creationId xmlns:a16="http://schemas.microsoft.com/office/drawing/2014/main" id="{4BEEEEA1-21AF-4E27-ADC5-ED6C0CEF9C9C}"/>
                </a:ext>
              </a:extLst>
            </p:cNvPr>
            <p:cNvSpPr/>
            <p:nvPr/>
          </p:nvSpPr>
          <p:spPr>
            <a:xfrm>
              <a:off x="17609302" y="3027908"/>
              <a:ext cx="4981106" cy="6203370"/>
            </a:xfrm>
            <a:prstGeom prst="rect">
              <a:avLst/>
            </a:prstGeom>
            <a:solidFill>
              <a:srgbClr val="DD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dirty="0">
                  <a:solidFill>
                    <a:prstClr val="black"/>
                  </a:solidFill>
                  <a:latin typeface="Calibri" panose="020F0502020204030204"/>
                </a:rPr>
                <a:t>Run</a:t>
              </a:r>
            </a:p>
          </p:txBody>
        </p:sp>
        <p:grpSp>
          <p:nvGrpSpPr>
            <p:cNvPr id="95" name="Gruppe 94">
              <a:extLst>
                <a:ext uri="{FF2B5EF4-FFF2-40B4-BE49-F238E27FC236}">
                  <a16:creationId xmlns:a16="http://schemas.microsoft.com/office/drawing/2014/main" id="{58A30B5F-074F-4BD5-AFBF-9A1551557933}"/>
                </a:ext>
              </a:extLst>
            </p:cNvPr>
            <p:cNvGrpSpPr/>
            <p:nvPr/>
          </p:nvGrpSpPr>
          <p:grpSpPr>
            <a:xfrm>
              <a:off x="19757340" y="6198886"/>
              <a:ext cx="2050654" cy="1885339"/>
              <a:chOff x="9924742" y="3828228"/>
              <a:chExt cx="1025394" cy="942731"/>
            </a:xfrm>
          </p:grpSpPr>
          <p:sp>
            <p:nvSpPr>
              <p:cNvPr id="96" name="Ellipse 95">
                <a:extLst>
                  <a:ext uri="{FF2B5EF4-FFF2-40B4-BE49-F238E27FC236}">
                    <a16:creationId xmlns:a16="http://schemas.microsoft.com/office/drawing/2014/main" id="{831A2C23-2B30-4BF2-A697-71DA7599E12C}"/>
                  </a:ext>
                </a:extLst>
              </p:cNvPr>
              <p:cNvSpPr/>
              <p:nvPr/>
            </p:nvSpPr>
            <p:spPr>
              <a:xfrm>
                <a:off x="9966074" y="3828228"/>
                <a:ext cx="942731" cy="942731"/>
              </a:xfrm>
              <a:prstGeom prst="ellipse">
                <a:avLst/>
              </a:prstGeom>
              <a:solidFill>
                <a:srgbClr val="466C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sz="2800" dirty="0">
                  <a:solidFill>
                    <a:prstClr val="white"/>
                  </a:solidFill>
                  <a:latin typeface="Calibri" panose="020F0502020204030204"/>
                </a:endParaRPr>
              </a:p>
            </p:txBody>
          </p:sp>
          <p:sp>
            <p:nvSpPr>
              <p:cNvPr id="97" name="Rektangel 96">
                <a:extLst>
                  <a:ext uri="{FF2B5EF4-FFF2-40B4-BE49-F238E27FC236}">
                    <a16:creationId xmlns:a16="http://schemas.microsoft.com/office/drawing/2014/main" id="{583E1DFC-6A2F-4089-AAC5-0F1F0778F56D}"/>
                  </a:ext>
                </a:extLst>
              </p:cNvPr>
              <p:cNvSpPr/>
              <p:nvPr/>
            </p:nvSpPr>
            <p:spPr>
              <a:xfrm>
                <a:off x="9924742" y="4084253"/>
                <a:ext cx="1025394" cy="430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prstClr val="white"/>
                    </a:solidFill>
                    <a:latin typeface="Calibri" panose="020F0502020204030204"/>
                  </a:rPr>
                  <a:t>Forvalte</a:t>
                </a:r>
                <a:br>
                  <a:rPr lang="nb-NO" sz="2800" dirty="0">
                    <a:solidFill>
                      <a:prstClr val="white"/>
                    </a:solidFill>
                    <a:latin typeface="Calibri" panose="020F0502020204030204"/>
                  </a:rPr>
                </a:br>
                <a:r>
                  <a:rPr lang="nb-NO" sz="2800" dirty="0">
                    <a:solidFill>
                      <a:prstClr val="white"/>
                    </a:solidFill>
                    <a:latin typeface="Calibri" panose="020F0502020204030204"/>
                  </a:rPr>
                  <a:t>produksjon</a:t>
                </a:r>
              </a:p>
            </p:txBody>
          </p:sp>
        </p:grpSp>
        <p:sp>
          <p:nvSpPr>
            <p:cNvPr id="99" name="Ellipse 98">
              <a:extLst>
                <a:ext uri="{FF2B5EF4-FFF2-40B4-BE49-F238E27FC236}">
                  <a16:creationId xmlns:a16="http://schemas.microsoft.com/office/drawing/2014/main" id="{00E2EF00-B72A-4DB3-A10A-362A7A92D1C9}"/>
                </a:ext>
              </a:extLst>
            </p:cNvPr>
            <p:cNvSpPr/>
            <p:nvPr/>
          </p:nvSpPr>
          <p:spPr>
            <a:xfrm>
              <a:off x="18903356" y="4047756"/>
              <a:ext cx="1885339" cy="1885339"/>
            </a:xfrm>
            <a:prstGeom prst="ellipse">
              <a:avLst/>
            </a:prstGeom>
            <a:solidFill>
              <a:srgbClr val="466C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2800" dirty="0">
                  <a:solidFill>
                    <a:prstClr val="white"/>
                  </a:solidFill>
                  <a:latin typeface="Calibri" panose="020F0502020204030204"/>
                </a:rPr>
                <a:t>Forvalte</a:t>
              </a:r>
              <a:br>
                <a:rPr lang="nb-NO" sz="2800" dirty="0">
                  <a:solidFill>
                    <a:prstClr val="white"/>
                  </a:solidFill>
                  <a:latin typeface="Calibri" panose="020F0502020204030204"/>
                </a:rPr>
              </a:br>
              <a:r>
                <a:rPr lang="nb-NO" sz="2800" dirty="0">
                  <a:solidFill>
                    <a:prstClr val="white"/>
                  </a:solidFill>
                  <a:latin typeface="Calibri" panose="020F0502020204030204"/>
                </a:rPr>
                <a:t>tjenester</a:t>
              </a:r>
            </a:p>
          </p:txBody>
        </p:sp>
      </p:grpSp>
      <p:grpSp>
        <p:nvGrpSpPr>
          <p:cNvPr id="193" name="Gruppe 192">
            <a:extLst>
              <a:ext uri="{FF2B5EF4-FFF2-40B4-BE49-F238E27FC236}">
                <a16:creationId xmlns:a16="http://schemas.microsoft.com/office/drawing/2014/main" id="{05AF2D26-8172-49CA-BD08-FBBCBE4BC169}"/>
              </a:ext>
            </a:extLst>
          </p:cNvPr>
          <p:cNvGrpSpPr/>
          <p:nvPr/>
        </p:nvGrpSpPr>
        <p:grpSpPr>
          <a:xfrm>
            <a:off x="1781254" y="9605014"/>
            <a:ext cx="20805745" cy="3165100"/>
            <a:chOff x="891450" y="271154"/>
            <a:chExt cx="10403550" cy="1582653"/>
          </a:xfrm>
        </p:grpSpPr>
        <p:grpSp>
          <p:nvGrpSpPr>
            <p:cNvPr id="28" name="Gruppe 27">
              <a:extLst>
                <a:ext uri="{FF2B5EF4-FFF2-40B4-BE49-F238E27FC236}">
                  <a16:creationId xmlns:a16="http://schemas.microsoft.com/office/drawing/2014/main" id="{A39745B5-17F9-4A08-9166-D99E262E5806}"/>
                </a:ext>
              </a:extLst>
            </p:cNvPr>
            <p:cNvGrpSpPr/>
            <p:nvPr/>
          </p:nvGrpSpPr>
          <p:grpSpPr>
            <a:xfrm>
              <a:off x="891450" y="271154"/>
              <a:ext cx="10403550" cy="1582653"/>
              <a:chOff x="958125" y="271154"/>
              <a:chExt cx="10125075" cy="1582653"/>
            </a:xfrm>
          </p:grpSpPr>
          <p:sp>
            <p:nvSpPr>
              <p:cNvPr id="25" name="Rektangel 24">
                <a:extLst>
                  <a:ext uri="{FF2B5EF4-FFF2-40B4-BE49-F238E27FC236}">
                    <a16:creationId xmlns:a16="http://schemas.microsoft.com/office/drawing/2014/main" id="{9436F352-F464-48EB-9288-5B98A70ADA6F}"/>
                  </a:ext>
                </a:extLst>
              </p:cNvPr>
              <p:cNvSpPr/>
              <p:nvPr/>
            </p:nvSpPr>
            <p:spPr>
              <a:xfrm>
                <a:off x="958125" y="271154"/>
                <a:ext cx="10125075" cy="1582653"/>
              </a:xfrm>
              <a:prstGeom prst="rect">
                <a:avLst/>
              </a:prstGeom>
              <a:noFill/>
              <a:ln w="19050">
                <a:solidFill>
                  <a:srgbClr val="2A7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5" name="Rektangel 4">
                <a:extLst>
                  <a:ext uri="{FF2B5EF4-FFF2-40B4-BE49-F238E27FC236}">
                    <a16:creationId xmlns:a16="http://schemas.microsoft.com/office/drawing/2014/main" id="{603BDF27-9B1A-49BD-8ED8-438D670A3045}"/>
                  </a:ext>
                </a:extLst>
              </p:cNvPr>
              <p:cNvSpPr/>
              <p:nvPr/>
            </p:nvSpPr>
            <p:spPr>
              <a:xfrm>
                <a:off x="958125" y="271154"/>
                <a:ext cx="10125075" cy="216000"/>
              </a:xfrm>
              <a:prstGeom prst="rect">
                <a:avLst/>
              </a:prstGeom>
              <a:solidFill>
                <a:srgbClr val="2A759C"/>
              </a:solidFill>
              <a:ln>
                <a:solidFill>
                  <a:srgbClr val="1E55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prstClr val="white"/>
                    </a:solidFill>
                    <a:latin typeface="Calibri" panose="020F0502020204030204"/>
                  </a:rPr>
                  <a:t>Prosjektmodellen                                             </a:t>
                </a:r>
                <a:r>
                  <a:rPr lang="nb-NO" sz="3200" dirty="0">
                    <a:solidFill>
                      <a:srgbClr val="2A759C"/>
                    </a:solidFill>
                    <a:latin typeface="Calibri" panose="020F0502020204030204"/>
                  </a:rPr>
                  <a:t>.</a:t>
                </a:r>
                <a:r>
                  <a:rPr lang="nb-NO" sz="3200" dirty="0">
                    <a:solidFill>
                      <a:prstClr val="white"/>
                    </a:solidFill>
                    <a:latin typeface="Calibri" panose="020F0502020204030204"/>
                  </a:rPr>
                  <a:t>  </a:t>
                </a:r>
              </a:p>
            </p:txBody>
          </p:sp>
        </p:grpSp>
        <p:sp>
          <p:nvSpPr>
            <p:cNvPr id="110" name="Rektangel: avrundede hjørner 9">
              <a:extLst>
                <a:ext uri="{FF2B5EF4-FFF2-40B4-BE49-F238E27FC236}">
                  <a16:creationId xmlns:a16="http://schemas.microsoft.com/office/drawing/2014/main" id="{004450B5-66B5-4731-B588-B2CA0DF47FF8}"/>
                </a:ext>
              </a:extLst>
            </p:cNvPr>
            <p:cNvSpPr/>
            <p:nvPr/>
          </p:nvSpPr>
          <p:spPr>
            <a:xfrm>
              <a:off x="5986246"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FEED7"/>
            </a:solidFill>
            <a:ln>
              <a:solidFill>
                <a:srgbClr val="CAE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Gjennomføre</a:t>
              </a:r>
            </a:p>
            <a:p>
              <a:r>
                <a:rPr lang="nb-NO" sz="2200" dirty="0">
                  <a:solidFill>
                    <a:srgbClr val="679551"/>
                  </a:solidFill>
                  <a:latin typeface="Calibri" panose="020F0502020204030204"/>
                </a:rPr>
                <a:t>    Gjennomføringsfaser</a:t>
              </a:r>
            </a:p>
          </p:txBody>
        </p:sp>
        <p:sp>
          <p:nvSpPr>
            <p:cNvPr id="111" name="Rektangel: avrundede hjørner 9">
              <a:extLst>
                <a:ext uri="{FF2B5EF4-FFF2-40B4-BE49-F238E27FC236}">
                  <a16:creationId xmlns:a16="http://schemas.microsoft.com/office/drawing/2014/main" id="{C9554C50-D8A4-4FBF-BD55-B0BE84A5C2F8}"/>
                </a:ext>
              </a:extLst>
            </p:cNvPr>
            <p:cNvSpPr/>
            <p:nvPr/>
          </p:nvSpPr>
          <p:spPr>
            <a:xfrm>
              <a:off x="5986246"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FEED7"/>
            </a:solidFill>
            <a:ln>
              <a:solidFill>
                <a:srgbClr val="CAE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Gjennomføre</a:t>
              </a:r>
            </a:p>
            <a:p>
              <a:r>
                <a:rPr lang="nb-NO" sz="2200" dirty="0">
                  <a:solidFill>
                    <a:srgbClr val="679551"/>
                  </a:solidFill>
                  <a:latin typeface="Calibri" panose="020F0502020204030204"/>
                </a:rPr>
                <a:t>    Gjennomføringsfaser</a:t>
              </a:r>
            </a:p>
          </p:txBody>
        </p:sp>
        <p:sp>
          <p:nvSpPr>
            <p:cNvPr id="6" name="Rektangel 5">
              <a:extLst>
                <a:ext uri="{FF2B5EF4-FFF2-40B4-BE49-F238E27FC236}">
                  <a16:creationId xmlns:a16="http://schemas.microsoft.com/office/drawing/2014/main" id="{0CA74608-906B-4ABA-8540-3833C025FAA4}"/>
                </a:ext>
              </a:extLst>
            </p:cNvPr>
            <p:cNvSpPr/>
            <p:nvPr/>
          </p:nvSpPr>
          <p:spPr>
            <a:xfrm>
              <a:off x="4223690" y="596728"/>
              <a:ext cx="5112000" cy="216000"/>
            </a:xfrm>
            <a:prstGeom prst="rect">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prstClr val="white"/>
                  </a:solidFill>
                  <a:latin typeface="Calibri" panose="020F0502020204030204"/>
                </a:rPr>
                <a:t>Prosjektstyring</a:t>
              </a:r>
            </a:p>
          </p:txBody>
        </p:sp>
        <p:sp>
          <p:nvSpPr>
            <p:cNvPr id="8" name="Rektangel: avrundede hjørner 9">
              <a:extLst>
                <a:ext uri="{FF2B5EF4-FFF2-40B4-BE49-F238E27FC236}">
                  <a16:creationId xmlns:a16="http://schemas.microsoft.com/office/drawing/2014/main" id="{49C4AB28-3386-4729-8C0F-EB134F9245A3}"/>
                </a:ext>
              </a:extLst>
            </p:cNvPr>
            <p:cNvSpPr/>
            <p:nvPr/>
          </p:nvSpPr>
          <p:spPr>
            <a:xfrm>
              <a:off x="4270880"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FEED7"/>
            </a:solidFill>
            <a:ln>
              <a:solidFill>
                <a:srgbClr val="CAE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Planlegge</a:t>
              </a:r>
            </a:p>
            <a:p>
              <a:r>
                <a:rPr lang="nb-NO" sz="2200" dirty="0">
                  <a:solidFill>
                    <a:srgbClr val="679551"/>
                  </a:solidFill>
                  <a:latin typeface="Calibri" panose="020F0502020204030204"/>
                </a:rPr>
                <a:t>      Styringsgrunnlag</a:t>
              </a:r>
            </a:p>
          </p:txBody>
        </p:sp>
        <p:sp>
          <p:nvSpPr>
            <p:cNvPr id="11" name="Rektangel: avrundede hjørner 9">
              <a:extLst>
                <a:ext uri="{FF2B5EF4-FFF2-40B4-BE49-F238E27FC236}">
                  <a16:creationId xmlns:a16="http://schemas.microsoft.com/office/drawing/2014/main" id="{AD06D809-7024-4F97-BC85-2A9F7A6F7268}"/>
                </a:ext>
              </a:extLst>
            </p:cNvPr>
            <p:cNvSpPr/>
            <p:nvPr/>
          </p:nvSpPr>
          <p:spPr>
            <a:xfrm>
              <a:off x="7701612"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FEED7"/>
            </a:solidFill>
            <a:ln>
              <a:solidFill>
                <a:srgbClr val="CAE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Avslutte</a:t>
              </a:r>
            </a:p>
            <a:p>
              <a:r>
                <a:rPr lang="nb-NO" sz="2200" dirty="0">
                  <a:solidFill>
                    <a:srgbClr val="679551"/>
                  </a:solidFill>
                  <a:latin typeface="Calibri" panose="020F0502020204030204"/>
                </a:rPr>
                <a:t>Overlevering, Evaluering</a:t>
              </a:r>
            </a:p>
          </p:txBody>
        </p:sp>
        <p:sp>
          <p:nvSpPr>
            <p:cNvPr id="12" name="Rektangel: avrundede hjørner 9">
              <a:extLst>
                <a:ext uri="{FF2B5EF4-FFF2-40B4-BE49-F238E27FC236}">
                  <a16:creationId xmlns:a16="http://schemas.microsoft.com/office/drawing/2014/main" id="{FF25AFA9-CC8B-4FCD-8A81-50FAF7C77530}"/>
                </a:ext>
              </a:extLst>
            </p:cNvPr>
            <p:cNvSpPr/>
            <p:nvPr/>
          </p:nvSpPr>
          <p:spPr>
            <a:xfrm>
              <a:off x="9416978"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EEEEE"/>
            </a:solidFill>
            <a:ln>
              <a:solidFill>
                <a:srgbClr val="D4DDD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pPr algn="ctr"/>
              <a:r>
                <a:rPr lang="nb-NO" sz="3200" dirty="0">
                  <a:solidFill>
                    <a:srgbClr val="336F7E"/>
                  </a:solidFill>
                  <a:latin typeface="Calibri" panose="020F0502020204030204"/>
                </a:rPr>
                <a:t>Realisere</a:t>
              </a:r>
            </a:p>
            <a:p>
              <a:pPr algn="ctr"/>
              <a:r>
                <a:rPr lang="nb-NO" sz="2200" dirty="0">
                  <a:solidFill>
                    <a:srgbClr val="336F7E"/>
                  </a:solidFill>
                  <a:latin typeface="Calibri" panose="020F0502020204030204"/>
                </a:rPr>
                <a:t>Gevinster</a:t>
              </a:r>
            </a:p>
          </p:txBody>
        </p:sp>
        <p:sp>
          <p:nvSpPr>
            <p:cNvPr id="15" name="Beslutning 14">
              <a:extLst>
                <a:ext uri="{FF2B5EF4-FFF2-40B4-BE49-F238E27FC236}">
                  <a16:creationId xmlns:a16="http://schemas.microsoft.com/office/drawing/2014/main" id="{DC484FDD-6A8C-4FF2-8D59-6337649605A7}"/>
                </a:ext>
              </a:extLst>
            </p:cNvPr>
            <p:cNvSpPr/>
            <p:nvPr/>
          </p:nvSpPr>
          <p:spPr>
            <a:xfrm>
              <a:off x="5679137" y="1044129"/>
              <a:ext cx="342521" cy="342521"/>
            </a:xfrm>
            <a:prstGeom prst="flowChartDecision">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BP3</a:t>
              </a:r>
            </a:p>
          </p:txBody>
        </p:sp>
        <p:sp>
          <p:nvSpPr>
            <p:cNvPr id="17" name="Beslutning 16">
              <a:extLst>
                <a:ext uri="{FF2B5EF4-FFF2-40B4-BE49-F238E27FC236}">
                  <a16:creationId xmlns:a16="http://schemas.microsoft.com/office/drawing/2014/main" id="{028B9B1E-3B5E-465B-9347-88B49730BBDA}"/>
                </a:ext>
              </a:extLst>
            </p:cNvPr>
            <p:cNvSpPr/>
            <p:nvPr/>
          </p:nvSpPr>
          <p:spPr>
            <a:xfrm>
              <a:off x="9104001" y="1044129"/>
              <a:ext cx="342521" cy="342521"/>
            </a:xfrm>
            <a:prstGeom prst="flowChartDecision">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BP4</a:t>
              </a:r>
            </a:p>
          </p:txBody>
        </p:sp>
        <p:sp>
          <p:nvSpPr>
            <p:cNvPr id="18" name="Beslutning 17">
              <a:extLst>
                <a:ext uri="{FF2B5EF4-FFF2-40B4-BE49-F238E27FC236}">
                  <a16:creationId xmlns:a16="http://schemas.microsoft.com/office/drawing/2014/main" id="{9B13C73F-7E7C-42E4-A2BD-70C714494161}"/>
                </a:ext>
              </a:extLst>
            </p:cNvPr>
            <p:cNvSpPr/>
            <p:nvPr/>
          </p:nvSpPr>
          <p:spPr>
            <a:xfrm>
              <a:off x="10816434" y="1044129"/>
              <a:ext cx="342521" cy="342521"/>
            </a:xfrm>
            <a:prstGeom prst="flowChartDecision">
              <a:avLst/>
            </a:prstGeom>
            <a:solidFill>
              <a:srgbClr val="2A759C"/>
            </a:solidFill>
            <a:ln>
              <a:solidFill>
                <a:srgbClr val="1E55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BP6</a:t>
              </a:r>
            </a:p>
          </p:txBody>
        </p:sp>
        <p:sp>
          <p:nvSpPr>
            <p:cNvPr id="78" name="Rektangel: avrundede hjørner 9">
              <a:extLst>
                <a:ext uri="{FF2B5EF4-FFF2-40B4-BE49-F238E27FC236}">
                  <a16:creationId xmlns:a16="http://schemas.microsoft.com/office/drawing/2014/main" id="{DC8D17D3-E3ED-4D7E-8FF7-AFB2B67481E4}"/>
                </a:ext>
              </a:extLst>
            </p:cNvPr>
            <p:cNvSpPr/>
            <p:nvPr/>
          </p:nvSpPr>
          <p:spPr>
            <a:xfrm>
              <a:off x="5986246"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Gjennomføre</a:t>
              </a:r>
            </a:p>
            <a:p>
              <a:r>
                <a:rPr lang="nb-NO" sz="2200" dirty="0">
                  <a:solidFill>
                    <a:srgbClr val="679551"/>
                  </a:solidFill>
                  <a:latin typeface="Calibri" panose="020F0502020204030204"/>
                </a:rPr>
                <a:t>    Gjennomføringsfaser</a:t>
              </a:r>
            </a:p>
          </p:txBody>
        </p:sp>
        <p:sp>
          <p:nvSpPr>
            <p:cNvPr id="16" name="Beslutning 15">
              <a:extLst>
                <a:ext uri="{FF2B5EF4-FFF2-40B4-BE49-F238E27FC236}">
                  <a16:creationId xmlns:a16="http://schemas.microsoft.com/office/drawing/2014/main" id="{C33BB2AA-260F-452B-8E3B-AE0785BE7F76}"/>
                </a:ext>
              </a:extLst>
            </p:cNvPr>
            <p:cNvSpPr/>
            <p:nvPr/>
          </p:nvSpPr>
          <p:spPr>
            <a:xfrm>
              <a:off x="7391569" y="1044129"/>
              <a:ext cx="342521" cy="342521"/>
            </a:xfrm>
            <a:prstGeom prst="flowChartDecision">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BP4</a:t>
              </a:r>
            </a:p>
          </p:txBody>
        </p:sp>
        <p:sp>
          <p:nvSpPr>
            <p:cNvPr id="7" name="Likebent trekant 6">
              <a:extLst>
                <a:ext uri="{FF2B5EF4-FFF2-40B4-BE49-F238E27FC236}">
                  <a16:creationId xmlns:a16="http://schemas.microsoft.com/office/drawing/2014/main" id="{36AF7CCB-4351-4D65-95A6-8F1BB8898165}"/>
                </a:ext>
              </a:extLst>
            </p:cNvPr>
            <p:cNvSpPr/>
            <p:nvPr/>
          </p:nvSpPr>
          <p:spPr>
            <a:xfrm rot="5400000">
              <a:off x="1158627" y="543400"/>
              <a:ext cx="942975" cy="1343978"/>
            </a:xfrm>
            <a:prstGeom prst="triangle">
              <a:avLst>
                <a:gd name="adj" fmla="val 50808"/>
              </a:avLst>
            </a:prstGeom>
            <a:solidFill>
              <a:srgbClr val="DEEEEE"/>
            </a:solidFill>
            <a:ln>
              <a:solidFill>
                <a:srgbClr val="D4DDD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82868" tIns="91434" rIns="182868" bIns="91434" numCol="1" spcCol="0" rtlCol="0" fromWordArt="0" anchor="ctr" anchorCtr="0" forceAA="0" compatLnSpc="1">
              <a:prstTxWarp prst="textNoShape">
                <a:avLst/>
              </a:prstTxWarp>
              <a:noAutofit/>
            </a:bodyPr>
            <a:lstStyle/>
            <a:p>
              <a:pPr algn="ctr"/>
              <a:r>
                <a:rPr lang="nb-NO" sz="2800" dirty="0">
                  <a:solidFill>
                    <a:srgbClr val="336F7E"/>
                  </a:solidFill>
                  <a:latin typeface="Calibri" panose="020F0502020204030204"/>
                </a:rPr>
                <a:t>Idé</a:t>
              </a:r>
            </a:p>
          </p:txBody>
        </p:sp>
        <p:sp>
          <p:nvSpPr>
            <p:cNvPr id="9" name="Rektangel: avrundede hjørner 9">
              <a:extLst>
                <a:ext uri="{FF2B5EF4-FFF2-40B4-BE49-F238E27FC236}">
                  <a16:creationId xmlns:a16="http://schemas.microsoft.com/office/drawing/2014/main" id="{48A35E42-857B-49CE-82F4-A294115267D6}"/>
                </a:ext>
              </a:extLst>
            </p:cNvPr>
            <p:cNvSpPr/>
            <p:nvPr/>
          </p:nvSpPr>
          <p:spPr>
            <a:xfrm>
              <a:off x="2372158" y="857249"/>
              <a:ext cx="2000252"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0252" h="716280">
                  <a:moveTo>
                    <a:pt x="188119" y="119382"/>
                  </a:moveTo>
                  <a:cubicBezTo>
                    <a:pt x="188119" y="53449"/>
                    <a:pt x="241568" y="0"/>
                    <a:pt x="307501" y="0"/>
                  </a:cubicBezTo>
                  <a:lnTo>
                    <a:pt x="1686082" y="0"/>
                  </a:lnTo>
                  <a:cubicBezTo>
                    <a:pt x="1752015" y="0"/>
                    <a:pt x="1805464" y="53449"/>
                    <a:pt x="1805464" y="119382"/>
                  </a:cubicBezTo>
                  <a:cubicBezTo>
                    <a:pt x="1805305" y="134361"/>
                    <a:pt x="1805147" y="149339"/>
                    <a:pt x="1804988" y="164318"/>
                  </a:cubicBezTo>
                  <a:cubicBezTo>
                    <a:pt x="1930321" y="282932"/>
                    <a:pt x="1904605" y="265125"/>
                    <a:pt x="2000252" y="357200"/>
                  </a:cubicBezTo>
                  <a:cubicBezTo>
                    <a:pt x="1903018" y="463563"/>
                    <a:pt x="1918415" y="443852"/>
                    <a:pt x="1807369" y="559606"/>
                  </a:cubicBezTo>
                  <a:cubicBezTo>
                    <a:pt x="1807448" y="581696"/>
                    <a:pt x="1806629" y="582693"/>
                    <a:pt x="1805464" y="596898"/>
                  </a:cubicBezTo>
                  <a:cubicBezTo>
                    <a:pt x="1805464" y="662831"/>
                    <a:pt x="1752015" y="716280"/>
                    <a:pt x="1686082" y="716280"/>
                  </a:cubicBezTo>
                  <a:lnTo>
                    <a:pt x="307501" y="716280"/>
                  </a:lnTo>
                  <a:cubicBezTo>
                    <a:pt x="241568" y="716280"/>
                    <a:pt x="188119" y="662831"/>
                    <a:pt x="188119" y="596898"/>
                  </a:cubicBezTo>
                  <a:cubicBezTo>
                    <a:pt x="184493" y="568404"/>
                    <a:pt x="183754" y="578523"/>
                    <a:pt x="183356" y="554844"/>
                  </a:cubicBezTo>
                  <a:cubicBezTo>
                    <a:pt x="152003" y="514497"/>
                    <a:pt x="121047" y="490151"/>
                    <a:pt x="0" y="354817"/>
                  </a:cubicBezTo>
                  <a:cubicBezTo>
                    <a:pt x="69602" y="275773"/>
                    <a:pt x="99218" y="256393"/>
                    <a:pt x="188119" y="161937"/>
                  </a:cubicBezTo>
                  <a:lnTo>
                    <a:pt x="188119" y="119382"/>
                  </a:lnTo>
                  <a:close/>
                </a:path>
              </a:pathLst>
            </a:custGeom>
            <a:solidFill>
              <a:srgbClr val="DEEEEE"/>
            </a:solidFill>
            <a:ln>
              <a:solidFill>
                <a:srgbClr val="D4D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srgbClr val="336F7E"/>
                  </a:solidFill>
                  <a:latin typeface="Calibri" panose="020F0502020204030204"/>
                </a:rPr>
                <a:t>Konsept</a:t>
              </a:r>
            </a:p>
            <a:p>
              <a:pPr algn="ctr"/>
              <a:r>
                <a:rPr lang="nb-NO" sz="2200" dirty="0">
                  <a:solidFill>
                    <a:srgbClr val="336F7E"/>
                  </a:solidFill>
                  <a:latin typeface="Calibri" panose="020F0502020204030204"/>
                </a:rPr>
                <a:t>Idé, Behov, Mål</a:t>
              </a:r>
            </a:p>
          </p:txBody>
        </p:sp>
        <p:sp>
          <p:nvSpPr>
            <p:cNvPr id="13" name="Beslutning 12">
              <a:extLst>
                <a:ext uri="{FF2B5EF4-FFF2-40B4-BE49-F238E27FC236}">
                  <a16:creationId xmlns:a16="http://schemas.microsoft.com/office/drawing/2014/main" id="{5E7EC3FD-0E83-4E22-B303-C319BECA33DA}"/>
                </a:ext>
              </a:extLst>
            </p:cNvPr>
            <p:cNvSpPr/>
            <p:nvPr/>
          </p:nvSpPr>
          <p:spPr>
            <a:xfrm>
              <a:off x="3966705" y="1044129"/>
              <a:ext cx="342521" cy="342521"/>
            </a:xfrm>
            <a:prstGeom prst="flowChartDecision">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BP2</a:t>
              </a:r>
            </a:p>
          </p:txBody>
        </p:sp>
        <p:sp>
          <p:nvSpPr>
            <p:cNvPr id="14" name="Beslutning 13">
              <a:extLst>
                <a:ext uri="{FF2B5EF4-FFF2-40B4-BE49-F238E27FC236}">
                  <a16:creationId xmlns:a16="http://schemas.microsoft.com/office/drawing/2014/main" id="{C430E3D2-39A0-48A4-8541-E5260D0ABCFF}"/>
                </a:ext>
              </a:extLst>
            </p:cNvPr>
            <p:cNvSpPr/>
            <p:nvPr/>
          </p:nvSpPr>
          <p:spPr>
            <a:xfrm>
              <a:off x="2427940" y="1044129"/>
              <a:ext cx="342521" cy="342521"/>
            </a:xfrm>
            <a:prstGeom prst="flowChartDecision">
              <a:avLst/>
            </a:prstGeom>
            <a:solidFill>
              <a:srgbClr val="2A759C"/>
            </a:solidFill>
            <a:ln>
              <a:solidFill>
                <a:srgbClr val="1E55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BP1</a:t>
              </a:r>
            </a:p>
          </p:txBody>
        </p:sp>
      </p:grpSp>
      <p:sp>
        <p:nvSpPr>
          <p:cNvPr id="21" name="Høyre klammeparentes 20">
            <a:extLst>
              <a:ext uri="{FF2B5EF4-FFF2-40B4-BE49-F238E27FC236}">
                <a16:creationId xmlns:a16="http://schemas.microsoft.com/office/drawing/2014/main" id="{7EDAD506-7292-4D06-AEAC-86093A8D9F31}"/>
              </a:ext>
            </a:extLst>
          </p:cNvPr>
          <p:cNvSpPr/>
          <p:nvPr/>
        </p:nvSpPr>
        <p:spPr>
          <a:xfrm rot="5400000">
            <a:off x="10711632" y="5983417"/>
            <a:ext cx="2453440" cy="7417506"/>
          </a:xfrm>
          <a:prstGeom prst="rightBrace">
            <a:avLst>
              <a:gd name="adj1" fmla="val 32473"/>
              <a:gd name="adj2" fmla="val 30628"/>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00" name="Rektangel: avrundede hjørner 9">
            <a:extLst>
              <a:ext uri="{FF2B5EF4-FFF2-40B4-BE49-F238E27FC236}">
                <a16:creationId xmlns:a16="http://schemas.microsoft.com/office/drawing/2014/main" id="{E884184E-ADAD-4F39-ACC1-51410761EA21}"/>
              </a:ext>
            </a:extLst>
          </p:cNvPr>
          <p:cNvSpPr/>
          <p:nvPr/>
        </p:nvSpPr>
        <p:spPr>
          <a:xfrm>
            <a:off x="8542849" y="10780303"/>
            <a:ext cx="3633555" cy="1432467"/>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FEED7"/>
          </a:solidFill>
          <a:ln>
            <a:solidFill>
              <a:srgbClr val="CAE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Planlegge</a:t>
            </a:r>
          </a:p>
          <a:p>
            <a:r>
              <a:rPr lang="nb-NO" sz="2200" dirty="0">
                <a:solidFill>
                  <a:srgbClr val="679551"/>
                </a:solidFill>
                <a:latin typeface="Calibri" panose="020F0502020204030204"/>
              </a:rPr>
              <a:t>      Styringsgrunnlag</a:t>
            </a:r>
          </a:p>
        </p:txBody>
      </p:sp>
      <p:grpSp>
        <p:nvGrpSpPr>
          <p:cNvPr id="22" name="Gruppe 21">
            <a:extLst>
              <a:ext uri="{FF2B5EF4-FFF2-40B4-BE49-F238E27FC236}">
                <a16:creationId xmlns:a16="http://schemas.microsoft.com/office/drawing/2014/main" id="{6E9945F8-29C4-4BD1-AF8E-AC888C07239D}"/>
              </a:ext>
            </a:extLst>
          </p:cNvPr>
          <p:cNvGrpSpPr/>
          <p:nvPr/>
        </p:nvGrpSpPr>
        <p:grpSpPr>
          <a:xfrm>
            <a:off x="1655082" y="3027909"/>
            <a:ext cx="5067087" cy="6203368"/>
            <a:chOff x="1655082" y="3027909"/>
            <a:chExt cx="5067087" cy="6203368"/>
          </a:xfrm>
        </p:grpSpPr>
        <p:sp>
          <p:nvSpPr>
            <p:cNvPr id="102" name="Rektangel 101">
              <a:extLst>
                <a:ext uri="{FF2B5EF4-FFF2-40B4-BE49-F238E27FC236}">
                  <a16:creationId xmlns:a16="http://schemas.microsoft.com/office/drawing/2014/main" id="{5198899D-880E-4764-AB12-8FF1D536EBF3}"/>
                </a:ext>
              </a:extLst>
            </p:cNvPr>
            <p:cNvSpPr/>
            <p:nvPr/>
          </p:nvSpPr>
          <p:spPr>
            <a:xfrm>
              <a:off x="1741063" y="3027909"/>
              <a:ext cx="4981106" cy="6203368"/>
            </a:xfrm>
            <a:prstGeom prst="rect">
              <a:avLst/>
            </a:prstGeom>
            <a:solidFill>
              <a:srgbClr val="DD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dirty="0">
                  <a:solidFill>
                    <a:prstClr val="black"/>
                  </a:solidFill>
                  <a:latin typeface="Calibri" panose="020F0502020204030204"/>
                </a:rPr>
                <a:t>Plan</a:t>
              </a:r>
            </a:p>
          </p:txBody>
        </p:sp>
        <p:sp>
          <p:nvSpPr>
            <p:cNvPr id="103" name="Ellipse 102">
              <a:extLst>
                <a:ext uri="{FF2B5EF4-FFF2-40B4-BE49-F238E27FC236}">
                  <a16:creationId xmlns:a16="http://schemas.microsoft.com/office/drawing/2014/main" id="{F4CD1ADE-A165-465C-AE6B-C732B2E5C6CB}"/>
                </a:ext>
              </a:extLst>
            </p:cNvPr>
            <p:cNvSpPr/>
            <p:nvPr/>
          </p:nvSpPr>
          <p:spPr>
            <a:xfrm>
              <a:off x="3387880" y="3820329"/>
              <a:ext cx="1885339" cy="1885339"/>
            </a:xfrm>
            <a:prstGeom prst="ellipse">
              <a:avLst/>
            </a:prstGeom>
            <a:solidFill>
              <a:srgbClr val="54AF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2800" dirty="0">
                  <a:solidFill>
                    <a:prstClr val="white"/>
                  </a:solidFill>
                  <a:latin typeface="Calibri" panose="020F0502020204030204"/>
                </a:rPr>
                <a:t>Styring </a:t>
              </a:r>
              <a:br>
                <a:rPr lang="nb-NO" sz="2800" dirty="0">
                  <a:solidFill>
                    <a:prstClr val="white"/>
                  </a:solidFill>
                  <a:latin typeface="Calibri" panose="020F0502020204030204"/>
                </a:rPr>
              </a:br>
              <a:r>
                <a:rPr lang="nb-NO" sz="2800" dirty="0">
                  <a:solidFill>
                    <a:prstClr val="white"/>
                  </a:solidFill>
                  <a:latin typeface="Calibri" panose="020F0502020204030204"/>
                </a:rPr>
                <a:t>Produkt</a:t>
              </a:r>
            </a:p>
          </p:txBody>
        </p:sp>
        <p:sp>
          <p:nvSpPr>
            <p:cNvPr id="104" name="Ellipse 103">
              <a:extLst>
                <a:ext uri="{FF2B5EF4-FFF2-40B4-BE49-F238E27FC236}">
                  <a16:creationId xmlns:a16="http://schemas.microsoft.com/office/drawing/2014/main" id="{C70E9730-58F6-4497-9F5C-322D3883BF25}"/>
                </a:ext>
              </a:extLst>
            </p:cNvPr>
            <p:cNvSpPr/>
            <p:nvPr/>
          </p:nvSpPr>
          <p:spPr>
            <a:xfrm>
              <a:off x="1896497" y="5546888"/>
              <a:ext cx="1885339" cy="1885339"/>
            </a:xfrm>
            <a:prstGeom prst="ellipse">
              <a:avLst/>
            </a:prstGeom>
            <a:solidFill>
              <a:srgbClr val="54AF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sz="3200" dirty="0">
                <a:solidFill>
                  <a:prstClr val="white"/>
                </a:solidFill>
                <a:latin typeface="Calibri" panose="020F0502020204030204"/>
              </a:endParaRPr>
            </a:p>
          </p:txBody>
        </p:sp>
        <p:sp>
          <p:nvSpPr>
            <p:cNvPr id="105" name="Rektangel 104">
              <a:extLst>
                <a:ext uri="{FF2B5EF4-FFF2-40B4-BE49-F238E27FC236}">
                  <a16:creationId xmlns:a16="http://schemas.microsoft.com/office/drawing/2014/main" id="{78D004CB-52CE-4B5A-AF19-0249E574BE4C}"/>
                </a:ext>
              </a:extLst>
            </p:cNvPr>
            <p:cNvSpPr/>
            <p:nvPr/>
          </p:nvSpPr>
          <p:spPr>
            <a:xfrm>
              <a:off x="1655082" y="6173197"/>
              <a:ext cx="2393076" cy="86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prstClr val="white"/>
                  </a:solidFill>
                  <a:latin typeface="Calibri" panose="020F0502020204030204"/>
                </a:rPr>
                <a:t>Forvaltnings-</a:t>
              </a:r>
              <a:br>
                <a:rPr lang="nb-NO" sz="2800" dirty="0">
                  <a:solidFill>
                    <a:prstClr val="white"/>
                  </a:solidFill>
                  <a:latin typeface="Calibri" panose="020F0502020204030204"/>
                </a:rPr>
              </a:br>
              <a:r>
                <a:rPr lang="nb-NO" sz="2800" dirty="0">
                  <a:solidFill>
                    <a:prstClr val="white"/>
                  </a:solidFill>
                  <a:latin typeface="Calibri" panose="020F0502020204030204"/>
                </a:rPr>
                <a:t>endringer</a:t>
              </a:r>
            </a:p>
          </p:txBody>
        </p:sp>
        <p:sp>
          <p:nvSpPr>
            <p:cNvPr id="107" name="Ellipse 106">
              <a:extLst>
                <a:ext uri="{FF2B5EF4-FFF2-40B4-BE49-F238E27FC236}">
                  <a16:creationId xmlns:a16="http://schemas.microsoft.com/office/drawing/2014/main" id="{1888FCB5-02BD-4AE3-9BDC-52D7BA967C12}"/>
                </a:ext>
              </a:extLst>
            </p:cNvPr>
            <p:cNvSpPr/>
            <p:nvPr/>
          </p:nvSpPr>
          <p:spPr>
            <a:xfrm>
              <a:off x="3568747" y="7129673"/>
              <a:ext cx="1885339" cy="1885339"/>
            </a:xfrm>
            <a:prstGeom prst="ellipse">
              <a:avLst/>
            </a:prstGeom>
            <a:solidFill>
              <a:srgbClr val="54AF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2800" dirty="0">
                  <a:solidFill>
                    <a:prstClr val="white"/>
                  </a:solidFill>
                  <a:latin typeface="Calibri" panose="020F0502020204030204"/>
                </a:rPr>
                <a:t>Endring-</a:t>
              </a:r>
              <a:br>
                <a:rPr lang="nb-NO" sz="2800" dirty="0">
                  <a:solidFill>
                    <a:prstClr val="white"/>
                  </a:solidFill>
                  <a:latin typeface="Calibri" panose="020F0502020204030204"/>
                </a:rPr>
              </a:br>
              <a:r>
                <a:rPr lang="nb-NO" sz="2800" dirty="0">
                  <a:solidFill>
                    <a:prstClr val="white"/>
                  </a:solidFill>
                  <a:latin typeface="Calibri" panose="020F0502020204030204"/>
                </a:rPr>
                <a:t>ledelse</a:t>
              </a:r>
            </a:p>
          </p:txBody>
        </p:sp>
      </p:grpSp>
      <p:sp>
        <p:nvSpPr>
          <p:cNvPr id="108" name="Pil: ned 107">
            <a:extLst>
              <a:ext uri="{FF2B5EF4-FFF2-40B4-BE49-F238E27FC236}">
                <a16:creationId xmlns:a16="http://schemas.microsoft.com/office/drawing/2014/main" id="{8F850712-DBC0-4DAE-BF1B-BC35B9BBB1C1}"/>
              </a:ext>
            </a:extLst>
          </p:cNvPr>
          <p:cNvSpPr/>
          <p:nvPr/>
        </p:nvSpPr>
        <p:spPr>
          <a:xfrm rot="16200000">
            <a:off x="6947665" y="4327517"/>
            <a:ext cx="1655892" cy="2087864"/>
          </a:xfrm>
          <a:prstGeom prst="downArrow">
            <a:avLst>
              <a:gd name="adj1" fmla="val 49410"/>
              <a:gd name="adj2" fmla="val 51520"/>
            </a:avLst>
          </a:prstGeom>
          <a:solidFill>
            <a:srgbClr val="3D8F75"/>
          </a:solidFill>
          <a:ln w="38100">
            <a:solidFill>
              <a:srgbClr val="3D8F7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2400" dirty="0">
                <a:solidFill>
                  <a:prstClr val="white"/>
                </a:solidFill>
                <a:latin typeface="Calibri" panose="020F0502020204030204"/>
              </a:rPr>
              <a:t>Igangsetter</a:t>
            </a:r>
            <a:br>
              <a:rPr lang="nb-NO" sz="2400" dirty="0">
                <a:solidFill>
                  <a:prstClr val="white"/>
                </a:solidFill>
                <a:latin typeface="Calibri" panose="020F0502020204030204"/>
              </a:rPr>
            </a:br>
            <a:r>
              <a:rPr lang="nb-NO" sz="2400" dirty="0">
                <a:solidFill>
                  <a:prstClr val="white"/>
                </a:solidFill>
                <a:latin typeface="Calibri" panose="020F0502020204030204"/>
              </a:rPr>
              <a:t>Build</a:t>
            </a:r>
          </a:p>
        </p:txBody>
      </p:sp>
      <p:sp>
        <p:nvSpPr>
          <p:cNvPr id="109" name="Pil: ned 108">
            <a:extLst>
              <a:ext uri="{FF2B5EF4-FFF2-40B4-BE49-F238E27FC236}">
                <a16:creationId xmlns:a16="http://schemas.microsoft.com/office/drawing/2014/main" id="{36232033-32E5-4F99-8780-9ECAF8549ECD}"/>
              </a:ext>
            </a:extLst>
          </p:cNvPr>
          <p:cNvSpPr/>
          <p:nvPr/>
        </p:nvSpPr>
        <p:spPr>
          <a:xfrm rot="16200000">
            <a:off x="15856861" y="4327515"/>
            <a:ext cx="1655892" cy="2087864"/>
          </a:xfrm>
          <a:prstGeom prst="downArrow">
            <a:avLst>
              <a:gd name="adj1" fmla="val 49410"/>
              <a:gd name="adj2" fmla="val 51520"/>
            </a:avLst>
          </a:prstGeom>
          <a:solidFill>
            <a:srgbClr val="3D8F75"/>
          </a:solidFill>
          <a:ln w="38100">
            <a:solidFill>
              <a:srgbClr val="3D8F7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2400" dirty="0">
                <a:solidFill>
                  <a:prstClr val="white"/>
                </a:solidFill>
                <a:latin typeface="Calibri" panose="020F0502020204030204"/>
              </a:rPr>
              <a:t>Overleverer</a:t>
            </a:r>
          </a:p>
        </p:txBody>
      </p:sp>
      <p:sp>
        <p:nvSpPr>
          <p:cNvPr id="112" name="Pil: ned 111">
            <a:extLst>
              <a:ext uri="{FF2B5EF4-FFF2-40B4-BE49-F238E27FC236}">
                <a16:creationId xmlns:a16="http://schemas.microsoft.com/office/drawing/2014/main" id="{3F8D4784-BEAB-478B-AB7F-9803416E20E1}"/>
              </a:ext>
            </a:extLst>
          </p:cNvPr>
          <p:cNvSpPr/>
          <p:nvPr/>
        </p:nvSpPr>
        <p:spPr>
          <a:xfrm rot="10800000">
            <a:off x="13551468" y="8915370"/>
            <a:ext cx="1655892" cy="2060602"/>
          </a:xfrm>
          <a:prstGeom prst="downArrow">
            <a:avLst>
              <a:gd name="adj1" fmla="val 49410"/>
              <a:gd name="adj2" fmla="val 51520"/>
            </a:avLst>
          </a:prstGeom>
          <a:solidFill>
            <a:srgbClr val="3D8F75"/>
          </a:solidFill>
          <a:ln w="38100">
            <a:solidFill>
              <a:srgbClr val="3D8F7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2400" dirty="0">
                <a:solidFill>
                  <a:prstClr val="white"/>
                </a:solidFill>
                <a:latin typeface="Calibri" panose="020F0502020204030204"/>
              </a:rPr>
              <a:t>Igangsetter</a:t>
            </a:r>
            <a:br>
              <a:rPr lang="nb-NO" sz="2400" dirty="0">
                <a:solidFill>
                  <a:prstClr val="white"/>
                </a:solidFill>
                <a:latin typeface="Calibri" panose="020F0502020204030204"/>
              </a:rPr>
            </a:br>
            <a:r>
              <a:rPr lang="nb-NO" sz="2400" dirty="0">
                <a:solidFill>
                  <a:prstClr val="white"/>
                </a:solidFill>
                <a:latin typeface="Calibri" panose="020F0502020204030204"/>
              </a:rPr>
              <a:t>Build</a:t>
            </a:r>
          </a:p>
        </p:txBody>
      </p:sp>
      <p:sp>
        <p:nvSpPr>
          <p:cNvPr id="114" name="Plassholder for lysbildenummer 3">
            <a:extLst>
              <a:ext uri="{FF2B5EF4-FFF2-40B4-BE49-F238E27FC236}">
                <a16:creationId xmlns:a16="http://schemas.microsoft.com/office/drawing/2014/main" id="{3054B889-40DD-4FB8-8959-F90593DBE4B9}"/>
              </a:ext>
            </a:extLst>
          </p:cNvPr>
          <p:cNvSpPr txBox="1">
            <a:spLocks/>
          </p:cNvSpPr>
          <p:nvPr/>
        </p:nvSpPr>
        <p:spPr>
          <a:xfrm>
            <a:off x="21971000" y="13069633"/>
            <a:ext cx="1436097" cy="369332"/>
          </a:xfrm>
          <a:prstGeom prst="rect">
            <a:avLst/>
          </a:prstGeom>
        </p:spPr>
        <p:txBody>
          <a:bodyPr vert="horz" lIns="0" tIns="0" rIns="0" bIns="0" rtlCol="0" anchor="ctr">
            <a:normAutofit/>
          </a:bodyPr>
          <a:lstStyle>
            <a:defPPr>
              <a:defRPr lang="nb-NO"/>
            </a:defPPr>
            <a:lvl1pPr marL="0" algn="r" defTabSz="1828709" rtl="0" eaLnBrk="1" latinLnBrk="0" hangingPunct="1">
              <a:defRPr sz="2000" kern="1200">
                <a:solidFill>
                  <a:srgbClr val="C1C1C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nb-NO">
                <a:latin typeface="Arial" panose="020B0604020202020204"/>
              </a:rPr>
              <a:t> Side </a:t>
            </a:r>
            <a:fld id="{5751DFAA-887F-4071-8EAD-E8CA316FCF06}" type="slidenum">
              <a:rPr lang="nb-NO" smtClean="0">
                <a:latin typeface="Arial" panose="020B0604020202020204"/>
              </a:rPr>
              <a:pPr/>
              <a:t>17</a:t>
            </a:fld>
            <a:endParaRPr lang="nb-NO" dirty="0">
              <a:latin typeface="Arial" panose="020B0604020202020204"/>
            </a:endParaRPr>
          </a:p>
        </p:txBody>
      </p:sp>
    </p:spTree>
    <p:extLst>
      <p:ext uri="{BB962C8B-B14F-4D97-AF65-F5344CB8AC3E}">
        <p14:creationId xmlns:p14="http://schemas.microsoft.com/office/powerpoint/2010/main" val="91334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1452E-6 7.40741E-7 L 0.40009 0.08889 " pathEditMode="relative" rAng="0" ptsTypes="AA">
                                      <p:cBhvr>
                                        <p:cTn id="19" dur="2000" fill="hold"/>
                                        <p:tgtEl>
                                          <p:spTgt spid="87"/>
                                        </p:tgtEl>
                                        <p:attrNameLst>
                                          <p:attrName>ppt_x</p:attrName>
                                          <p:attrName>ppt_y</p:attrName>
                                        </p:attrNameLst>
                                      </p:cBhvr>
                                      <p:rCtr x="20001" y="4444"/>
                                    </p:animMotion>
                                  </p:childTnLst>
                                </p:cTn>
                              </p:par>
                              <p:par>
                                <p:cTn id="20" presetID="10" presetClass="exit" presetSubtype="0" fill="hold" grpId="1"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87"/>
                                        </p:tgtEl>
                                      </p:cBhvr>
                                    </p:animEffect>
                                    <p:set>
                                      <p:cBhvr>
                                        <p:cTn id="26" dur="1" fill="hold">
                                          <p:stCondLst>
                                            <p:cond delay="499"/>
                                          </p:stCondLst>
                                        </p:cTn>
                                        <p:tgtEl>
                                          <p:spTgt spid="8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2.6434E-7 1.2963E-6 L -0.17052 -0.12292 " pathEditMode="relative" rAng="0" ptsTypes="AA">
                                      <p:cBhvr>
                                        <p:cTn id="33" dur="2000" fill="hold"/>
                                        <p:tgtEl>
                                          <p:spTgt spid="4"/>
                                        </p:tgtEl>
                                        <p:attrNameLst>
                                          <p:attrName>ppt_x</p:attrName>
                                          <p:attrName>ppt_y</p:attrName>
                                        </p:attrNameLst>
                                      </p:cBhvr>
                                      <p:rCtr x="-8529" y="-6146"/>
                                    </p:animMotion>
                                  </p:childTnLst>
                                </p:cTn>
                              </p:par>
                            </p:childTnLst>
                          </p:cTn>
                        </p:par>
                        <p:par>
                          <p:cTn id="34" fill="hold">
                            <p:stCondLst>
                              <p:cond delay="2000"/>
                            </p:stCondLst>
                            <p:childTnLst>
                              <p:par>
                                <p:cTn id="35" presetID="10" presetClass="exit" presetSubtype="0" fill="hold" nodeType="after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42" presetClass="path" presetSubtype="0" accel="50000" decel="50000" fill="hold" grpId="1" nodeType="withEffect">
                                  <p:stCondLst>
                                    <p:cond delay="0"/>
                                  </p:stCondLst>
                                  <p:childTnLst>
                                    <p:animMotion origin="layout" path="M -2.34586E-6 -4.44444E-6 L 0.07051 -0.57465 " pathEditMode="relative" rAng="0" ptsTypes="AA">
                                      <p:cBhvr>
                                        <p:cTn id="47" dur="2000" fill="hold"/>
                                        <p:tgtEl>
                                          <p:spTgt spid="100"/>
                                        </p:tgtEl>
                                        <p:attrNameLst>
                                          <p:attrName>ppt_x</p:attrName>
                                          <p:attrName>ppt_y</p:attrName>
                                        </p:attrNameLst>
                                      </p:cBhvr>
                                      <p:rCtr x="3522" y="-28738"/>
                                    </p:animMotion>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500"/>
                                        <p:tgtEl>
                                          <p:spTgt spid="83"/>
                                        </p:tgtEl>
                                      </p:cBhvr>
                                    </p:animEffect>
                                    <p:set>
                                      <p:cBhvr>
                                        <p:cTn id="52" dur="1" fill="hold">
                                          <p:stCondLst>
                                            <p:cond delay="1499"/>
                                          </p:stCondLst>
                                        </p:cTn>
                                        <p:tgtEl>
                                          <p:spTgt spid="83"/>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1500"/>
                                        <p:tgtEl>
                                          <p:spTgt spid="100"/>
                                        </p:tgtEl>
                                      </p:cBhvr>
                                    </p:animEffect>
                                    <p:set>
                                      <p:cBhvr>
                                        <p:cTn id="55" dur="1" fill="hold">
                                          <p:stCondLst>
                                            <p:cond delay="1499"/>
                                          </p:stCondLst>
                                        </p:cTn>
                                        <p:tgtEl>
                                          <p:spTgt spid="100"/>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500"/>
                                        <p:tgtEl>
                                          <p:spTgt spid="84"/>
                                        </p:tgtEl>
                                      </p:cBhvr>
                                    </p:animEffect>
                                    <p:set>
                                      <p:cBhvr>
                                        <p:cTn id="58" dur="1" fill="hold">
                                          <p:stCondLst>
                                            <p:cond delay="1499"/>
                                          </p:stCondLst>
                                        </p:cTn>
                                        <p:tgtEl>
                                          <p:spTgt spid="8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fade">
                                      <p:cBhvr>
                                        <p:cTn id="68" dur="500"/>
                                        <p:tgtEl>
                                          <p:spTgt spid="10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500"/>
                                        <p:tgtEl>
                                          <p:spTgt spid="10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fade">
                                      <p:cBhvr>
                                        <p:cTn id="7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82" grpId="0" animBg="1"/>
      <p:bldP spid="84" grpId="0" animBg="1"/>
      <p:bldP spid="21" grpId="0" animBg="1"/>
      <p:bldP spid="21" grpId="1" animBg="1"/>
      <p:bldP spid="100" grpId="0" animBg="1"/>
      <p:bldP spid="100" grpId="1" animBg="1"/>
      <p:bldP spid="100" grpId="2" animBg="1"/>
      <p:bldP spid="108" grpId="0" animBg="1"/>
      <p:bldP spid="109" grpId="0" animBg="1"/>
      <p:bldP spid="1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ktangel 129">
            <a:extLst>
              <a:ext uri="{FF2B5EF4-FFF2-40B4-BE49-F238E27FC236}">
                <a16:creationId xmlns:a16="http://schemas.microsoft.com/office/drawing/2014/main" id="{E3E54622-AF9A-4543-8B73-39769AA10963}"/>
              </a:ext>
            </a:extLst>
          </p:cNvPr>
          <p:cNvSpPr/>
          <p:nvPr/>
        </p:nvSpPr>
        <p:spPr>
          <a:xfrm>
            <a:off x="8726475" y="1765838"/>
            <a:ext cx="6878522" cy="7465442"/>
          </a:xfrm>
          <a:prstGeom prst="rect">
            <a:avLst/>
          </a:prstGeom>
          <a:solidFill>
            <a:srgbClr val="DD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dirty="0">
                <a:solidFill>
                  <a:prstClr val="black"/>
                </a:solidFill>
                <a:latin typeface="Calibri" panose="020F0502020204030204"/>
              </a:rPr>
              <a:t>Build</a:t>
            </a:r>
          </a:p>
        </p:txBody>
      </p:sp>
      <p:grpSp>
        <p:nvGrpSpPr>
          <p:cNvPr id="19" name="Gruppe 18">
            <a:extLst>
              <a:ext uri="{FF2B5EF4-FFF2-40B4-BE49-F238E27FC236}">
                <a16:creationId xmlns:a16="http://schemas.microsoft.com/office/drawing/2014/main" id="{444A5EDD-191A-4AE9-97C3-D645454C8982}"/>
              </a:ext>
            </a:extLst>
          </p:cNvPr>
          <p:cNvGrpSpPr/>
          <p:nvPr/>
        </p:nvGrpSpPr>
        <p:grpSpPr>
          <a:xfrm>
            <a:off x="6299039" y="-467446"/>
            <a:ext cx="11782339" cy="12053641"/>
            <a:chOff x="5788479" y="341839"/>
            <a:chExt cx="5891553" cy="6027213"/>
          </a:xfrm>
        </p:grpSpPr>
        <p:sp>
          <p:nvSpPr>
            <p:cNvPr id="174" name="Ellipse 173">
              <a:extLst>
                <a:ext uri="{FF2B5EF4-FFF2-40B4-BE49-F238E27FC236}">
                  <a16:creationId xmlns:a16="http://schemas.microsoft.com/office/drawing/2014/main" id="{92CD4801-F8B2-4780-92A5-3D5C51A72D8F}"/>
                </a:ext>
              </a:extLst>
            </p:cNvPr>
            <p:cNvSpPr/>
            <p:nvPr/>
          </p:nvSpPr>
          <p:spPr>
            <a:xfrm>
              <a:off x="5788479" y="341839"/>
              <a:ext cx="5891553" cy="60272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pPr algn="ctr"/>
              <a:endParaRPr lang="nb-NO" sz="2800" dirty="0">
                <a:solidFill>
                  <a:srgbClr val="336F7E"/>
                </a:solidFill>
                <a:latin typeface="Calibri" panose="020F0502020204030204"/>
              </a:endParaRPr>
            </a:p>
          </p:txBody>
        </p:sp>
        <p:grpSp>
          <p:nvGrpSpPr>
            <p:cNvPr id="123" name="Gruppe 122">
              <a:extLst>
                <a:ext uri="{FF2B5EF4-FFF2-40B4-BE49-F238E27FC236}">
                  <a16:creationId xmlns:a16="http://schemas.microsoft.com/office/drawing/2014/main" id="{17E47B0C-90F1-4273-902F-9CAF38C1DC81}"/>
                </a:ext>
              </a:extLst>
            </p:cNvPr>
            <p:cNvGrpSpPr/>
            <p:nvPr/>
          </p:nvGrpSpPr>
          <p:grpSpPr>
            <a:xfrm rot="1778621">
              <a:off x="7105639" y="1734102"/>
              <a:ext cx="3257232" cy="3242687"/>
              <a:chOff x="4690696" y="167261"/>
              <a:chExt cx="2957653" cy="2944446"/>
            </a:xfrm>
          </p:grpSpPr>
          <p:sp>
            <p:nvSpPr>
              <p:cNvPr id="140" name="Delvis sirkel 139">
                <a:extLst>
                  <a:ext uri="{FF2B5EF4-FFF2-40B4-BE49-F238E27FC236}">
                    <a16:creationId xmlns:a16="http://schemas.microsoft.com/office/drawing/2014/main" id="{432167E0-4A12-4F80-B490-952246C49EC9}"/>
                  </a:ext>
                </a:extLst>
              </p:cNvPr>
              <p:cNvSpPr/>
              <p:nvPr/>
            </p:nvSpPr>
            <p:spPr>
              <a:xfrm>
                <a:off x="4690696" y="167261"/>
                <a:ext cx="2957653" cy="2944446"/>
              </a:xfrm>
              <a:prstGeom prst="pie">
                <a:avLst>
                  <a:gd name="adj1" fmla="val 16212856"/>
                  <a:gd name="adj2" fmla="val 19851518"/>
                </a:avLst>
              </a:prstGeom>
              <a:solidFill>
                <a:srgbClr val="64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1" name="Delvis sirkel 140">
                <a:extLst>
                  <a:ext uri="{FF2B5EF4-FFF2-40B4-BE49-F238E27FC236}">
                    <a16:creationId xmlns:a16="http://schemas.microsoft.com/office/drawing/2014/main" id="{DF236D3E-6B09-489A-9E67-7661A86992C4}"/>
                  </a:ext>
                </a:extLst>
              </p:cNvPr>
              <p:cNvSpPr/>
              <p:nvPr/>
            </p:nvSpPr>
            <p:spPr>
              <a:xfrm>
                <a:off x="4690696" y="167261"/>
                <a:ext cx="2957653" cy="2944446"/>
              </a:xfrm>
              <a:prstGeom prst="pie">
                <a:avLst>
                  <a:gd name="adj1" fmla="val 19800795"/>
                  <a:gd name="adj2" fmla="val 1682394"/>
                </a:avLst>
              </a:prstGeom>
              <a:solidFill>
                <a:srgbClr val="D0A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2" name="Delvis sirkel 141">
                <a:extLst>
                  <a:ext uri="{FF2B5EF4-FFF2-40B4-BE49-F238E27FC236}">
                    <a16:creationId xmlns:a16="http://schemas.microsoft.com/office/drawing/2014/main" id="{A278E8AF-3F53-45C8-823A-D47797167206}"/>
                  </a:ext>
                </a:extLst>
              </p:cNvPr>
              <p:cNvSpPr/>
              <p:nvPr/>
            </p:nvSpPr>
            <p:spPr>
              <a:xfrm>
                <a:off x="4690696" y="167261"/>
                <a:ext cx="2957653" cy="2944446"/>
              </a:xfrm>
              <a:prstGeom prst="pie">
                <a:avLst>
                  <a:gd name="adj1" fmla="val 1665287"/>
                  <a:gd name="adj2" fmla="val 5442939"/>
                </a:avLst>
              </a:prstGeom>
              <a:solidFill>
                <a:srgbClr val="E05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3" name="Delvis sirkel 142">
                <a:extLst>
                  <a:ext uri="{FF2B5EF4-FFF2-40B4-BE49-F238E27FC236}">
                    <a16:creationId xmlns:a16="http://schemas.microsoft.com/office/drawing/2014/main" id="{6A14D3DA-411F-42EB-84A5-64F0ED900557}"/>
                  </a:ext>
                </a:extLst>
              </p:cNvPr>
              <p:cNvSpPr/>
              <p:nvPr/>
            </p:nvSpPr>
            <p:spPr>
              <a:xfrm>
                <a:off x="4690696" y="167261"/>
                <a:ext cx="2957653" cy="2944446"/>
              </a:xfrm>
              <a:prstGeom prst="pie">
                <a:avLst>
                  <a:gd name="adj1" fmla="val 5427214"/>
                  <a:gd name="adj2" fmla="val 8953415"/>
                </a:avLst>
              </a:prstGeom>
              <a:solidFill>
                <a:srgbClr val="A0B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4" name="Delvis sirkel 143">
                <a:extLst>
                  <a:ext uri="{FF2B5EF4-FFF2-40B4-BE49-F238E27FC236}">
                    <a16:creationId xmlns:a16="http://schemas.microsoft.com/office/drawing/2014/main" id="{B899AF13-24A8-4ACA-A029-66B6F8C86B3D}"/>
                  </a:ext>
                </a:extLst>
              </p:cNvPr>
              <p:cNvSpPr/>
              <p:nvPr/>
            </p:nvSpPr>
            <p:spPr>
              <a:xfrm>
                <a:off x="4690696" y="167261"/>
                <a:ext cx="2957653" cy="2944446"/>
              </a:xfrm>
              <a:prstGeom prst="pie">
                <a:avLst>
                  <a:gd name="adj1" fmla="val 8951863"/>
                  <a:gd name="adj2" fmla="val 12688115"/>
                </a:avLst>
              </a:prstGeom>
              <a:solidFill>
                <a:srgbClr val="E1B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sp>
            <p:nvSpPr>
              <p:cNvPr id="145" name="Delvis sirkel 144">
                <a:extLst>
                  <a:ext uri="{FF2B5EF4-FFF2-40B4-BE49-F238E27FC236}">
                    <a16:creationId xmlns:a16="http://schemas.microsoft.com/office/drawing/2014/main" id="{4ECBE1C4-BC81-4E5E-84A1-D5691B4FC28C}"/>
                  </a:ext>
                </a:extLst>
              </p:cNvPr>
              <p:cNvSpPr/>
              <p:nvPr/>
            </p:nvSpPr>
            <p:spPr>
              <a:xfrm>
                <a:off x="4690696" y="167261"/>
                <a:ext cx="2957653" cy="2944446"/>
              </a:xfrm>
              <a:prstGeom prst="pie">
                <a:avLst>
                  <a:gd name="adj1" fmla="val 12690513"/>
                  <a:gd name="adj2" fmla="val 1622327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latin typeface="Calibri" panose="020F0502020204030204"/>
                </a:endParaRPr>
              </a:p>
            </p:txBody>
          </p:sp>
        </p:grpSp>
        <p:sp>
          <p:nvSpPr>
            <p:cNvPr id="138" name="Ellipse 137">
              <a:extLst>
                <a:ext uri="{FF2B5EF4-FFF2-40B4-BE49-F238E27FC236}">
                  <a16:creationId xmlns:a16="http://schemas.microsoft.com/office/drawing/2014/main" id="{6A2FC2F6-55F3-4C81-9896-A6FF43F47295}"/>
                </a:ext>
              </a:extLst>
            </p:cNvPr>
            <p:cNvSpPr/>
            <p:nvPr/>
          </p:nvSpPr>
          <p:spPr>
            <a:xfrm rot="1648502">
              <a:off x="8144668" y="2752282"/>
              <a:ext cx="1179174" cy="1206326"/>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pPr algn="ctr"/>
              <a:endParaRPr lang="nb-NO" sz="2800" dirty="0">
                <a:solidFill>
                  <a:srgbClr val="336F7E"/>
                </a:solidFill>
                <a:latin typeface="Calibri" panose="020F0502020204030204"/>
              </a:endParaRPr>
            </a:p>
          </p:txBody>
        </p:sp>
      </p:grpSp>
      <p:sp>
        <p:nvSpPr>
          <p:cNvPr id="152" name="Frihåndsform: figur 151">
            <a:extLst>
              <a:ext uri="{FF2B5EF4-FFF2-40B4-BE49-F238E27FC236}">
                <a16:creationId xmlns:a16="http://schemas.microsoft.com/office/drawing/2014/main" id="{5C711A2E-017D-4489-9E16-1528A38076C6}"/>
              </a:ext>
            </a:extLst>
          </p:cNvPr>
          <p:cNvSpPr/>
          <p:nvPr/>
        </p:nvSpPr>
        <p:spPr>
          <a:xfrm>
            <a:off x="5537466" y="245514"/>
            <a:ext cx="13295264" cy="12803332"/>
          </a:xfrm>
          <a:custGeom>
            <a:avLst/>
            <a:gdLst>
              <a:gd name="connsiteX0" fmla="*/ 1556487 w 8458853"/>
              <a:gd name="connsiteY0" fmla="*/ 0 h 5459109"/>
              <a:gd name="connsiteX1" fmla="*/ 8458853 w 8458853"/>
              <a:gd name="connsiteY1" fmla="*/ 0 h 5459109"/>
              <a:gd name="connsiteX2" fmla="*/ 8458853 w 8458853"/>
              <a:gd name="connsiteY2" fmla="*/ 5459109 h 5459109"/>
              <a:gd name="connsiteX3" fmla="*/ 1556487 w 8458853"/>
              <a:gd name="connsiteY3" fmla="*/ 5459109 h 5459109"/>
              <a:gd name="connsiteX4" fmla="*/ 1556487 w 8458853"/>
              <a:gd name="connsiteY4" fmla="*/ 4526389 h 5459109"/>
              <a:gd name="connsiteX5" fmla="*/ 0 w 8458853"/>
              <a:gd name="connsiteY5" fmla="*/ 4526389 h 5459109"/>
              <a:gd name="connsiteX6" fmla="*/ 0 w 8458853"/>
              <a:gd name="connsiteY6" fmla="*/ 1421555 h 5459109"/>
              <a:gd name="connsiteX7" fmla="*/ 1556487 w 8458853"/>
              <a:gd name="connsiteY7" fmla="*/ 1421555 h 5459109"/>
              <a:gd name="connsiteX0" fmla="*/ 1556487 w 8458853"/>
              <a:gd name="connsiteY0" fmla="*/ 0 h 5459109"/>
              <a:gd name="connsiteX1" fmla="*/ 8458853 w 8458853"/>
              <a:gd name="connsiteY1" fmla="*/ 0 h 5459109"/>
              <a:gd name="connsiteX2" fmla="*/ 8458853 w 8458853"/>
              <a:gd name="connsiteY2" fmla="*/ 5459109 h 5459109"/>
              <a:gd name="connsiteX3" fmla="*/ 1556487 w 8458853"/>
              <a:gd name="connsiteY3" fmla="*/ 5459109 h 5459109"/>
              <a:gd name="connsiteX4" fmla="*/ 1556487 w 8458853"/>
              <a:gd name="connsiteY4" fmla="*/ 4526389 h 5459109"/>
              <a:gd name="connsiteX5" fmla="*/ 0 w 8458853"/>
              <a:gd name="connsiteY5" fmla="*/ 4526389 h 5459109"/>
              <a:gd name="connsiteX6" fmla="*/ 1556487 w 8458853"/>
              <a:gd name="connsiteY6" fmla="*/ 1421555 h 5459109"/>
              <a:gd name="connsiteX7" fmla="*/ 1556487 w 8458853"/>
              <a:gd name="connsiteY7" fmla="*/ 0 h 5459109"/>
              <a:gd name="connsiteX0" fmla="*/ 0 w 6902366"/>
              <a:gd name="connsiteY0" fmla="*/ 0 h 5459109"/>
              <a:gd name="connsiteX1" fmla="*/ 6902366 w 6902366"/>
              <a:gd name="connsiteY1" fmla="*/ 0 h 5459109"/>
              <a:gd name="connsiteX2" fmla="*/ 6902366 w 6902366"/>
              <a:gd name="connsiteY2" fmla="*/ 5459109 h 5459109"/>
              <a:gd name="connsiteX3" fmla="*/ 0 w 6902366"/>
              <a:gd name="connsiteY3" fmla="*/ 5459109 h 5459109"/>
              <a:gd name="connsiteX4" fmla="*/ 0 w 6902366"/>
              <a:gd name="connsiteY4" fmla="*/ 4526389 h 5459109"/>
              <a:gd name="connsiteX5" fmla="*/ 0 w 6902366"/>
              <a:gd name="connsiteY5" fmla="*/ 1421555 h 5459109"/>
              <a:gd name="connsiteX6" fmla="*/ 0 w 6902366"/>
              <a:gd name="connsiteY6" fmla="*/ 0 h 545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2366" h="5459109">
                <a:moveTo>
                  <a:pt x="0" y="0"/>
                </a:moveTo>
                <a:lnTo>
                  <a:pt x="6902366" y="0"/>
                </a:lnTo>
                <a:lnTo>
                  <a:pt x="6902366" y="5459109"/>
                </a:lnTo>
                <a:lnTo>
                  <a:pt x="0" y="5459109"/>
                </a:lnTo>
                <a:lnTo>
                  <a:pt x="0" y="4526389"/>
                </a:lnTo>
                <a:lnTo>
                  <a:pt x="0" y="1421555"/>
                </a:lnTo>
                <a:lnTo>
                  <a:pt x="0" y="0"/>
                </a:lnTo>
                <a:close/>
              </a:path>
            </a:pathLst>
          </a:custGeom>
          <a:noFill/>
          <a:ln w="19050">
            <a:solidFill>
              <a:srgbClr val="3379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pPr algn="ctr"/>
            <a:endParaRPr lang="nb-NO" sz="3200">
              <a:solidFill>
                <a:srgbClr val="336F7E"/>
              </a:solidFill>
              <a:latin typeface="Calibri" panose="020F0502020204030204"/>
            </a:endParaRPr>
          </a:p>
        </p:txBody>
      </p:sp>
      <p:sp>
        <p:nvSpPr>
          <p:cNvPr id="136" name="Rektangel 135">
            <a:extLst>
              <a:ext uri="{FF2B5EF4-FFF2-40B4-BE49-F238E27FC236}">
                <a16:creationId xmlns:a16="http://schemas.microsoft.com/office/drawing/2014/main" id="{65FF0E97-DC15-4526-A2D1-3DEDCBDC39FF}"/>
              </a:ext>
            </a:extLst>
          </p:cNvPr>
          <p:cNvSpPr/>
          <p:nvPr/>
        </p:nvSpPr>
        <p:spPr>
          <a:xfrm>
            <a:off x="17609302" y="3027908"/>
            <a:ext cx="4981106" cy="6203370"/>
          </a:xfrm>
          <a:prstGeom prst="rect">
            <a:avLst/>
          </a:prstGeom>
          <a:solidFill>
            <a:srgbClr val="DD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dirty="0">
                <a:solidFill>
                  <a:prstClr val="black"/>
                </a:solidFill>
                <a:latin typeface="Calibri" panose="020F0502020204030204"/>
              </a:rPr>
              <a:t>Run</a:t>
            </a:r>
          </a:p>
        </p:txBody>
      </p:sp>
      <p:sp>
        <p:nvSpPr>
          <p:cNvPr id="82" name="Pil: vinkeltegn 81">
            <a:extLst>
              <a:ext uri="{FF2B5EF4-FFF2-40B4-BE49-F238E27FC236}">
                <a16:creationId xmlns:a16="http://schemas.microsoft.com/office/drawing/2014/main" id="{6BF51FE6-8224-4913-B242-AF810DC4689B}"/>
              </a:ext>
            </a:extLst>
          </p:cNvPr>
          <p:cNvSpPr>
            <a:spLocks/>
          </p:cNvSpPr>
          <p:nvPr/>
        </p:nvSpPr>
        <p:spPr>
          <a:xfrm>
            <a:off x="5518910" y="936241"/>
            <a:ext cx="13295264" cy="575963"/>
          </a:xfrm>
          <a:prstGeom prst="chevron">
            <a:avLst/>
          </a:prstGeom>
          <a:solidFill>
            <a:srgbClr val="D81F2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b-NO" sz="3200" dirty="0">
                <a:solidFill>
                  <a:prstClr val="white"/>
                </a:solidFill>
                <a:latin typeface="Calibri" panose="020F0502020204030204"/>
              </a:rPr>
              <a:t>Opplæring i applikasjonssikkerhet og innebygget personvern</a:t>
            </a:r>
          </a:p>
        </p:txBody>
      </p:sp>
      <p:sp>
        <p:nvSpPr>
          <p:cNvPr id="153" name="Rektangel 152">
            <a:extLst>
              <a:ext uri="{FF2B5EF4-FFF2-40B4-BE49-F238E27FC236}">
                <a16:creationId xmlns:a16="http://schemas.microsoft.com/office/drawing/2014/main" id="{11E546BE-9C98-4266-946D-467D417B337F}"/>
              </a:ext>
            </a:extLst>
          </p:cNvPr>
          <p:cNvSpPr/>
          <p:nvPr/>
        </p:nvSpPr>
        <p:spPr>
          <a:xfrm>
            <a:off x="5537465" y="262563"/>
            <a:ext cx="13313821" cy="431972"/>
          </a:xfrm>
          <a:prstGeom prst="rect">
            <a:avLst/>
          </a:prstGeom>
          <a:solidFill>
            <a:srgbClr val="3D8F75"/>
          </a:solidFill>
          <a:ln>
            <a:solidFill>
              <a:srgbClr val="337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prstClr val="white"/>
                </a:solidFill>
                <a:latin typeface="Calibri" panose="020F0502020204030204"/>
              </a:rPr>
              <a:t>Policy for applikasjonssikkerhet og innebygget personvern</a:t>
            </a:r>
          </a:p>
        </p:txBody>
      </p:sp>
      <p:grpSp>
        <p:nvGrpSpPr>
          <p:cNvPr id="193" name="Gruppe 192">
            <a:extLst>
              <a:ext uri="{FF2B5EF4-FFF2-40B4-BE49-F238E27FC236}">
                <a16:creationId xmlns:a16="http://schemas.microsoft.com/office/drawing/2014/main" id="{05AF2D26-8172-49CA-BD08-FBBCBE4BC169}"/>
              </a:ext>
            </a:extLst>
          </p:cNvPr>
          <p:cNvGrpSpPr/>
          <p:nvPr/>
        </p:nvGrpSpPr>
        <p:grpSpPr>
          <a:xfrm>
            <a:off x="1781254" y="9605014"/>
            <a:ext cx="20805745" cy="3165100"/>
            <a:chOff x="891450" y="271154"/>
            <a:chExt cx="10403550" cy="1582653"/>
          </a:xfrm>
        </p:grpSpPr>
        <p:grpSp>
          <p:nvGrpSpPr>
            <p:cNvPr id="28" name="Gruppe 27">
              <a:extLst>
                <a:ext uri="{FF2B5EF4-FFF2-40B4-BE49-F238E27FC236}">
                  <a16:creationId xmlns:a16="http://schemas.microsoft.com/office/drawing/2014/main" id="{A39745B5-17F9-4A08-9166-D99E262E5806}"/>
                </a:ext>
              </a:extLst>
            </p:cNvPr>
            <p:cNvGrpSpPr/>
            <p:nvPr/>
          </p:nvGrpSpPr>
          <p:grpSpPr>
            <a:xfrm>
              <a:off x="891450" y="271154"/>
              <a:ext cx="10403550" cy="1582653"/>
              <a:chOff x="958125" y="271154"/>
              <a:chExt cx="10125075" cy="1582653"/>
            </a:xfrm>
          </p:grpSpPr>
          <p:sp>
            <p:nvSpPr>
              <p:cNvPr id="25" name="Rektangel 24">
                <a:extLst>
                  <a:ext uri="{FF2B5EF4-FFF2-40B4-BE49-F238E27FC236}">
                    <a16:creationId xmlns:a16="http://schemas.microsoft.com/office/drawing/2014/main" id="{9436F352-F464-48EB-9288-5B98A70ADA6F}"/>
                  </a:ext>
                </a:extLst>
              </p:cNvPr>
              <p:cNvSpPr/>
              <p:nvPr/>
            </p:nvSpPr>
            <p:spPr>
              <a:xfrm>
                <a:off x="958125" y="271154"/>
                <a:ext cx="10125075" cy="1582653"/>
              </a:xfrm>
              <a:prstGeom prst="rect">
                <a:avLst/>
              </a:prstGeom>
              <a:noFill/>
              <a:ln w="19050">
                <a:solidFill>
                  <a:srgbClr val="2A7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5" name="Rektangel 4">
                <a:extLst>
                  <a:ext uri="{FF2B5EF4-FFF2-40B4-BE49-F238E27FC236}">
                    <a16:creationId xmlns:a16="http://schemas.microsoft.com/office/drawing/2014/main" id="{603BDF27-9B1A-49BD-8ED8-438D670A3045}"/>
                  </a:ext>
                </a:extLst>
              </p:cNvPr>
              <p:cNvSpPr/>
              <p:nvPr/>
            </p:nvSpPr>
            <p:spPr>
              <a:xfrm>
                <a:off x="958125" y="271154"/>
                <a:ext cx="10125075" cy="216000"/>
              </a:xfrm>
              <a:prstGeom prst="rect">
                <a:avLst/>
              </a:prstGeom>
              <a:solidFill>
                <a:srgbClr val="2A759C"/>
              </a:solidFill>
              <a:ln>
                <a:solidFill>
                  <a:srgbClr val="1E55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prstClr val="white"/>
                    </a:solidFill>
                    <a:latin typeface="Calibri" panose="020F0502020204030204"/>
                  </a:rPr>
                  <a:t>Prosjektmodellen                                             </a:t>
                </a:r>
                <a:r>
                  <a:rPr lang="nb-NO" sz="3200" dirty="0">
                    <a:solidFill>
                      <a:srgbClr val="2A759C"/>
                    </a:solidFill>
                    <a:latin typeface="Calibri" panose="020F0502020204030204"/>
                  </a:rPr>
                  <a:t>.</a:t>
                </a:r>
                <a:r>
                  <a:rPr lang="nb-NO" sz="3200" dirty="0">
                    <a:solidFill>
                      <a:prstClr val="white"/>
                    </a:solidFill>
                    <a:latin typeface="Calibri" panose="020F0502020204030204"/>
                  </a:rPr>
                  <a:t>  </a:t>
                </a:r>
              </a:p>
            </p:txBody>
          </p:sp>
        </p:grpSp>
        <p:sp>
          <p:nvSpPr>
            <p:cNvPr id="110" name="Rektangel: avrundede hjørner 9">
              <a:extLst>
                <a:ext uri="{FF2B5EF4-FFF2-40B4-BE49-F238E27FC236}">
                  <a16:creationId xmlns:a16="http://schemas.microsoft.com/office/drawing/2014/main" id="{004450B5-66B5-4731-B588-B2CA0DF47FF8}"/>
                </a:ext>
              </a:extLst>
            </p:cNvPr>
            <p:cNvSpPr/>
            <p:nvPr/>
          </p:nvSpPr>
          <p:spPr>
            <a:xfrm>
              <a:off x="5986246"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FEED7"/>
            </a:solidFill>
            <a:ln>
              <a:solidFill>
                <a:srgbClr val="CAE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Gjennomføre</a:t>
              </a:r>
            </a:p>
            <a:p>
              <a:r>
                <a:rPr lang="nb-NO" sz="2200" dirty="0">
                  <a:solidFill>
                    <a:srgbClr val="679551"/>
                  </a:solidFill>
                  <a:latin typeface="Calibri" panose="020F0502020204030204"/>
                </a:rPr>
                <a:t>    Gjennomføringsfaser</a:t>
              </a:r>
            </a:p>
          </p:txBody>
        </p:sp>
        <p:sp>
          <p:nvSpPr>
            <p:cNvPr id="111" name="Rektangel: avrundede hjørner 9">
              <a:extLst>
                <a:ext uri="{FF2B5EF4-FFF2-40B4-BE49-F238E27FC236}">
                  <a16:creationId xmlns:a16="http://schemas.microsoft.com/office/drawing/2014/main" id="{C9554C50-D8A4-4FBF-BD55-B0BE84A5C2F8}"/>
                </a:ext>
              </a:extLst>
            </p:cNvPr>
            <p:cNvSpPr/>
            <p:nvPr/>
          </p:nvSpPr>
          <p:spPr>
            <a:xfrm>
              <a:off x="5986246"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FEED7"/>
            </a:solidFill>
            <a:ln>
              <a:solidFill>
                <a:srgbClr val="CAE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Gjennomføre</a:t>
              </a:r>
            </a:p>
            <a:p>
              <a:r>
                <a:rPr lang="nb-NO" sz="2200" dirty="0">
                  <a:solidFill>
                    <a:srgbClr val="679551"/>
                  </a:solidFill>
                  <a:latin typeface="Calibri" panose="020F0502020204030204"/>
                </a:rPr>
                <a:t>    Gjennomføringsfaser</a:t>
              </a:r>
            </a:p>
          </p:txBody>
        </p:sp>
        <p:sp>
          <p:nvSpPr>
            <p:cNvPr id="6" name="Rektangel 5">
              <a:extLst>
                <a:ext uri="{FF2B5EF4-FFF2-40B4-BE49-F238E27FC236}">
                  <a16:creationId xmlns:a16="http://schemas.microsoft.com/office/drawing/2014/main" id="{0CA74608-906B-4ABA-8540-3833C025FAA4}"/>
                </a:ext>
              </a:extLst>
            </p:cNvPr>
            <p:cNvSpPr/>
            <p:nvPr/>
          </p:nvSpPr>
          <p:spPr>
            <a:xfrm>
              <a:off x="4223690" y="596728"/>
              <a:ext cx="5112000" cy="216000"/>
            </a:xfrm>
            <a:prstGeom prst="rect">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prstClr val="white"/>
                  </a:solidFill>
                  <a:latin typeface="Calibri" panose="020F0502020204030204"/>
                </a:rPr>
                <a:t>Prosjektstyring</a:t>
              </a:r>
            </a:p>
          </p:txBody>
        </p:sp>
        <p:sp>
          <p:nvSpPr>
            <p:cNvPr id="8" name="Rektangel: avrundede hjørner 9">
              <a:extLst>
                <a:ext uri="{FF2B5EF4-FFF2-40B4-BE49-F238E27FC236}">
                  <a16:creationId xmlns:a16="http://schemas.microsoft.com/office/drawing/2014/main" id="{49C4AB28-3386-4729-8C0F-EB134F9245A3}"/>
                </a:ext>
              </a:extLst>
            </p:cNvPr>
            <p:cNvSpPr/>
            <p:nvPr/>
          </p:nvSpPr>
          <p:spPr>
            <a:xfrm>
              <a:off x="4270880"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FEED7"/>
            </a:solidFill>
            <a:ln>
              <a:solidFill>
                <a:srgbClr val="CAE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Planlegge</a:t>
              </a:r>
            </a:p>
            <a:p>
              <a:r>
                <a:rPr lang="nb-NO" sz="2200" dirty="0">
                  <a:solidFill>
                    <a:srgbClr val="679551"/>
                  </a:solidFill>
                  <a:latin typeface="Calibri" panose="020F0502020204030204"/>
                </a:rPr>
                <a:t>      Styringsgrunnlag</a:t>
              </a:r>
            </a:p>
          </p:txBody>
        </p:sp>
        <p:sp>
          <p:nvSpPr>
            <p:cNvPr id="11" name="Rektangel: avrundede hjørner 9">
              <a:extLst>
                <a:ext uri="{FF2B5EF4-FFF2-40B4-BE49-F238E27FC236}">
                  <a16:creationId xmlns:a16="http://schemas.microsoft.com/office/drawing/2014/main" id="{AD06D809-7024-4F97-BC85-2A9F7A6F7268}"/>
                </a:ext>
              </a:extLst>
            </p:cNvPr>
            <p:cNvSpPr/>
            <p:nvPr/>
          </p:nvSpPr>
          <p:spPr>
            <a:xfrm>
              <a:off x="7701612"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FEED7"/>
            </a:solidFill>
            <a:ln>
              <a:solidFill>
                <a:srgbClr val="CAE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Avslutte</a:t>
              </a:r>
            </a:p>
            <a:p>
              <a:r>
                <a:rPr lang="nb-NO" sz="2200" dirty="0">
                  <a:solidFill>
                    <a:srgbClr val="679551"/>
                  </a:solidFill>
                  <a:latin typeface="Calibri" panose="020F0502020204030204"/>
                </a:rPr>
                <a:t>Overlevering, Evaluering</a:t>
              </a:r>
            </a:p>
          </p:txBody>
        </p:sp>
        <p:sp>
          <p:nvSpPr>
            <p:cNvPr id="12" name="Rektangel: avrundede hjørner 9">
              <a:extLst>
                <a:ext uri="{FF2B5EF4-FFF2-40B4-BE49-F238E27FC236}">
                  <a16:creationId xmlns:a16="http://schemas.microsoft.com/office/drawing/2014/main" id="{FF25AFA9-CC8B-4FCD-8A81-50FAF7C77530}"/>
                </a:ext>
              </a:extLst>
            </p:cNvPr>
            <p:cNvSpPr/>
            <p:nvPr/>
          </p:nvSpPr>
          <p:spPr>
            <a:xfrm>
              <a:off x="9416978"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solidFill>
              <a:srgbClr val="DEEEEE"/>
            </a:solidFill>
            <a:ln>
              <a:solidFill>
                <a:srgbClr val="D4DDD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pPr algn="ctr"/>
              <a:r>
                <a:rPr lang="nb-NO" sz="3200" dirty="0">
                  <a:solidFill>
                    <a:srgbClr val="336F7E"/>
                  </a:solidFill>
                  <a:latin typeface="Calibri" panose="020F0502020204030204"/>
                </a:rPr>
                <a:t>Realisere</a:t>
              </a:r>
            </a:p>
            <a:p>
              <a:pPr algn="ctr"/>
              <a:r>
                <a:rPr lang="nb-NO" sz="2200" dirty="0">
                  <a:solidFill>
                    <a:srgbClr val="336F7E"/>
                  </a:solidFill>
                  <a:latin typeface="Calibri" panose="020F0502020204030204"/>
                </a:rPr>
                <a:t>Gevinster</a:t>
              </a:r>
            </a:p>
          </p:txBody>
        </p:sp>
        <p:sp>
          <p:nvSpPr>
            <p:cNvPr id="15" name="Beslutning 14">
              <a:extLst>
                <a:ext uri="{FF2B5EF4-FFF2-40B4-BE49-F238E27FC236}">
                  <a16:creationId xmlns:a16="http://schemas.microsoft.com/office/drawing/2014/main" id="{DC484FDD-6A8C-4FF2-8D59-6337649605A7}"/>
                </a:ext>
              </a:extLst>
            </p:cNvPr>
            <p:cNvSpPr/>
            <p:nvPr/>
          </p:nvSpPr>
          <p:spPr>
            <a:xfrm>
              <a:off x="5679137" y="1044129"/>
              <a:ext cx="342521" cy="342521"/>
            </a:xfrm>
            <a:prstGeom prst="flowChartDecision">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BP3</a:t>
              </a:r>
            </a:p>
          </p:txBody>
        </p:sp>
        <p:sp>
          <p:nvSpPr>
            <p:cNvPr id="17" name="Beslutning 16">
              <a:extLst>
                <a:ext uri="{FF2B5EF4-FFF2-40B4-BE49-F238E27FC236}">
                  <a16:creationId xmlns:a16="http://schemas.microsoft.com/office/drawing/2014/main" id="{028B9B1E-3B5E-465B-9347-88B49730BBDA}"/>
                </a:ext>
              </a:extLst>
            </p:cNvPr>
            <p:cNvSpPr/>
            <p:nvPr/>
          </p:nvSpPr>
          <p:spPr>
            <a:xfrm>
              <a:off x="9104001" y="1044129"/>
              <a:ext cx="342521" cy="342521"/>
            </a:xfrm>
            <a:prstGeom prst="flowChartDecision">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BP4</a:t>
              </a:r>
            </a:p>
          </p:txBody>
        </p:sp>
        <p:sp>
          <p:nvSpPr>
            <p:cNvPr id="18" name="Beslutning 17">
              <a:extLst>
                <a:ext uri="{FF2B5EF4-FFF2-40B4-BE49-F238E27FC236}">
                  <a16:creationId xmlns:a16="http://schemas.microsoft.com/office/drawing/2014/main" id="{9B13C73F-7E7C-42E4-A2BD-70C714494161}"/>
                </a:ext>
              </a:extLst>
            </p:cNvPr>
            <p:cNvSpPr/>
            <p:nvPr/>
          </p:nvSpPr>
          <p:spPr>
            <a:xfrm>
              <a:off x="10816434" y="1044129"/>
              <a:ext cx="342521" cy="342521"/>
            </a:xfrm>
            <a:prstGeom prst="flowChartDecision">
              <a:avLst/>
            </a:prstGeom>
            <a:solidFill>
              <a:srgbClr val="2A759C"/>
            </a:solidFill>
            <a:ln>
              <a:solidFill>
                <a:srgbClr val="1E55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BP6</a:t>
              </a:r>
            </a:p>
          </p:txBody>
        </p:sp>
        <p:sp>
          <p:nvSpPr>
            <p:cNvPr id="78" name="Rektangel: avrundede hjørner 9">
              <a:extLst>
                <a:ext uri="{FF2B5EF4-FFF2-40B4-BE49-F238E27FC236}">
                  <a16:creationId xmlns:a16="http://schemas.microsoft.com/office/drawing/2014/main" id="{DC8D17D3-E3ED-4D7E-8FF7-AFB2B67481E4}"/>
                </a:ext>
              </a:extLst>
            </p:cNvPr>
            <p:cNvSpPr/>
            <p:nvPr/>
          </p:nvSpPr>
          <p:spPr>
            <a:xfrm>
              <a:off x="5986246" y="857249"/>
              <a:ext cx="1816896"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4430 w 1826563"/>
                <a:gd name="connsiteY0" fmla="*/ 119382 h 716280"/>
                <a:gd name="connsiteX1" fmla="*/ 133812 w 1826563"/>
                <a:gd name="connsiteY1" fmla="*/ 0 h 716280"/>
                <a:gd name="connsiteX2" fmla="*/ 1512393 w 1826563"/>
                <a:gd name="connsiteY2" fmla="*/ 0 h 716280"/>
                <a:gd name="connsiteX3" fmla="*/ 1631775 w 1826563"/>
                <a:gd name="connsiteY3" fmla="*/ 119382 h 716280"/>
                <a:gd name="connsiteX4" fmla="*/ 1631299 w 1826563"/>
                <a:gd name="connsiteY4" fmla="*/ 164318 h 716280"/>
                <a:gd name="connsiteX5" fmla="*/ 1826563 w 1826563"/>
                <a:gd name="connsiteY5" fmla="*/ 357200 h 716280"/>
                <a:gd name="connsiteX6" fmla="*/ 1633680 w 1826563"/>
                <a:gd name="connsiteY6" fmla="*/ 559606 h 716280"/>
                <a:gd name="connsiteX7" fmla="*/ 1631775 w 1826563"/>
                <a:gd name="connsiteY7" fmla="*/ 596898 h 716280"/>
                <a:gd name="connsiteX8" fmla="*/ 1512393 w 1826563"/>
                <a:gd name="connsiteY8" fmla="*/ 716280 h 716280"/>
                <a:gd name="connsiteX9" fmla="*/ 133812 w 1826563"/>
                <a:gd name="connsiteY9" fmla="*/ 716280 h 716280"/>
                <a:gd name="connsiteX10" fmla="*/ 14430 w 1826563"/>
                <a:gd name="connsiteY10" fmla="*/ 596898 h 716280"/>
                <a:gd name="connsiteX11" fmla="*/ 9667 w 1826563"/>
                <a:gd name="connsiteY11" fmla="*/ 554844 h 716280"/>
                <a:gd name="connsiteX12" fmla="*/ 209692 w 1826563"/>
                <a:gd name="connsiteY12" fmla="*/ 361960 h 716280"/>
                <a:gd name="connsiteX13" fmla="*/ 14430 w 1826563"/>
                <a:gd name="connsiteY13" fmla="*/ 161937 h 716280"/>
                <a:gd name="connsiteX14" fmla="*/ 14430 w 1826563"/>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24769 w 1836902"/>
                <a:gd name="connsiteY0" fmla="*/ 119382 h 716280"/>
                <a:gd name="connsiteX1" fmla="*/ 144151 w 1836902"/>
                <a:gd name="connsiteY1" fmla="*/ 0 h 716280"/>
                <a:gd name="connsiteX2" fmla="*/ 1522732 w 1836902"/>
                <a:gd name="connsiteY2" fmla="*/ 0 h 716280"/>
                <a:gd name="connsiteX3" fmla="*/ 1642114 w 1836902"/>
                <a:gd name="connsiteY3" fmla="*/ 119382 h 716280"/>
                <a:gd name="connsiteX4" fmla="*/ 1641638 w 1836902"/>
                <a:gd name="connsiteY4" fmla="*/ 164318 h 716280"/>
                <a:gd name="connsiteX5" fmla="*/ 1836902 w 1836902"/>
                <a:gd name="connsiteY5" fmla="*/ 357200 h 716280"/>
                <a:gd name="connsiteX6" fmla="*/ 1644019 w 1836902"/>
                <a:gd name="connsiteY6" fmla="*/ 559606 h 716280"/>
                <a:gd name="connsiteX7" fmla="*/ 1642114 w 1836902"/>
                <a:gd name="connsiteY7" fmla="*/ 596898 h 716280"/>
                <a:gd name="connsiteX8" fmla="*/ 1522732 w 1836902"/>
                <a:gd name="connsiteY8" fmla="*/ 716280 h 716280"/>
                <a:gd name="connsiteX9" fmla="*/ 144151 w 1836902"/>
                <a:gd name="connsiteY9" fmla="*/ 716280 h 716280"/>
                <a:gd name="connsiteX10" fmla="*/ 24769 w 1836902"/>
                <a:gd name="connsiteY10" fmla="*/ 596898 h 716280"/>
                <a:gd name="connsiteX11" fmla="*/ 20006 w 1836902"/>
                <a:gd name="connsiteY11" fmla="*/ 554844 h 716280"/>
                <a:gd name="connsiteX12" fmla="*/ 220031 w 1836902"/>
                <a:gd name="connsiteY12" fmla="*/ 361960 h 716280"/>
                <a:gd name="connsiteX13" fmla="*/ 24769 w 1836902"/>
                <a:gd name="connsiteY13" fmla="*/ 161937 h 716280"/>
                <a:gd name="connsiteX14" fmla="*/ 24769 w 1836902"/>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0025 w 1816896"/>
                <a:gd name="connsiteY12" fmla="*/ 361960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 name="connsiteX0" fmla="*/ 4763 w 1816896"/>
                <a:gd name="connsiteY0" fmla="*/ 119382 h 716280"/>
                <a:gd name="connsiteX1" fmla="*/ 124145 w 1816896"/>
                <a:gd name="connsiteY1" fmla="*/ 0 h 716280"/>
                <a:gd name="connsiteX2" fmla="*/ 1502726 w 1816896"/>
                <a:gd name="connsiteY2" fmla="*/ 0 h 716280"/>
                <a:gd name="connsiteX3" fmla="*/ 1622108 w 1816896"/>
                <a:gd name="connsiteY3" fmla="*/ 119382 h 716280"/>
                <a:gd name="connsiteX4" fmla="*/ 1621632 w 1816896"/>
                <a:gd name="connsiteY4" fmla="*/ 164318 h 716280"/>
                <a:gd name="connsiteX5" fmla="*/ 1816896 w 1816896"/>
                <a:gd name="connsiteY5" fmla="*/ 357200 h 716280"/>
                <a:gd name="connsiteX6" fmla="*/ 1624013 w 1816896"/>
                <a:gd name="connsiteY6" fmla="*/ 559606 h 716280"/>
                <a:gd name="connsiteX7" fmla="*/ 1622108 w 1816896"/>
                <a:gd name="connsiteY7" fmla="*/ 596898 h 716280"/>
                <a:gd name="connsiteX8" fmla="*/ 1502726 w 1816896"/>
                <a:gd name="connsiteY8" fmla="*/ 716280 h 716280"/>
                <a:gd name="connsiteX9" fmla="*/ 124145 w 1816896"/>
                <a:gd name="connsiteY9" fmla="*/ 716280 h 716280"/>
                <a:gd name="connsiteX10" fmla="*/ 4763 w 1816896"/>
                <a:gd name="connsiteY10" fmla="*/ 596898 h 716280"/>
                <a:gd name="connsiteX11" fmla="*/ 0 w 1816896"/>
                <a:gd name="connsiteY11" fmla="*/ 554844 h 716280"/>
                <a:gd name="connsiteX12" fmla="*/ 204787 w 1816896"/>
                <a:gd name="connsiteY12" fmla="*/ 359579 h 716280"/>
                <a:gd name="connsiteX13" fmla="*/ 4763 w 1816896"/>
                <a:gd name="connsiteY13" fmla="*/ 161937 h 716280"/>
                <a:gd name="connsiteX14" fmla="*/ 4763 w 1816896"/>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96" h="716280">
                  <a:moveTo>
                    <a:pt x="4763" y="119382"/>
                  </a:moveTo>
                  <a:cubicBezTo>
                    <a:pt x="4763" y="53449"/>
                    <a:pt x="58212" y="0"/>
                    <a:pt x="124145" y="0"/>
                  </a:cubicBezTo>
                  <a:lnTo>
                    <a:pt x="1502726" y="0"/>
                  </a:lnTo>
                  <a:cubicBezTo>
                    <a:pt x="1568659" y="0"/>
                    <a:pt x="1622108" y="53449"/>
                    <a:pt x="1622108" y="119382"/>
                  </a:cubicBezTo>
                  <a:cubicBezTo>
                    <a:pt x="1621949" y="134361"/>
                    <a:pt x="1621791" y="149339"/>
                    <a:pt x="1621632" y="164318"/>
                  </a:cubicBezTo>
                  <a:cubicBezTo>
                    <a:pt x="1746965" y="282932"/>
                    <a:pt x="1721249" y="265125"/>
                    <a:pt x="1816896" y="357200"/>
                  </a:cubicBezTo>
                  <a:cubicBezTo>
                    <a:pt x="1719662" y="463563"/>
                    <a:pt x="1735059" y="443852"/>
                    <a:pt x="1624013" y="559606"/>
                  </a:cubicBezTo>
                  <a:cubicBezTo>
                    <a:pt x="1624092" y="581696"/>
                    <a:pt x="1623273" y="582693"/>
                    <a:pt x="1622108" y="596898"/>
                  </a:cubicBezTo>
                  <a:cubicBezTo>
                    <a:pt x="1622108" y="662831"/>
                    <a:pt x="1568659" y="716280"/>
                    <a:pt x="1502726" y="716280"/>
                  </a:cubicBezTo>
                  <a:lnTo>
                    <a:pt x="124145" y="716280"/>
                  </a:lnTo>
                  <a:cubicBezTo>
                    <a:pt x="58212" y="716280"/>
                    <a:pt x="4763" y="662831"/>
                    <a:pt x="4763" y="596898"/>
                  </a:cubicBezTo>
                  <a:cubicBezTo>
                    <a:pt x="1137" y="568404"/>
                    <a:pt x="398" y="578523"/>
                    <a:pt x="0" y="554844"/>
                  </a:cubicBezTo>
                  <a:cubicBezTo>
                    <a:pt x="206772" y="357333"/>
                    <a:pt x="1985" y="549682"/>
                    <a:pt x="204787" y="359579"/>
                  </a:cubicBezTo>
                  <a:cubicBezTo>
                    <a:pt x="5307" y="163854"/>
                    <a:pt x="201612" y="361167"/>
                    <a:pt x="4763" y="161937"/>
                  </a:cubicBezTo>
                  <a:lnTo>
                    <a:pt x="4763" y="1193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rgbClr val="679551"/>
                  </a:solidFill>
                  <a:latin typeface="Calibri" panose="020F0502020204030204"/>
                </a:rPr>
                <a:t>    Gjennomføre</a:t>
              </a:r>
            </a:p>
            <a:p>
              <a:r>
                <a:rPr lang="nb-NO" sz="2200" dirty="0">
                  <a:solidFill>
                    <a:srgbClr val="679551"/>
                  </a:solidFill>
                  <a:latin typeface="Calibri" panose="020F0502020204030204"/>
                </a:rPr>
                <a:t>    Gjennomføringsfaser</a:t>
              </a:r>
            </a:p>
          </p:txBody>
        </p:sp>
        <p:sp>
          <p:nvSpPr>
            <p:cNvPr id="16" name="Beslutning 15">
              <a:extLst>
                <a:ext uri="{FF2B5EF4-FFF2-40B4-BE49-F238E27FC236}">
                  <a16:creationId xmlns:a16="http://schemas.microsoft.com/office/drawing/2014/main" id="{C33BB2AA-260F-452B-8E3B-AE0785BE7F76}"/>
                </a:ext>
              </a:extLst>
            </p:cNvPr>
            <p:cNvSpPr/>
            <p:nvPr/>
          </p:nvSpPr>
          <p:spPr>
            <a:xfrm>
              <a:off x="7391569" y="1044129"/>
              <a:ext cx="342521" cy="342521"/>
            </a:xfrm>
            <a:prstGeom prst="flowChartDecision">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BP4</a:t>
              </a:r>
            </a:p>
          </p:txBody>
        </p:sp>
        <p:sp>
          <p:nvSpPr>
            <p:cNvPr id="7" name="Likebent trekant 6">
              <a:extLst>
                <a:ext uri="{FF2B5EF4-FFF2-40B4-BE49-F238E27FC236}">
                  <a16:creationId xmlns:a16="http://schemas.microsoft.com/office/drawing/2014/main" id="{36AF7CCB-4351-4D65-95A6-8F1BB8898165}"/>
                </a:ext>
              </a:extLst>
            </p:cNvPr>
            <p:cNvSpPr/>
            <p:nvPr/>
          </p:nvSpPr>
          <p:spPr>
            <a:xfrm rot="5400000">
              <a:off x="1158627" y="543400"/>
              <a:ext cx="942975" cy="1343978"/>
            </a:xfrm>
            <a:prstGeom prst="triangle">
              <a:avLst>
                <a:gd name="adj" fmla="val 50808"/>
              </a:avLst>
            </a:prstGeom>
            <a:solidFill>
              <a:srgbClr val="DEEEEE"/>
            </a:solidFill>
            <a:ln>
              <a:solidFill>
                <a:srgbClr val="D4DDD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82868" tIns="91434" rIns="182868" bIns="91434" numCol="1" spcCol="0" rtlCol="0" fromWordArt="0" anchor="ctr" anchorCtr="0" forceAA="0" compatLnSpc="1">
              <a:prstTxWarp prst="textNoShape">
                <a:avLst/>
              </a:prstTxWarp>
              <a:noAutofit/>
            </a:bodyPr>
            <a:lstStyle/>
            <a:p>
              <a:pPr algn="ctr"/>
              <a:r>
                <a:rPr lang="nb-NO" sz="2800" dirty="0">
                  <a:solidFill>
                    <a:srgbClr val="336F7E"/>
                  </a:solidFill>
                  <a:latin typeface="Calibri" panose="020F0502020204030204"/>
                </a:rPr>
                <a:t>Idé</a:t>
              </a:r>
            </a:p>
          </p:txBody>
        </p:sp>
        <p:sp>
          <p:nvSpPr>
            <p:cNvPr id="9" name="Rektangel: avrundede hjørner 9">
              <a:extLst>
                <a:ext uri="{FF2B5EF4-FFF2-40B4-BE49-F238E27FC236}">
                  <a16:creationId xmlns:a16="http://schemas.microsoft.com/office/drawing/2014/main" id="{48A35E42-857B-49CE-82F4-A294115267D6}"/>
                </a:ext>
              </a:extLst>
            </p:cNvPr>
            <p:cNvSpPr/>
            <p:nvPr/>
          </p:nvSpPr>
          <p:spPr>
            <a:xfrm>
              <a:off x="2372158" y="857249"/>
              <a:ext cx="2000252" cy="716280"/>
            </a:xfrm>
            <a:custGeom>
              <a:avLst/>
              <a:gdLst>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19382 h 716280"/>
                <a:gd name="connsiteX0" fmla="*/ 0 w 1617345"/>
                <a:gd name="connsiteY0" fmla="*/ 119382 h 716280"/>
                <a:gd name="connsiteX1" fmla="*/ 119382 w 1617345"/>
                <a:gd name="connsiteY1" fmla="*/ 0 h 716280"/>
                <a:gd name="connsiteX2" fmla="*/ 1497963 w 1617345"/>
                <a:gd name="connsiteY2" fmla="*/ 0 h 716280"/>
                <a:gd name="connsiteX3" fmla="*/ 1617345 w 1617345"/>
                <a:gd name="connsiteY3" fmla="*/ 119382 h 716280"/>
                <a:gd name="connsiteX4" fmla="*/ 1617345 w 1617345"/>
                <a:gd name="connsiteY4" fmla="*/ 596898 h 716280"/>
                <a:gd name="connsiteX5" fmla="*/ 1497963 w 1617345"/>
                <a:gd name="connsiteY5" fmla="*/ 716280 h 716280"/>
                <a:gd name="connsiteX6" fmla="*/ 119382 w 1617345"/>
                <a:gd name="connsiteY6" fmla="*/ 716280 h 716280"/>
                <a:gd name="connsiteX7" fmla="*/ 0 w 1617345"/>
                <a:gd name="connsiteY7" fmla="*/ 596898 h 716280"/>
                <a:gd name="connsiteX8" fmla="*/ 0 w 1617345"/>
                <a:gd name="connsiteY8" fmla="*/ 161937 h 716280"/>
                <a:gd name="connsiteX9" fmla="*/ 0 w 1617345"/>
                <a:gd name="connsiteY9" fmla="*/ 119382 h 716280"/>
                <a:gd name="connsiteX0" fmla="*/ 2381 w 1619726"/>
                <a:gd name="connsiteY0" fmla="*/ 119382 h 716280"/>
                <a:gd name="connsiteX1" fmla="*/ 121763 w 1619726"/>
                <a:gd name="connsiteY1" fmla="*/ 0 h 716280"/>
                <a:gd name="connsiteX2" fmla="*/ 1500344 w 1619726"/>
                <a:gd name="connsiteY2" fmla="*/ 0 h 716280"/>
                <a:gd name="connsiteX3" fmla="*/ 1619726 w 1619726"/>
                <a:gd name="connsiteY3" fmla="*/ 119382 h 716280"/>
                <a:gd name="connsiteX4" fmla="*/ 1619726 w 1619726"/>
                <a:gd name="connsiteY4" fmla="*/ 596898 h 716280"/>
                <a:gd name="connsiteX5" fmla="*/ 1500344 w 1619726"/>
                <a:gd name="connsiteY5" fmla="*/ 716280 h 716280"/>
                <a:gd name="connsiteX6" fmla="*/ 121763 w 1619726"/>
                <a:gd name="connsiteY6" fmla="*/ 716280 h 716280"/>
                <a:gd name="connsiteX7" fmla="*/ 2381 w 1619726"/>
                <a:gd name="connsiteY7" fmla="*/ 596898 h 716280"/>
                <a:gd name="connsiteX8" fmla="*/ 0 w 1619726"/>
                <a:gd name="connsiteY8" fmla="*/ 338149 h 716280"/>
                <a:gd name="connsiteX9" fmla="*/ 2381 w 1619726"/>
                <a:gd name="connsiteY9" fmla="*/ 161937 h 716280"/>
                <a:gd name="connsiteX10" fmla="*/ 2381 w 1619726"/>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24 w 1805469"/>
                <a:gd name="connsiteY0" fmla="*/ 119382 h 716280"/>
                <a:gd name="connsiteX1" fmla="*/ 307506 w 1805469"/>
                <a:gd name="connsiteY1" fmla="*/ 0 h 716280"/>
                <a:gd name="connsiteX2" fmla="*/ 1686087 w 1805469"/>
                <a:gd name="connsiteY2" fmla="*/ 0 h 716280"/>
                <a:gd name="connsiteX3" fmla="*/ 1805469 w 1805469"/>
                <a:gd name="connsiteY3" fmla="*/ 119382 h 716280"/>
                <a:gd name="connsiteX4" fmla="*/ 1805469 w 1805469"/>
                <a:gd name="connsiteY4" fmla="*/ 596898 h 716280"/>
                <a:gd name="connsiteX5" fmla="*/ 1686087 w 1805469"/>
                <a:gd name="connsiteY5" fmla="*/ 716280 h 716280"/>
                <a:gd name="connsiteX6" fmla="*/ 307506 w 1805469"/>
                <a:gd name="connsiteY6" fmla="*/ 716280 h 716280"/>
                <a:gd name="connsiteX7" fmla="*/ 188124 w 1805469"/>
                <a:gd name="connsiteY7" fmla="*/ 596898 h 716280"/>
                <a:gd name="connsiteX8" fmla="*/ 5 w 1805469"/>
                <a:gd name="connsiteY8" fmla="*/ 354817 h 716280"/>
                <a:gd name="connsiteX9" fmla="*/ 188124 w 1805469"/>
                <a:gd name="connsiteY9" fmla="*/ 161937 h 716280"/>
                <a:gd name="connsiteX10" fmla="*/ 188124 w 1805469"/>
                <a:gd name="connsiteY10" fmla="*/ 119382 h 716280"/>
                <a:gd name="connsiteX0" fmla="*/ 197506 w 1814851"/>
                <a:gd name="connsiteY0" fmla="*/ 119382 h 716280"/>
                <a:gd name="connsiteX1" fmla="*/ 316888 w 1814851"/>
                <a:gd name="connsiteY1" fmla="*/ 0 h 716280"/>
                <a:gd name="connsiteX2" fmla="*/ 1695469 w 1814851"/>
                <a:gd name="connsiteY2" fmla="*/ 0 h 716280"/>
                <a:gd name="connsiteX3" fmla="*/ 1814851 w 1814851"/>
                <a:gd name="connsiteY3" fmla="*/ 119382 h 716280"/>
                <a:gd name="connsiteX4" fmla="*/ 1814851 w 1814851"/>
                <a:gd name="connsiteY4" fmla="*/ 596898 h 716280"/>
                <a:gd name="connsiteX5" fmla="*/ 1695469 w 1814851"/>
                <a:gd name="connsiteY5" fmla="*/ 716280 h 716280"/>
                <a:gd name="connsiteX6" fmla="*/ 316888 w 1814851"/>
                <a:gd name="connsiteY6" fmla="*/ 716280 h 716280"/>
                <a:gd name="connsiteX7" fmla="*/ 197506 w 1814851"/>
                <a:gd name="connsiteY7" fmla="*/ 596898 h 716280"/>
                <a:gd name="connsiteX8" fmla="*/ 9387 w 1814851"/>
                <a:gd name="connsiteY8" fmla="*/ 354817 h 716280"/>
                <a:gd name="connsiteX9" fmla="*/ 197506 w 1814851"/>
                <a:gd name="connsiteY9" fmla="*/ 161937 h 716280"/>
                <a:gd name="connsiteX10" fmla="*/ 197506 w 1814851"/>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201790 w 1819135"/>
                <a:gd name="connsiteY0" fmla="*/ 119382 h 716280"/>
                <a:gd name="connsiteX1" fmla="*/ 321172 w 1819135"/>
                <a:gd name="connsiteY1" fmla="*/ 0 h 716280"/>
                <a:gd name="connsiteX2" fmla="*/ 1699753 w 1819135"/>
                <a:gd name="connsiteY2" fmla="*/ 0 h 716280"/>
                <a:gd name="connsiteX3" fmla="*/ 1819135 w 1819135"/>
                <a:gd name="connsiteY3" fmla="*/ 119382 h 716280"/>
                <a:gd name="connsiteX4" fmla="*/ 1819135 w 1819135"/>
                <a:gd name="connsiteY4" fmla="*/ 596898 h 716280"/>
                <a:gd name="connsiteX5" fmla="*/ 1699753 w 1819135"/>
                <a:gd name="connsiteY5" fmla="*/ 716280 h 716280"/>
                <a:gd name="connsiteX6" fmla="*/ 321172 w 1819135"/>
                <a:gd name="connsiteY6" fmla="*/ 716280 h 716280"/>
                <a:gd name="connsiteX7" fmla="*/ 201790 w 1819135"/>
                <a:gd name="connsiteY7" fmla="*/ 596898 h 716280"/>
                <a:gd name="connsiteX8" fmla="*/ 13671 w 1819135"/>
                <a:gd name="connsiteY8" fmla="*/ 354817 h 716280"/>
                <a:gd name="connsiteX9" fmla="*/ 201790 w 1819135"/>
                <a:gd name="connsiteY9" fmla="*/ 161937 h 716280"/>
                <a:gd name="connsiteX10" fmla="*/ 201790 w 1819135"/>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0 w 1805464"/>
                <a:gd name="connsiteY8" fmla="*/ 354817 h 716280"/>
                <a:gd name="connsiteX9" fmla="*/ 188119 w 1805464"/>
                <a:gd name="connsiteY9" fmla="*/ 161937 h 716280"/>
                <a:gd name="connsiteX10" fmla="*/ 188119 w 1805464"/>
                <a:gd name="connsiteY10"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5738 w 1805464"/>
                <a:gd name="connsiteY8" fmla="*/ 559606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8119 w 1805464"/>
                <a:gd name="connsiteY8" fmla="*/ 504837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5464 w 1805464"/>
                <a:gd name="connsiteY4" fmla="*/ 596898 h 716280"/>
                <a:gd name="connsiteX5" fmla="*/ 1686082 w 1805464"/>
                <a:gd name="connsiteY5" fmla="*/ 716280 h 716280"/>
                <a:gd name="connsiteX6" fmla="*/ 307501 w 1805464"/>
                <a:gd name="connsiteY6" fmla="*/ 716280 h 716280"/>
                <a:gd name="connsiteX7" fmla="*/ 188119 w 1805464"/>
                <a:gd name="connsiteY7" fmla="*/ 596898 h 716280"/>
                <a:gd name="connsiteX8" fmla="*/ 183356 w 1805464"/>
                <a:gd name="connsiteY8" fmla="*/ 554844 h 716280"/>
                <a:gd name="connsiteX9" fmla="*/ 0 w 1805464"/>
                <a:gd name="connsiteY9" fmla="*/ 354817 h 716280"/>
                <a:gd name="connsiteX10" fmla="*/ 188119 w 1805464"/>
                <a:gd name="connsiteY10" fmla="*/ 161937 h 716280"/>
                <a:gd name="connsiteX11" fmla="*/ 188119 w 1805464"/>
                <a:gd name="connsiteY11" fmla="*/ 119382 h 716280"/>
                <a:gd name="connsiteX0" fmla="*/ 188119 w 1805464"/>
                <a:gd name="connsiteY0" fmla="*/ 119382 h 716280"/>
                <a:gd name="connsiteX1" fmla="*/ 307501 w 1805464"/>
                <a:gd name="connsiteY1" fmla="*/ 0 h 716280"/>
                <a:gd name="connsiteX2" fmla="*/ 1686082 w 1805464"/>
                <a:gd name="connsiteY2" fmla="*/ 0 h 716280"/>
                <a:gd name="connsiteX3" fmla="*/ 1805464 w 1805464"/>
                <a:gd name="connsiteY3" fmla="*/ 119382 h 716280"/>
                <a:gd name="connsiteX4" fmla="*/ 1804988 w 1805464"/>
                <a:gd name="connsiteY4" fmla="*/ 164318 h 716280"/>
                <a:gd name="connsiteX5" fmla="*/ 1805464 w 1805464"/>
                <a:gd name="connsiteY5" fmla="*/ 596898 h 716280"/>
                <a:gd name="connsiteX6" fmla="*/ 1686082 w 1805464"/>
                <a:gd name="connsiteY6" fmla="*/ 716280 h 716280"/>
                <a:gd name="connsiteX7" fmla="*/ 307501 w 1805464"/>
                <a:gd name="connsiteY7" fmla="*/ 716280 h 716280"/>
                <a:gd name="connsiteX8" fmla="*/ 188119 w 1805464"/>
                <a:gd name="connsiteY8" fmla="*/ 596898 h 716280"/>
                <a:gd name="connsiteX9" fmla="*/ 183356 w 1805464"/>
                <a:gd name="connsiteY9" fmla="*/ 554844 h 716280"/>
                <a:gd name="connsiteX10" fmla="*/ 0 w 1805464"/>
                <a:gd name="connsiteY10" fmla="*/ 354817 h 716280"/>
                <a:gd name="connsiteX11" fmla="*/ 188119 w 1805464"/>
                <a:gd name="connsiteY11" fmla="*/ 161937 h 716280"/>
                <a:gd name="connsiteX12" fmla="*/ 188119 w 1805464"/>
                <a:gd name="connsiteY12" fmla="*/ 119382 h 716280"/>
                <a:gd name="connsiteX0" fmla="*/ 188119 w 1847480"/>
                <a:gd name="connsiteY0" fmla="*/ 119382 h 716280"/>
                <a:gd name="connsiteX1" fmla="*/ 307501 w 1847480"/>
                <a:gd name="connsiteY1" fmla="*/ 0 h 716280"/>
                <a:gd name="connsiteX2" fmla="*/ 1686082 w 1847480"/>
                <a:gd name="connsiteY2" fmla="*/ 0 h 716280"/>
                <a:gd name="connsiteX3" fmla="*/ 1805464 w 1847480"/>
                <a:gd name="connsiteY3" fmla="*/ 119382 h 716280"/>
                <a:gd name="connsiteX4" fmla="*/ 1804988 w 1847480"/>
                <a:gd name="connsiteY4" fmla="*/ 164318 h 716280"/>
                <a:gd name="connsiteX5" fmla="*/ 1805464 w 1847480"/>
                <a:gd name="connsiteY5" fmla="*/ 596898 h 716280"/>
                <a:gd name="connsiteX6" fmla="*/ 1686082 w 1847480"/>
                <a:gd name="connsiteY6" fmla="*/ 716280 h 716280"/>
                <a:gd name="connsiteX7" fmla="*/ 307501 w 1847480"/>
                <a:gd name="connsiteY7" fmla="*/ 716280 h 716280"/>
                <a:gd name="connsiteX8" fmla="*/ 188119 w 1847480"/>
                <a:gd name="connsiteY8" fmla="*/ 596898 h 716280"/>
                <a:gd name="connsiteX9" fmla="*/ 183356 w 1847480"/>
                <a:gd name="connsiteY9" fmla="*/ 554844 h 716280"/>
                <a:gd name="connsiteX10" fmla="*/ 0 w 1847480"/>
                <a:gd name="connsiteY10" fmla="*/ 354817 h 716280"/>
                <a:gd name="connsiteX11" fmla="*/ 188119 w 1847480"/>
                <a:gd name="connsiteY11" fmla="*/ 161937 h 716280"/>
                <a:gd name="connsiteX12" fmla="*/ 188119 w 1847480"/>
                <a:gd name="connsiteY12" fmla="*/ 119382 h 716280"/>
                <a:gd name="connsiteX0" fmla="*/ 188119 w 1814989"/>
                <a:gd name="connsiteY0" fmla="*/ 119382 h 716280"/>
                <a:gd name="connsiteX1" fmla="*/ 307501 w 1814989"/>
                <a:gd name="connsiteY1" fmla="*/ 0 h 716280"/>
                <a:gd name="connsiteX2" fmla="*/ 1686082 w 1814989"/>
                <a:gd name="connsiteY2" fmla="*/ 0 h 716280"/>
                <a:gd name="connsiteX3" fmla="*/ 1805464 w 1814989"/>
                <a:gd name="connsiteY3" fmla="*/ 119382 h 716280"/>
                <a:gd name="connsiteX4" fmla="*/ 1804988 w 1814989"/>
                <a:gd name="connsiteY4" fmla="*/ 164318 h 716280"/>
                <a:gd name="connsiteX5" fmla="*/ 1807369 w 1814989"/>
                <a:gd name="connsiteY5" fmla="*/ 559606 h 716280"/>
                <a:gd name="connsiteX6" fmla="*/ 1805464 w 1814989"/>
                <a:gd name="connsiteY6" fmla="*/ 596898 h 716280"/>
                <a:gd name="connsiteX7" fmla="*/ 1686082 w 1814989"/>
                <a:gd name="connsiteY7" fmla="*/ 716280 h 716280"/>
                <a:gd name="connsiteX8" fmla="*/ 307501 w 1814989"/>
                <a:gd name="connsiteY8" fmla="*/ 716280 h 716280"/>
                <a:gd name="connsiteX9" fmla="*/ 188119 w 1814989"/>
                <a:gd name="connsiteY9" fmla="*/ 596898 h 716280"/>
                <a:gd name="connsiteX10" fmla="*/ 183356 w 1814989"/>
                <a:gd name="connsiteY10" fmla="*/ 554844 h 716280"/>
                <a:gd name="connsiteX11" fmla="*/ 0 w 1814989"/>
                <a:gd name="connsiteY11" fmla="*/ 354817 h 716280"/>
                <a:gd name="connsiteX12" fmla="*/ 188119 w 1814989"/>
                <a:gd name="connsiteY12" fmla="*/ 161937 h 716280"/>
                <a:gd name="connsiteX13" fmla="*/ 188119 w 1814989"/>
                <a:gd name="connsiteY13" fmla="*/ 119382 h 716280"/>
                <a:gd name="connsiteX0" fmla="*/ 188119 w 1848069"/>
                <a:gd name="connsiteY0" fmla="*/ 119382 h 716280"/>
                <a:gd name="connsiteX1" fmla="*/ 307501 w 1848069"/>
                <a:gd name="connsiteY1" fmla="*/ 0 h 716280"/>
                <a:gd name="connsiteX2" fmla="*/ 1686082 w 1848069"/>
                <a:gd name="connsiteY2" fmla="*/ 0 h 716280"/>
                <a:gd name="connsiteX3" fmla="*/ 1805464 w 1848069"/>
                <a:gd name="connsiteY3" fmla="*/ 119382 h 716280"/>
                <a:gd name="connsiteX4" fmla="*/ 1804988 w 1848069"/>
                <a:gd name="connsiteY4" fmla="*/ 164318 h 716280"/>
                <a:gd name="connsiteX5" fmla="*/ 1807369 w 1848069"/>
                <a:gd name="connsiteY5" fmla="*/ 559606 h 716280"/>
                <a:gd name="connsiteX6" fmla="*/ 1805464 w 1848069"/>
                <a:gd name="connsiteY6" fmla="*/ 596898 h 716280"/>
                <a:gd name="connsiteX7" fmla="*/ 1686082 w 1848069"/>
                <a:gd name="connsiteY7" fmla="*/ 716280 h 716280"/>
                <a:gd name="connsiteX8" fmla="*/ 307501 w 1848069"/>
                <a:gd name="connsiteY8" fmla="*/ 716280 h 716280"/>
                <a:gd name="connsiteX9" fmla="*/ 188119 w 1848069"/>
                <a:gd name="connsiteY9" fmla="*/ 596898 h 716280"/>
                <a:gd name="connsiteX10" fmla="*/ 183356 w 1848069"/>
                <a:gd name="connsiteY10" fmla="*/ 554844 h 716280"/>
                <a:gd name="connsiteX11" fmla="*/ 0 w 1848069"/>
                <a:gd name="connsiteY11" fmla="*/ 354817 h 716280"/>
                <a:gd name="connsiteX12" fmla="*/ 188119 w 1848069"/>
                <a:gd name="connsiteY12" fmla="*/ 161937 h 716280"/>
                <a:gd name="connsiteX13" fmla="*/ 188119 w 1848069"/>
                <a:gd name="connsiteY13" fmla="*/ 119382 h 716280"/>
                <a:gd name="connsiteX0" fmla="*/ 188119 w 1843092"/>
                <a:gd name="connsiteY0" fmla="*/ 119382 h 716280"/>
                <a:gd name="connsiteX1" fmla="*/ 307501 w 1843092"/>
                <a:gd name="connsiteY1" fmla="*/ 0 h 716280"/>
                <a:gd name="connsiteX2" fmla="*/ 1686082 w 1843092"/>
                <a:gd name="connsiteY2" fmla="*/ 0 h 716280"/>
                <a:gd name="connsiteX3" fmla="*/ 1805464 w 1843092"/>
                <a:gd name="connsiteY3" fmla="*/ 119382 h 716280"/>
                <a:gd name="connsiteX4" fmla="*/ 1804988 w 1843092"/>
                <a:gd name="connsiteY4" fmla="*/ 164318 h 716280"/>
                <a:gd name="connsiteX5" fmla="*/ 1843089 w 1843092"/>
                <a:gd name="connsiteY5" fmla="*/ 373868 h 716280"/>
                <a:gd name="connsiteX6" fmla="*/ 1807369 w 1843092"/>
                <a:gd name="connsiteY6" fmla="*/ 559606 h 716280"/>
                <a:gd name="connsiteX7" fmla="*/ 1805464 w 1843092"/>
                <a:gd name="connsiteY7" fmla="*/ 596898 h 716280"/>
                <a:gd name="connsiteX8" fmla="*/ 1686082 w 1843092"/>
                <a:gd name="connsiteY8" fmla="*/ 716280 h 716280"/>
                <a:gd name="connsiteX9" fmla="*/ 307501 w 1843092"/>
                <a:gd name="connsiteY9" fmla="*/ 716280 h 716280"/>
                <a:gd name="connsiteX10" fmla="*/ 188119 w 1843092"/>
                <a:gd name="connsiteY10" fmla="*/ 596898 h 716280"/>
                <a:gd name="connsiteX11" fmla="*/ 183356 w 1843092"/>
                <a:gd name="connsiteY11" fmla="*/ 554844 h 716280"/>
                <a:gd name="connsiteX12" fmla="*/ 0 w 1843092"/>
                <a:gd name="connsiteY12" fmla="*/ 354817 h 716280"/>
                <a:gd name="connsiteX13" fmla="*/ 188119 w 1843092"/>
                <a:gd name="connsiteY13" fmla="*/ 161937 h 716280"/>
                <a:gd name="connsiteX14" fmla="*/ 188119 w 184309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 name="connsiteX0" fmla="*/ 188119 w 2000252"/>
                <a:gd name="connsiteY0" fmla="*/ 119382 h 716280"/>
                <a:gd name="connsiteX1" fmla="*/ 307501 w 2000252"/>
                <a:gd name="connsiteY1" fmla="*/ 0 h 716280"/>
                <a:gd name="connsiteX2" fmla="*/ 1686082 w 2000252"/>
                <a:gd name="connsiteY2" fmla="*/ 0 h 716280"/>
                <a:gd name="connsiteX3" fmla="*/ 1805464 w 2000252"/>
                <a:gd name="connsiteY3" fmla="*/ 119382 h 716280"/>
                <a:gd name="connsiteX4" fmla="*/ 1804988 w 2000252"/>
                <a:gd name="connsiteY4" fmla="*/ 164318 h 716280"/>
                <a:gd name="connsiteX5" fmla="*/ 2000252 w 2000252"/>
                <a:gd name="connsiteY5" fmla="*/ 357200 h 716280"/>
                <a:gd name="connsiteX6" fmla="*/ 1807369 w 2000252"/>
                <a:gd name="connsiteY6" fmla="*/ 559606 h 716280"/>
                <a:gd name="connsiteX7" fmla="*/ 1805464 w 2000252"/>
                <a:gd name="connsiteY7" fmla="*/ 596898 h 716280"/>
                <a:gd name="connsiteX8" fmla="*/ 1686082 w 2000252"/>
                <a:gd name="connsiteY8" fmla="*/ 716280 h 716280"/>
                <a:gd name="connsiteX9" fmla="*/ 307501 w 2000252"/>
                <a:gd name="connsiteY9" fmla="*/ 716280 h 716280"/>
                <a:gd name="connsiteX10" fmla="*/ 188119 w 2000252"/>
                <a:gd name="connsiteY10" fmla="*/ 596898 h 716280"/>
                <a:gd name="connsiteX11" fmla="*/ 183356 w 2000252"/>
                <a:gd name="connsiteY11" fmla="*/ 554844 h 716280"/>
                <a:gd name="connsiteX12" fmla="*/ 0 w 2000252"/>
                <a:gd name="connsiteY12" fmla="*/ 354817 h 716280"/>
                <a:gd name="connsiteX13" fmla="*/ 188119 w 2000252"/>
                <a:gd name="connsiteY13" fmla="*/ 161937 h 716280"/>
                <a:gd name="connsiteX14" fmla="*/ 188119 w 2000252"/>
                <a:gd name="connsiteY14" fmla="*/ 119382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0252" h="716280">
                  <a:moveTo>
                    <a:pt x="188119" y="119382"/>
                  </a:moveTo>
                  <a:cubicBezTo>
                    <a:pt x="188119" y="53449"/>
                    <a:pt x="241568" y="0"/>
                    <a:pt x="307501" y="0"/>
                  </a:cubicBezTo>
                  <a:lnTo>
                    <a:pt x="1686082" y="0"/>
                  </a:lnTo>
                  <a:cubicBezTo>
                    <a:pt x="1752015" y="0"/>
                    <a:pt x="1805464" y="53449"/>
                    <a:pt x="1805464" y="119382"/>
                  </a:cubicBezTo>
                  <a:cubicBezTo>
                    <a:pt x="1805305" y="134361"/>
                    <a:pt x="1805147" y="149339"/>
                    <a:pt x="1804988" y="164318"/>
                  </a:cubicBezTo>
                  <a:cubicBezTo>
                    <a:pt x="1930321" y="282932"/>
                    <a:pt x="1904605" y="265125"/>
                    <a:pt x="2000252" y="357200"/>
                  </a:cubicBezTo>
                  <a:cubicBezTo>
                    <a:pt x="1903018" y="463563"/>
                    <a:pt x="1918415" y="443852"/>
                    <a:pt x="1807369" y="559606"/>
                  </a:cubicBezTo>
                  <a:cubicBezTo>
                    <a:pt x="1807448" y="581696"/>
                    <a:pt x="1806629" y="582693"/>
                    <a:pt x="1805464" y="596898"/>
                  </a:cubicBezTo>
                  <a:cubicBezTo>
                    <a:pt x="1805464" y="662831"/>
                    <a:pt x="1752015" y="716280"/>
                    <a:pt x="1686082" y="716280"/>
                  </a:cubicBezTo>
                  <a:lnTo>
                    <a:pt x="307501" y="716280"/>
                  </a:lnTo>
                  <a:cubicBezTo>
                    <a:pt x="241568" y="716280"/>
                    <a:pt x="188119" y="662831"/>
                    <a:pt x="188119" y="596898"/>
                  </a:cubicBezTo>
                  <a:cubicBezTo>
                    <a:pt x="184493" y="568404"/>
                    <a:pt x="183754" y="578523"/>
                    <a:pt x="183356" y="554844"/>
                  </a:cubicBezTo>
                  <a:cubicBezTo>
                    <a:pt x="152003" y="514497"/>
                    <a:pt x="121047" y="490151"/>
                    <a:pt x="0" y="354817"/>
                  </a:cubicBezTo>
                  <a:cubicBezTo>
                    <a:pt x="69602" y="275773"/>
                    <a:pt x="99218" y="256393"/>
                    <a:pt x="188119" y="161937"/>
                  </a:cubicBezTo>
                  <a:lnTo>
                    <a:pt x="188119" y="119382"/>
                  </a:lnTo>
                  <a:close/>
                </a:path>
              </a:pathLst>
            </a:custGeom>
            <a:solidFill>
              <a:srgbClr val="DEEEEE"/>
            </a:solidFill>
            <a:ln>
              <a:solidFill>
                <a:srgbClr val="D4D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srgbClr val="336F7E"/>
                  </a:solidFill>
                  <a:latin typeface="Calibri" panose="020F0502020204030204"/>
                </a:rPr>
                <a:t>Konsept</a:t>
              </a:r>
            </a:p>
            <a:p>
              <a:pPr algn="ctr"/>
              <a:r>
                <a:rPr lang="nb-NO" sz="2200" dirty="0">
                  <a:solidFill>
                    <a:srgbClr val="336F7E"/>
                  </a:solidFill>
                  <a:latin typeface="Calibri" panose="020F0502020204030204"/>
                </a:rPr>
                <a:t>Idé, Behov, Mål</a:t>
              </a:r>
            </a:p>
          </p:txBody>
        </p:sp>
        <p:sp>
          <p:nvSpPr>
            <p:cNvPr id="13" name="Beslutning 12">
              <a:extLst>
                <a:ext uri="{FF2B5EF4-FFF2-40B4-BE49-F238E27FC236}">
                  <a16:creationId xmlns:a16="http://schemas.microsoft.com/office/drawing/2014/main" id="{5E7EC3FD-0E83-4E22-B303-C319BECA33DA}"/>
                </a:ext>
              </a:extLst>
            </p:cNvPr>
            <p:cNvSpPr/>
            <p:nvPr/>
          </p:nvSpPr>
          <p:spPr>
            <a:xfrm>
              <a:off x="3966705" y="1044129"/>
              <a:ext cx="342521" cy="342521"/>
            </a:xfrm>
            <a:prstGeom prst="flowChartDecision">
              <a:avLst/>
            </a:prstGeom>
            <a:solidFill>
              <a:srgbClr val="54AF46"/>
            </a:solidFill>
            <a:ln>
              <a:solidFill>
                <a:srgbClr val="4B9C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BP2</a:t>
              </a:r>
            </a:p>
          </p:txBody>
        </p:sp>
        <p:sp>
          <p:nvSpPr>
            <p:cNvPr id="14" name="Beslutning 13">
              <a:extLst>
                <a:ext uri="{FF2B5EF4-FFF2-40B4-BE49-F238E27FC236}">
                  <a16:creationId xmlns:a16="http://schemas.microsoft.com/office/drawing/2014/main" id="{C430E3D2-39A0-48A4-8541-E5260D0ABCFF}"/>
                </a:ext>
              </a:extLst>
            </p:cNvPr>
            <p:cNvSpPr/>
            <p:nvPr/>
          </p:nvSpPr>
          <p:spPr>
            <a:xfrm>
              <a:off x="2427940" y="1044129"/>
              <a:ext cx="342521" cy="342521"/>
            </a:xfrm>
            <a:prstGeom prst="flowChartDecision">
              <a:avLst/>
            </a:prstGeom>
            <a:solidFill>
              <a:srgbClr val="2A759C"/>
            </a:solidFill>
            <a:ln>
              <a:solidFill>
                <a:srgbClr val="1E55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b-NO" sz="1600" dirty="0">
                  <a:solidFill>
                    <a:prstClr val="white"/>
                  </a:solidFill>
                  <a:latin typeface="Calibri" panose="020F0502020204030204"/>
                </a:rPr>
                <a:t>BP1</a:t>
              </a:r>
            </a:p>
          </p:txBody>
        </p:sp>
      </p:grpSp>
      <p:sp>
        <p:nvSpPr>
          <p:cNvPr id="124" name="Rektangel 123">
            <a:extLst>
              <a:ext uri="{FF2B5EF4-FFF2-40B4-BE49-F238E27FC236}">
                <a16:creationId xmlns:a16="http://schemas.microsoft.com/office/drawing/2014/main" id="{549E4735-6ED5-4C0E-BB20-8C74D71D0ACE}"/>
              </a:ext>
            </a:extLst>
          </p:cNvPr>
          <p:cNvSpPr/>
          <p:nvPr/>
        </p:nvSpPr>
        <p:spPr>
          <a:xfrm rot="3460342">
            <a:off x="13118658" y="3771390"/>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white"/>
                </a:solidFill>
                <a:latin typeface="Calibri" panose="020F0502020204030204"/>
              </a:rPr>
              <a:t>Krav</a:t>
            </a:r>
          </a:p>
        </p:txBody>
      </p:sp>
      <p:sp>
        <p:nvSpPr>
          <p:cNvPr id="125" name="Rektangel 124">
            <a:extLst>
              <a:ext uri="{FF2B5EF4-FFF2-40B4-BE49-F238E27FC236}">
                <a16:creationId xmlns:a16="http://schemas.microsoft.com/office/drawing/2014/main" id="{D2E1EB88-1D7D-4642-99D9-F4C0F79E4A7E}"/>
              </a:ext>
            </a:extLst>
          </p:cNvPr>
          <p:cNvSpPr/>
          <p:nvPr/>
        </p:nvSpPr>
        <p:spPr>
          <a:xfrm rot="17978621">
            <a:off x="13098561" y="6368777"/>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black"/>
                </a:solidFill>
                <a:latin typeface="Calibri" panose="020F0502020204030204"/>
              </a:rPr>
              <a:t>Design</a:t>
            </a:r>
          </a:p>
        </p:txBody>
      </p:sp>
      <p:sp>
        <p:nvSpPr>
          <p:cNvPr id="126" name="Rektangel 125">
            <a:extLst>
              <a:ext uri="{FF2B5EF4-FFF2-40B4-BE49-F238E27FC236}">
                <a16:creationId xmlns:a16="http://schemas.microsoft.com/office/drawing/2014/main" id="{C8ED5429-D6BF-407F-857F-D1754FF232F2}"/>
              </a:ext>
            </a:extLst>
          </p:cNvPr>
          <p:cNvSpPr/>
          <p:nvPr/>
        </p:nvSpPr>
        <p:spPr>
          <a:xfrm>
            <a:off x="10863049" y="7738068"/>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black"/>
                </a:solidFill>
                <a:latin typeface="Calibri" panose="020F0502020204030204"/>
              </a:rPr>
              <a:t>Utvikling</a:t>
            </a:r>
          </a:p>
        </p:txBody>
      </p:sp>
      <p:sp>
        <p:nvSpPr>
          <p:cNvPr id="127" name="Rektangel 126">
            <a:extLst>
              <a:ext uri="{FF2B5EF4-FFF2-40B4-BE49-F238E27FC236}">
                <a16:creationId xmlns:a16="http://schemas.microsoft.com/office/drawing/2014/main" id="{51DE16C4-D9A3-4BCA-BAFF-8CBE7753482C}"/>
              </a:ext>
            </a:extLst>
          </p:cNvPr>
          <p:cNvSpPr/>
          <p:nvPr/>
        </p:nvSpPr>
        <p:spPr>
          <a:xfrm rot="3629241">
            <a:off x="8636914" y="6378802"/>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black"/>
                </a:solidFill>
                <a:latin typeface="Calibri" panose="020F0502020204030204"/>
              </a:rPr>
              <a:t>Test</a:t>
            </a:r>
          </a:p>
        </p:txBody>
      </p:sp>
      <p:sp>
        <p:nvSpPr>
          <p:cNvPr id="128" name="Rektangel 127">
            <a:extLst>
              <a:ext uri="{FF2B5EF4-FFF2-40B4-BE49-F238E27FC236}">
                <a16:creationId xmlns:a16="http://schemas.microsoft.com/office/drawing/2014/main" id="{5AA6D305-3B94-4C4B-8700-05139BC8B9AA}"/>
              </a:ext>
            </a:extLst>
          </p:cNvPr>
          <p:cNvSpPr/>
          <p:nvPr/>
        </p:nvSpPr>
        <p:spPr>
          <a:xfrm rot="17978621">
            <a:off x="8712083" y="3937643"/>
            <a:ext cx="2907537"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black"/>
                </a:solidFill>
                <a:latin typeface="Calibri" panose="020F0502020204030204"/>
              </a:rPr>
              <a:t>Produksjons</a:t>
            </a:r>
            <a:br>
              <a:rPr lang="nb-NO" dirty="0">
                <a:solidFill>
                  <a:prstClr val="black"/>
                </a:solidFill>
                <a:latin typeface="Calibri" panose="020F0502020204030204"/>
              </a:rPr>
            </a:br>
            <a:r>
              <a:rPr lang="nb-NO" dirty="0">
                <a:solidFill>
                  <a:prstClr val="black"/>
                </a:solidFill>
                <a:latin typeface="Calibri" panose="020F0502020204030204"/>
              </a:rPr>
              <a:t>setting</a:t>
            </a:r>
          </a:p>
        </p:txBody>
      </p:sp>
      <p:sp>
        <p:nvSpPr>
          <p:cNvPr id="129" name="Rektangel 128">
            <a:extLst>
              <a:ext uri="{FF2B5EF4-FFF2-40B4-BE49-F238E27FC236}">
                <a16:creationId xmlns:a16="http://schemas.microsoft.com/office/drawing/2014/main" id="{BA1B49C4-42C4-450A-90F6-13F0AAB7C635}"/>
              </a:ext>
            </a:extLst>
          </p:cNvPr>
          <p:cNvSpPr/>
          <p:nvPr/>
        </p:nvSpPr>
        <p:spPr>
          <a:xfrm>
            <a:off x="10818330" y="2643306"/>
            <a:ext cx="2772663" cy="94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white"/>
                </a:solidFill>
                <a:latin typeface="Calibri" panose="020F0502020204030204"/>
              </a:rPr>
              <a:t>Planlegg </a:t>
            </a:r>
            <a:br>
              <a:rPr lang="nb-NO" dirty="0">
                <a:solidFill>
                  <a:prstClr val="white"/>
                </a:solidFill>
                <a:latin typeface="Calibri" panose="020F0502020204030204"/>
              </a:rPr>
            </a:br>
            <a:r>
              <a:rPr lang="nb-NO" dirty="0">
                <a:solidFill>
                  <a:prstClr val="white"/>
                </a:solidFill>
                <a:latin typeface="Calibri" panose="020F0502020204030204"/>
              </a:rPr>
              <a:t>leveranse</a:t>
            </a:r>
          </a:p>
        </p:txBody>
      </p:sp>
      <p:sp>
        <p:nvSpPr>
          <p:cNvPr id="2" name="Pil: høyre 1">
            <a:extLst>
              <a:ext uri="{FF2B5EF4-FFF2-40B4-BE49-F238E27FC236}">
                <a16:creationId xmlns:a16="http://schemas.microsoft.com/office/drawing/2014/main" id="{6BD95A40-BFDE-47F0-9FF1-6B644ADCC1F7}"/>
              </a:ext>
            </a:extLst>
          </p:cNvPr>
          <p:cNvSpPr/>
          <p:nvPr/>
        </p:nvSpPr>
        <p:spPr>
          <a:xfrm rot="2081834">
            <a:off x="13099181" y="3641876"/>
            <a:ext cx="521742" cy="501823"/>
          </a:xfrm>
          <a:prstGeom prst="rightArrow">
            <a:avLst>
              <a:gd name="adj1" fmla="val 50000"/>
              <a:gd name="adj2" fmla="val 62706"/>
            </a:avLst>
          </a:prstGeom>
          <a:solidFill>
            <a:srgbClr val="548235"/>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4" name="Pil: høyre 63">
            <a:extLst>
              <a:ext uri="{FF2B5EF4-FFF2-40B4-BE49-F238E27FC236}">
                <a16:creationId xmlns:a16="http://schemas.microsoft.com/office/drawing/2014/main" id="{2BBB014C-D3A7-4827-9B7E-AF5D0F1E2BB4}"/>
              </a:ext>
            </a:extLst>
          </p:cNvPr>
          <p:cNvSpPr/>
          <p:nvPr/>
        </p:nvSpPr>
        <p:spPr>
          <a:xfrm rot="5388795">
            <a:off x="14223232" y="5500431"/>
            <a:ext cx="576994" cy="501823"/>
          </a:xfrm>
          <a:prstGeom prst="rightArrow">
            <a:avLst>
              <a:gd name="adj1" fmla="val 50000"/>
              <a:gd name="adj2" fmla="val 62706"/>
            </a:avLst>
          </a:prstGeom>
          <a:solidFill>
            <a:srgbClr val="649AAD"/>
          </a:solidFill>
          <a:ln>
            <a:solidFill>
              <a:srgbClr val="649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5" name="Pil: høyre 64">
            <a:extLst>
              <a:ext uri="{FF2B5EF4-FFF2-40B4-BE49-F238E27FC236}">
                <a16:creationId xmlns:a16="http://schemas.microsoft.com/office/drawing/2014/main" id="{A055B04B-7BA6-4B2C-A8FA-16C2E6230D23}"/>
              </a:ext>
            </a:extLst>
          </p:cNvPr>
          <p:cNvSpPr/>
          <p:nvPr/>
        </p:nvSpPr>
        <p:spPr>
          <a:xfrm rot="8971694">
            <a:off x="13207328" y="7489305"/>
            <a:ext cx="521742" cy="501823"/>
          </a:xfrm>
          <a:prstGeom prst="rightArrow">
            <a:avLst>
              <a:gd name="adj1" fmla="val 50000"/>
              <a:gd name="adj2" fmla="val 36773"/>
            </a:avLst>
          </a:prstGeom>
          <a:solidFill>
            <a:srgbClr val="D0A153"/>
          </a:solidFill>
          <a:ln>
            <a:solidFill>
              <a:srgbClr val="D0A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6" name="Pil: høyre 65">
            <a:extLst>
              <a:ext uri="{FF2B5EF4-FFF2-40B4-BE49-F238E27FC236}">
                <a16:creationId xmlns:a16="http://schemas.microsoft.com/office/drawing/2014/main" id="{B32DF8AF-B0E4-45DD-9BB5-2F35E41F4516}"/>
              </a:ext>
            </a:extLst>
          </p:cNvPr>
          <p:cNvSpPr/>
          <p:nvPr/>
        </p:nvSpPr>
        <p:spPr>
          <a:xfrm rot="13287867">
            <a:off x="10512971" y="7434990"/>
            <a:ext cx="521742" cy="414725"/>
          </a:xfrm>
          <a:prstGeom prst="rightArrow">
            <a:avLst>
              <a:gd name="adj1" fmla="val 50000"/>
              <a:gd name="adj2" fmla="val 66783"/>
            </a:avLst>
          </a:prstGeom>
          <a:solidFill>
            <a:srgbClr val="E05A26"/>
          </a:solidFill>
          <a:ln>
            <a:solidFill>
              <a:srgbClr val="E05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7" name="Pil: høyre 66">
            <a:extLst>
              <a:ext uri="{FF2B5EF4-FFF2-40B4-BE49-F238E27FC236}">
                <a16:creationId xmlns:a16="http://schemas.microsoft.com/office/drawing/2014/main" id="{569A91F4-E8A5-42D5-8B44-0504F95DDFB9}"/>
              </a:ext>
            </a:extLst>
          </p:cNvPr>
          <p:cNvSpPr/>
          <p:nvPr/>
        </p:nvSpPr>
        <p:spPr>
          <a:xfrm rot="16304667">
            <a:off x="10356769" y="5131527"/>
            <a:ext cx="521742" cy="495946"/>
          </a:xfrm>
          <a:prstGeom prst="rightArrow">
            <a:avLst>
              <a:gd name="adj1" fmla="val 50000"/>
              <a:gd name="adj2" fmla="val 66783"/>
            </a:avLst>
          </a:prstGeom>
          <a:solidFill>
            <a:srgbClr val="A0BDAE"/>
          </a:solidFill>
          <a:ln>
            <a:solidFill>
              <a:srgbClr val="A0B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69" name="Pil: høyre 68">
            <a:extLst>
              <a:ext uri="{FF2B5EF4-FFF2-40B4-BE49-F238E27FC236}">
                <a16:creationId xmlns:a16="http://schemas.microsoft.com/office/drawing/2014/main" id="{E757D9E2-4D16-4FBF-A543-A0C789DF98C8}"/>
              </a:ext>
            </a:extLst>
          </p:cNvPr>
          <p:cNvSpPr/>
          <p:nvPr/>
        </p:nvSpPr>
        <p:spPr>
          <a:xfrm rot="19618035">
            <a:off x="10690806" y="2801343"/>
            <a:ext cx="640670" cy="495946"/>
          </a:xfrm>
          <a:prstGeom prst="rightArrow">
            <a:avLst>
              <a:gd name="adj1" fmla="val 50000"/>
              <a:gd name="adj2" fmla="val 66783"/>
            </a:avLst>
          </a:prstGeom>
          <a:solidFill>
            <a:srgbClr val="E1B837"/>
          </a:solidFill>
          <a:ln>
            <a:solidFill>
              <a:srgbClr val="E1B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178" name="Pil: sirkelformet 177">
            <a:extLst>
              <a:ext uri="{FF2B5EF4-FFF2-40B4-BE49-F238E27FC236}">
                <a16:creationId xmlns:a16="http://schemas.microsoft.com/office/drawing/2014/main" id="{BA975A58-CEAA-4861-8E9E-B04B0E36CE0C}"/>
              </a:ext>
            </a:extLst>
          </p:cNvPr>
          <p:cNvSpPr/>
          <p:nvPr/>
        </p:nvSpPr>
        <p:spPr>
          <a:xfrm>
            <a:off x="14725153" y="5862099"/>
            <a:ext cx="434596" cy="434596"/>
          </a:xfrm>
          <a:prstGeom prst="circularArrow">
            <a:avLst>
              <a:gd name="adj1" fmla="val 9043"/>
              <a:gd name="adj2" fmla="val 1936883"/>
              <a:gd name="adj3" fmla="val 18911062"/>
              <a:gd name="adj4" fmla="val 21071648"/>
              <a:gd name="adj5" fmla="val 17831"/>
            </a:avLst>
          </a:prstGeom>
          <a:solidFill>
            <a:srgbClr val="8E6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black"/>
              </a:solidFill>
              <a:latin typeface="Calibri" panose="020F0502020204030204"/>
            </a:endParaRPr>
          </a:p>
        </p:txBody>
      </p:sp>
      <p:sp>
        <p:nvSpPr>
          <p:cNvPr id="179" name="Pil: sirkelformet 178">
            <a:extLst>
              <a:ext uri="{FF2B5EF4-FFF2-40B4-BE49-F238E27FC236}">
                <a16:creationId xmlns:a16="http://schemas.microsoft.com/office/drawing/2014/main" id="{D3939226-AD03-4041-97D9-7A2CCA164ADB}"/>
              </a:ext>
            </a:extLst>
          </p:cNvPr>
          <p:cNvSpPr/>
          <p:nvPr/>
        </p:nvSpPr>
        <p:spPr>
          <a:xfrm>
            <a:off x="13033603" y="8030853"/>
            <a:ext cx="434596" cy="434596"/>
          </a:xfrm>
          <a:prstGeom prst="circularArrow">
            <a:avLst>
              <a:gd name="adj1" fmla="val 9043"/>
              <a:gd name="adj2" fmla="val 1936883"/>
              <a:gd name="adj3" fmla="val 18911062"/>
              <a:gd name="adj4" fmla="val 21071648"/>
              <a:gd name="adj5" fmla="val 17831"/>
            </a:avLst>
          </a:prstGeom>
          <a:solidFill>
            <a:srgbClr val="873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black"/>
              </a:solidFill>
              <a:latin typeface="Calibri" panose="020F0502020204030204"/>
            </a:endParaRPr>
          </a:p>
        </p:txBody>
      </p:sp>
      <p:sp>
        <p:nvSpPr>
          <p:cNvPr id="180" name="Pil: sirkelformet 179">
            <a:extLst>
              <a:ext uri="{FF2B5EF4-FFF2-40B4-BE49-F238E27FC236}">
                <a16:creationId xmlns:a16="http://schemas.microsoft.com/office/drawing/2014/main" id="{EE06D219-54F0-4854-889F-0264D751CAD7}"/>
              </a:ext>
            </a:extLst>
          </p:cNvPr>
          <p:cNvSpPr/>
          <p:nvPr/>
        </p:nvSpPr>
        <p:spPr>
          <a:xfrm>
            <a:off x="10095078" y="7181297"/>
            <a:ext cx="434596" cy="434596"/>
          </a:xfrm>
          <a:prstGeom prst="circularArrow">
            <a:avLst>
              <a:gd name="adj1" fmla="val 9043"/>
              <a:gd name="adj2" fmla="val 1936883"/>
              <a:gd name="adj3" fmla="val 18911062"/>
              <a:gd name="adj4" fmla="val 21071648"/>
              <a:gd name="adj5" fmla="val 17831"/>
            </a:avLst>
          </a:prstGeom>
          <a:solidFill>
            <a:srgbClr val="426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black"/>
              </a:solidFill>
              <a:latin typeface="Calibri" panose="020F0502020204030204"/>
            </a:endParaRPr>
          </a:p>
        </p:txBody>
      </p:sp>
      <p:sp>
        <p:nvSpPr>
          <p:cNvPr id="117" name="Rektangel 116">
            <a:extLst>
              <a:ext uri="{FF2B5EF4-FFF2-40B4-BE49-F238E27FC236}">
                <a16:creationId xmlns:a16="http://schemas.microsoft.com/office/drawing/2014/main" id="{B19A1DE2-6192-4C76-B405-B1A60AD83CDB}"/>
              </a:ext>
            </a:extLst>
          </p:cNvPr>
          <p:cNvSpPr/>
          <p:nvPr/>
        </p:nvSpPr>
        <p:spPr>
          <a:xfrm>
            <a:off x="1741063" y="3027909"/>
            <a:ext cx="4981106" cy="6203368"/>
          </a:xfrm>
          <a:prstGeom prst="rect">
            <a:avLst/>
          </a:prstGeom>
          <a:solidFill>
            <a:srgbClr val="DD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dirty="0">
                <a:solidFill>
                  <a:prstClr val="black"/>
                </a:solidFill>
                <a:latin typeface="Calibri" panose="020F0502020204030204"/>
              </a:rPr>
              <a:t>Plan</a:t>
            </a:r>
          </a:p>
        </p:txBody>
      </p:sp>
      <p:sp>
        <p:nvSpPr>
          <p:cNvPr id="182" name="Ellipse 181">
            <a:extLst>
              <a:ext uri="{FF2B5EF4-FFF2-40B4-BE49-F238E27FC236}">
                <a16:creationId xmlns:a16="http://schemas.microsoft.com/office/drawing/2014/main" id="{B7D03268-93AE-4C47-B5A9-D6B8D254D010}"/>
              </a:ext>
            </a:extLst>
          </p:cNvPr>
          <p:cNvSpPr/>
          <p:nvPr/>
        </p:nvSpPr>
        <p:spPr>
          <a:xfrm>
            <a:off x="3387880" y="3820329"/>
            <a:ext cx="1885339" cy="1885339"/>
          </a:xfrm>
          <a:prstGeom prst="ellipse">
            <a:avLst/>
          </a:prstGeom>
          <a:solidFill>
            <a:srgbClr val="54AF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2800" dirty="0">
                <a:solidFill>
                  <a:prstClr val="white"/>
                </a:solidFill>
                <a:latin typeface="Calibri" panose="020F0502020204030204"/>
              </a:rPr>
              <a:t>Styring </a:t>
            </a:r>
            <a:br>
              <a:rPr lang="nb-NO" sz="2800" dirty="0">
                <a:solidFill>
                  <a:prstClr val="white"/>
                </a:solidFill>
                <a:latin typeface="Calibri" panose="020F0502020204030204"/>
              </a:rPr>
            </a:br>
            <a:r>
              <a:rPr lang="nb-NO" sz="2800" dirty="0">
                <a:solidFill>
                  <a:prstClr val="white"/>
                </a:solidFill>
                <a:latin typeface="Calibri" panose="020F0502020204030204"/>
              </a:rPr>
              <a:t>Produkt</a:t>
            </a:r>
          </a:p>
        </p:txBody>
      </p:sp>
      <p:sp>
        <p:nvSpPr>
          <p:cNvPr id="188" name="Ellipse 187">
            <a:extLst>
              <a:ext uri="{FF2B5EF4-FFF2-40B4-BE49-F238E27FC236}">
                <a16:creationId xmlns:a16="http://schemas.microsoft.com/office/drawing/2014/main" id="{40434D2C-82E1-4CFD-B763-AD0C6E8C1C2B}"/>
              </a:ext>
            </a:extLst>
          </p:cNvPr>
          <p:cNvSpPr/>
          <p:nvPr/>
        </p:nvSpPr>
        <p:spPr>
          <a:xfrm>
            <a:off x="1896497" y="5546888"/>
            <a:ext cx="1885339" cy="1885339"/>
          </a:xfrm>
          <a:prstGeom prst="ellipse">
            <a:avLst/>
          </a:prstGeom>
          <a:solidFill>
            <a:srgbClr val="54AF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sz="3200" dirty="0">
              <a:solidFill>
                <a:prstClr val="white"/>
              </a:solidFill>
              <a:latin typeface="Calibri" panose="020F0502020204030204"/>
            </a:endParaRPr>
          </a:p>
        </p:txBody>
      </p:sp>
      <p:grpSp>
        <p:nvGrpSpPr>
          <p:cNvPr id="191" name="Gruppe 190">
            <a:extLst>
              <a:ext uri="{FF2B5EF4-FFF2-40B4-BE49-F238E27FC236}">
                <a16:creationId xmlns:a16="http://schemas.microsoft.com/office/drawing/2014/main" id="{8ABF08D2-7A65-4C5F-9237-52D3C88E3626}"/>
              </a:ext>
            </a:extLst>
          </p:cNvPr>
          <p:cNvGrpSpPr/>
          <p:nvPr/>
        </p:nvGrpSpPr>
        <p:grpSpPr>
          <a:xfrm>
            <a:off x="19757340" y="6198886"/>
            <a:ext cx="2050654" cy="1885339"/>
            <a:chOff x="9924742" y="3828228"/>
            <a:chExt cx="1025394" cy="942731"/>
          </a:xfrm>
        </p:grpSpPr>
        <p:sp>
          <p:nvSpPr>
            <p:cNvPr id="186" name="Ellipse 185">
              <a:extLst>
                <a:ext uri="{FF2B5EF4-FFF2-40B4-BE49-F238E27FC236}">
                  <a16:creationId xmlns:a16="http://schemas.microsoft.com/office/drawing/2014/main" id="{B7B0E1AF-09CE-42DA-944A-1349EB2110C3}"/>
                </a:ext>
              </a:extLst>
            </p:cNvPr>
            <p:cNvSpPr/>
            <p:nvPr/>
          </p:nvSpPr>
          <p:spPr>
            <a:xfrm>
              <a:off x="9966074" y="3828228"/>
              <a:ext cx="942731" cy="942731"/>
            </a:xfrm>
            <a:prstGeom prst="ellipse">
              <a:avLst/>
            </a:prstGeom>
            <a:solidFill>
              <a:srgbClr val="466C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sz="2800" dirty="0">
                <a:solidFill>
                  <a:prstClr val="white"/>
                </a:solidFill>
                <a:latin typeface="Calibri" panose="020F0502020204030204"/>
              </a:endParaRPr>
            </a:p>
          </p:txBody>
        </p:sp>
        <p:sp>
          <p:nvSpPr>
            <p:cNvPr id="190" name="Rektangel 189">
              <a:extLst>
                <a:ext uri="{FF2B5EF4-FFF2-40B4-BE49-F238E27FC236}">
                  <a16:creationId xmlns:a16="http://schemas.microsoft.com/office/drawing/2014/main" id="{8BDB4B09-77E7-4769-A37D-128B96449476}"/>
                </a:ext>
              </a:extLst>
            </p:cNvPr>
            <p:cNvSpPr/>
            <p:nvPr/>
          </p:nvSpPr>
          <p:spPr>
            <a:xfrm>
              <a:off x="9924742" y="4084253"/>
              <a:ext cx="1025394" cy="430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prstClr val="white"/>
                  </a:solidFill>
                  <a:latin typeface="Calibri" panose="020F0502020204030204"/>
                </a:rPr>
                <a:t>Forvalte</a:t>
              </a:r>
              <a:br>
                <a:rPr lang="nb-NO" sz="2800" dirty="0">
                  <a:solidFill>
                    <a:prstClr val="white"/>
                  </a:solidFill>
                  <a:latin typeface="Calibri" panose="020F0502020204030204"/>
                </a:rPr>
              </a:br>
              <a:r>
                <a:rPr lang="nb-NO" sz="2800" dirty="0">
                  <a:solidFill>
                    <a:prstClr val="white"/>
                  </a:solidFill>
                  <a:latin typeface="Calibri" panose="020F0502020204030204"/>
                </a:rPr>
                <a:t>produksjon</a:t>
              </a:r>
            </a:p>
          </p:txBody>
        </p:sp>
      </p:grpSp>
      <p:sp>
        <p:nvSpPr>
          <p:cNvPr id="195" name="Rektangel 194">
            <a:extLst>
              <a:ext uri="{FF2B5EF4-FFF2-40B4-BE49-F238E27FC236}">
                <a16:creationId xmlns:a16="http://schemas.microsoft.com/office/drawing/2014/main" id="{3B8867CC-9517-44AF-A98A-FF205FC2B80C}"/>
              </a:ext>
            </a:extLst>
          </p:cNvPr>
          <p:cNvSpPr/>
          <p:nvPr/>
        </p:nvSpPr>
        <p:spPr>
          <a:xfrm>
            <a:off x="1655082" y="6173197"/>
            <a:ext cx="2393076" cy="86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prstClr val="white"/>
                </a:solidFill>
                <a:latin typeface="Calibri" panose="020F0502020204030204"/>
              </a:rPr>
              <a:t>Forvaltnings-</a:t>
            </a:r>
            <a:br>
              <a:rPr lang="nb-NO" sz="2800" dirty="0">
                <a:solidFill>
                  <a:prstClr val="white"/>
                </a:solidFill>
                <a:latin typeface="Calibri" panose="020F0502020204030204"/>
              </a:rPr>
            </a:br>
            <a:r>
              <a:rPr lang="nb-NO" sz="2800" dirty="0">
                <a:solidFill>
                  <a:prstClr val="white"/>
                </a:solidFill>
                <a:latin typeface="Calibri" panose="020F0502020204030204"/>
              </a:rPr>
              <a:t>endringer</a:t>
            </a:r>
          </a:p>
        </p:txBody>
      </p:sp>
      <p:sp>
        <p:nvSpPr>
          <p:cNvPr id="198" name="Pil: ned 197">
            <a:extLst>
              <a:ext uri="{FF2B5EF4-FFF2-40B4-BE49-F238E27FC236}">
                <a16:creationId xmlns:a16="http://schemas.microsoft.com/office/drawing/2014/main" id="{2B65794B-8813-445A-8894-9D776045CC36}"/>
              </a:ext>
            </a:extLst>
          </p:cNvPr>
          <p:cNvSpPr/>
          <p:nvPr/>
        </p:nvSpPr>
        <p:spPr>
          <a:xfrm rot="16200000">
            <a:off x="6947665" y="4327517"/>
            <a:ext cx="1655892" cy="2087864"/>
          </a:xfrm>
          <a:prstGeom prst="downArrow">
            <a:avLst>
              <a:gd name="adj1" fmla="val 49410"/>
              <a:gd name="adj2" fmla="val 51520"/>
            </a:avLst>
          </a:prstGeom>
          <a:solidFill>
            <a:srgbClr val="3D8F75"/>
          </a:solidFill>
          <a:ln w="38100">
            <a:solidFill>
              <a:srgbClr val="3D8F7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2400" dirty="0">
                <a:solidFill>
                  <a:prstClr val="white"/>
                </a:solidFill>
                <a:latin typeface="Calibri" panose="020F0502020204030204"/>
              </a:rPr>
              <a:t>Igangsetter</a:t>
            </a:r>
            <a:br>
              <a:rPr lang="nb-NO" sz="2400" dirty="0">
                <a:solidFill>
                  <a:prstClr val="white"/>
                </a:solidFill>
                <a:latin typeface="Calibri" panose="020F0502020204030204"/>
              </a:rPr>
            </a:br>
            <a:r>
              <a:rPr lang="nb-NO" sz="2400" dirty="0">
                <a:solidFill>
                  <a:prstClr val="white"/>
                </a:solidFill>
                <a:latin typeface="Calibri" panose="020F0502020204030204"/>
              </a:rPr>
              <a:t>Build</a:t>
            </a:r>
          </a:p>
        </p:txBody>
      </p:sp>
      <p:sp>
        <p:nvSpPr>
          <p:cNvPr id="199" name="Pil: ned 198">
            <a:extLst>
              <a:ext uri="{FF2B5EF4-FFF2-40B4-BE49-F238E27FC236}">
                <a16:creationId xmlns:a16="http://schemas.microsoft.com/office/drawing/2014/main" id="{4FF9075C-B10A-430C-9E8B-9770A810E386}"/>
              </a:ext>
            </a:extLst>
          </p:cNvPr>
          <p:cNvSpPr/>
          <p:nvPr/>
        </p:nvSpPr>
        <p:spPr>
          <a:xfrm rot="16200000">
            <a:off x="15856861" y="4327515"/>
            <a:ext cx="1655892" cy="2087864"/>
          </a:xfrm>
          <a:prstGeom prst="downArrow">
            <a:avLst>
              <a:gd name="adj1" fmla="val 49410"/>
              <a:gd name="adj2" fmla="val 51520"/>
            </a:avLst>
          </a:prstGeom>
          <a:solidFill>
            <a:srgbClr val="3D8F75"/>
          </a:solidFill>
          <a:ln w="38100">
            <a:solidFill>
              <a:srgbClr val="3D8F7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2400" dirty="0">
                <a:solidFill>
                  <a:prstClr val="white"/>
                </a:solidFill>
                <a:latin typeface="Calibri" panose="020F0502020204030204"/>
              </a:rPr>
              <a:t>Overleverer</a:t>
            </a:r>
          </a:p>
        </p:txBody>
      </p:sp>
      <p:sp>
        <p:nvSpPr>
          <p:cNvPr id="201" name="Pil: ned 200">
            <a:extLst>
              <a:ext uri="{FF2B5EF4-FFF2-40B4-BE49-F238E27FC236}">
                <a16:creationId xmlns:a16="http://schemas.microsoft.com/office/drawing/2014/main" id="{23EBF5C0-4450-44EB-B259-9A257D2954FC}"/>
              </a:ext>
            </a:extLst>
          </p:cNvPr>
          <p:cNvSpPr/>
          <p:nvPr/>
        </p:nvSpPr>
        <p:spPr>
          <a:xfrm rot="10800000">
            <a:off x="13551468" y="8915370"/>
            <a:ext cx="1655892" cy="2060602"/>
          </a:xfrm>
          <a:prstGeom prst="downArrow">
            <a:avLst>
              <a:gd name="adj1" fmla="val 49410"/>
              <a:gd name="adj2" fmla="val 51520"/>
            </a:avLst>
          </a:prstGeom>
          <a:solidFill>
            <a:srgbClr val="3D8F75"/>
          </a:solidFill>
          <a:ln w="38100">
            <a:solidFill>
              <a:srgbClr val="3D8F7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2400" dirty="0">
                <a:solidFill>
                  <a:prstClr val="white"/>
                </a:solidFill>
                <a:latin typeface="Calibri" panose="020F0502020204030204"/>
              </a:rPr>
              <a:t>Igangsetter</a:t>
            </a:r>
            <a:br>
              <a:rPr lang="nb-NO" sz="2400" dirty="0">
                <a:solidFill>
                  <a:prstClr val="white"/>
                </a:solidFill>
                <a:latin typeface="Calibri" panose="020F0502020204030204"/>
              </a:rPr>
            </a:br>
            <a:r>
              <a:rPr lang="nb-NO" sz="2400" dirty="0">
                <a:solidFill>
                  <a:prstClr val="white"/>
                </a:solidFill>
                <a:latin typeface="Calibri" panose="020F0502020204030204"/>
              </a:rPr>
              <a:t>Build</a:t>
            </a:r>
          </a:p>
        </p:txBody>
      </p:sp>
      <p:cxnSp>
        <p:nvCxnSpPr>
          <p:cNvPr id="71" name="Rett linje 70">
            <a:extLst>
              <a:ext uri="{FF2B5EF4-FFF2-40B4-BE49-F238E27FC236}">
                <a16:creationId xmlns:a16="http://schemas.microsoft.com/office/drawing/2014/main" id="{CA2EC833-2695-436E-B1A9-6358393E4835}"/>
              </a:ext>
            </a:extLst>
          </p:cNvPr>
          <p:cNvCxnSpPr>
            <a:cxnSpLocks/>
          </p:cNvCxnSpPr>
          <p:nvPr/>
        </p:nvCxnSpPr>
        <p:spPr>
          <a:xfrm>
            <a:off x="5537465" y="3031537"/>
            <a:ext cx="0" cy="6199740"/>
          </a:xfrm>
          <a:prstGeom prst="line">
            <a:avLst/>
          </a:prstGeom>
          <a:ln w="19050">
            <a:solidFill>
              <a:srgbClr val="337963">
                <a:alpha val="50196"/>
              </a:srgbClr>
            </a:solidFill>
          </a:ln>
        </p:spPr>
        <p:style>
          <a:lnRef idx="1">
            <a:schemeClr val="accent1"/>
          </a:lnRef>
          <a:fillRef idx="0">
            <a:schemeClr val="accent1"/>
          </a:fillRef>
          <a:effectRef idx="0">
            <a:schemeClr val="accent1"/>
          </a:effectRef>
          <a:fontRef idx="minor">
            <a:schemeClr val="tx1"/>
          </a:fontRef>
        </p:style>
      </p:cxnSp>
      <p:sp>
        <p:nvSpPr>
          <p:cNvPr id="183" name="Ellipse 182">
            <a:extLst>
              <a:ext uri="{FF2B5EF4-FFF2-40B4-BE49-F238E27FC236}">
                <a16:creationId xmlns:a16="http://schemas.microsoft.com/office/drawing/2014/main" id="{53A1646A-6EE7-4BA7-8A7E-EC80553D34C3}"/>
              </a:ext>
            </a:extLst>
          </p:cNvPr>
          <p:cNvSpPr/>
          <p:nvPr/>
        </p:nvSpPr>
        <p:spPr>
          <a:xfrm>
            <a:off x="3568747" y="7129673"/>
            <a:ext cx="1885339" cy="1885339"/>
          </a:xfrm>
          <a:prstGeom prst="ellipse">
            <a:avLst/>
          </a:prstGeom>
          <a:solidFill>
            <a:srgbClr val="54AF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2800" dirty="0">
                <a:solidFill>
                  <a:prstClr val="white"/>
                </a:solidFill>
                <a:latin typeface="Calibri" panose="020F0502020204030204"/>
              </a:rPr>
              <a:t>Endring-</a:t>
            </a:r>
            <a:br>
              <a:rPr lang="nb-NO" sz="2800" dirty="0">
                <a:solidFill>
                  <a:prstClr val="white"/>
                </a:solidFill>
                <a:latin typeface="Calibri" panose="020F0502020204030204"/>
              </a:rPr>
            </a:br>
            <a:r>
              <a:rPr lang="nb-NO" sz="2800" dirty="0">
                <a:solidFill>
                  <a:prstClr val="white"/>
                </a:solidFill>
                <a:latin typeface="Calibri" panose="020F0502020204030204"/>
              </a:rPr>
              <a:t>ledelse</a:t>
            </a:r>
          </a:p>
        </p:txBody>
      </p:sp>
      <p:cxnSp>
        <p:nvCxnSpPr>
          <p:cNvPr id="219" name="Rett linje 218">
            <a:extLst>
              <a:ext uri="{FF2B5EF4-FFF2-40B4-BE49-F238E27FC236}">
                <a16:creationId xmlns:a16="http://schemas.microsoft.com/office/drawing/2014/main" id="{95F7CC01-7405-43CC-B6A5-4CB8BCD849B1}"/>
              </a:ext>
            </a:extLst>
          </p:cNvPr>
          <p:cNvCxnSpPr>
            <a:cxnSpLocks/>
          </p:cNvCxnSpPr>
          <p:nvPr/>
        </p:nvCxnSpPr>
        <p:spPr>
          <a:xfrm>
            <a:off x="18835961" y="3031537"/>
            <a:ext cx="0" cy="6199740"/>
          </a:xfrm>
          <a:prstGeom prst="line">
            <a:avLst/>
          </a:prstGeom>
          <a:ln w="19050">
            <a:solidFill>
              <a:srgbClr val="337963">
                <a:alpha val="50196"/>
              </a:srgbClr>
            </a:solidFill>
          </a:ln>
        </p:spPr>
        <p:style>
          <a:lnRef idx="1">
            <a:schemeClr val="accent1"/>
          </a:lnRef>
          <a:fillRef idx="0">
            <a:schemeClr val="accent1"/>
          </a:fillRef>
          <a:effectRef idx="0">
            <a:schemeClr val="accent1"/>
          </a:effectRef>
          <a:fontRef idx="minor">
            <a:schemeClr val="tx1"/>
          </a:fontRef>
        </p:style>
      </p:cxnSp>
      <p:sp>
        <p:nvSpPr>
          <p:cNvPr id="185" name="Ellipse 184">
            <a:extLst>
              <a:ext uri="{FF2B5EF4-FFF2-40B4-BE49-F238E27FC236}">
                <a16:creationId xmlns:a16="http://schemas.microsoft.com/office/drawing/2014/main" id="{2204CE9B-C392-42A3-A974-3B31AC4EA08C}"/>
              </a:ext>
            </a:extLst>
          </p:cNvPr>
          <p:cNvSpPr/>
          <p:nvPr/>
        </p:nvSpPr>
        <p:spPr>
          <a:xfrm>
            <a:off x="18903356" y="4047756"/>
            <a:ext cx="1885339" cy="1885339"/>
          </a:xfrm>
          <a:prstGeom prst="ellipse">
            <a:avLst/>
          </a:prstGeom>
          <a:solidFill>
            <a:srgbClr val="466C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2800" dirty="0">
                <a:solidFill>
                  <a:prstClr val="white"/>
                </a:solidFill>
                <a:latin typeface="Calibri" panose="020F0502020204030204"/>
              </a:rPr>
              <a:t>Forvalte</a:t>
            </a:r>
            <a:br>
              <a:rPr lang="nb-NO" sz="2800" dirty="0">
                <a:solidFill>
                  <a:prstClr val="white"/>
                </a:solidFill>
                <a:latin typeface="Calibri" panose="020F0502020204030204"/>
              </a:rPr>
            </a:br>
            <a:r>
              <a:rPr lang="nb-NO" sz="2800" dirty="0">
                <a:solidFill>
                  <a:prstClr val="white"/>
                </a:solidFill>
                <a:latin typeface="Calibri" panose="020F0502020204030204"/>
              </a:rPr>
              <a:t>tjenester</a:t>
            </a:r>
          </a:p>
        </p:txBody>
      </p:sp>
      <p:sp>
        <p:nvSpPr>
          <p:cNvPr id="3" name="Rektangel 2">
            <a:hlinkClick r:id="" action="ppaction://noaction"/>
            <a:extLst>
              <a:ext uri="{FF2B5EF4-FFF2-40B4-BE49-F238E27FC236}">
                <a16:creationId xmlns:a16="http://schemas.microsoft.com/office/drawing/2014/main" id="{4D73BD35-20D5-4CA2-B73A-BE786A2B32EE}"/>
              </a:ext>
            </a:extLst>
          </p:cNvPr>
          <p:cNvSpPr/>
          <p:nvPr/>
        </p:nvSpPr>
        <p:spPr>
          <a:xfrm>
            <a:off x="22856165" y="10864912"/>
            <a:ext cx="1286439" cy="1299928"/>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Plassholder for lysbildenummer 3">
            <a:extLst>
              <a:ext uri="{FF2B5EF4-FFF2-40B4-BE49-F238E27FC236}">
                <a16:creationId xmlns:a16="http://schemas.microsoft.com/office/drawing/2014/main" id="{D8DFEE9F-34F1-4E7D-9259-2172A01F433B}"/>
              </a:ext>
            </a:extLst>
          </p:cNvPr>
          <p:cNvSpPr txBox="1">
            <a:spLocks/>
          </p:cNvSpPr>
          <p:nvPr/>
        </p:nvSpPr>
        <p:spPr>
          <a:xfrm>
            <a:off x="21971000" y="13069633"/>
            <a:ext cx="1436097" cy="369332"/>
          </a:xfrm>
          <a:prstGeom prst="rect">
            <a:avLst/>
          </a:prstGeom>
        </p:spPr>
        <p:txBody>
          <a:bodyPr vert="horz" lIns="0" tIns="0" rIns="0" bIns="0" rtlCol="0" anchor="ctr">
            <a:normAutofit/>
          </a:bodyPr>
          <a:lstStyle>
            <a:defPPr>
              <a:defRPr lang="nb-NO"/>
            </a:defPPr>
            <a:lvl1pPr marL="0" algn="r" defTabSz="1828709" rtl="0" eaLnBrk="1" latinLnBrk="0" hangingPunct="1">
              <a:defRPr sz="2000" kern="1200">
                <a:solidFill>
                  <a:srgbClr val="C1C1C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nb-NO">
                <a:latin typeface="Arial" panose="020B0604020202020204"/>
              </a:rPr>
              <a:t> Side </a:t>
            </a:r>
            <a:fld id="{5751DFAA-887F-4071-8EAD-E8CA316FCF06}" type="slidenum">
              <a:rPr lang="nb-NO" smtClean="0">
                <a:latin typeface="Arial" panose="020B0604020202020204"/>
              </a:rPr>
              <a:pPr/>
              <a:t>18</a:t>
            </a:fld>
            <a:endParaRPr lang="nb-NO" dirty="0">
              <a:latin typeface="Arial" panose="020B0604020202020204"/>
            </a:endParaRPr>
          </a:p>
        </p:txBody>
      </p:sp>
    </p:spTree>
    <p:extLst>
      <p:ext uri="{BB962C8B-B14F-4D97-AF65-F5344CB8AC3E}">
        <p14:creationId xmlns:p14="http://schemas.microsoft.com/office/powerpoint/2010/main" val="300709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Kjernejournal og innebygd personvern</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19</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6" name="Plassholder for innhold 5">
            <a:extLst>
              <a:ext uri="{FF2B5EF4-FFF2-40B4-BE49-F238E27FC236}">
                <a16:creationId xmlns:a16="http://schemas.microsoft.com/office/drawing/2014/main" id="{DA2B0160-9BF7-44C3-954E-DE1951AE5284}"/>
              </a:ext>
            </a:extLst>
          </p:cNvPr>
          <p:cNvSpPr>
            <a:spLocks noGrp="1"/>
          </p:cNvSpPr>
          <p:nvPr>
            <p:ph idx="1"/>
          </p:nvPr>
        </p:nvSpPr>
        <p:spPr/>
        <p:txBody>
          <a:bodyPr>
            <a:normAutofit/>
          </a:bodyPr>
          <a:lstStyle/>
          <a:p>
            <a:pPr marL="0" indent="0">
              <a:buNone/>
            </a:pPr>
            <a:r>
              <a:rPr lang="nb-NO" sz="5400" dirty="0">
                <a:solidFill>
                  <a:schemeClr val="tx1"/>
                </a:solidFill>
              </a:rPr>
              <a:t>Kort om Kjernejournal</a:t>
            </a:r>
          </a:p>
          <a:p>
            <a:pPr marL="0" indent="0">
              <a:buNone/>
            </a:pPr>
            <a:endParaRPr lang="nb-NO" sz="5400" dirty="0"/>
          </a:p>
          <a:p>
            <a:pPr marL="0" indent="0">
              <a:buNone/>
            </a:pPr>
            <a:r>
              <a:rPr lang="nb-NO" sz="5400" dirty="0"/>
              <a:t>Kjernejournal: innhold og personvernmeksnismer</a:t>
            </a:r>
          </a:p>
          <a:p>
            <a:pPr marL="0" indent="0">
              <a:buNone/>
            </a:pPr>
            <a:endParaRPr lang="nb-NO" sz="5400" dirty="0"/>
          </a:p>
          <a:p>
            <a:pPr marL="0" indent="0">
              <a:buNone/>
            </a:pPr>
            <a:r>
              <a:rPr lang="nb-NO" sz="5400" dirty="0"/>
              <a:t>Innebygget personvern: Hvordan gjør vi det i Kjernejournal</a:t>
            </a:r>
          </a:p>
          <a:p>
            <a:pPr marL="0" indent="0">
              <a:buNone/>
            </a:pPr>
            <a:endParaRPr lang="nb-NO" sz="5400" dirty="0"/>
          </a:p>
          <a:p>
            <a:pPr marL="0" indent="0">
              <a:buNone/>
            </a:pPr>
            <a:r>
              <a:rPr lang="nb-NO" sz="5400" dirty="0"/>
              <a:t>Innebygget personvern: Lov og forskrift</a:t>
            </a:r>
          </a:p>
          <a:p>
            <a:pPr marL="0" indent="0">
              <a:buNone/>
            </a:pPr>
            <a:endParaRPr lang="nb-NO" sz="5400" dirty="0"/>
          </a:p>
          <a:p>
            <a:endParaRPr lang="nb-NO" sz="5400" dirty="0"/>
          </a:p>
          <a:p>
            <a:endParaRPr lang="nb-NO" sz="5400" dirty="0"/>
          </a:p>
        </p:txBody>
      </p:sp>
      <p:sp>
        <p:nvSpPr>
          <p:cNvPr id="10" name="Tittel 1">
            <a:extLst>
              <a:ext uri="{FF2B5EF4-FFF2-40B4-BE49-F238E27FC236}">
                <a16:creationId xmlns:a16="http://schemas.microsoft.com/office/drawing/2014/main" id="{1050381A-20FC-4DDF-A0B2-4EC48C7B900F}"/>
              </a:ext>
            </a:extLst>
          </p:cNvPr>
          <p:cNvSpPr txBox="1">
            <a:spLocks/>
          </p:cNvSpPr>
          <p:nvPr/>
        </p:nvSpPr>
        <p:spPr>
          <a:xfrm>
            <a:off x="32321" y="8819527"/>
            <a:ext cx="24382412" cy="1200182"/>
          </a:xfrm>
          <a:prstGeom prst="rect">
            <a:avLst/>
          </a:prstGeom>
          <a:noFill/>
          <a:ln w="76200">
            <a:solidFill>
              <a:srgbClr val="002060"/>
            </a:solidFill>
          </a:ln>
        </p:spPr>
        <p:txBody>
          <a:bodyPr vert="horz" lIns="0" tIns="0" rIns="0" bIns="0" rtlCol="0" anchor="ctr" anchorCtr="0">
            <a:normAutofit/>
          </a:bodyP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endParaRPr lang="nb-NO" dirty="0">
              <a:solidFill>
                <a:schemeClr val="bg1"/>
              </a:solidFill>
            </a:endParaRPr>
          </a:p>
        </p:txBody>
      </p:sp>
    </p:spTree>
    <p:extLst>
      <p:ext uri="{BB962C8B-B14F-4D97-AF65-F5344CB8AC3E}">
        <p14:creationId xmlns:p14="http://schemas.microsoft.com/office/powerpoint/2010/main" val="24611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1050381A-20FC-4DDF-A0B2-4EC48C7B900F}"/>
              </a:ext>
            </a:extLst>
          </p:cNvPr>
          <p:cNvSpPr txBox="1">
            <a:spLocks/>
          </p:cNvSpPr>
          <p:nvPr/>
        </p:nvSpPr>
        <p:spPr>
          <a:xfrm>
            <a:off x="32321" y="3447427"/>
            <a:ext cx="24382412" cy="1200182"/>
          </a:xfrm>
          <a:prstGeom prst="rect">
            <a:avLst/>
          </a:prstGeom>
          <a:noFill/>
          <a:ln w="76200">
            <a:solidFill>
              <a:srgbClr val="002060"/>
            </a:solidFill>
          </a:ln>
        </p:spPr>
        <p:txBody>
          <a:bodyPr vert="horz" lIns="0" tIns="0" rIns="0" bIns="0" rtlCol="0" anchor="ctr" anchorCtr="0">
            <a:normAutofit/>
          </a:bodyP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endParaRPr lang="nb-NO" dirty="0">
              <a:solidFill>
                <a:schemeClr val="bg1"/>
              </a:solidFill>
            </a:endParaRPr>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Kjernejournal og innebygd personvern</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2</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6" name="Plassholder for innhold 5">
            <a:extLst>
              <a:ext uri="{FF2B5EF4-FFF2-40B4-BE49-F238E27FC236}">
                <a16:creationId xmlns:a16="http://schemas.microsoft.com/office/drawing/2014/main" id="{DA2B0160-9BF7-44C3-954E-DE1951AE5284}"/>
              </a:ext>
            </a:extLst>
          </p:cNvPr>
          <p:cNvSpPr>
            <a:spLocks noGrp="1"/>
          </p:cNvSpPr>
          <p:nvPr>
            <p:ph idx="1"/>
          </p:nvPr>
        </p:nvSpPr>
        <p:spPr/>
        <p:txBody>
          <a:bodyPr>
            <a:normAutofit/>
          </a:bodyPr>
          <a:lstStyle/>
          <a:p>
            <a:pPr marL="0" indent="0">
              <a:buNone/>
            </a:pPr>
            <a:r>
              <a:rPr lang="nb-NO" sz="5400" dirty="0">
                <a:solidFill>
                  <a:schemeClr val="tx1"/>
                </a:solidFill>
              </a:rPr>
              <a:t>Kort om Kjernejournal</a:t>
            </a:r>
          </a:p>
          <a:p>
            <a:pPr marL="0" indent="0">
              <a:buNone/>
            </a:pPr>
            <a:endParaRPr lang="nb-NO" sz="5400" dirty="0"/>
          </a:p>
          <a:p>
            <a:pPr marL="0" indent="0">
              <a:buNone/>
            </a:pPr>
            <a:r>
              <a:rPr lang="nb-NO" sz="5400" dirty="0"/>
              <a:t>Kjernejournal: innhold og personvernmeksnismer</a:t>
            </a:r>
          </a:p>
          <a:p>
            <a:pPr marL="0" indent="0">
              <a:buNone/>
            </a:pPr>
            <a:endParaRPr lang="nb-NO" sz="5400" dirty="0"/>
          </a:p>
          <a:p>
            <a:pPr marL="0" indent="0">
              <a:buNone/>
            </a:pPr>
            <a:r>
              <a:rPr lang="nb-NO" sz="5400" dirty="0"/>
              <a:t>Innebygget personvern: Hvordan gjør vi det i Kjernejournal</a:t>
            </a:r>
          </a:p>
          <a:p>
            <a:pPr marL="0" indent="0">
              <a:buNone/>
            </a:pPr>
            <a:endParaRPr lang="nb-NO" sz="5400" dirty="0"/>
          </a:p>
          <a:p>
            <a:pPr marL="0" indent="0">
              <a:buNone/>
            </a:pPr>
            <a:r>
              <a:rPr lang="nb-NO" sz="5400" dirty="0"/>
              <a:t>Innebygget personvern: Lov og forskrift</a:t>
            </a:r>
          </a:p>
          <a:p>
            <a:pPr marL="0" indent="0">
              <a:buNone/>
            </a:pPr>
            <a:endParaRPr lang="nb-NO" sz="5400" dirty="0"/>
          </a:p>
          <a:p>
            <a:endParaRPr lang="nb-NO" sz="5400" dirty="0"/>
          </a:p>
          <a:p>
            <a:endParaRPr lang="nb-NO" sz="5400" dirty="0"/>
          </a:p>
        </p:txBody>
      </p:sp>
    </p:spTree>
    <p:extLst>
      <p:ext uri="{BB962C8B-B14F-4D97-AF65-F5344CB8AC3E}">
        <p14:creationId xmlns:p14="http://schemas.microsoft.com/office/powerpoint/2010/main" val="337136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FF71A663-1365-498F-9DD2-0222E806A459}"/>
              </a:ext>
            </a:extLst>
          </p:cNvPr>
          <p:cNvSpPr/>
          <p:nvPr/>
        </p:nvSpPr>
        <p:spPr>
          <a:xfrm>
            <a:off x="8617975" y="5135694"/>
            <a:ext cx="5014452" cy="5047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A8BCA129-2CFE-4DB5-979C-E3645B796009}"/>
              </a:ext>
            </a:extLst>
          </p:cNvPr>
          <p:cNvSpPr/>
          <p:nvPr/>
        </p:nvSpPr>
        <p:spPr>
          <a:xfrm>
            <a:off x="6902245" y="7282431"/>
            <a:ext cx="5014452" cy="5047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Innebygget personvern: Lov og forskrift</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dirty="0"/>
              <a:t> Side </a:t>
            </a:r>
            <a:fld id="{5751DFAA-887F-4071-8EAD-E8CA316FCF06}" type="slidenum">
              <a:rPr lang="nb-NO" smtClean="0"/>
              <a:pPr/>
              <a:t>20</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11" name="Plassholder for innhold 5">
            <a:extLst>
              <a:ext uri="{FF2B5EF4-FFF2-40B4-BE49-F238E27FC236}">
                <a16:creationId xmlns:a16="http://schemas.microsoft.com/office/drawing/2014/main" id="{3CD84090-9F5B-4CD3-A99F-5208EC3DC7CB}"/>
              </a:ext>
            </a:extLst>
          </p:cNvPr>
          <p:cNvSpPr>
            <a:spLocks noGrp="1"/>
          </p:cNvSpPr>
          <p:nvPr>
            <p:ph idx="1"/>
          </p:nvPr>
        </p:nvSpPr>
        <p:spPr>
          <a:xfrm>
            <a:off x="530941" y="3601829"/>
            <a:ext cx="22476543" cy="8659060"/>
          </a:xfrm>
        </p:spPr>
        <p:txBody>
          <a:bodyPr>
            <a:normAutofit/>
          </a:bodyPr>
          <a:lstStyle/>
          <a:p>
            <a:pPr marL="0" indent="0">
              <a:buNone/>
            </a:pPr>
            <a:r>
              <a:rPr lang="nb-NO" i="1" dirty="0"/>
              <a:t>§9 Tilgangsstyring</a:t>
            </a:r>
          </a:p>
          <a:p>
            <a:pPr marL="0" indent="0">
              <a:buNone/>
            </a:pPr>
            <a:r>
              <a:rPr lang="nb-NO" dirty="0"/>
              <a:t>	Tilgang til den nasjonale kjernejournalen skal skje gjennom autorisasjons- og 	autentiseringsløsningen i egen virksomhet. …….</a:t>
            </a:r>
          </a:p>
          <a:p>
            <a:pPr marL="0" indent="0">
              <a:buNone/>
            </a:pPr>
            <a:endParaRPr lang="nb-NO" dirty="0"/>
          </a:p>
          <a:p>
            <a:pPr marL="0" indent="0">
              <a:buNone/>
            </a:pPr>
            <a:r>
              <a:rPr lang="nb-NO" dirty="0"/>
              <a:t>	Den som gis elektronisk tilgang til helseopplysninger i nasjonal kjernejournal skal 	autentiseres på et høyt sikkerhetsnivå.</a:t>
            </a:r>
          </a:p>
          <a:p>
            <a:pPr marL="0" indent="0">
              <a:buNone/>
            </a:pPr>
            <a:endParaRPr lang="nb-NO" dirty="0"/>
          </a:p>
          <a:p>
            <a:pPr>
              <a:spcBef>
                <a:spcPts val="2400"/>
              </a:spcBef>
            </a:pPr>
            <a:endParaRPr lang="nb-NO" dirty="0"/>
          </a:p>
          <a:p>
            <a:pPr marL="0" indent="0">
              <a:spcBef>
                <a:spcPts val="2400"/>
              </a:spcBef>
              <a:buNone/>
            </a:pPr>
            <a:endParaRPr lang="nb-NO" dirty="0"/>
          </a:p>
        </p:txBody>
      </p:sp>
    </p:spTree>
    <p:extLst>
      <p:ext uri="{BB962C8B-B14F-4D97-AF65-F5344CB8AC3E}">
        <p14:creationId xmlns:p14="http://schemas.microsoft.com/office/powerpoint/2010/main" val="31019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3C4987E0-9D6D-4B70-995C-B303D6904013}"/>
              </a:ext>
            </a:extLst>
          </p:cNvPr>
          <p:cNvSpPr/>
          <p:nvPr/>
        </p:nvSpPr>
        <p:spPr>
          <a:xfrm>
            <a:off x="14753304" y="7205378"/>
            <a:ext cx="5782596" cy="648685"/>
          </a:xfrm>
          <a:prstGeom prst="rect">
            <a:avLst/>
          </a:prstGeom>
          <a:solidFill>
            <a:srgbClr val="D3F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B6420908-876F-405E-8BFD-CE74F1EBC8E9}"/>
              </a:ext>
            </a:extLst>
          </p:cNvPr>
          <p:cNvSpPr/>
          <p:nvPr/>
        </p:nvSpPr>
        <p:spPr>
          <a:xfrm>
            <a:off x="7261123" y="5733518"/>
            <a:ext cx="10466438" cy="6377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 name="Gruppe 4">
            <a:extLst>
              <a:ext uri="{FF2B5EF4-FFF2-40B4-BE49-F238E27FC236}">
                <a16:creationId xmlns:a16="http://schemas.microsoft.com/office/drawing/2014/main" id="{DD73797B-DC9C-425E-BC8B-37317EAEF60D}"/>
              </a:ext>
            </a:extLst>
          </p:cNvPr>
          <p:cNvGrpSpPr/>
          <p:nvPr/>
        </p:nvGrpSpPr>
        <p:grpSpPr>
          <a:xfrm>
            <a:off x="2300748" y="5073445"/>
            <a:ext cx="19143407" cy="1297858"/>
            <a:chOff x="2300748" y="5073445"/>
            <a:chExt cx="19143407" cy="1297858"/>
          </a:xfrm>
        </p:grpSpPr>
        <p:sp>
          <p:nvSpPr>
            <p:cNvPr id="3" name="Rektangel 2">
              <a:extLst>
                <a:ext uri="{FF2B5EF4-FFF2-40B4-BE49-F238E27FC236}">
                  <a16:creationId xmlns:a16="http://schemas.microsoft.com/office/drawing/2014/main" id="{6DA5807A-59EA-4C57-8006-D29D7717C1E8}"/>
                </a:ext>
              </a:extLst>
            </p:cNvPr>
            <p:cNvSpPr/>
            <p:nvPr/>
          </p:nvSpPr>
          <p:spPr>
            <a:xfrm>
              <a:off x="17314606" y="5073445"/>
              <a:ext cx="4129549" cy="6489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39766268-F68D-4BEA-9293-CF052F0C230D}"/>
                </a:ext>
              </a:extLst>
            </p:cNvPr>
            <p:cNvSpPr/>
            <p:nvPr/>
          </p:nvSpPr>
          <p:spPr>
            <a:xfrm>
              <a:off x="2300748" y="5722374"/>
              <a:ext cx="3692014" cy="6489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Innebygget personvern: Lov og forskrift</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21</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11" name="Plassholder for innhold 5">
            <a:extLst>
              <a:ext uri="{FF2B5EF4-FFF2-40B4-BE49-F238E27FC236}">
                <a16:creationId xmlns:a16="http://schemas.microsoft.com/office/drawing/2014/main" id="{3CD84090-9F5B-4CD3-A99F-5208EC3DC7CB}"/>
              </a:ext>
            </a:extLst>
          </p:cNvPr>
          <p:cNvSpPr>
            <a:spLocks noGrp="1"/>
          </p:cNvSpPr>
          <p:nvPr>
            <p:ph idx="1"/>
          </p:nvPr>
        </p:nvSpPr>
        <p:spPr>
          <a:xfrm>
            <a:off x="530941" y="3601829"/>
            <a:ext cx="22476543" cy="8659060"/>
          </a:xfrm>
        </p:spPr>
        <p:txBody>
          <a:bodyPr/>
          <a:lstStyle/>
          <a:p>
            <a:pPr marL="0" indent="0">
              <a:buNone/>
            </a:pPr>
            <a:r>
              <a:rPr lang="nb-NO" dirty="0"/>
              <a:t>§ 1. </a:t>
            </a:r>
            <a:r>
              <a:rPr lang="nb-NO" i="1" dirty="0"/>
              <a:t>Formål</a:t>
            </a:r>
          </a:p>
          <a:p>
            <a:pPr marL="0" indent="0">
              <a:buNone/>
            </a:pPr>
            <a:r>
              <a:rPr lang="nb-NO" i="1" dirty="0"/>
              <a:t>	</a:t>
            </a:r>
            <a:r>
              <a:rPr lang="nb-NO" dirty="0"/>
              <a:t>Forskriften etablerer en nasjonal kjernejournal som sammenstiller vesentlige 	helseopplysninger om den registrerte og gjør opplysningene tilgjengelige for 	helsepersonell som trenger dem for å yte forsvarlig helsehjelp.</a:t>
            </a:r>
          </a:p>
          <a:p>
            <a:pPr marL="0" indent="0">
              <a:buNone/>
            </a:pPr>
            <a:endParaRPr lang="nb-NO" dirty="0"/>
          </a:p>
          <a:p>
            <a:pPr marL="0" indent="0">
              <a:buNone/>
            </a:pPr>
            <a:r>
              <a:rPr lang="nb-NO" dirty="0"/>
              <a:t>	Formålet med den nasjonale kjernejournalen er å øke pasientsikkerheten ved å 	bidra til rask og sikker tilgang til strukturert informasjon om pasienten.</a:t>
            </a:r>
          </a:p>
          <a:p>
            <a:pPr>
              <a:spcBef>
                <a:spcPts val="2400"/>
              </a:spcBef>
            </a:pPr>
            <a:endParaRPr lang="nb-NO" dirty="0"/>
          </a:p>
          <a:p>
            <a:pPr marL="0" indent="0">
              <a:spcBef>
                <a:spcPts val="2400"/>
              </a:spcBef>
              <a:buNone/>
            </a:pPr>
            <a:endParaRPr lang="nb-NO" dirty="0"/>
          </a:p>
        </p:txBody>
      </p:sp>
    </p:spTree>
    <p:extLst>
      <p:ext uri="{BB962C8B-B14F-4D97-AF65-F5344CB8AC3E}">
        <p14:creationId xmlns:p14="http://schemas.microsoft.com/office/powerpoint/2010/main" val="202086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D0138E4-B5D0-41CE-851B-A698A40F6D10}"/>
              </a:ext>
            </a:extLst>
          </p:cNvPr>
          <p:cNvSpPr/>
          <p:nvPr/>
        </p:nvSpPr>
        <p:spPr>
          <a:xfrm>
            <a:off x="9886950" y="9423749"/>
            <a:ext cx="3048000" cy="7489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highlight>
                <a:srgbClr val="FFFF00"/>
              </a:highlight>
            </a:endParaRPr>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Innebygget personvern: Lov og forskrift</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22</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15" name="Plassholder for innhold 5">
            <a:extLst>
              <a:ext uri="{FF2B5EF4-FFF2-40B4-BE49-F238E27FC236}">
                <a16:creationId xmlns:a16="http://schemas.microsoft.com/office/drawing/2014/main" id="{58CD926D-B585-43A8-BA4C-17D4C8A4593F}"/>
              </a:ext>
            </a:extLst>
          </p:cNvPr>
          <p:cNvSpPr>
            <a:spLocks noGrp="1"/>
          </p:cNvSpPr>
          <p:nvPr>
            <p:ph idx="1"/>
          </p:nvPr>
        </p:nvSpPr>
        <p:spPr>
          <a:xfrm>
            <a:off x="530941" y="3601829"/>
            <a:ext cx="22476543" cy="8659060"/>
          </a:xfrm>
        </p:spPr>
        <p:txBody>
          <a:bodyPr>
            <a:normAutofit/>
          </a:bodyPr>
          <a:lstStyle/>
          <a:p>
            <a:pPr marL="0" indent="0">
              <a:spcBef>
                <a:spcPts val="2400"/>
              </a:spcBef>
              <a:buNone/>
            </a:pPr>
            <a:r>
              <a:rPr lang="nb-NO" i="1" dirty="0"/>
              <a:t>§ 4.Innholdet i en nasjonal kjernejournal</a:t>
            </a:r>
          </a:p>
          <a:p>
            <a:pPr marL="0" indent="0">
              <a:spcBef>
                <a:spcPts val="2400"/>
              </a:spcBef>
              <a:buNone/>
            </a:pPr>
            <a:r>
              <a:rPr lang="nb-NO" dirty="0"/>
              <a:t>	Uten samtykke kan en nasjonal kjernejournal inneholde:</a:t>
            </a:r>
          </a:p>
          <a:p>
            <a:pPr marL="0" indent="0">
              <a:spcBef>
                <a:spcPts val="2400"/>
              </a:spcBef>
              <a:buNone/>
            </a:pPr>
            <a:r>
              <a:rPr lang="nb-NO" dirty="0"/>
              <a:t>	</a:t>
            </a:r>
            <a:r>
              <a:rPr lang="nb-NO" b="1" dirty="0"/>
              <a:t>5. kritisk informasjon om </a:t>
            </a:r>
          </a:p>
          <a:p>
            <a:pPr marL="0" indent="0">
              <a:spcBef>
                <a:spcPts val="2400"/>
              </a:spcBef>
              <a:buNone/>
            </a:pPr>
            <a:r>
              <a:rPr lang="nb-NO" dirty="0"/>
              <a:t>	a) alvorlige allergiske reaksjoner og andre overfølsomhetsreaksjoner </a:t>
            </a:r>
          </a:p>
          <a:p>
            <a:pPr marL="0" indent="0">
              <a:spcBef>
                <a:spcPts val="2400"/>
              </a:spcBef>
              <a:buNone/>
            </a:pPr>
            <a:r>
              <a:rPr lang="nb-NO" dirty="0"/>
              <a:t>	b) implantater </a:t>
            </a:r>
          </a:p>
          <a:p>
            <a:pPr marL="0" indent="0">
              <a:spcBef>
                <a:spcPts val="2400"/>
              </a:spcBef>
              <a:buNone/>
            </a:pPr>
            <a:r>
              <a:rPr lang="nb-NO" dirty="0"/>
              <a:t>	c) helsehjelp som kan være kontraindisert </a:t>
            </a:r>
          </a:p>
          <a:p>
            <a:pPr marL="0" indent="0">
              <a:spcBef>
                <a:spcPts val="2400"/>
              </a:spcBef>
              <a:buNone/>
            </a:pPr>
            <a:r>
              <a:rPr lang="nb-NO" dirty="0"/>
              <a:t>	d) andre kritiske opplysninger, blant annet dersom vanlig behandlingsrutine ikke 	skal følges, komplikasjoner etter tidligere helsehjelp, medisinsk tilstand som krever 	særlig oppmerksomhet, pågående behandling og meldepliktige 	infeksjonssykdommer der sykdommen vil kunne påvirke valg av helsehjelp </a:t>
            </a:r>
          </a:p>
        </p:txBody>
      </p:sp>
    </p:spTree>
    <p:extLst>
      <p:ext uri="{BB962C8B-B14F-4D97-AF65-F5344CB8AC3E}">
        <p14:creationId xmlns:p14="http://schemas.microsoft.com/office/powerpoint/2010/main" val="241196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4DA175C-8A9D-43AA-9A69-33B0DE35B7A5}"/>
              </a:ext>
            </a:extLst>
          </p:cNvPr>
          <p:cNvSpPr/>
          <p:nvPr/>
        </p:nvSpPr>
        <p:spPr>
          <a:xfrm>
            <a:off x="11849100" y="5596583"/>
            <a:ext cx="2266949" cy="6896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highlight>
                <a:srgbClr val="FFFF00"/>
              </a:highlight>
            </a:endParaRPr>
          </a:p>
        </p:txBody>
      </p:sp>
      <p:sp>
        <p:nvSpPr>
          <p:cNvPr id="7" name="Rektangel 6">
            <a:extLst>
              <a:ext uri="{FF2B5EF4-FFF2-40B4-BE49-F238E27FC236}">
                <a16:creationId xmlns:a16="http://schemas.microsoft.com/office/drawing/2014/main" id="{0D0138E4-B5D0-41CE-851B-A698A40F6D10}"/>
              </a:ext>
            </a:extLst>
          </p:cNvPr>
          <p:cNvSpPr/>
          <p:nvPr/>
        </p:nvSpPr>
        <p:spPr>
          <a:xfrm>
            <a:off x="2977616" y="5644208"/>
            <a:ext cx="2999438" cy="689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highlight>
                <a:srgbClr val="FFFF00"/>
              </a:highlight>
            </a:endParaRPr>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Innebygget personvern: Lov og forskrift</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23</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15" name="Plassholder for innhold 5">
            <a:extLst>
              <a:ext uri="{FF2B5EF4-FFF2-40B4-BE49-F238E27FC236}">
                <a16:creationId xmlns:a16="http://schemas.microsoft.com/office/drawing/2014/main" id="{58CD926D-B585-43A8-BA4C-17D4C8A4593F}"/>
              </a:ext>
            </a:extLst>
          </p:cNvPr>
          <p:cNvSpPr>
            <a:spLocks noGrp="1"/>
          </p:cNvSpPr>
          <p:nvPr>
            <p:ph idx="1"/>
          </p:nvPr>
        </p:nvSpPr>
        <p:spPr>
          <a:xfrm>
            <a:off x="530941" y="3601829"/>
            <a:ext cx="22476543" cy="8659060"/>
          </a:xfrm>
        </p:spPr>
        <p:txBody>
          <a:bodyPr>
            <a:normAutofit/>
          </a:bodyPr>
          <a:lstStyle/>
          <a:p>
            <a:pPr marL="0" indent="0">
              <a:spcBef>
                <a:spcPts val="2400"/>
              </a:spcBef>
              <a:buNone/>
            </a:pPr>
            <a:r>
              <a:rPr lang="nb-NO" i="1" dirty="0"/>
              <a:t>§ 4.Innholdet i en nasjonal kjernejournal</a:t>
            </a:r>
          </a:p>
          <a:p>
            <a:pPr marL="0" indent="0">
              <a:spcBef>
                <a:spcPts val="2400"/>
              </a:spcBef>
              <a:buNone/>
            </a:pPr>
            <a:r>
              <a:rPr lang="nb-NO" dirty="0"/>
              <a:t>	Uten samtykke kan en nasjonal kjernejournal inneholde:</a:t>
            </a:r>
          </a:p>
          <a:p>
            <a:pPr marL="0" indent="0">
              <a:spcBef>
                <a:spcPts val="2400"/>
              </a:spcBef>
              <a:buNone/>
            </a:pPr>
            <a:r>
              <a:rPr lang="nb-NO" dirty="0"/>
              <a:t>	7. referanse til ytterligere informasjon, herunder epikriser, prøvesvar,</a:t>
            </a:r>
          </a:p>
          <a:p>
            <a:pPr marL="0" indent="0">
              <a:spcBef>
                <a:spcPts val="2400"/>
              </a:spcBef>
              <a:buNone/>
            </a:pPr>
            <a:r>
              <a:rPr lang="nb-NO" dirty="0"/>
              <a:t>	    billedundersøkelser og henvisninger </a:t>
            </a:r>
          </a:p>
          <a:p>
            <a:pPr marL="0" indent="0">
              <a:spcBef>
                <a:spcPts val="2400"/>
              </a:spcBef>
              <a:buNone/>
            </a:pPr>
            <a:endParaRPr lang="nb-NO" dirty="0"/>
          </a:p>
        </p:txBody>
      </p:sp>
    </p:spTree>
    <p:extLst>
      <p:ext uri="{BB962C8B-B14F-4D97-AF65-F5344CB8AC3E}">
        <p14:creationId xmlns:p14="http://schemas.microsoft.com/office/powerpoint/2010/main" val="3129013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5D8FB22-7C1D-49EB-8DB9-21A4655A0776}"/>
              </a:ext>
            </a:extLst>
          </p:cNvPr>
          <p:cNvSpPr/>
          <p:nvPr/>
        </p:nvSpPr>
        <p:spPr>
          <a:xfrm>
            <a:off x="4958815" y="3601829"/>
            <a:ext cx="5851475" cy="6162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highlight>
                <a:srgbClr val="FFFF00"/>
              </a:highlight>
            </a:endParaRPr>
          </a:p>
        </p:txBody>
      </p:sp>
      <p:sp>
        <p:nvSpPr>
          <p:cNvPr id="7" name="Rektangel 6">
            <a:extLst>
              <a:ext uri="{FF2B5EF4-FFF2-40B4-BE49-F238E27FC236}">
                <a16:creationId xmlns:a16="http://schemas.microsoft.com/office/drawing/2014/main" id="{0D0138E4-B5D0-41CE-851B-A698A40F6D10}"/>
              </a:ext>
            </a:extLst>
          </p:cNvPr>
          <p:cNvSpPr/>
          <p:nvPr/>
        </p:nvSpPr>
        <p:spPr>
          <a:xfrm>
            <a:off x="2977615" y="7551174"/>
            <a:ext cx="10561403" cy="16518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highlight>
                <a:srgbClr val="FFFF00"/>
              </a:highlight>
            </a:endParaRPr>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Innebygget personvern: Lov og forskrift</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24</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15" name="Plassholder for innhold 5">
            <a:extLst>
              <a:ext uri="{FF2B5EF4-FFF2-40B4-BE49-F238E27FC236}">
                <a16:creationId xmlns:a16="http://schemas.microsoft.com/office/drawing/2014/main" id="{58CD926D-B585-43A8-BA4C-17D4C8A4593F}"/>
              </a:ext>
            </a:extLst>
          </p:cNvPr>
          <p:cNvSpPr>
            <a:spLocks noGrp="1"/>
          </p:cNvSpPr>
          <p:nvPr>
            <p:ph idx="1"/>
          </p:nvPr>
        </p:nvSpPr>
        <p:spPr>
          <a:xfrm>
            <a:off x="530941" y="3601829"/>
            <a:ext cx="22476543" cy="8659060"/>
          </a:xfrm>
        </p:spPr>
        <p:txBody>
          <a:bodyPr>
            <a:normAutofit/>
          </a:bodyPr>
          <a:lstStyle/>
          <a:p>
            <a:pPr marL="0" indent="0">
              <a:spcBef>
                <a:spcPts val="2400"/>
              </a:spcBef>
              <a:buNone/>
            </a:pPr>
            <a:r>
              <a:rPr lang="nb-NO" i="1" dirty="0"/>
              <a:t>§ 4.Innholdet i en nasjonal kjernejournal</a:t>
            </a:r>
          </a:p>
          <a:p>
            <a:pPr marL="0" indent="0">
              <a:spcBef>
                <a:spcPts val="2400"/>
              </a:spcBef>
              <a:buNone/>
            </a:pPr>
            <a:r>
              <a:rPr lang="nb-NO" dirty="0"/>
              <a:t>	Uten samtykke kan en nasjonal kjernejournal inneholde:</a:t>
            </a:r>
          </a:p>
          <a:p>
            <a:pPr marL="0" indent="0">
              <a:spcBef>
                <a:spcPts val="2400"/>
              </a:spcBef>
              <a:buNone/>
            </a:pPr>
            <a:r>
              <a:rPr lang="nb-NO" dirty="0"/>
              <a:t>	</a:t>
            </a:r>
            <a:r>
              <a:rPr lang="nb-NO" b="1" dirty="0"/>
              <a:t>9. administrativ informasjon om </a:t>
            </a:r>
          </a:p>
          <a:p>
            <a:pPr marL="0" indent="0">
              <a:spcBef>
                <a:spcPts val="2400"/>
              </a:spcBef>
              <a:buNone/>
            </a:pPr>
            <a:r>
              <a:rPr lang="nb-NO" dirty="0"/>
              <a:t>	a) eventuell reservasjon mot at det opprettes en kjernejournal </a:t>
            </a:r>
          </a:p>
          <a:p>
            <a:pPr marL="0" indent="0">
              <a:spcBef>
                <a:spcPts val="2400"/>
              </a:spcBef>
              <a:buNone/>
            </a:pPr>
            <a:r>
              <a:rPr lang="nb-NO" dirty="0"/>
              <a:t>	b) samtykke til tilgang til journalopplysninger </a:t>
            </a:r>
          </a:p>
          <a:p>
            <a:pPr marL="0" indent="0">
              <a:spcBef>
                <a:spcPts val="2400"/>
              </a:spcBef>
              <a:buNone/>
            </a:pPr>
            <a:r>
              <a:rPr lang="nb-NO" dirty="0"/>
              <a:t>	c) sperring av journalopplysninger </a:t>
            </a:r>
          </a:p>
          <a:p>
            <a:pPr marL="0" indent="0">
              <a:spcBef>
                <a:spcPts val="2400"/>
              </a:spcBef>
              <a:buNone/>
            </a:pPr>
            <a:r>
              <a:rPr lang="nb-NO" dirty="0"/>
              <a:t>	d) krav om retting og sletting som er under behandling i primærkilden </a:t>
            </a:r>
          </a:p>
          <a:p>
            <a:pPr marL="0" indent="0">
              <a:spcBef>
                <a:spcPts val="2400"/>
              </a:spcBef>
              <a:buNone/>
            </a:pPr>
            <a:r>
              <a:rPr lang="nb-NO" dirty="0"/>
              <a:t>	e) logg over hvem som har hatt tilgang til opplysninger om pasienten. </a:t>
            </a:r>
          </a:p>
        </p:txBody>
      </p:sp>
    </p:spTree>
    <p:extLst>
      <p:ext uri="{BB962C8B-B14F-4D97-AF65-F5344CB8AC3E}">
        <p14:creationId xmlns:p14="http://schemas.microsoft.com/office/powerpoint/2010/main" val="386788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D0138E4-B5D0-41CE-851B-A698A40F6D10}"/>
              </a:ext>
            </a:extLst>
          </p:cNvPr>
          <p:cNvSpPr/>
          <p:nvPr/>
        </p:nvSpPr>
        <p:spPr>
          <a:xfrm>
            <a:off x="2977615" y="6400800"/>
            <a:ext cx="5556785" cy="990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highlight>
                <a:srgbClr val="FFFF00"/>
              </a:highlight>
            </a:endParaRPr>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Innebygget personvern: Lov og forskrift</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25</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15" name="Plassholder for innhold 5">
            <a:extLst>
              <a:ext uri="{FF2B5EF4-FFF2-40B4-BE49-F238E27FC236}">
                <a16:creationId xmlns:a16="http://schemas.microsoft.com/office/drawing/2014/main" id="{58CD926D-B585-43A8-BA4C-17D4C8A4593F}"/>
              </a:ext>
            </a:extLst>
          </p:cNvPr>
          <p:cNvSpPr>
            <a:spLocks noGrp="1"/>
          </p:cNvSpPr>
          <p:nvPr>
            <p:ph idx="1"/>
          </p:nvPr>
        </p:nvSpPr>
        <p:spPr>
          <a:xfrm>
            <a:off x="530941" y="3601829"/>
            <a:ext cx="22476543" cy="8659060"/>
          </a:xfrm>
        </p:spPr>
        <p:txBody>
          <a:bodyPr>
            <a:normAutofit/>
          </a:bodyPr>
          <a:lstStyle/>
          <a:p>
            <a:pPr marL="0" indent="0">
              <a:spcBef>
                <a:spcPts val="2400"/>
              </a:spcBef>
              <a:buNone/>
            </a:pPr>
            <a:r>
              <a:rPr lang="nb-NO" i="1" dirty="0"/>
              <a:t>§ 4.Innholdet i en nasjonal kjernejournal</a:t>
            </a:r>
          </a:p>
          <a:p>
            <a:pPr marL="0" indent="0">
              <a:spcBef>
                <a:spcPts val="2400"/>
              </a:spcBef>
              <a:buNone/>
            </a:pPr>
            <a:r>
              <a:rPr lang="nb-NO" dirty="0"/>
              <a:t>	Uten samtykke kan en nasjonal kjernejournal inneholde:</a:t>
            </a:r>
          </a:p>
          <a:p>
            <a:pPr marL="0" indent="0">
              <a:spcBef>
                <a:spcPts val="2400"/>
              </a:spcBef>
              <a:buNone/>
            </a:pPr>
            <a:r>
              <a:rPr lang="nb-NO" dirty="0"/>
              <a:t>	</a:t>
            </a:r>
            <a:r>
              <a:rPr lang="nb-NO" b="1" dirty="0"/>
              <a:t>4. en oversikt over legemidler og annet rekvirert på resept </a:t>
            </a:r>
          </a:p>
          <a:p>
            <a:pPr marL="0" indent="0">
              <a:spcBef>
                <a:spcPts val="2400"/>
              </a:spcBef>
              <a:buNone/>
            </a:pPr>
            <a:r>
              <a:rPr lang="nb-NO" dirty="0"/>
              <a:t>	a) fra Reseptformidleren som er rekvirert og/eller utlevert </a:t>
            </a:r>
          </a:p>
          <a:p>
            <a:pPr marL="0" indent="0">
              <a:spcBef>
                <a:spcPts val="2400"/>
              </a:spcBef>
              <a:buNone/>
            </a:pPr>
            <a:r>
              <a:rPr lang="nb-NO" dirty="0"/>
              <a:t>	b) ordinert internt i sykehjem </a:t>
            </a:r>
          </a:p>
          <a:p>
            <a:pPr marL="0" indent="0">
              <a:spcBef>
                <a:spcPts val="2400"/>
              </a:spcBef>
              <a:buNone/>
            </a:pPr>
            <a:r>
              <a:rPr lang="nb-NO" dirty="0"/>
              <a:t>	c) fra fastlege eller annet behandlende helsepersonell </a:t>
            </a:r>
          </a:p>
        </p:txBody>
      </p:sp>
      <p:sp>
        <p:nvSpPr>
          <p:cNvPr id="3" name="Prosess 2">
            <a:hlinkClick r:id="rId4" action="ppaction://hlinksldjump"/>
            <a:extLst>
              <a:ext uri="{FF2B5EF4-FFF2-40B4-BE49-F238E27FC236}">
                <a16:creationId xmlns:a16="http://schemas.microsoft.com/office/drawing/2014/main" id="{A549C95D-6BEC-4DBA-96D9-70C105409A59}"/>
              </a:ext>
            </a:extLst>
          </p:cNvPr>
          <p:cNvSpPr/>
          <p:nvPr/>
        </p:nvSpPr>
        <p:spPr>
          <a:xfrm>
            <a:off x="21971000" y="11307337"/>
            <a:ext cx="2204844" cy="1670949"/>
          </a:xfrm>
          <a:prstGeom prst="flowChartProcess">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1327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AD91811-60B2-4CE9-B916-C8B48CAED604}"/>
              </a:ext>
            </a:extLst>
          </p:cNvPr>
          <p:cNvSpPr/>
          <p:nvPr/>
        </p:nvSpPr>
        <p:spPr>
          <a:xfrm>
            <a:off x="4127494" y="9544775"/>
            <a:ext cx="18879989" cy="7173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highlight>
                <a:srgbClr val="FFFF00"/>
              </a:highlight>
            </a:endParaRPr>
          </a:p>
        </p:txBody>
      </p:sp>
      <p:sp>
        <p:nvSpPr>
          <p:cNvPr id="7" name="Rektangel 6">
            <a:extLst>
              <a:ext uri="{FF2B5EF4-FFF2-40B4-BE49-F238E27FC236}">
                <a16:creationId xmlns:a16="http://schemas.microsoft.com/office/drawing/2014/main" id="{0D0138E4-B5D0-41CE-851B-A698A40F6D10}"/>
              </a:ext>
            </a:extLst>
          </p:cNvPr>
          <p:cNvSpPr/>
          <p:nvPr/>
        </p:nvSpPr>
        <p:spPr>
          <a:xfrm>
            <a:off x="4127495" y="8613218"/>
            <a:ext cx="9512306" cy="7173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highlight>
                <a:srgbClr val="FFFF00"/>
              </a:highlight>
            </a:endParaRPr>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Innebygget personvern: Lov og forskrift</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a:xfrm>
            <a:off x="21971000" y="12079033"/>
            <a:ext cx="1436097" cy="369332"/>
          </a:xfrm>
        </p:spPr>
        <p:txBody>
          <a:bodyPr/>
          <a:lstStyle/>
          <a:p>
            <a:r>
              <a:rPr lang="nb-NO"/>
              <a:t> Side </a:t>
            </a:r>
            <a:fld id="{5751DFAA-887F-4071-8EAD-E8CA316FCF06}" type="slidenum">
              <a:rPr lang="nb-NO" smtClean="0"/>
              <a:pPr/>
              <a:t>26</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15" name="Plassholder for innhold 5">
            <a:extLst>
              <a:ext uri="{FF2B5EF4-FFF2-40B4-BE49-F238E27FC236}">
                <a16:creationId xmlns:a16="http://schemas.microsoft.com/office/drawing/2014/main" id="{58CD926D-B585-43A8-BA4C-17D4C8A4593F}"/>
              </a:ext>
            </a:extLst>
          </p:cNvPr>
          <p:cNvSpPr>
            <a:spLocks noGrp="1"/>
          </p:cNvSpPr>
          <p:nvPr>
            <p:ph idx="1"/>
          </p:nvPr>
        </p:nvSpPr>
        <p:spPr>
          <a:xfrm>
            <a:off x="530941" y="3601829"/>
            <a:ext cx="22476543" cy="8659060"/>
          </a:xfrm>
        </p:spPr>
        <p:txBody>
          <a:bodyPr>
            <a:normAutofit/>
          </a:bodyPr>
          <a:lstStyle/>
          <a:p>
            <a:pPr marL="0" indent="0">
              <a:spcBef>
                <a:spcPts val="2400"/>
              </a:spcBef>
              <a:buNone/>
            </a:pPr>
            <a:r>
              <a:rPr lang="nb-NO" dirty="0"/>
              <a:t>§ 7.Unntak fra kravet om samtykke</a:t>
            </a:r>
          </a:p>
          <a:p>
            <a:pPr marL="0" indent="0">
              <a:spcBef>
                <a:spcPts val="2400"/>
              </a:spcBef>
              <a:buNone/>
            </a:pPr>
            <a:r>
              <a:rPr lang="nb-NO" dirty="0"/>
              <a:t>	….. </a:t>
            </a:r>
            <a:br>
              <a:rPr lang="nb-NO" dirty="0"/>
            </a:br>
            <a:r>
              <a:rPr lang="nb-NO" dirty="0"/>
              <a:t>	Når det er nødvendig for å yte forsvarlig helsehjelp til pasienten, kan 	helseopplysninger i den nasjonale kjernejournalen uten pasientens samtykke 	gjøres tilgjengelig for </a:t>
            </a:r>
          </a:p>
          <a:p>
            <a:pPr marL="0" indent="0">
              <a:spcBef>
                <a:spcPts val="2400"/>
              </a:spcBef>
              <a:buNone/>
            </a:pPr>
            <a:r>
              <a:rPr lang="nb-NO" dirty="0"/>
              <a:t>		fastlegen, </a:t>
            </a:r>
          </a:p>
          <a:p>
            <a:pPr marL="0" indent="0">
              <a:spcBef>
                <a:spcPts val="2400"/>
              </a:spcBef>
              <a:buNone/>
            </a:pPr>
            <a:r>
              <a:rPr lang="nb-NO" dirty="0"/>
              <a:t>		helsepersonell med legemiddelansvar i sykehjem og i hjemmesykepleien, </a:t>
            </a:r>
          </a:p>
          <a:p>
            <a:pPr marL="0" indent="0">
              <a:spcBef>
                <a:spcPts val="2400"/>
              </a:spcBef>
              <a:buNone/>
            </a:pPr>
            <a:r>
              <a:rPr lang="nb-NO" dirty="0"/>
              <a:t>		lege og sykepleier i spesialisthelsetjenesten og den akuttmedisinske kjeden</a:t>
            </a:r>
          </a:p>
          <a:p>
            <a:pPr marL="0" indent="0">
              <a:spcBef>
                <a:spcPts val="2400"/>
              </a:spcBef>
              <a:buNone/>
            </a:pPr>
            <a:endParaRPr lang="nb-NO" dirty="0"/>
          </a:p>
        </p:txBody>
      </p:sp>
    </p:spTree>
    <p:extLst>
      <p:ext uri="{BB962C8B-B14F-4D97-AF65-F5344CB8AC3E}">
        <p14:creationId xmlns:p14="http://schemas.microsoft.com/office/powerpoint/2010/main" val="2839119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1F96C54B-6E3A-44DF-A605-DE74267B0F42}"/>
              </a:ext>
            </a:extLst>
          </p:cNvPr>
          <p:cNvSpPr>
            <a:spLocks noGrp="1"/>
          </p:cNvSpPr>
          <p:nvPr>
            <p:ph type="sldNum" sz="quarter" idx="16"/>
          </p:nvPr>
        </p:nvSpPr>
        <p:spPr/>
        <p:txBody>
          <a:bodyPr/>
          <a:lstStyle/>
          <a:p>
            <a:r>
              <a:rPr lang="nb-NO"/>
              <a:t> Side </a:t>
            </a:r>
            <a:fld id="{5751DFAA-887F-4071-8EAD-E8CA316FCF06}" type="slidenum">
              <a:rPr lang="nb-NO" smtClean="0"/>
              <a:pPr/>
              <a:t>27</a:t>
            </a:fld>
            <a:endParaRPr lang="nb-NO" dirty="0"/>
          </a:p>
        </p:txBody>
      </p:sp>
      <p:sp>
        <p:nvSpPr>
          <p:cNvPr id="7" name="Rektangel: avrundede hjørner 6">
            <a:extLst>
              <a:ext uri="{FF2B5EF4-FFF2-40B4-BE49-F238E27FC236}">
                <a16:creationId xmlns:a16="http://schemas.microsoft.com/office/drawing/2014/main" id="{D6ADC5F9-4B59-44CC-AF13-C2216030C1D9}"/>
              </a:ext>
            </a:extLst>
          </p:cNvPr>
          <p:cNvSpPr/>
          <p:nvPr/>
        </p:nvSpPr>
        <p:spPr>
          <a:xfrm>
            <a:off x="434552" y="331381"/>
            <a:ext cx="7801343" cy="522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b-NO" u="sng" dirty="0">
                <a:cs typeface="Arial"/>
              </a:rPr>
              <a:t>Lovlig, rettferdig og gjennomsiktig</a:t>
            </a:r>
          </a:p>
          <a:p>
            <a:pPr marL="571500" indent="-571500">
              <a:buFont typeface="Arial" panose="020B0604020202020204" pitchFamily="34" charset="0"/>
              <a:buChar char="•"/>
            </a:pPr>
            <a:r>
              <a:rPr lang="nb-NO" dirty="0">
                <a:cs typeface="Arial"/>
              </a:rPr>
              <a:t>Juridisk og politisk forarbeid</a:t>
            </a:r>
          </a:p>
          <a:p>
            <a:pPr marL="1485854" lvl="1" indent="-571500">
              <a:buFont typeface="Arial" panose="020B0604020202020204" pitchFamily="34" charset="0"/>
              <a:buChar char="•"/>
            </a:pPr>
            <a:r>
              <a:rPr lang="nb-NO" dirty="0">
                <a:cs typeface="Arial"/>
              </a:rPr>
              <a:t>Helseregisterloven</a:t>
            </a:r>
          </a:p>
          <a:p>
            <a:pPr marL="1485854" lvl="1" indent="-571500">
              <a:buFont typeface="Arial" panose="020B0604020202020204" pitchFamily="34" charset="0"/>
              <a:buChar char="•"/>
            </a:pPr>
            <a:r>
              <a:rPr lang="nb-NO" dirty="0">
                <a:cs typeface="Arial"/>
              </a:rPr>
              <a:t>Kjernejournalforskriften</a:t>
            </a:r>
          </a:p>
          <a:p>
            <a:pPr marL="571500" indent="-571500">
              <a:buFont typeface="Arial" panose="020B0604020202020204" pitchFamily="34" charset="0"/>
              <a:buChar char="•"/>
            </a:pPr>
            <a:r>
              <a:rPr lang="nb-NO" dirty="0">
                <a:cs typeface="Arial"/>
              </a:rPr>
              <a:t>Helsenorge.no for de registrerte</a:t>
            </a:r>
          </a:p>
          <a:p>
            <a:pPr marL="1485854" lvl="1" indent="-571500">
              <a:buFont typeface="Arial" panose="020B0604020202020204" pitchFamily="34" charset="0"/>
              <a:buChar char="•"/>
            </a:pPr>
            <a:r>
              <a:rPr lang="nb-NO" dirty="0">
                <a:cs typeface="Arial"/>
              </a:rPr>
              <a:t>Informasjon</a:t>
            </a:r>
          </a:p>
          <a:p>
            <a:pPr marL="1485854" lvl="1" indent="-571500">
              <a:buFont typeface="Arial" panose="020B0604020202020204" pitchFamily="34" charset="0"/>
              <a:buChar char="•"/>
            </a:pPr>
            <a:r>
              <a:rPr lang="nb-NO" dirty="0">
                <a:cs typeface="Arial"/>
              </a:rPr>
              <a:t>Kontroll over egen data</a:t>
            </a:r>
          </a:p>
          <a:p>
            <a:pPr marL="1485854" lvl="1" indent="-571500">
              <a:buFont typeface="Arial" panose="020B0604020202020204" pitchFamily="34" charset="0"/>
              <a:buChar char="•"/>
            </a:pPr>
            <a:r>
              <a:rPr lang="nb-NO" dirty="0">
                <a:cs typeface="Arial"/>
              </a:rPr>
              <a:t>Innsyn</a:t>
            </a:r>
          </a:p>
          <a:p>
            <a:pPr marL="1485854" lvl="1" indent="-571500">
              <a:buFont typeface="Arial" panose="020B0604020202020204" pitchFamily="34" charset="0"/>
              <a:buChar char="•"/>
            </a:pPr>
            <a:r>
              <a:rPr lang="nb-NO" dirty="0">
                <a:cs typeface="Arial"/>
              </a:rPr>
              <a:t>Innsyn i logg</a:t>
            </a:r>
          </a:p>
        </p:txBody>
      </p:sp>
      <p:sp>
        <p:nvSpPr>
          <p:cNvPr id="8" name="Rektangel: avrundede hjørner 7">
            <a:extLst>
              <a:ext uri="{FF2B5EF4-FFF2-40B4-BE49-F238E27FC236}">
                <a16:creationId xmlns:a16="http://schemas.microsoft.com/office/drawing/2014/main" id="{4455A652-A540-415A-B012-136101D3132C}"/>
              </a:ext>
            </a:extLst>
          </p:cNvPr>
          <p:cNvSpPr/>
          <p:nvPr/>
        </p:nvSpPr>
        <p:spPr>
          <a:xfrm>
            <a:off x="8358956" y="331381"/>
            <a:ext cx="7801343" cy="522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u="sng" dirty="0">
                <a:cs typeface="Arial"/>
              </a:rPr>
              <a:t>Formålsbegrensning</a:t>
            </a:r>
          </a:p>
          <a:p>
            <a:pPr marL="571500" indent="-571500">
              <a:buFont typeface="Arial" panose="020B0604020202020204" pitchFamily="34" charset="0"/>
              <a:buChar char="•"/>
            </a:pPr>
            <a:r>
              <a:rPr lang="nb-NO" dirty="0">
                <a:cs typeface="Arial"/>
              </a:rPr>
              <a:t>Formål i forskrift</a:t>
            </a:r>
          </a:p>
          <a:p>
            <a:pPr marL="571500" indent="-571500">
              <a:buFont typeface="Arial" panose="020B0604020202020204" pitchFamily="34" charset="0"/>
              <a:buChar char="•"/>
            </a:pPr>
            <a:r>
              <a:rPr lang="nb-NO" dirty="0">
                <a:cs typeface="Arial"/>
              </a:rPr>
              <a:t>Tjenstlig behov – Låst til EPJ</a:t>
            </a:r>
          </a:p>
          <a:p>
            <a:pPr marL="571500" indent="-571500">
              <a:buFont typeface="Arial" panose="020B0604020202020204" pitchFamily="34" charset="0"/>
              <a:buChar char="•"/>
            </a:pPr>
            <a:r>
              <a:rPr lang="nb-NO" dirty="0">
                <a:cs typeface="Arial"/>
              </a:rPr>
              <a:t>Reservasjon</a:t>
            </a:r>
          </a:p>
          <a:p>
            <a:pPr marL="571500" indent="-571500">
              <a:buFont typeface="Arial" panose="020B0604020202020204" pitchFamily="34" charset="0"/>
              <a:buChar char="•"/>
            </a:pPr>
            <a:r>
              <a:rPr lang="nb-NO" dirty="0">
                <a:cs typeface="Arial"/>
              </a:rPr>
              <a:t>Tilgangsbegrensninger</a:t>
            </a:r>
          </a:p>
          <a:p>
            <a:pPr marL="571500" indent="-571500">
              <a:buFont typeface="Arial" panose="020B0604020202020204" pitchFamily="34" charset="0"/>
              <a:buChar char="•"/>
            </a:pPr>
            <a:r>
              <a:rPr lang="nb-NO" dirty="0">
                <a:cs typeface="Arial"/>
              </a:rPr>
              <a:t>Formål vurderes nøye ved nye tjenester</a:t>
            </a:r>
          </a:p>
          <a:p>
            <a:pPr marL="571500" indent="-571500">
              <a:buFont typeface="Arial" panose="020B0604020202020204" pitchFamily="34" charset="0"/>
              <a:buChar char="•"/>
            </a:pPr>
            <a:r>
              <a:rPr lang="nb-NO" dirty="0">
                <a:cs typeface="Arial"/>
              </a:rPr>
              <a:t>Bruk av referansegrupper</a:t>
            </a:r>
          </a:p>
          <a:p>
            <a:pPr marL="571500" indent="-571500" algn="ctr">
              <a:buFont typeface="Arial" panose="020B0604020202020204" pitchFamily="34" charset="0"/>
              <a:buChar char="•"/>
            </a:pPr>
            <a:endParaRPr lang="nb-NO" dirty="0">
              <a:cs typeface="Arial"/>
            </a:endParaRPr>
          </a:p>
          <a:p>
            <a:pPr marL="571500" indent="-571500" algn="ctr">
              <a:buFont typeface="Arial" panose="020B0604020202020204" pitchFamily="34" charset="0"/>
              <a:buChar char="•"/>
            </a:pPr>
            <a:endParaRPr lang="nb-NO" dirty="0">
              <a:cs typeface="Arial"/>
            </a:endParaRPr>
          </a:p>
        </p:txBody>
      </p:sp>
      <p:sp>
        <p:nvSpPr>
          <p:cNvPr id="9" name="Rektangel: avrundede hjørner 8">
            <a:extLst>
              <a:ext uri="{FF2B5EF4-FFF2-40B4-BE49-F238E27FC236}">
                <a16:creationId xmlns:a16="http://schemas.microsoft.com/office/drawing/2014/main" id="{F7F1B2EC-0A6C-4FC9-AB56-A94F046F524A}"/>
              </a:ext>
            </a:extLst>
          </p:cNvPr>
          <p:cNvSpPr/>
          <p:nvPr/>
        </p:nvSpPr>
        <p:spPr>
          <a:xfrm>
            <a:off x="16283360" y="331381"/>
            <a:ext cx="7801343" cy="522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u="sng" dirty="0">
                <a:cs typeface="Arial"/>
              </a:rPr>
              <a:t>Dataminimering</a:t>
            </a:r>
          </a:p>
          <a:p>
            <a:pPr marL="571500" indent="-571500">
              <a:buFont typeface="Arial" panose="020B0604020202020204" pitchFamily="34" charset="0"/>
              <a:buChar char="•"/>
            </a:pPr>
            <a:r>
              <a:rPr lang="nb-NO" dirty="0">
                <a:cs typeface="Arial"/>
              </a:rPr>
              <a:t>Forskrift bestemmer datatyper</a:t>
            </a:r>
          </a:p>
          <a:p>
            <a:pPr marL="571500" indent="-571500">
              <a:buFont typeface="Arial" panose="020B0604020202020204" pitchFamily="34" charset="0"/>
              <a:buChar char="•"/>
            </a:pPr>
            <a:r>
              <a:rPr lang="nb-NO" dirty="0">
                <a:cs typeface="Arial"/>
              </a:rPr>
              <a:t>Standard koder. Lite fritekst</a:t>
            </a:r>
          </a:p>
          <a:p>
            <a:pPr marL="571500" indent="-571500">
              <a:buFont typeface="Arial" panose="020B0604020202020204" pitchFamily="34" charset="0"/>
              <a:buChar char="•"/>
            </a:pPr>
            <a:r>
              <a:rPr lang="nb-NO" dirty="0">
                <a:cs typeface="Arial"/>
              </a:rPr>
              <a:t>Data hentes i sanntid hvis mulig</a:t>
            </a:r>
          </a:p>
          <a:p>
            <a:pPr marL="571500" indent="-571500">
              <a:buFont typeface="Arial" panose="020B0604020202020204" pitchFamily="34" charset="0"/>
              <a:buChar char="•"/>
            </a:pPr>
            <a:r>
              <a:rPr lang="nb-NO" dirty="0">
                <a:cs typeface="Arial"/>
              </a:rPr>
              <a:t>Bruk av referansegrupper</a:t>
            </a:r>
          </a:p>
          <a:p>
            <a:pPr marL="571500" indent="-571500">
              <a:buFont typeface="Arial" panose="020B0604020202020204" pitchFamily="34" charset="0"/>
              <a:buChar char="•"/>
            </a:pPr>
            <a:r>
              <a:rPr lang="nb-NO" dirty="0">
                <a:cs typeface="Arial"/>
              </a:rPr>
              <a:t>En del ønsket data er utelatt</a:t>
            </a:r>
          </a:p>
        </p:txBody>
      </p:sp>
      <p:sp>
        <p:nvSpPr>
          <p:cNvPr id="10" name="Rektangel: avrundede hjørner 9">
            <a:extLst>
              <a:ext uri="{FF2B5EF4-FFF2-40B4-BE49-F238E27FC236}">
                <a16:creationId xmlns:a16="http://schemas.microsoft.com/office/drawing/2014/main" id="{B27A9DA1-6693-4B96-B188-00BA2F8CBA7B}"/>
              </a:ext>
            </a:extLst>
          </p:cNvPr>
          <p:cNvSpPr/>
          <p:nvPr/>
        </p:nvSpPr>
        <p:spPr>
          <a:xfrm>
            <a:off x="434552" y="5828408"/>
            <a:ext cx="7801343" cy="522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u="sng" dirty="0">
                <a:cs typeface="Arial"/>
              </a:rPr>
              <a:t>Riktighet</a:t>
            </a:r>
          </a:p>
          <a:p>
            <a:pPr marL="571500" indent="-571500">
              <a:buFont typeface="Arial" panose="020B0604020202020204" pitchFamily="34" charset="0"/>
              <a:buChar char="•"/>
            </a:pPr>
            <a:r>
              <a:rPr lang="nb-NO" dirty="0">
                <a:cs typeface="Arial"/>
              </a:rPr>
              <a:t>En del data hentes inn i sanntid</a:t>
            </a:r>
          </a:p>
          <a:p>
            <a:pPr marL="571500" indent="-571500">
              <a:buFont typeface="Arial" panose="020B0604020202020204" pitchFamily="34" charset="0"/>
              <a:buChar char="•"/>
            </a:pPr>
            <a:r>
              <a:rPr lang="nb-NO" dirty="0">
                <a:cs typeface="Arial"/>
              </a:rPr>
              <a:t>Digital kanal for de registrerte</a:t>
            </a:r>
          </a:p>
          <a:p>
            <a:pPr marL="571500" indent="-571500">
              <a:buFont typeface="Arial" panose="020B0604020202020204" pitchFamily="34" charset="0"/>
              <a:buChar char="•"/>
            </a:pPr>
            <a:r>
              <a:rPr lang="nb-NO" dirty="0">
                <a:cs typeface="Arial"/>
              </a:rPr>
              <a:t>Analog kanal for de registrerte</a:t>
            </a:r>
          </a:p>
          <a:p>
            <a:pPr marL="571500" indent="-571500">
              <a:buFont typeface="Arial" panose="020B0604020202020204" pitchFamily="34" charset="0"/>
              <a:buChar char="•"/>
            </a:pPr>
            <a:r>
              <a:rPr lang="nb-NO" dirty="0">
                <a:cs typeface="Arial"/>
              </a:rPr>
              <a:t>Rutiner for retting og sletting</a:t>
            </a:r>
          </a:p>
          <a:p>
            <a:pPr marL="571500" indent="-571500">
              <a:buFont typeface="Arial" panose="020B0604020202020204" pitchFamily="34" charset="0"/>
              <a:buChar char="•"/>
            </a:pPr>
            <a:r>
              <a:rPr lang="nb-NO" dirty="0">
                <a:cs typeface="Arial"/>
              </a:rPr>
              <a:t>Rutiner for å formidle behov for korrigering til andre parter</a:t>
            </a:r>
          </a:p>
          <a:p>
            <a:pPr algn="ctr"/>
            <a:endParaRPr lang="nb-NO" dirty="0">
              <a:cs typeface="Arial"/>
            </a:endParaRPr>
          </a:p>
        </p:txBody>
      </p:sp>
      <p:sp>
        <p:nvSpPr>
          <p:cNvPr id="11" name="Rektangel: avrundede hjørner 10">
            <a:extLst>
              <a:ext uri="{FF2B5EF4-FFF2-40B4-BE49-F238E27FC236}">
                <a16:creationId xmlns:a16="http://schemas.microsoft.com/office/drawing/2014/main" id="{085D345C-E326-4B5E-BC8E-E006EBC4E19A}"/>
              </a:ext>
            </a:extLst>
          </p:cNvPr>
          <p:cNvSpPr/>
          <p:nvPr/>
        </p:nvSpPr>
        <p:spPr>
          <a:xfrm>
            <a:off x="434552" y="11270512"/>
            <a:ext cx="23650151" cy="2312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nb-NO" u="sng" dirty="0">
                <a:cs typeface="Arial"/>
              </a:rPr>
              <a:t>Ansvar</a:t>
            </a:r>
          </a:p>
        </p:txBody>
      </p:sp>
      <p:sp>
        <p:nvSpPr>
          <p:cNvPr id="12" name="Rektangel: avrundede hjørner 11">
            <a:extLst>
              <a:ext uri="{FF2B5EF4-FFF2-40B4-BE49-F238E27FC236}">
                <a16:creationId xmlns:a16="http://schemas.microsoft.com/office/drawing/2014/main" id="{44B21D46-E766-407B-BB55-52E3647F5B7E}"/>
              </a:ext>
            </a:extLst>
          </p:cNvPr>
          <p:cNvSpPr/>
          <p:nvPr/>
        </p:nvSpPr>
        <p:spPr>
          <a:xfrm>
            <a:off x="8358956" y="5828408"/>
            <a:ext cx="7801343" cy="522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u="sng" dirty="0">
                <a:cs typeface="Arial"/>
              </a:rPr>
              <a:t>Lagringsbegrensning</a:t>
            </a:r>
          </a:p>
          <a:p>
            <a:pPr marL="571500" indent="-571500">
              <a:buFont typeface="Arial" panose="020B0604020202020204" pitchFamily="34" charset="0"/>
              <a:buChar char="•"/>
            </a:pPr>
            <a:r>
              <a:rPr lang="nb-NO" dirty="0">
                <a:cs typeface="Arial"/>
              </a:rPr>
              <a:t>30 dagers angrefrist ved reservasjon, så slettes dataene</a:t>
            </a:r>
          </a:p>
          <a:p>
            <a:pPr marL="571500" indent="-571500">
              <a:buFont typeface="Arial" panose="020B0604020202020204" pitchFamily="34" charset="0"/>
              <a:buChar char="•"/>
            </a:pPr>
            <a:r>
              <a:rPr lang="nb-NO" dirty="0">
                <a:cs typeface="Arial"/>
              </a:rPr>
              <a:t>Brukslogg og legemidler slettes nattlig etter bestemte regler</a:t>
            </a:r>
          </a:p>
          <a:p>
            <a:pPr marL="571500" indent="-571500">
              <a:buFont typeface="Arial" panose="020B0604020202020204" pitchFamily="34" charset="0"/>
              <a:buChar char="•"/>
            </a:pPr>
            <a:r>
              <a:rPr lang="nb-NO" dirty="0">
                <a:cs typeface="Arial"/>
              </a:rPr>
              <a:t>Aggregering for styringsdata</a:t>
            </a:r>
          </a:p>
          <a:p>
            <a:pPr marL="571500" indent="-571500">
              <a:buFont typeface="Arial" panose="020B0604020202020204" pitchFamily="34" charset="0"/>
              <a:buChar char="•"/>
            </a:pPr>
            <a:r>
              <a:rPr lang="nb-NO" dirty="0">
                <a:cs typeface="Arial"/>
              </a:rPr>
              <a:t>Kun syntetiske person-</a:t>
            </a:r>
            <a:r>
              <a:rPr lang="nb-NO" dirty="0" err="1">
                <a:cs typeface="Arial"/>
              </a:rPr>
              <a:t>testdata</a:t>
            </a:r>
            <a:endParaRPr lang="nb-NO" dirty="0">
              <a:cs typeface="Arial"/>
            </a:endParaRPr>
          </a:p>
          <a:p>
            <a:pPr marL="571500" indent="-571500">
              <a:buFont typeface="Arial" panose="020B0604020202020204" pitchFamily="34" charset="0"/>
              <a:buChar char="•"/>
            </a:pPr>
            <a:endParaRPr lang="nb-NO" dirty="0">
              <a:cs typeface="Arial"/>
            </a:endParaRPr>
          </a:p>
        </p:txBody>
      </p:sp>
      <p:sp>
        <p:nvSpPr>
          <p:cNvPr id="13" name="Rektangel: avrundede hjørner 12">
            <a:extLst>
              <a:ext uri="{FF2B5EF4-FFF2-40B4-BE49-F238E27FC236}">
                <a16:creationId xmlns:a16="http://schemas.microsoft.com/office/drawing/2014/main" id="{E0AC5F87-94F6-4A03-9C2A-661FCE83E01A}"/>
              </a:ext>
            </a:extLst>
          </p:cNvPr>
          <p:cNvSpPr/>
          <p:nvPr/>
        </p:nvSpPr>
        <p:spPr>
          <a:xfrm>
            <a:off x="16283360" y="5828408"/>
            <a:ext cx="7801343" cy="522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u="sng" dirty="0">
                <a:cs typeface="Arial"/>
              </a:rPr>
              <a:t>Integritet og fortrolighet</a:t>
            </a:r>
          </a:p>
          <a:p>
            <a:pPr marL="571500" indent="-571500">
              <a:buFont typeface="Arial" panose="020B0604020202020204" pitchFamily="34" charset="0"/>
              <a:buChar char="•"/>
            </a:pPr>
            <a:r>
              <a:rPr lang="nb-NO" dirty="0">
                <a:cs typeface="Arial"/>
              </a:rPr>
              <a:t>Standard koder. Lite fritekst</a:t>
            </a:r>
          </a:p>
          <a:p>
            <a:pPr marL="571500" indent="-571500">
              <a:buFont typeface="Arial" panose="020B0604020202020204" pitchFamily="34" charset="0"/>
              <a:buChar char="•"/>
            </a:pPr>
            <a:r>
              <a:rPr lang="nb-NO" dirty="0">
                <a:cs typeface="Arial"/>
              </a:rPr>
              <a:t>Sterk tilgangskontroll</a:t>
            </a:r>
          </a:p>
          <a:p>
            <a:pPr marL="571500" indent="-571500">
              <a:buFont typeface="Arial" panose="020B0604020202020204" pitchFamily="34" charset="0"/>
              <a:buChar char="•"/>
            </a:pPr>
            <a:r>
              <a:rPr lang="nb-NO" dirty="0">
                <a:cs typeface="Arial"/>
              </a:rPr>
              <a:t>Krypterte databaser</a:t>
            </a:r>
          </a:p>
          <a:p>
            <a:pPr marL="571500" indent="-571500">
              <a:buFont typeface="Arial" panose="020B0604020202020204" pitchFamily="34" charset="0"/>
              <a:buChar char="•"/>
            </a:pPr>
            <a:r>
              <a:rPr lang="nb-NO" dirty="0" err="1">
                <a:cs typeface="Arial"/>
              </a:rPr>
              <a:t>Pseudonymisert</a:t>
            </a:r>
            <a:r>
              <a:rPr lang="nb-NO" dirty="0">
                <a:cs typeface="Arial"/>
              </a:rPr>
              <a:t> pasientdata</a:t>
            </a:r>
          </a:p>
          <a:p>
            <a:pPr marL="571500" indent="-571500">
              <a:buFont typeface="Arial" panose="020B0604020202020204" pitchFamily="34" charset="0"/>
              <a:buChar char="•"/>
            </a:pPr>
            <a:r>
              <a:rPr lang="nb-NO" dirty="0">
                <a:cs typeface="Arial"/>
              </a:rPr>
              <a:t>Revisjon av intern bruk</a:t>
            </a:r>
          </a:p>
          <a:p>
            <a:pPr marL="571500" indent="-571500">
              <a:buFont typeface="Arial" panose="020B0604020202020204" pitchFamily="34" charset="0"/>
              <a:buChar char="•"/>
            </a:pPr>
            <a:r>
              <a:rPr lang="nb-NO" dirty="0">
                <a:cs typeface="Arial"/>
              </a:rPr>
              <a:t>Aktiv søk etter snoking</a:t>
            </a:r>
          </a:p>
          <a:p>
            <a:pPr marL="571500" indent="-571500">
              <a:buFont typeface="Arial" panose="020B0604020202020204" pitchFamily="34" charset="0"/>
              <a:buChar char="•"/>
            </a:pPr>
            <a:r>
              <a:rPr lang="nb-NO" dirty="0">
                <a:cs typeface="Arial"/>
              </a:rPr>
              <a:t>De registrerte kontrollerer tilgangsbegrensninger </a:t>
            </a:r>
          </a:p>
          <a:p>
            <a:pPr algn="ctr"/>
            <a:endParaRPr lang="nb-NO" dirty="0">
              <a:cs typeface="Arial"/>
            </a:endParaRPr>
          </a:p>
        </p:txBody>
      </p:sp>
      <p:sp>
        <p:nvSpPr>
          <p:cNvPr id="14" name="Rektangel: avrundede hjørner 13">
            <a:extLst>
              <a:ext uri="{FF2B5EF4-FFF2-40B4-BE49-F238E27FC236}">
                <a16:creationId xmlns:a16="http://schemas.microsoft.com/office/drawing/2014/main" id="{F45C21D3-79F5-45D9-BE67-EF4E1F1F1EDB}"/>
              </a:ext>
            </a:extLst>
          </p:cNvPr>
          <p:cNvSpPr/>
          <p:nvPr/>
        </p:nvSpPr>
        <p:spPr>
          <a:xfrm>
            <a:off x="434552" y="11802141"/>
            <a:ext cx="5902943" cy="17871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0" indent="-571500">
              <a:buFont typeface="Arial" panose="020B0604020202020204" pitchFamily="34" charset="0"/>
              <a:buChar char="•"/>
            </a:pPr>
            <a:r>
              <a:rPr lang="nb-NO" dirty="0">
                <a:cs typeface="Arial"/>
              </a:rPr>
              <a:t>Ansvar via forskrift</a:t>
            </a:r>
          </a:p>
          <a:p>
            <a:pPr marL="571500" indent="-571500">
              <a:buFont typeface="Arial" panose="020B0604020202020204" pitchFamily="34" charset="0"/>
              <a:buChar char="•"/>
            </a:pPr>
            <a:r>
              <a:rPr lang="nb-NO" dirty="0">
                <a:cs typeface="Arial"/>
              </a:rPr>
              <a:t>Dokumenterte krav</a:t>
            </a:r>
          </a:p>
          <a:p>
            <a:pPr marL="571500" indent="-571500">
              <a:buFont typeface="Arial" panose="020B0604020202020204" pitchFamily="34" charset="0"/>
              <a:buChar char="•"/>
            </a:pPr>
            <a:r>
              <a:rPr lang="nb-NO" dirty="0">
                <a:cs typeface="Arial"/>
              </a:rPr>
              <a:t>Databehandleravtaler</a:t>
            </a:r>
          </a:p>
          <a:p>
            <a:r>
              <a:rPr lang="nb-NO" dirty="0">
                <a:cs typeface="Arial"/>
              </a:rPr>
              <a:t> </a:t>
            </a:r>
          </a:p>
          <a:p>
            <a:pPr algn="ctr"/>
            <a:endParaRPr lang="nb-NO" dirty="0">
              <a:cs typeface="Arial"/>
            </a:endParaRPr>
          </a:p>
        </p:txBody>
      </p:sp>
      <p:sp>
        <p:nvSpPr>
          <p:cNvPr id="15" name="Rektangel: avrundede hjørner 14">
            <a:extLst>
              <a:ext uri="{FF2B5EF4-FFF2-40B4-BE49-F238E27FC236}">
                <a16:creationId xmlns:a16="http://schemas.microsoft.com/office/drawing/2014/main" id="{33582CA8-5FF9-4B3D-80D5-3A0CBCB5AE96}"/>
              </a:ext>
            </a:extLst>
          </p:cNvPr>
          <p:cNvSpPr/>
          <p:nvPr/>
        </p:nvSpPr>
        <p:spPr>
          <a:xfrm>
            <a:off x="5613996" y="11796165"/>
            <a:ext cx="5902943" cy="17871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0" indent="-571500">
              <a:buFont typeface="Arial" panose="020B0604020202020204" pitchFamily="34" charset="0"/>
              <a:buChar char="•"/>
            </a:pPr>
            <a:r>
              <a:rPr lang="nb-NO" dirty="0">
                <a:cs typeface="Arial"/>
              </a:rPr>
              <a:t>Systemdokumentasjon</a:t>
            </a:r>
          </a:p>
          <a:p>
            <a:pPr marL="571500" indent="-571500">
              <a:buFont typeface="Arial" panose="020B0604020202020204" pitchFamily="34" charset="0"/>
              <a:buChar char="•"/>
            </a:pPr>
            <a:r>
              <a:rPr lang="nb-NO" dirty="0">
                <a:cs typeface="Arial"/>
              </a:rPr>
              <a:t>Driftsdokumentasjon</a:t>
            </a:r>
          </a:p>
          <a:p>
            <a:pPr marL="571500" indent="-571500">
              <a:buFont typeface="Arial" panose="020B0604020202020204" pitchFamily="34" charset="0"/>
              <a:buChar char="•"/>
            </a:pPr>
            <a:r>
              <a:rPr lang="nb-NO" dirty="0">
                <a:cs typeface="Arial"/>
              </a:rPr>
              <a:t>Risikovurderinger</a:t>
            </a:r>
          </a:p>
        </p:txBody>
      </p:sp>
      <p:sp>
        <p:nvSpPr>
          <p:cNvPr id="16" name="Rektangel: avrundede hjørner 15">
            <a:extLst>
              <a:ext uri="{FF2B5EF4-FFF2-40B4-BE49-F238E27FC236}">
                <a16:creationId xmlns:a16="http://schemas.microsoft.com/office/drawing/2014/main" id="{E06709D3-D08F-4D99-919D-8DF8210A70C6}"/>
              </a:ext>
            </a:extLst>
          </p:cNvPr>
          <p:cNvSpPr/>
          <p:nvPr/>
        </p:nvSpPr>
        <p:spPr>
          <a:xfrm>
            <a:off x="11006084" y="11790189"/>
            <a:ext cx="5902943" cy="17871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0" indent="-571500">
              <a:buFont typeface="Arial" panose="020B0604020202020204" pitchFamily="34" charset="0"/>
              <a:buChar char="•"/>
            </a:pPr>
            <a:r>
              <a:rPr lang="nb-NO" dirty="0">
                <a:cs typeface="Arial"/>
              </a:rPr>
              <a:t>Testing internt</a:t>
            </a:r>
          </a:p>
          <a:p>
            <a:pPr marL="571500" indent="-571500">
              <a:buFont typeface="Arial" panose="020B0604020202020204" pitchFamily="34" charset="0"/>
              <a:buChar char="•"/>
            </a:pPr>
            <a:r>
              <a:rPr lang="nb-NO" dirty="0">
                <a:cs typeface="Arial"/>
              </a:rPr>
              <a:t>Eksterne testere</a:t>
            </a:r>
          </a:p>
          <a:p>
            <a:pPr marL="571500" indent="-571500">
              <a:buFont typeface="Arial" panose="020B0604020202020204" pitchFamily="34" charset="0"/>
              <a:buChar char="•"/>
            </a:pPr>
            <a:r>
              <a:rPr lang="nb-NO" dirty="0">
                <a:cs typeface="Arial"/>
              </a:rPr>
              <a:t>Testrapporter</a:t>
            </a:r>
          </a:p>
        </p:txBody>
      </p:sp>
      <p:sp>
        <p:nvSpPr>
          <p:cNvPr id="17" name="Rektangel: avrundede hjørner 16">
            <a:extLst>
              <a:ext uri="{FF2B5EF4-FFF2-40B4-BE49-F238E27FC236}">
                <a16:creationId xmlns:a16="http://schemas.microsoft.com/office/drawing/2014/main" id="{9AD16BD4-9E7A-40C4-91BB-BD5552C82A71}"/>
              </a:ext>
            </a:extLst>
          </p:cNvPr>
          <p:cNvSpPr/>
          <p:nvPr/>
        </p:nvSpPr>
        <p:spPr>
          <a:xfrm>
            <a:off x="15277118" y="11784213"/>
            <a:ext cx="5902943" cy="17871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0" indent="-571500">
              <a:buFont typeface="Arial" panose="020B0604020202020204" pitchFamily="34" charset="0"/>
              <a:buChar char="•"/>
            </a:pPr>
            <a:r>
              <a:rPr lang="nb-NO" dirty="0">
                <a:cs typeface="Arial"/>
              </a:rPr>
              <a:t>Revisjon av interne</a:t>
            </a:r>
          </a:p>
          <a:p>
            <a:pPr marL="571500" indent="-571500">
              <a:buFont typeface="Arial" panose="020B0604020202020204" pitchFamily="34" charset="0"/>
              <a:buChar char="•"/>
            </a:pPr>
            <a:r>
              <a:rPr lang="nb-NO" dirty="0">
                <a:cs typeface="Arial"/>
              </a:rPr>
              <a:t>Reviderer databehandler </a:t>
            </a:r>
          </a:p>
        </p:txBody>
      </p:sp>
      <p:sp>
        <p:nvSpPr>
          <p:cNvPr id="18" name="Rektangel: avrundede hjørner 17">
            <a:extLst>
              <a:ext uri="{FF2B5EF4-FFF2-40B4-BE49-F238E27FC236}">
                <a16:creationId xmlns:a16="http://schemas.microsoft.com/office/drawing/2014/main" id="{560AE9BE-EA0B-47B0-B4E9-94B6A58F1CC7}"/>
              </a:ext>
            </a:extLst>
          </p:cNvPr>
          <p:cNvSpPr/>
          <p:nvPr/>
        </p:nvSpPr>
        <p:spPr>
          <a:xfrm>
            <a:off x="20061850" y="11772261"/>
            <a:ext cx="4022854" cy="17871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0" indent="-571500">
              <a:buFont typeface="Arial" panose="020B0604020202020204" pitchFamily="34" charset="0"/>
              <a:buChar char="•"/>
            </a:pPr>
            <a:r>
              <a:rPr lang="nb-NO" dirty="0">
                <a:cs typeface="Arial"/>
              </a:rPr>
              <a:t>Hendelses-</a:t>
            </a:r>
            <a:br>
              <a:rPr lang="nb-NO" dirty="0">
                <a:cs typeface="Arial"/>
              </a:rPr>
            </a:br>
            <a:r>
              <a:rPr lang="nb-NO" dirty="0">
                <a:cs typeface="Arial"/>
              </a:rPr>
              <a:t>håndtering</a:t>
            </a:r>
          </a:p>
          <a:p>
            <a:pPr marL="571500" indent="-571500">
              <a:buFont typeface="Arial" panose="020B0604020202020204" pitchFamily="34" charset="0"/>
              <a:buChar char="•"/>
            </a:pPr>
            <a:r>
              <a:rPr lang="nb-NO" dirty="0">
                <a:cs typeface="Arial"/>
              </a:rPr>
              <a:t>Styring</a:t>
            </a:r>
          </a:p>
        </p:txBody>
      </p:sp>
      <p:sp>
        <p:nvSpPr>
          <p:cNvPr id="22" name="Rektangel 21">
            <a:extLst>
              <a:ext uri="{FF2B5EF4-FFF2-40B4-BE49-F238E27FC236}">
                <a16:creationId xmlns:a16="http://schemas.microsoft.com/office/drawing/2014/main" id="{90E3163B-CE87-498D-BBE8-5758AAD1D0C1}"/>
              </a:ext>
            </a:extLst>
          </p:cNvPr>
          <p:cNvSpPr/>
          <p:nvPr/>
        </p:nvSpPr>
        <p:spPr>
          <a:xfrm>
            <a:off x="-1" y="0"/>
            <a:ext cx="24382413" cy="13716000"/>
          </a:xfrm>
          <a:prstGeom prst="rect">
            <a:avLst/>
          </a:prstGeom>
          <a:solidFill>
            <a:srgbClr val="002060"/>
          </a:solidFill>
          <a:ln w="12700">
            <a:noFill/>
            <a:round/>
            <a:headEnd/>
            <a:tailEnd/>
          </a:ln>
          <a:effectLst/>
        </p:spPr>
        <p:txBody>
          <a:bodyPr vert="horz" wrap="square" lIns="91440" tIns="45720" rIns="91440" bIns="45720" rtlCol="0" anchor="ctr"/>
          <a:lstStyle/>
          <a:p>
            <a:pPr algn="ctr" fontAlgn="base">
              <a:spcBef>
                <a:spcPct val="0"/>
              </a:spcBef>
              <a:spcAft>
                <a:spcPct val="0"/>
              </a:spcAft>
            </a:pPr>
            <a:r>
              <a:rPr lang="nb-NO" sz="4800" dirty="0">
                <a:solidFill>
                  <a:schemeClr val="bg1"/>
                </a:solidFill>
              </a:rPr>
              <a:t>Diskusjon, spørsmål, kommentar?</a:t>
            </a:r>
          </a:p>
        </p:txBody>
      </p:sp>
      <p:sp>
        <p:nvSpPr>
          <p:cNvPr id="23" name="Rektangel 22">
            <a:hlinkClick r:id="" action="ppaction://hlinkshowjump?jump=nextslide"/>
            <a:extLst>
              <a:ext uri="{FF2B5EF4-FFF2-40B4-BE49-F238E27FC236}">
                <a16:creationId xmlns:a16="http://schemas.microsoft.com/office/drawing/2014/main" id="{69C420B1-540C-4F02-946D-C50CBD214213}"/>
              </a:ext>
            </a:extLst>
          </p:cNvPr>
          <p:cNvSpPr/>
          <p:nvPr/>
        </p:nvSpPr>
        <p:spPr>
          <a:xfrm>
            <a:off x="20431333" y="11057858"/>
            <a:ext cx="3951080" cy="2658142"/>
          </a:xfrm>
          <a:prstGeom prst="rect">
            <a:avLst/>
          </a:prstGeom>
          <a:solidFill>
            <a:srgbClr val="00206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nb-NO" sz="4800" dirty="0">
              <a:solidFill>
                <a:schemeClr val="bg1"/>
              </a:solidFill>
            </a:endParaRPr>
          </a:p>
        </p:txBody>
      </p:sp>
    </p:spTree>
    <p:extLst>
      <p:ext uri="{BB962C8B-B14F-4D97-AF65-F5344CB8AC3E}">
        <p14:creationId xmlns:p14="http://schemas.microsoft.com/office/powerpoint/2010/main" val="1572116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3">
            <a:extLst>
              <a:ext uri="{FF2B5EF4-FFF2-40B4-BE49-F238E27FC236}">
                <a16:creationId xmlns:a16="http://schemas.microsoft.com/office/drawing/2014/main" id="{F90A8E30-659F-4910-99CA-46271ACB639F}"/>
              </a:ext>
            </a:extLst>
          </p:cNvPr>
          <p:cNvSpPr/>
          <p:nvPr/>
        </p:nvSpPr>
        <p:spPr bwMode="auto">
          <a:xfrm>
            <a:off x="18529378" y="2158069"/>
            <a:ext cx="5875944" cy="11552142"/>
          </a:xfrm>
          <a:prstGeom prst="rect">
            <a:avLst/>
          </a:prstGeom>
          <a:solidFill>
            <a:srgbClr val="00206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chemeClr val="accent3"/>
              </a:solidFill>
            </a:endParaRPr>
          </a:p>
        </p:txBody>
      </p:sp>
      <p:pic>
        <p:nvPicPr>
          <p:cNvPr id="31" name="Plassholder for innhold 30">
            <a:extLst>
              <a:ext uri="{FF2B5EF4-FFF2-40B4-BE49-F238E27FC236}">
                <a16:creationId xmlns:a16="http://schemas.microsoft.com/office/drawing/2014/main" id="{12E1E2B0-CAEA-44DE-B232-A4F73ECE80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2394"/>
          <a:stretch/>
        </p:blipFill>
        <p:spPr>
          <a:xfrm>
            <a:off x="854239" y="3601829"/>
            <a:ext cx="11081087" cy="8349031"/>
          </a:xfrm>
        </p:spPr>
      </p:pic>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Hvorfor kjernejournal ?</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3</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4"/>
          <a:stretch>
            <a:fillRect/>
          </a:stretch>
        </p:blipFill>
        <p:spPr>
          <a:xfrm>
            <a:off x="19753420" y="581505"/>
            <a:ext cx="2608254" cy="1785651"/>
          </a:xfrm>
          <a:prstGeom prst="rect">
            <a:avLst/>
          </a:prstGeom>
        </p:spPr>
      </p:pic>
      <p:sp>
        <p:nvSpPr>
          <p:cNvPr id="19" name="TekstSylinder 18">
            <a:extLst>
              <a:ext uri="{FF2B5EF4-FFF2-40B4-BE49-F238E27FC236}">
                <a16:creationId xmlns:a16="http://schemas.microsoft.com/office/drawing/2014/main" id="{46E72FB4-62D8-433F-8D5C-12227B2225DA}"/>
              </a:ext>
            </a:extLst>
          </p:cNvPr>
          <p:cNvSpPr txBox="1"/>
          <p:nvPr/>
        </p:nvSpPr>
        <p:spPr>
          <a:xfrm>
            <a:off x="18641372" y="4526737"/>
            <a:ext cx="5566165" cy="6499215"/>
          </a:xfrm>
          <a:prstGeom prst="rect">
            <a:avLst/>
          </a:prstGeom>
          <a:noFill/>
        </p:spPr>
        <p:txBody>
          <a:bodyPr vert="horz" wrap="square" lIns="546100" tIns="546100" rIns="546100" bIns="546100" rtlCol="0">
            <a:spAutoFit/>
          </a:bodyPr>
          <a:lstStyle/>
          <a:p>
            <a:pPr defTabSz="1828349">
              <a:spcAft>
                <a:spcPts val="1000"/>
              </a:spcAft>
            </a:pPr>
            <a:r>
              <a:rPr lang="nb-NO" sz="4000" b="1" dirty="0">
                <a:solidFill>
                  <a:schemeClr val="bg1"/>
                </a:solidFill>
              </a:rPr>
              <a:t>MISJON</a:t>
            </a:r>
          </a:p>
          <a:p>
            <a:pPr defTabSz="1828349">
              <a:spcAft>
                <a:spcPts val="1000"/>
              </a:spcAft>
            </a:pPr>
            <a:r>
              <a:rPr lang="nb-NO" dirty="0">
                <a:solidFill>
                  <a:schemeClr val="bg1"/>
                </a:solidFill>
              </a:rPr>
              <a:t>Helsepersonell skal få sikker og enkel tilgang til viktige helseopplysninger for å kunne ta gode beslutninger om behandling</a:t>
            </a:r>
          </a:p>
          <a:p>
            <a:pPr>
              <a:spcAft>
                <a:spcPts val="1000"/>
              </a:spcAft>
            </a:pPr>
            <a:endParaRPr lang="nb-NO" sz="4200" b="1" dirty="0"/>
          </a:p>
        </p:txBody>
      </p:sp>
      <p:sp>
        <p:nvSpPr>
          <p:cNvPr id="12" name="Bindepunkt utenfor siden 11">
            <a:extLst>
              <a:ext uri="{FF2B5EF4-FFF2-40B4-BE49-F238E27FC236}">
                <a16:creationId xmlns:a16="http://schemas.microsoft.com/office/drawing/2014/main" id="{F9A22FBE-AE87-4E13-8482-4EF11DE565F9}"/>
              </a:ext>
            </a:extLst>
          </p:cNvPr>
          <p:cNvSpPr/>
          <p:nvPr/>
        </p:nvSpPr>
        <p:spPr>
          <a:xfrm rot="16200000">
            <a:off x="13368682" y="5986454"/>
            <a:ext cx="6642843" cy="3579780"/>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129715D4-B133-4294-A5B5-4647F675F3FB}"/>
              </a:ext>
            </a:extLst>
          </p:cNvPr>
          <p:cNvSpPr txBox="1"/>
          <p:nvPr/>
        </p:nvSpPr>
        <p:spPr>
          <a:xfrm>
            <a:off x="12403261" y="4454922"/>
            <a:ext cx="5339058" cy="6642844"/>
          </a:xfrm>
          <a:prstGeom prst="rect">
            <a:avLst/>
          </a:prstGeom>
          <a:solidFill>
            <a:schemeClr val="bg1">
              <a:lumMod val="75000"/>
            </a:schemeClr>
          </a:solidFill>
        </p:spPr>
        <p:txBody>
          <a:bodyPr vert="horz" wrap="square" lIns="546100" tIns="546100" rIns="546100" bIns="546100" rtlCol="0">
            <a:spAutoFit/>
          </a:bodyPr>
          <a:lstStyle/>
          <a:p>
            <a:pPr>
              <a:spcAft>
                <a:spcPts val="1000"/>
              </a:spcAft>
            </a:pPr>
            <a:r>
              <a:rPr lang="nb-NO" sz="4000" dirty="0"/>
              <a:t>Situasjonen </a:t>
            </a:r>
            <a:r>
              <a:rPr lang="nb-NO" sz="4000" i="1" dirty="0"/>
              <a:t>uten</a:t>
            </a:r>
            <a:r>
              <a:rPr lang="nb-NO" sz="4000" dirty="0"/>
              <a:t> kjernejournal er at pasientens helseopplysninger kun finnes lagret i lokale journaler der pasienten tidligere har fått helsehjelp</a:t>
            </a:r>
            <a:endParaRPr lang="nb-NO" sz="4000" b="1" i="1" dirty="0">
              <a:solidFill>
                <a:srgbClr val="FFFFFF"/>
              </a:solidFill>
            </a:endParaRPr>
          </a:p>
        </p:txBody>
      </p:sp>
    </p:spTree>
    <p:extLst>
      <p:ext uri="{BB962C8B-B14F-4D97-AF65-F5344CB8AC3E}">
        <p14:creationId xmlns:p14="http://schemas.microsoft.com/office/powerpoint/2010/main" val="124044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hteck 13">
            <a:extLst>
              <a:ext uri="{FF2B5EF4-FFF2-40B4-BE49-F238E27FC236}">
                <a16:creationId xmlns:a16="http://schemas.microsoft.com/office/drawing/2014/main" id="{36B38351-510B-49FF-983D-5521859F0CDA}"/>
              </a:ext>
            </a:extLst>
          </p:cNvPr>
          <p:cNvSpPr/>
          <p:nvPr/>
        </p:nvSpPr>
        <p:spPr bwMode="auto">
          <a:xfrm>
            <a:off x="18529378" y="2158069"/>
            <a:ext cx="5875944" cy="11552142"/>
          </a:xfrm>
          <a:prstGeom prst="rect">
            <a:avLst/>
          </a:prstGeom>
          <a:solidFill>
            <a:srgbClr val="00206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chemeClr val="accent3"/>
              </a:solidFill>
            </a:endParaRPr>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Hva er kjernejournal?</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4</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pic>
        <p:nvPicPr>
          <p:cNvPr id="50" name="Picture 227">
            <a:extLst>
              <a:ext uri="{FF2B5EF4-FFF2-40B4-BE49-F238E27FC236}">
                <a16:creationId xmlns:a16="http://schemas.microsoft.com/office/drawing/2014/main" id="{93A8C573-3D3E-49F2-97CC-A0CC491A250E}"/>
              </a:ext>
            </a:extLst>
          </p:cNvPr>
          <p:cNvPicPr>
            <a:picLocks noChangeAspect="1"/>
          </p:cNvPicPr>
          <p:nvPr/>
        </p:nvPicPr>
        <p:blipFill>
          <a:blip r:embed="rId4"/>
          <a:stretch>
            <a:fillRect/>
          </a:stretch>
        </p:blipFill>
        <p:spPr>
          <a:xfrm>
            <a:off x="21954378" y="12071049"/>
            <a:ext cx="1575890" cy="1444703"/>
          </a:xfrm>
          <a:prstGeom prst="rect">
            <a:avLst/>
          </a:prstGeom>
          <a:solidFill>
            <a:srgbClr val="FFFFFF"/>
          </a:solidFill>
        </p:spPr>
      </p:pic>
      <p:sp>
        <p:nvSpPr>
          <p:cNvPr id="52" name="Ellipse 288">
            <a:extLst>
              <a:ext uri="{FF2B5EF4-FFF2-40B4-BE49-F238E27FC236}">
                <a16:creationId xmlns:a16="http://schemas.microsoft.com/office/drawing/2014/main" id="{8DF30EB3-0995-4A36-909A-B19620766B92}"/>
              </a:ext>
            </a:extLst>
          </p:cNvPr>
          <p:cNvSpPr/>
          <p:nvPr/>
        </p:nvSpPr>
        <p:spPr bwMode="auto">
          <a:xfrm>
            <a:off x="21826320" y="6256499"/>
            <a:ext cx="2579002" cy="2335214"/>
          </a:xfrm>
          <a:custGeom>
            <a:avLst/>
            <a:gdLst/>
            <a:ahLst/>
            <a:cxnLst/>
            <a:rect l="l" t="t" r="r" b="b"/>
            <a:pathLst>
              <a:path w="1291343" h="1376754">
                <a:moveTo>
                  <a:pt x="688377" y="0"/>
                </a:moveTo>
                <a:cubicBezTo>
                  <a:pt x="950134" y="0"/>
                  <a:pt x="1177768" y="146099"/>
                  <a:pt x="1291343" y="362736"/>
                </a:cubicBezTo>
                <a:lnTo>
                  <a:pt x="1291343" y="1014018"/>
                </a:lnTo>
                <a:cubicBezTo>
                  <a:pt x="1177768" y="1230656"/>
                  <a:pt x="950134" y="1376754"/>
                  <a:pt x="688377" y="1376754"/>
                </a:cubicBezTo>
                <a:cubicBezTo>
                  <a:pt x="308197" y="1376754"/>
                  <a:pt x="0" y="1068557"/>
                  <a:pt x="0" y="688377"/>
                </a:cubicBezTo>
                <a:cubicBezTo>
                  <a:pt x="0" y="308197"/>
                  <a:pt x="308197" y="0"/>
                  <a:pt x="688377"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de-DE" sz="1600" kern="0" dirty="0"/>
          </a:p>
        </p:txBody>
      </p:sp>
      <p:sp>
        <p:nvSpPr>
          <p:cNvPr id="53" name="Rechteck 60">
            <a:extLst>
              <a:ext uri="{FF2B5EF4-FFF2-40B4-BE49-F238E27FC236}">
                <a16:creationId xmlns:a16="http://schemas.microsoft.com/office/drawing/2014/main" id="{AFEE2DE8-9197-4F24-A48D-D59ABA62DC26}"/>
              </a:ext>
            </a:extLst>
          </p:cNvPr>
          <p:cNvSpPr/>
          <p:nvPr/>
        </p:nvSpPr>
        <p:spPr bwMode="gray">
          <a:xfrm>
            <a:off x="18479990" y="6719804"/>
            <a:ext cx="3019794" cy="1292662"/>
          </a:xfrm>
          <a:prstGeom prst="rect">
            <a:avLst/>
          </a:prstGeom>
        </p:spPr>
        <p:txBody>
          <a:bodyPr vert="horz" wrap="square" lIns="0" tIns="0" rIns="0" bIns="0" anchor="t">
            <a:spAutoFit/>
          </a:bodyPr>
          <a:lstStyle/>
          <a:p>
            <a:pPr algn="r" fontAlgn="base">
              <a:spcBef>
                <a:spcPct val="0"/>
              </a:spcBef>
              <a:spcAft>
                <a:spcPct val="0"/>
              </a:spcAft>
            </a:pPr>
            <a:r>
              <a:rPr lang="nb-NO" sz="4400">
                <a:solidFill>
                  <a:schemeClr val="bg1"/>
                </a:solidFill>
                <a:latin typeface="Arial" panose="020B0604020202020204" pitchFamily="34" charset="0"/>
              </a:rPr>
              <a:t>12 800</a:t>
            </a:r>
          </a:p>
          <a:p>
            <a:pPr algn="r" fontAlgn="base">
              <a:spcBef>
                <a:spcPct val="0"/>
              </a:spcBef>
              <a:spcAft>
                <a:spcPct val="0"/>
              </a:spcAft>
            </a:pPr>
            <a:r>
              <a:rPr lang="nb-NO" sz="2000" b="1">
                <a:solidFill>
                  <a:schemeClr val="bg1"/>
                </a:solidFill>
                <a:latin typeface="Arial" panose="020B0604020202020204" pitchFamily="34" charset="0"/>
              </a:rPr>
              <a:t>Helspersonell</a:t>
            </a:r>
            <a:br>
              <a:rPr lang="nb-NO" sz="2000" b="1">
                <a:solidFill>
                  <a:schemeClr val="bg1"/>
                </a:solidFill>
                <a:latin typeface="Arial" panose="020B0604020202020204" pitchFamily="34" charset="0"/>
              </a:rPr>
            </a:br>
            <a:r>
              <a:rPr lang="nb-NO" sz="2000" b="1">
                <a:solidFill>
                  <a:schemeClr val="bg1"/>
                </a:solidFill>
                <a:latin typeface="Arial" panose="020B0604020202020204" pitchFamily="34" charset="0"/>
              </a:rPr>
              <a:t>har brukt KJ</a:t>
            </a:r>
          </a:p>
        </p:txBody>
      </p:sp>
      <p:sp>
        <p:nvSpPr>
          <p:cNvPr id="54" name="Rechteck 56">
            <a:extLst>
              <a:ext uri="{FF2B5EF4-FFF2-40B4-BE49-F238E27FC236}">
                <a16:creationId xmlns:a16="http://schemas.microsoft.com/office/drawing/2014/main" id="{0B6EF957-A36A-48AE-81E2-12D5E071DF37}"/>
              </a:ext>
            </a:extLst>
          </p:cNvPr>
          <p:cNvSpPr/>
          <p:nvPr/>
        </p:nvSpPr>
        <p:spPr bwMode="gray">
          <a:xfrm>
            <a:off x="18146624" y="11980822"/>
            <a:ext cx="3430772" cy="1292662"/>
          </a:xfrm>
          <a:prstGeom prst="rect">
            <a:avLst/>
          </a:prstGeom>
        </p:spPr>
        <p:txBody>
          <a:bodyPr vert="horz" wrap="square" lIns="0" tIns="0" rIns="0" bIns="0" anchor="t">
            <a:spAutoFit/>
          </a:bodyPr>
          <a:lstStyle/>
          <a:p>
            <a:pPr algn="r" fontAlgn="base">
              <a:spcBef>
                <a:spcPct val="0"/>
              </a:spcBef>
              <a:spcAft>
                <a:spcPct val="0"/>
              </a:spcAft>
            </a:pPr>
            <a:r>
              <a:rPr lang="nb-NO" sz="4400" dirty="0">
                <a:solidFill>
                  <a:schemeClr val="bg1"/>
                </a:solidFill>
                <a:latin typeface="Arial" panose="020B0604020202020204" pitchFamily="34" charset="0"/>
              </a:rPr>
              <a:t>1 promille</a:t>
            </a:r>
          </a:p>
          <a:p>
            <a:pPr algn="r" fontAlgn="base">
              <a:spcBef>
                <a:spcPct val="0"/>
              </a:spcBef>
              <a:spcAft>
                <a:spcPct val="0"/>
              </a:spcAft>
            </a:pPr>
            <a:r>
              <a:rPr lang="nb-NO" sz="2000" dirty="0">
                <a:solidFill>
                  <a:schemeClr val="bg1"/>
                </a:solidFill>
                <a:latin typeface="Arial" panose="020B0604020202020204" pitchFamily="34" charset="0"/>
              </a:rPr>
              <a:t>av innbyggerne har </a:t>
            </a:r>
          </a:p>
          <a:p>
            <a:pPr algn="r" fontAlgn="base">
              <a:spcBef>
                <a:spcPct val="0"/>
              </a:spcBef>
              <a:spcAft>
                <a:spcPct val="0"/>
              </a:spcAft>
            </a:pPr>
            <a:r>
              <a:rPr lang="nb-NO" sz="2000" dirty="0">
                <a:solidFill>
                  <a:schemeClr val="bg1"/>
                </a:solidFill>
                <a:latin typeface="Arial" panose="020B0604020202020204" pitchFamily="34" charset="0"/>
              </a:rPr>
              <a:t>reservert  seg</a:t>
            </a:r>
            <a:endParaRPr lang="nb-NO" sz="2400" dirty="0">
              <a:solidFill>
                <a:schemeClr val="bg1"/>
              </a:solidFill>
              <a:latin typeface="Arial" panose="020B0604020202020204" pitchFamily="34" charset="0"/>
            </a:endParaRPr>
          </a:p>
        </p:txBody>
      </p:sp>
      <p:sp>
        <p:nvSpPr>
          <p:cNvPr id="55" name="Ellipse 291">
            <a:extLst>
              <a:ext uri="{FF2B5EF4-FFF2-40B4-BE49-F238E27FC236}">
                <a16:creationId xmlns:a16="http://schemas.microsoft.com/office/drawing/2014/main" id="{268A2A02-F428-46FA-A086-55D82EABE6C1}"/>
              </a:ext>
            </a:extLst>
          </p:cNvPr>
          <p:cNvSpPr/>
          <p:nvPr/>
        </p:nvSpPr>
        <p:spPr bwMode="auto">
          <a:xfrm>
            <a:off x="21602090" y="11536735"/>
            <a:ext cx="2749581" cy="2116326"/>
          </a:xfrm>
          <a:custGeom>
            <a:avLst/>
            <a:gdLst/>
            <a:ahLst/>
            <a:cxnLst/>
            <a:rect l="l" t="t" r="r" b="b"/>
            <a:pathLst>
              <a:path w="1376754" h="1184549">
                <a:moveTo>
                  <a:pt x="688377" y="0"/>
                </a:moveTo>
                <a:cubicBezTo>
                  <a:pt x="1068557" y="0"/>
                  <a:pt x="1376754" y="308197"/>
                  <a:pt x="1376754" y="688377"/>
                </a:cubicBezTo>
                <a:cubicBezTo>
                  <a:pt x="1376754" y="883774"/>
                  <a:pt x="1295342" y="1060157"/>
                  <a:pt x="1163721" y="1184549"/>
                </a:cubicBezTo>
                <a:lnTo>
                  <a:pt x="213034" y="1184549"/>
                </a:lnTo>
                <a:cubicBezTo>
                  <a:pt x="81412" y="1060157"/>
                  <a:pt x="0" y="883774"/>
                  <a:pt x="0" y="688377"/>
                </a:cubicBezTo>
                <a:cubicBezTo>
                  <a:pt x="0" y="308197"/>
                  <a:pt x="308197" y="0"/>
                  <a:pt x="688377"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de-DE" sz="1600" kern="0" dirty="0"/>
          </a:p>
        </p:txBody>
      </p:sp>
      <p:sp>
        <p:nvSpPr>
          <p:cNvPr id="56" name="Rechteck 27">
            <a:extLst>
              <a:ext uri="{FF2B5EF4-FFF2-40B4-BE49-F238E27FC236}">
                <a16:creationId xmlns:a16="http://schemas.microsoft.com/office/drawing/2014/main" id="{ADC85942-CC7D-4B9C-AFAD-1AC67F7B0B41}"/>
              </a:ext>
            </a:extLst>
          </p:cNvPr>
          <p:cNvSpPr/>
          <p:nvPr/>
        </p:nvSpPr>
        <p:spPr bwMode="gray">
          <a:xfrm>
            <a:off x="20806923" y="4514850"/>
            <a:ext cx="3641592" cy="677108"/>
          </a:xfrm>
          <a:prstGeom prst="rect">
            <a:avLst/>
          </a:prstGeom>
        </p:spPr>
        <p:txBody>
          <a:bodyPr vert="horz" wrap="square" lIns="0" tIns="0" rIns="0" bIns="0" anchor="t">
            <a:spAutoFit/>
          </a:bodyPr>
          <a:lstStyle/>
          <a:p>
            <a:pPr fontAlgn="base">
              <a:spcBef>
                <a:spcPct val="0"/>
              </a:spcBef>
              <a:spcAft>
                <a:spcPct val="0"/>
              </a:spcAft>
            </a:pPr>
            <a:r>
              <a:rPr lang="nb-NO" sz="4400">
                <a:solidFill>
                  <a:schemeClr val="bg1"/>
                </a:solidFill>
                <a:latin typeface="Arial" panose="020B0604020202020204" pitchFamily="34" charset="0"/>
              </a:rPr>
              <a:t>12 450 pr/uke</a:t>
            </a:r>
          </a:p>
        </p:txBody>
      </p:sp>
      <p:sp>
        <p:nvSpPr>
          <p:cNvPr id="57" name="Ellipse 24">
            <a:extLst>
              <a:ext uri="{FF2B5EF4-FFF2-40B4-BE49-F238E27FC236}">
                <a16:creationId xmlns:a16="http://schemas.microsoft.com/office/drawing/2014/main" id="{BFCE10E6-21B7-4C55-8769-373D8F3931C7}"/>
              </a:ext>
            </a:extLst>
          </p:cNvPr>
          <p:cNvSpPr/>
          <p:nvPr/>
        </p:nvSpPr>
        <p:spPr bwMode="auto">
          <a:xfrm>
            <a:off x="18322389" y="3886570"/>
            <a:ext cx="2371665" cy="2335214"/>
          </a:xfrm>
          <a:custGeom>
            <a:avLst/>
            <a:gdLst/>
            <a:ahLst/>
            <a:cxnLst/>
            <a:rect l="l" t="t" r="r" b="b"/>
            <a:pathLst>
              <a:path w="1187526" h="1376754">
                <a:moveTo>
                  <a:pt x="499149" y="0"/>
                </a:moveTo>
                <a:cubicBezTo>
                  <a:pt x="879329" y="0"/>
                  <a:pt x="1187526" y="308197"/>
                  <a:pt x="1187526" y="688377"/>
                </a:cubicBezTo>
                <a:cubicBezTo>
                  <a:pt x="1187526" y="1068557"/>
                  <a:pt x="879329" y="1376754"/>
                  <a:pt x="499149" y="1376754"/>
                </a:cubicBezTo>
                <a:cubicBezTo>
                  <a:pt x="302071" y="1376754"/>
                  <a:pt x="124335" y="1293935"/>
                  <a:pt x="0" y="1160113"/>
                </a:cubicBezTo>
                <a:lnTo>
                  <a:pt x="0" y="216641"/>
                </a:lnTo>
                <a:cubicBezTo>
                  <a:pt x="124335" y="82819"/>
                  <a:pt x="302071" y="0"/>
                  <a:pt x="499149"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de-DE" sz="1600" kern="0" dirty="0"/>
          </a:p>
        </p:txBody>
      </p:sp>
      <p:sp>
        <p:nvSpPr>
          <p:cNvPr id="58" name="Rechteck 48">
            <a:extLst>
              <a:ext uri="{FF2B5EF4-FFF2-40B4-BE49-F238E27FC236}">
                <a16:creationId xmlns:a16="http://schemas.microsoft.com/office/drawing/2014/main" id="{338B9BD7-87EA-4DB3-B9DC-B4D89B57A20C}"/>
              </a:ext>
            </a:extLst>
          </p:cNvPr>
          <p:cNvSpPr/>
          <p:nvPr/>
        </p:nvSpPr>
        <p:spPr bwMode="gray">
          <a:xfrm>
            <a:off x="20910682" y="9398648"/>
            <a:ext cx="3255162" cy="1292662"/>
          </a:xfrm>
          <a:prstGeom prst="rect">
            <a:avLst/>
          </a:prstGeom>
        </p:spPr>
        <p:txBody>
          <a:bodyPr vert="horz" wrap="square" lIns="0" tIns="0" rIns="0" bIns="0" anchor="t">
            <a:spAutoFit/>
          </a:bodyPr>
          <a:lstStyle/>
          <a:p>
            <a:pPr fontAlgn="base">
              <a:spcBef>
                <a:spcPct val="0"/>
              </a:spcBef>
              <a:spcAft>
                <a:spcPct val="0"/>
              </a:spcAft>
            </a:pPr>
            <a:r>
              <a:rPr lang="nb-NO" sz="4400">
                <a:solidFill>
                  <a:schemeClr val="bg1"/>
                </a:solidFill>
                <a:latin typeface="Arial" panose="020B0604020202020204" pitchFamily="34" charset="0"/>
              </a:rPr>
              <a:t>5,3 millioner </a:t>
            </a:r>
            <a:br>
              <a:rPr lang="nb-NO" sz="4400">
                <a:solidFill>
                  <a:schemeClr val="bg1"/>
                </a:solidFill>
                <a:latin typeface="Arial" panose="020B0604020202020204" pitchFamily="34" charset="0"/>
              </a:rPr>
            </a:br>
            <a:r>
              <a:rPr lang="nb-NO" sz="2000" b="1">
                <a:solidFill>
                  <a:schemeClr val="bg1"/>
                </a:solidFill>
                <a:latin typeface="Arial" panose="020B0604020202020204" pitchFamily="34" charset="0"/>
              </a:rPr>
              <a:t>Alle</a:t>
            </a:r>
            <a:r>
              <a:rPr lang="nb-NO" sz="2000">
                <a:solidFill>
                  <a:schemeClr val="bg1"/>
                </a:solidFill>
                <a:latin typeface="Arial" panose="020B0604020202020204" pitchFamily="34" charset="0"/>
              </a:rPr>
              <a:t> </a:t>
            </a:r>
            <a:r>
              <a:rPr lang="nb-NO" sz="2000" b="1">
                <a:solidFill>
                  <a:schemeClr val="bg1"/>
                </a:solidFill>
                <a:latin typeface="Arial" panose="020B0604020202020204" pitchFamily="34" charset="0"/>
              </a:rPr>
              <a:t>innbyggere</a:t>
            </a:r>
            <a:r>
              <a:rPr lang="nb-NO" sz="2000">
                <a:solidFill>
                  <a:schemeClr val="bg1"/>
                </a:solidFill>
                <a:latin typeface="Arial" panose="020B0604020202020204" pitchFamily="34" charset="0"/>
              </a:rPr>
              <a:t> har Kjernejournal</a:t>
            </a:r>
          </a:p>
        </p:txBody>
      </p:sp>
      <p:sp>
        <p:nvSpPr>
          <p:cNvPr id="62" name="Ellipse 24">
            <a:extLst>
              <a:ext uri="{FF2B5EF4-FFF2-40B4-BE49-F238E27FC236}">
                <a16:creationId xmlns:a16="http://schemas.microsoft.com/office/drawing/2014/main" id="{A5816C55-F464-4774-AFFB-71EA05411173}"/>
              </a:ext>
            </a:extLst>
          </p:cNvPr>
          <p:cNvSpPr/>
          <p:nvPr/>
        </p:nvSpPr>
        <p:spPr bwMode="auto">
          <a:xfrm>
            <a:off x="18322389" y="8732234"/>
            <a:ext cx="2371665" cy="2335214"/>
          </a:xfrm>
          <a:custGeom>
            <a:avLst/>
            <a:gdLst/>
            <a:ahLst/>
            <a:cxnLst/>
            <a:rect l="l" t="t" r="r" b="b"/>
            <a:pathLst>
              <a:path w="1187526" h="1376754">
                <a:moveTo>
                  <a:pt x="499149" y="0"/>
                </a:moveTo>
                <a:cubicBezTo>
                  <a:pt x="879329" y="0"/>
                  <a:pt x="1187526" y="308197"/>
                  <a:pt x="1187526" y="688377"/>
                </a:cubicBezTo>
                <a:cubicBezTo>
                  <a:pt x="1187526" y="1068557"/>
                  <a:pt x="879329" y="1376754"/>
                  <a:pt x="499149" y="1376754"/>
                </a:cubicBezTo>
                <a:cubicBezTo>
                  <a:pt x="302071" y="1376754"/>
                  <a:pt x="124335" y="1293935"/>
                  <a:pt x="0" y="1160113"/>
                </a:cubicBezTo>
                <a:lnTo>
                  <a:pt x="0" y="216641"/>
                </a:lnTo>
                <a:cubicBezTo>
                  <a:pt x="124335" y="82819"/>
                  <a:pt x="302071" y="0"/>
                  <a:pt x="499149"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de-DE" sz="1600" kern="0" dirty="0"/>
          </a:p>
        </p:txBody>
      </p:sp>
      <p:pic>
        <p:nvPicPr>
          <p:cNvPr id="64" name="Picture 48">
            <a:extLst>
              <a:ext uri="{FF2B5EF4-FFF2-40B4-BE49-F238E27FC236}">
                <a16:creationId xmlns:a16="http://schemas.microsoft.com/office/drawing/2014/main" id="{DF0BD21C-00D8-40BE-9C16-8193721845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42247" y="4321397"/>
            <a:ext cx="1591285" cy="1591285"/>
          </a:xfrm>
          <a:prstGeom prst="rect">
            <a:avLst/>
          </a:prstGeom>
        </p:spPr>
      </p:pic>
      <p:pic>
        <p:nvPicPr>
          <p:cNvPr id="65" name="Picture 49">
            <a:extLst>
              <a:ext uri="{FF2B5EF4-FFF2-40B4-BE49-F238E27FC236}">
                <a16:creationId xmlns:a16="http://schemas.microsoft.com/office/drawing/2014/main" id="{9C6E88A1-82CA-4ABE-B6C5-EA7A602304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93031" y="8836023"/>
            <a:ext cx="2179110" cy="2179110"/>
          </a:xfrm>
          <a:prstGeom prst="rect">
            <a:avLst/>
          </a:prstGeom>
        </p:spPr>
      </p:pic>
      <p:pic>
        <p:nvPicPr>
          <p:cNvPr id="66" name="Picture 2">
            <a:extLst>
              <a:ext uri="{FF2B5EF4-FFF2-40B4-BE49-F238E27FC236}">
                <a16:creationId xmlns:a16="http://schemas.microsoft.com/office/drawing/2014/main" id="{306212D3-9BC5-430F-8572-39CAF12C41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70567" y="6221784"/>
            <a:ext cx="2371968" cy="2371968"/>
          </a:xfrm>
          <a:prstGeom prst="rect">
            <a:avLst/>
          </a:prstGeom>
        </p:spPr>
      </p:pic>
      <p:pic>
        <p:nvPicPr>
          <p:cNvPr id="67" name="Picture 4">
            <a:extLst>
              <a:ext uri="{FF2B5EF4-FFF2-40B4-BE49-F238E27FC236}">
                <a16:creationId xmlns:a16="http://schemas.microsoft.com/office/drawing/2014/main" id="{E969E750-A93B-4949-821C-313B1F3C19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02090" y="11577221"/>
            <a:ext cx="2448812" cy="2448812"/>
          </a:xfrm>
          <a:prstGeom prst="rect">
            <a:avLst/>
          </a:prstGeom>
        </p:spPr>
      </p:pic>
      <p:cxnSp>
        <p:nvCxnSpPr>
          <p:cNvPr id="69" name="Straight Connector 14">
            <a:extLst>
              <a:ext uri="{FF2B5EF4-FFF2-40B4-BE49-F238E27FC236}">
                <a16:creationId xmlns:a16="http://schemas.microsoft.com/office/drawing/2014/main" id="{AE68797F-3530-46DC-BAA7-544F0F14EDD1}"/>
              </a:ext>
            </a:extLst>
          </p:cNvPr>
          <p:cNvCxnSpPr>
            <a:cxnSpLocks/>
          </p:cNvCxnSpPr>
          <p:nvPr/>
        </p:nvCxnSpPr>
        <p:spPr>
          <a:xfrm>
            <a:off x="21954378" y="12206318"/>
            <a:ext cx="1838683" cy="1076267"/>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2" name="Gruppe 91">
            <a:extLst>
              <a:ext uri="{FF2B5EF4-FFF2-40B4-BE49-F238E27FC236}">
                <a16:creationId xmlns:a16="http://schemas.microsoft.com/office/drawing/2014/main" id="{B498CFDE-B900-419D-9BB8-0432618DB709}"/>
              </a:ext>
            </a:extLst>
          </p:cNvPr>
          <p:cNvGrpSpPr/>
          <p:nvPr/>
        </p:nvGrpSpPr>
        <p:grpSpPr>
          <a:xfrm>
            <a:off x="795408" y="6046055"/>
            <a:ext cx="4423320" cy="3776169"/>
            <a:chOff x="12148522" y="6149409"/>
            <a:chExt cx="4423320" cy="3776169"/>
          </a:xfrm>
        </p:grpSpPr>
        <p:sp>
          <p:nvSpPr>
            <p:cNvPr id="77" name="Rectangle 274">
              <a:extLst>
                <a:ext uri="{FF2B5EF4-FFF2-40B4-BE49-F238E27FC236}">
                  <a16:creationId xmlns:a16="http://schemas.microsoft.com/office/drawing/2014/main" id="{96A34ABA-D334-41EB-945F-B57A57205A96}"/>
                </a:ext>
              </a:extLst>
            </p:cNvPr>
            <p:cNvSpPr/>
            <p:nvPr/>
          </p:nvSpPr>
          <p:spPr>
            <a:xfrm>
              <a:off x="14229461" y="8646098"/>
              <a:ext cx="1639190" cy="461665"/>
            </a:xfrm>
            <a:prstGeom prst="rect">
              <a:avLst/>
            </a:prstGeom>
          </p:spPr>
          <p:txBody>
            <a:bodyPr wrap="square">
              <a:spAutoFit/>
            </a:bodyPr>
            <a:lstStyle/>
            <a:p>
              <a:r>
                <a:rPr lang="nb-NO" sz="2400" dirty="0"/>
                <a:t>Sykehus</a:t>
              </a:r>
            </a:p>
          </p:txBody>
        </p:sp>
        <p:grpSp>
          <p:nvGrpSpPr>
            <p:cNvPr id="91" name="Gruppe 90">
              <a:extLst>
                <a:ext uri="{FF2B5EF4-FFF2-40B4-BE49-F238E27FC236}">
                  <a16:creationId xmlns:a16="http://schemas.microsoft.com/office/drawing/2014/main" id="{673A9328-AF63-4DA1-B9FE-E9F17C1DFB5D}"/>
                </a:ext>
              </a:extLst>
            </p:cNvPr>
            <p:cNvGrpSpPr/>
            <p:nvPr/>
          </p:nvGrpSpPr>
          <p:grpSpPr>
            <a:xfrm>
              <a:off x="12148522" y="6149409"/>
              <a:ext cx="4423320" cy="3776169"/>
              <a:chOff x="12148522" y="6149409"/>
              <a:chExt cx="4423320" cy="3776169"/>
            </a:xfrm>
          </p:grpSpPr>
          <p:sp>
            <p:nvSpPr>
              <p:cNvPr id="71" name="Rectangle 274">
                <a:extLst>
                  <a:ext uri="{FF2B5EF4-FFF2-40B4-BE49-F238E27FC236}">
                    <a16:creationId xmlns:a16="http://schemas.microsoft.com/office/drawing/2014/main" id="{2F7B59C5-E497-476D-AAE8-5617527EA883}"/>
                  </a:ext>
                </a:extLst>
              </p:cNvPr>
              <p:cNvSpPr/>
              <p:nvPr/>
            </p:nvSpPr>
            <p:spPr>
              <a:xfrm>
                <a:off x="14216696" y="6587702"/>
                <a:ext cx="2332002" cy="461665"/>
              </a:xfrm>
              <a:prstGeom prst="rect">
                <a:avLst/>
              </a:prstGeom>
            </p:spPr>
            <p:txBody>
              <a:bodyPr wrap="square">
                <a:spAutoFit/>
              </a:bodyPr>
              <a:lstStyle/>
              <a:p>
                <a:r>
                  <a:rPr lang="nb-NO" sz="2400" dirty="0"/>
                  <a:t>Fastleger</a:t>
                </a:r>
              </a:p>
            </p:txBody>
          </p:sp>
          <p:sp>
            <p:nvSpPr>
              <p:cNvPr id="72" name="Rectangle 274">
                <a:extLst>
                  <a:ext uri="{FF2B5EF4-FFF2-40B4-BE49-F238E27FC236}">
                    <a16:creationId xmlns:a16="http://schemas.microsoft.com/office/drawing/2014/main" id="{21C2A141-FEE1-4DFD-99F6-0FD8B764E2BA}"/>
                  </a:ext>
                </a:extLst>
              </p:cNvPr>
              <p:cNvSpPr/>
              <p:nvPr/>
            </p:nvSpPr>
            <p:spPr>
              <a:xfrm>
                <a:off x="14219023" y="7697729"/>
                <a:ext cx="2332002" cy="461665"/>
              </a:xfrm>
              <a:prstGeom prst="rect">
                <a:avLst/>
              </a:prstGeom>
            </p:spPr>
            <p:txBody>
              <a:bodyPr wrap="square">
                <a:spAutoFit/>
              </a:bodyPr>
              <a:lstStyle/>
              <a:p>
                <a:r>
                  <a:rPr lang="nb-NO" sz="2400" dirty="0"/>
                  <a:t>Legevakt</a:t>
                </a:r>
              </a:p>
            </p:txBody>
          </p:sp>
          <p:sp>
            <p:nvSpPr>
              <p:cNvPr id="73" name="Rectangle 274">
                <a:extLst>
                  <a:ext uri="{FF2B5EF4-FFF2-40B4-BE49-F238E27FC236}">
                    <a16:creationId xmlns:a16="http://schemas.microsoft.com/office/drawing/2014/main" id="{ED53D844-B130-4571-A59F-F593EDD1ACF4}"/>
                  </a:ext>
                </a:extLst>
              </p:cNvPr>
              <p:cNvSpPr/>
              <p:nvPr/>
            </p:nvSpPr>
            <p:spPr>
              <a:xfrm>
                <a:off x="14239840" y="9463913"/>
                <a:ext cx="2332002" cy="461665"/>
              </a:xfrm>
              <a:prstGeom prst="rect">
                <a:avLst/>
              </a:prstGeom>
            </p:spPr>
            <p:txBody>
              <a:bodyPr wrap="square">
                <a:spAutoFit/>
              </a:bodyPr>
              <a:lstStyle/>
              <a:p>
                <a:r>
                  <a:rPr lang="nb-NO" sz="2400" dirty="0"/>
                  <a:t>AMK (113)</a:t>
                </a:r>
              </a:p>
            </p:txBody>
          </p:sp>
          <p:sp>
            <p:nvSpPr>
              <p:cNvPr id="74" name="Rectangle 274">
                <a:extLst>
                  <a:ext uri="{FF2B5EF4-FFF2-40B4-BE49-F238E27FC236}">
                    <a16:creationId xmlns:a16="http://schemas.microsoft.com/office/drawing/2014/main" id="{F47E68EC-A3C4-4F4F-9398-DC02058AF7C0}"/>
                  </a:ext>
                </a:extLst>
              </p:cNvPr>
              <p:cNvSpPr/>
              <p:nvPr/>
            </p:nvSpPr>
            <p:spPr>
              <a:xfrm>
                <a:off x="14239840" y="9065730"/>
                <a:ext cx="2332002" cy="461665"/>
              </a:xfrm>
              <a:prstGeom prst="rect">
                <a:avLst/>
              </a:prstGeom>
            </p:spPr>
            <p:txBody>
              <a:bodyPr wrap="square">
                <a:spAutoFit/>
              </a:bodyPr>
              <a:lstStyle/>
              <a:p>
                <a:r>
                  <a:rPr lang="nb-NO" sz="2400" dirty="0"/>
                  <a:t>Akuttmottak</a:t>
                </a:r>
              </a:p>
            </p:txBody>
          </p:sp>
          <p:pic>
            <p:nvPicPr>
              <p:cNvPr id="75" name="Picture 50">
                <a:extLst>
                  <a:ext uri="{FF2B5EF4-FFF2-40B4-BE49-F238E27FC236}">
                    <a16:creationId xmlns:a16="http://schemas.microsoft.com/office/drawing/2014/main" id="{FA5E97A9-A8B4-4441-B9DC-0638D1E40E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11050" y="7638154"/>
                <a:ext cx="1466143" cy="819269"/>
              </a:xfrm>
              <a:prstGeom prst="rect">
                <a:avLst/>
              </a:prstGeom>
            </p:spPr>
          </p:pic>
          <p:pic>
            <p:nvPicPr>
              <p:cNvPr id="76" name="Picture 19">
                <a:extLst>
                  <a:ext uri="{FF2B5EF4-FFF2-40B4-BE49-F238E27FC236}">
                    <a16:creationId xmlns:a16="http://schemas.microsoft.com/office/drawing/2014/main" id="{CFBCAF0A-185C-4449-8F74-606B77FB5A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48522" y="8451001"/>
                <a:ext cx="1528671" cy="122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8">
                <a:extLst>
                  <a:ext uri="{FF2B5EF4-FFF2-40B4-BE49-F238E27FC236}">
                    <a16:creationId xmlns:a16="http://schemas.microsoft.com/office/drawing/2014/main" id="{FCE1DF55-328A-44B4-9647-7C1BB174AE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44916" y="6149409"/>
                <a:ext cx="1432277" cy="118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94" name="Plassholder for innhold 1">
            <a:extLst>
              <a:ext uri="{FF2B5EF4-FFF2-40B4-BE49-F238E27FC236}">
                <a16:creationId xmlns:a16="http://schemas.microsoft.com/office/drawing/2014/main" id="{66AF021C-B282-4748-A528-70B23517EA34}"/>
              </a:ext>
            </a:extLst>
          </p:cNvPr>
          <p:cNvSpPr>
            <a:spLocks noGrp="1"/>
          </p:cNvSpPr>
          <p:nvPr>
            <p:ph idx="1"/>
          </p:nvPr>
        </p:nvSpPr>
        <p:spPr>
          <a:xfrm>
            <a:off x="5779705" y="4170119"/>
            <a:ext cx="11266171" cy="8659060"/>
          </a:xfrm>
        </p:spPr>
        <p:txBody>
          <a:bodyPr>
            <a:normAutofit/>
          </a:bodyPr>
          <a:lstStyle/>
          <a:p>
            <a:r>
              <a:rPr lang="nb-NO" dirty="0"/>
              <a:t>Kjernejournal </a:t>
            </a:r>
            <a:r>
              <a:rPr lang="nb-NO" b="1" dirty="0"/>
              <a:t>ikke </a:t>
            </a:r>
            <a:r>
              <a:rPr lang="nb-NO" dirty="0"/>
              <a:t>er </a:t>
            </a:r>
            <a:r>
              <a:rPr lang="nb-NO" b="1" dirty="0"/>
              <a:t>en journal</a:t>
            </a:r>
            <a:r>
              <a:rPr lang="nb-NO" dirty="0"/>
              <a:t>, men et </a:t>
            </a:r>
            <a:r>
              <a:rPr lang="nb-NO" b="1" dirty="0"/>
              <a:t>helseregister</a:t>
            </a:r>
          </a:p>
          <a:p>
            <a:endParaRPr lang="nb-NO" dirty="0"/>
          </a:p>
          <a:p>
            <a:r>
              <a:rPr lang="nb-NO" dirty="0"/>
              <a:t>Kjernejournal inneholder de opplysningene som helsepersonell trenger når pasienten kommer inn akutt eller til et sted pasienten ikke har vært før, og det ikke finnes opplysninger om han/henne fra før.  </a:t>
            </a:r>
          </a:p>
          <a:p>
            <a:endParaRPr lang="nb-NO" dirty="0"/>
          </a:p>
          <a:p>
            <a:r>
              <a:rPr lang="nb-NO" dirty="0"/>
              <a:t>Selv om kjernejournal ikke er en journal, er den </a:t>
            </a:r>
            <a:r>
              <a:rPr lang="nb-NO" b="1" dirty="0"/>
              <a:t>et steg på veien </a:t>
            </a:r>
            <a:r>
              <a:rPr lang="nb-NO" dirty="0"/>
              <a:t>til én innbygger, én journal. </a:t>
            </a:r>
          </a:p>
          <a:p>
            <a:endParaRPr lang="nb-NO" dirty="0"/>
          </a:p>
          <a:p>
            <a:endParaRPr lang="nb-NO" dirty="0"/>
          </a:p>
        </p:txBody>
      </p:sp>
    </p:spTree>
    <p:extLst>
      <p:ext uri="{BB962C8B-B14F-4D97-AF65-F5344CB8AC3E}">
        <p14:creationId xmlns:p14="http://schemas.microsoft.com/office/powerpoint/2010/main" val="196288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CBDE7C72-1B92-42CB-AED8-56447B9ACC28}"/>
              </a:ext>
            </a:extLst>
          </p:cNvPr>
          <p:cNvSpPr>
            <a:spLocks noGrp="1"/>
          </p:cNvSpPr>
          <p:nvPr>
            <p:ph type="body" idx="1"/>
          </p:nvPr>
        </p:nvSpPr>
        <p:spPr>
          <a:xfrm>
            <a:off x="1439387" y="3633598"/>
            <a:ext cx="10315466" cy="1080135"/>
          </a:xfrm>
        </p:spPr>
        <p:txBody>
          <a:bodyPr>
            <a:normAutofit fontScale="92500" lnSpcReduction="20000"/>
          </a:bodyPr>
          <a:lstStyle/>
          <a:p>
            <a:r>
              <a:rPr lang="nb-NO" dirty="0"/>
              <a:t>Helsepersonell – </a:t>
            </a:r>
          </a:p>
          <a:p>
            <a:r>
              <a:rPr lang="nb-NO" dirty="0"/>
              <a:t>tilgang gjennom journalsystem</a:t>
            </a:r>
          </a:p>
        </p:txBody>
      </p:sp>
      <p:sp>
        <p:nvSpPr>
          <p:cNvPr id="9" name="Plassholder for tekst 8">
            <a:extLst>
              <a:ext uri="{FF2B5EF4-FFF2-40B4-BE49-F238E27FC236}">
                <a16:creationId xmlns:a16="http://schemas.microsoft.com/office/drawing/2014/main" id="{7589074A-9CE1-40AD-81AA-D447203F9239}"/>
              </a:ext>
            </a:extLst>
          </p:cNvPr>
          <p:cNvSpPr>
            <a:spLocks noGrp="1"/>
          </p:cNvSpPr>
          <p:nvPr>
            <p:ph type="body" sz="quarter" idx="3"/>
          </p:nvPr>
        </p:nvSpPr>
        <p:spPr/>
        <p:txBody>
          <a:bodyPr>
            <a:normAutofit fontScale="92500" lnSpcReduction="20000"/>
          </a:bodyPr>
          <a:lstStyle/>
          <a:p>
            <a:r>
              <a:rPr lang="nb-NO" dirty="0"/>
              <a:t>Innbygger – </a:t>
            </a:r>
          </a:p>
          <a:p>
            <a:r>
              <a:rPr lang="nb-NO" dirty="0"/>
              <a:t>innsyn og involvering via helsenorge.no</a:t>
            </a:r>
          </a:p>
        </p:txBody>
      </p:sp>
      <p:sp>
        <p:nvSpPr>
          <p:cNvPr id="4" name="Plassholder for lysbildenummer 3">
            <a:extLst>
              <a:ext uri="{FF2B5EF4-FFF2-40B4-BE49-F238E27FC236}">
                <a16:creationId xmlns:a16="http://schemas.microsoft.com/office/drawing/2014/main" id="{C97DAB9D-50CD-413E-B6C3-B22080304A7B}"/>
              </a:ext>
            </a:extLst>
          </p:cNvPr>
          <p:cNvSpPr>
            <a:spLocks noGrp="1"/>
          </p:cNvSpPr>
          <p:nvPr>
            <p:ph type="sldNum" sz="quarter" idx="12"/>
          </p:nvPr>
        </p:nvSpPr>
        <p:spPr/>
        <p:txBody>
          <a:bodyPr/>
          <a:lstStyle/>
          <a:p>
            <a:r>
              <a:rPr lang="nb-NO"/>
              <a:t> Side </a:t>
            </a:r>
            <a:fld id="{5751DFAA-887F-4071-8EAD-E8CA316FCF06}" type="slidenum">
              <a:rPr lang="nb-NO" smtClean="0"/>
              <a:pPr/>
              <a:t>5</a:t>
            </a:fld>
            <a:endParaRPr lang="nb-NO" dirty="0"/>
          </a:p>
        </p:txBody>
      </p:sp>
      <p:pic>
        <p:nvPicPr>
          <p:cNvPr id="6" name="Picture 2">
            <a:extLst>
              <a:ext uri="{FF2B5EF4-FFF2-40B4-BE49-F238E27FC236}">
                <a16:creationId xmlns:a16="http://schemas.microsoft.com/office/drawing/2014/main" id="{CBF1B39A-0ABE-4A2C-8DEB-59F6F8B3C714}"/>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1439386" y="4974431"/>
            <a:ext cx="10315467" cy="70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lassholder for innhold 13">
            <a:extLst>
              <a:ext uri="{FF2B5EF4-FFF2-40B4-BE49-F238E27FC236}">
                <a16:creationId xmlns:a16="http://schemas.microsoft.com/office/drawing/2014/main" id="{F92D54E7-1782-4FF6-BDA3-1C0ACCB3E2A6}"/>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2457557" y="4974432"/>
            <a:ext cx="9903968" cy="7049490"/>
          </a:xfrm>
        </p:spPr>
      </p:pic>
      <p:pic>
        <p:nvPicPr>
          <p:cNvPr id="10" name="Picture 2">
            <a:extLst>
              <a:ext uri="{FF2B5EF4-FFF2-40B4-BE49-F238E27FC236}">
                <a16:creationId xmlns:a16="http://schemas.microsoft.com/office/drawing/2014/main" id="{FACB5BED-B376-41D7-8442-4A28744DA4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58070">
            <a:off x="11214670" y="6386950"/>
            <a:ext cx="12389742" cy="6285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ilde 2">
            <a:extLst>
              <a:ext uri="{FF2B5EF4-FFF2-40B4-BE49-F238E27FC236}">
                <a16:creationId xmlns:a16="http://schemas.microsoft.com/office/drawing/2014/main" id="{89CE1331-BA0E-4FE4-9D8F-7E47479860FF}"/>
              </a:ext>
            </a:extLst>
          </p:cNvPr>
          <p:cNvPicPr>
            <a:picLocks noChangeAspect="1"/>
          </p:cNvPicPr>
          <p:nvPr/>
        </p:nvPicPr>
        <p:blipFill>
          <a:blip r:embed="rId6"/>
          <a:stretch>
            <a:fillRect/>
          </a:stretch>
        </p:blipFill>
        <p:spPr>
          <a:xfrm rot="21059329">
            <a:off x="595217" y="5205287"/>
            <a:ext cx="10420350" cy="7658100"/>
          </a:xfrm>
          <a:prstGeom prst="rect">
            <a:avLst/>
          </a:prstGeom>
          <a:ln>
            <a:noFill/>
          </a:ln>
          <a:effectLst>
            <a:outerShdw blurRad="292100" dist="139700" dir="2700000" algn="tl" rotWithShape="0">
              <a:srgbClr val="333333">
                <a:alpha val="65000"/>
              </a:srgbClr>
            </a:outerShdw>
          </a:effectLst>
        </p:spPr>
      </p:pic>
      <p:sp>
        <p:nvSpPr>
          <p:cNvPr id="5" name="Tittel 4">
            <a:extLst>
              <a:ext uri="{FF2B5EF4-FFF2-40B4-BE49-F238E27FC236}">
                <a16:creationId xmlns:a16="http://schemas.microsoft.com/office/drawing/2014/main" id="{8429B377-758F-42CC-A5D4-541A70EF1F5A}"/>
              </a:ext>
            </a:extLst>
          </p:cNvPr>
          <p:cNvSpPr>
            <a:spLocks noGrp="1"/>
          </p:cNvSpPr>
          <p:nvPr>
            <p:ph type="title"/>
          </p:nvPr>
        </p:nvSpPr>
        <p:spPr/>
        <p:txBody>
          <a:bodyPr/>
          <a:lstStyle/>
          <a:p>
            <a:r>
              <a:rPr lang="nb-NO" dirty="0"/>
              <a:t> </a:t>
            </a:r>
          </a:p>
        </p:txBody>
      </p:sp>
      <p:sp>
        <p:nvSpPr>
          <p:cNvPr id="15" name="Tittel 1">
            <a:extLst>
              <a:ext uri="{FF2B5EF4-FFF2-40B4-BE49-F238E27FC236}">
                <a16:creationId xmlns:a16="http://schemas.microsoft.com/office/drawing/2014/main" id="{D66C0647-3B6D-4ECB-BEAF-7F98B3B999F0}"/>
              </a:ext>
            </a:extLst>
          </p:cNvPr>
          <p:cNvSpPr txBox="1">
            <a:spLocks/>
          </p:cNvSpPr>
          <p:nvPr/>
        </p:nvSpPr>
        <p:spPr>
          <a:xfrm>
            <a:off x="0" y="0"/>
            <a:ext cx="24382412" cy="2884432"/>
          </a:xfrm>
          <a:prstGeom prst="rect">
            <a:avLst/>
          </a:prstGeom>
          <a:solidFill>
            <a:schemeClr val="tx2"/>
          </a:solidFill>
        </p:spPr>
        <p:txBody>
          <a:bodyPr vert="horz" lIns="0" tIns="0" rIns="0" bIns="0" rtlCol="0" anchor="ctr" anchorCtr="0">
            <a:normAutofit/>
          </a:bodyP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r>
              <a:rPr lang="nb-NO"/>
              <a:t>	</a:t>
            </a:r>
            <a:r>
              <a:rPr lang="nb-NO">
                <a:solidFill>
                  <a:schemeClr val="bg1"/>
                </a:solidFill>
              </a:rPr>
              <a:t>Hva er kjernejournal?</a:t>
            </a:r>
            <a:endParaRPr lang="nb-NO" dirty="0">
              <a:solidFill>
                <a:schemeClr val="bg1"/>
              </a:solidFill>
            </a:endParaRPr>
          </a:p>
        </p:txBody>
      </p:sp>
      <p:sp>
        <p:nvSpPr>
          <p:cNvPr id="16" name="Bindepunkt utenfor siden 15">
            <a:extLst>
              <a:ext uri="{FF2B5EF4-FFF2-40B4-BE49-F238E27FC236}">
                <a16:creationId xmlns:a16="http://schemas.microsoft.com/office/drawing/2014/main" id="{B35F83C4-3470-4419-9C4B-093128FB8C59}"/>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Picture 310">
            <a:extLst>
              <a:ext uri="{FF2B5EF4-FFF2-40B4-BE49-F238E27FC236}">
                <a16:creationId xmlns:a16="http://schemas.microsoft.com/office/drawing/2014/main" id="{FC994305-6F06-4DDE-8110-503A370B07E6}"/>
              </a:ext>
            </a:extLst>
          </p:cNvPr>
          <p:cNvPicPr>
            <a:picLocks noChangeAspect="1"/>
          </p:cNvPicPr>
          <p:nvPr/>
        </p:nvPicPr>
        <p:blipFill>
          <a:blip r:embed="rId7"/>
          <a:stretch>
            <a:fillRect/>
          </a:stretch>
        </p:blipFill>
        <p:spPr>
          <a:xfrm>
            <a:off x="19753420" y="581505"/>
            <a:ext cx="2608254" cy="1785651"/>
          </a:xfrm>
          <a:prstGeom prst="rect">
            <a:avLst/>
          </a:prstGeom>
        </p:spPr>
      </p:pic>
    </p:spTree>
    <p:extLst>
      <p:ext uri="{BB962C8B-B14F-4D97-AF65-F5344CB8AC3E}">
        <p14:creationId xmlns:p14="http://schemas.microsoft.com/office/powerpoint/2010/main" val="19268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Kjernejournal og innebygd personvern</a:t>
            </a:r>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6</a:t>
            </a:fld>
            <a:endParaRPr lang="nb-NO" dirty="0"/>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sp>
        <p:nvSpPr>
          <p:cNvPr id="6" name="Plassholder for innhold 5">
            <a:extLst>
              <a:ext uri="{FF2B5EF4-FFF2-40B4-BE49-F238E27FC236}">
                <a16:creationId xmlns:a16="http://schemas.microsoft.com/office/drawing/2014/main" id="{DA2B0160-9BF7-44C3-954E-DE1951AE5284}"/>
              </a:ext>
            </a:extLst>
          </p:cNvPr>
          <p:cNvSpPr>
            <a:spLocks noGrp="1"/>
          </p:cNvSpPr>
          <p:nvPr>
            <p:ph idx="1"/>
          </p:nvPr>
        </p:nvSpPr>
        <p:spPr/>
        <p:txBody>
          <a:bodyPr>
            <a:normAutofit/>
          </a:bodyPr>
          <a:lstStyle/>
          <a:p>
            <a:pPr marL="0" indent="0">
              <a:buNone/>
            </a:pPr>
            <a:r>
              <a:rPr lang="nb-NO" sz="5400" dirty="0">
                <a:solidFill>
                  <a:schemeClr val="tx1"/>
                </a:solidFill>
              </a:rPr>
              <a:t>Kort om Kjernejournal</a:t>
            </a:r>
          </a:p>
          <a:p>
            <a:pPr marL="0" indent="0">
              <a:buNone/>
            </a:pPr>
            <a:endParaRPr lang="nb-NO" sz="5400" dirty="0"/>
          </a:p>
          <a:p>
            <a:pPr marL="0" indent="0">
              <a:buNone/>
            </a:pPr>
            <a:r>
              <a:rPr lang="nb-NO" sz="5400" dirty="0"/>
              <a:t>Kjernejournal: innhold og personvernmeksnismer</a:t>
            </a:r>
          </a:p>
          <a:p>
            <a:pPr marL="0" indent="0">
              <a:buNone/>
            </a:pPr>
            <a:endParaRPr lang="nb-NO" sz="5400" dirty="0"/>
          </a:p>
          <a:p>
            <a:pPr marL="0" indent="0">
              <a:buNone/>
            </a:pPr>
            <a:r>
              <a:rPr lang="nb-NO" sz="5400" dirty="0"/>
              <a:t>Innebygget personvern: Hvordan gjør vi det i Kjernejournal</a:t>
            </a:r>
          </a:p>
          <a:p>
            <a:pPr marL="0" indent="0">
              <a:buNone/>
            </a:pPr>
            <a:endParaRPr lang="nb-NO" sz="5400" dirty="0"/>
          </a:p>
          <a:p>
            <a:pPr marL="0" indent="0">
              <a:buNone/>
            </a:pPr>
            <a:r>
              <a:rPr lang="nb-NO" sz="5400" dirty="0"/>
              <a:t>Innebygget personvern: Lov og forskrift</a:t>
            </a:r>
          </a:p>
          <a:p>
            <a:pPr marL="0" indent="0">
              <a:buNone/>
            </a:pPr>
            <a:endParaRPr lang="nb-NO" sz="5400" dirty="0"/>
          </a:p>
          <a:p>
            <a:endParaRPr lang="nb-NO" sz="5400" dirty="0"/>
          </a:p>
          <a:p>
            <a:endParaRPr lang="nb-NO" sz="5400" dirty="0"/>
          </a:p>
        </p:txBody>
      </p:sp>
      <p:sp>
        <p:nvSpPr>
          <p:cNvPr id="10" name="Tittel 1">
            <a:extLst>
              <a:ext uri="{FF2B5EF4-FFF2-40B4-BE49-F238E27FC236}">
                <a16:creationId xmlns:a16="http://schemas.microsoft.com/office/drawing/2014/main" id="{1050381A-20FC-4DDF-A0B2-4EC48C7B900F}"/>
              </a:ext>
            </a:extLst>
          </p:cNvPr>
          <p:cNvSpPr txBox="1">
            <a:spLocks/>
          </p:cNvSpPr>
          <p:nvPr/>
        </p:nvSpPr>
        <p:spPr>
          <a:xfrm>
            <a:off x="32321" y="5180977"/>
            <a:ext cx="24382412" cy="1200182"/>
          </a:xfrm>
          <a:prstGeom prst="rect">
            <a:avLst/>
          </a:prstGeom>
          <a:noFill/>
          <a:ln w="76200">
            <a:solidFill>
              <a:srgbClr val="002060"/>
            </a:solidFill>
          </a:ln>
        </p:spPr>
        <p:txBody>
          <a:bodyPr vert="horz" lIns="0" tIns="0" rIns="0" bIns="0" rtlCol="0" anchor="ctr" anchorCtr="0">
            <a:normAutofit/>
          </a:bodyP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endParaRPr lang="nb-NO" dirty="0">
              <a:solidFill>
                <a:schemeClr val="bg1"/>
              </a:solidFill>
            </a:endParaRPr>
          </a:p>
        </p:txBody>
      </p:sp>
    </p:spTree>
    <p:extLst>
      <p:ext uri="{BB962C8B-B14F-4D97-AF65-F5344CB8AC3E}">
        <p14:creationId xmlns:p14="http://schemas.microsoft.com/office/powerpoint/2010/main" val="281676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F6A068C-A95D-4F43-AB04-1D753D8D46E7}"/>
              </a:ext>
            </a:extLst>
          </p:cNvPr>
          <p:cNvSpPr/>
          <p:nvPr/>
        </p:nvSpPr>
        <p:spPr>
          <a:xfrm>
            <a:off x="530942" y="12621898"/>
            <a:ext cx="5102942" cy="90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Innlogging</a:t>
            </a:r>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pic>
        <p:nvPicPr>
          <p:cNvPr id="6" name="Plassholder for innhold 5">
            <a:extLst>
              <a:ext uri="{FF2B5EF4-FFF2-40B4-BE49-F238E27FC236}">
                <a16:creationId xmlns:a16="http://schemas.microsoft.com/office/drawing/2014/main" id="{E58C94D7-A1B2-49F2-A15B-EB6232C401D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75154" y="2884432"/>
            <a:ext cx="17003787" cy="10788610"/>
          </a:xfrm>
        </p:spPr>
      </p:pic>
      <p:sp>
        <p:nvSpPr>
          <p:cNvPr id="3" name="TekstSylinder 2">
            <a:extLst>
              <a:ext uri="{FF2B5EF4-FFF2-40B4-BE49-F238E27FC236}">
                <a16:creationId xmlns:a16="http://schemas.microsoft.com/office/drawing/2014/main" id="{CDA84816-CEA3-4DB3-A202-0D2E23C53E4E}"/>
              </a:ext>
            </a:extLst>
          </p:cNvPr>
          <p:cNvSpPr txBox="1"/>
          <p:nvPr/>
        </p:nvSpPr>
        <p:spPr>
          <a:xfrm>
            <a:off x="7994746" y="5166360"/>
            <a:ext cx="4164602" cy="2523768"/>
          </a:xfrm>
          <a:prstGeom prst="rect">
            <a:avLst/>
          </a:prstGeom>
          <a:solidFill>
            <a:schemeClr val="bg1"/>
          </a:solidFill>
        </p:spPr>
        <p:txBody>
          <a:bodyPr vert="horz" wrap="none" lIns="546100" tIns="546100" rIns="546100" bIns="546100" rtlCol="0">
            <a:spAutoFit/>
          </a:bodyPr>
          <a:lstStyle/>
          <a:p>
            <a:pPr>
              <a:spcAft>
                <a:spcPts val="1000"/>
              </a:spcAft>
            </a:pPr>
            <a:r>
              <a:rPr lang="nb-NO" sz="4200" b="1" dirty="0">
                <a:solidFill>
                  <a:sysClr val="windowText" lastClr="000000"/>
                </a:solidFill>
              </a:rPr>
              <a:t>[Innlogging</a:t>
            </a:r>
          </a:p>
          <a:p>
            <a:pPr>
              <a:spcAft>
                <a:spcPts val="1000"/>
              </a:spcAft>
            </a:pPr>
            <a:r>
              <a:rPr lang="nb-NO" sz="4200" b="1" dirty="0">
                <a:solidFill>
                  <a:sysClr val="windowText" lastClr="000000"/>
                </a:solidFill>
              </a:rPr>
              <a:t>med nivå 4]</a:t>
            </a:r>
          </a:p>
        </p:txBody>
      </p:sp>
      <p:sp>
        <p:nvSpPr>
          <p:cNvPr id="11" name="TekstSylinder 10">
            <a:extLst>
              <a:ext uri="{FF2B5EF4-FFF2-40B4-BE49-F238E27FC236}">
                <a16:creationId xmlns:a16="http://schemas.microsoft.com/office/drawing/2014/main" id="{91379170-DF96-4C16-A2A2-99B789DC095F}"/>
              </a:ext>
            </a:extLst>
          </p:cNvPr>
          <p:cNvSpPr txBox="1"/>
          <p:nvPr/>
        </p:nvSpPr>
        <p:spPr>
          <a:xfrm>
            <a:off x="13015572" y="2203198"/>
            <a:ext cx="5563369" cy="646331"/>
          </a:xfrm>
          <a:prstGeom prst="rect">
            <a:avLst/>
          </a:prstGeom>
          <a:noFill/>
        </p:spPr>
        <p:txBody>
          <a:bodyPr vert="horz" wrap="square" lIns="0" tIns="0" rIns="0" bIns="0" rtlCol="0">
            <a:spAutoFit/>
          </a:bodyPr>
          <a:lstStyle/>
          <a:p>
            <a:pPr algn="r">
              <a:spcAft>
                <a:spcPts val="1000"/>
              </a:spcAft>
            </a:pPr>
            <a:r>
              <a:rPr lang="nb-NO" sz="4200" b="1" dirty="0">
                <a:solidFill>
                  <a:schemeClr val="bg1"/>
                </a:solidFill>
              </a:rPr>
              <a:t> Helsepersonell</a:t>
            </a:r>
          </a:p>
        </p:txBody>
      </p:sp>
    </p:spTree>
    <p:extLst>
      <p:ext uri="{BB962C8B-B14F-4D97-AF65-F5344CB8AC3E}">
        <p14:creationId xmlns:p14="http://schemas.microsoft.com/office/powerpoint/2010/main" val="11336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F617080-2A61-4985-A46C-2573CD095AAC}"/>
              </a:ext>
            </a:extLst>
          </p:cNvPr>
          <p:cNvSpPr/>
          <p:nvPr/>
        </p:nvSpPr>
        <p:spPr>
          <a:xfrm>
            <a:off x="530942" y="12621898"/>
            <a:ext cx="5102942" cy="90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Innlogging</a:t>
            </a:r>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3"/>
          <a:stretch>
            <a:fillRect/>
          </a:stretch>
        </p:blipFill>
        <p:spPr>
          <a:xfrm>
            <a:off x="19753420" y="581505"/>
            <a:ext cx="2608254" cy="1785651"/>
          </a:xfrm>
          <a:prstGeom prst="rect">
            <a:avLst/>
          </a:prstGeom>
        </p:spPr>
      </p:pic>
      <p:pic>
        <p:nvPicPr>
          <p:cNvPr id="6" name="Bilde 5">
            <a:extLst>
              <a:ext uri="{FF2B5EF4-FFF2-40B4-BE49-F238E27FC236}">
                <a16:creationId xmlns:a16="http://schemas.microsoft.com/office/drawing/2014/main" id="{4C885EF6-E54A-44F1-B287-45CC42F9B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154" y="2884432"/>
            <a:ext cx="17003787" cy="10788610"/>
          </a:xfrm>
          <a:prstGeom prst="rect">
            <a:avLst/>
          </a:prstGeom>
        </p:spPr>
      </p:pic>
      <p:sp>
        <p:nvSpPr>
          <p:cNvPr id="7" name="TekstSylinder 6">
            <a:extLst>
              <a:ext uri="{FF2B5EF4-FFF2-40B4-BE49-F238E27FC236}">
                <a16:creationId xmlns:a16="http://schemas.microsoft.com/office/drawing/2014/main" id="{BE2AACD5-3B83-491F-95D3-C707E84F5DEF}"/>
              </a:ext>
            </a:extLst>
          </p:cNvPr>
          <p:cNvSpPr txBox="1"/>
          <p:nvPr/>
        </p:nvSpPr>
        <p:spPr>
          <a:xfrm>
            <a:off x="1166430" y="1442216"/>
            <a:ext cx="10309290" cy="1749197"/>
          </a:xfrm>
          <a:prstGeom prst="rect">
            <a:avLst/>
          </a:prstGeom>
          <a:noFill/>
        </p:spPr>
        <p:txBody>
          <a:bodyPr vert="horz" wrap="square" lIns="546100" tIns="546100" rIns="546100" bIns="546100" rtlCol="0">
            <a:spAutoFit/>
          </a:bodyPr>
          <a:lstStyle/>
          <a:p>
            <a:pPr>
              <a:spcAft>
                <a:spcPts val="1000"/>
              </a:spcAft>
            </a:pPr>
            <a:r>
              <a:rPr lang="nb-NO" sz="4200" b="1" dirty="0">
                <a:solidFill>
                  <a:schemeClr val="bg1"/>
                </a:solidFill>
              </a:rPr>
              <a:t> - Samtykkeplakat</a:t>
            </a:r>
          </a:p>
        </p:txBody>
      </p:sp>
      <p:sp>
        <p:nvSpPr>
          <p:cNvPr id="11" name="TekstSylinder 10">
            <a:extLst>
              <a:ext uri="{FF2B5EF4-FFF2-40B4-BE49-F238E27FC236}">
                <a16:creationId xmlns:a16="http://schemas.microsoft.com/office/drawing/2014/main" id="{4FA78E4F-6E17-4ACF-AD89-8B32EF0C0675}"/>
              </a:ext>
            </a:extLst>
          </p:cNvPr>
          <p:cNvSpPr txBox="1"/>
          <p:nvPr/>
        </p:nvSpPr>
        <p:spPr>
          <a:xfrm>
            <a:off x="13015572" y="2203198"/>
            <a:ext cx="5563369" cy="646331"/>
          </a:xfrm>
          <a:prstGeom prst="rect">
            <a:avLst/>
          </a:prstGeom>
          <a:noFill/>
        </p:spPr>
        <p:txBody>
          <a:bodyPr vert="horz" wrap="square" lIns="0" tIns="0" rIns="0" bIns="0" rtlCol="0">
            <a:spAutoFit/>
          </a:bodyPr>
          <a:lstStyle/>
          <a:p>
            <a:pPr algn="r">
              <a:spcAft>
                <a:spcPts val="1000"/>
              </a:spcAft>
            </a:pPr>
            <a:r>
              <a:rPr lang="nb-NO" sz="4200" b="1" dirty="0">
                <a:solidFill>
                  <a:schemeClr val="bg1"/>
                </a:solidFill>
              </a:rPr>
              <a:t> Helsepersonell</a:t>
            </a:r>
          </a:p>
        </p:txBody>
      </p:sp>
    </p:spTree>
    <p:extLst>
      <p:ext uri="{BB962C8B-B14F-4D97-AF65-F5344CB8AC3E}">
        <p14:creationId xmlns:p14="http://schemas.microsoft.com/office/powerpoint/2010/main" val="322892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DB8258F-A348-4922-999B-9EAA990C3E98}"/>
              </a:ext>
            </a:extLst>
          </p:cNvPr>
          <p:cNvSpPr/>
          <p:nvPr/>
        </p:nvSpPr>
        <p:spPr>
          <a:xfrm>
            <a:off x="530942" y="12621898"/>
            <a:ext cx="5102942" cy="90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lysbildenummer 3">
            <a:extLst>
              <a:ext uri="{FF2B5EF4-FFF2-40B4-BE49-F238E27FC236}">
                <a16:creationId xmlns:a16="http://schemas.microsoft.com/office/drawing/2014/main" id="{C43711E4-97DC-4BD4-B432-1C0C374780CC}"/>
              </a:ext>
            </a:extLst>
          </p:cNvPr>
          <p:cNvSpPr>
            <a:spLocks noGrp="1"/>
          </p:cNvSpPr>
          <p:nvPr>
            <p:ph type="sldNum" sz="quarter" idx="16"/>
          </p:nvPr>
        </p:nvSpPr>
        <p:spPr/>
        <p:txBody>
          <a:bodyPr/>
          <a:lstStyle/>
          <a:p>
            <a:r>
              <a:rPr lang="nb-NO"/>
              <a:t> Side </a:t>
            </a:r>
            <a:fld id="{5751DFAA-887F-4071-8EAD-E8CA316FCF06}" type="slidenum">
              <a:rPr lang="nb-NO" smtClean="0"/>
              <a:pPr/>
              <a:t>9</a:t>
            </a:fld>
            <a:endParaRPr lang="nb-NO" dirty="0"/>
          </a:p>
        </p:txBody>
      </p:sp>
      <p:pic>
        <p:nvPicPr>
          <p:cNvPr id="6" name="Bilde 5">
            <a:extLst>
              <a:ext uri="{FF2B5EF4-FFF2-40B4-BE49-F238E27FC236}">
                <a16:creationId xmlns:a16="http://schemas.microsoft.com/office/drawing/2014/main" id="{A2C88264-8EE8-4584-93F6-4FB048E22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154" y="2884432"/>
            <a:ext cx="17003787" cy="10788610"/>
          </a:xfrm>
          <a:prstGeom prst="rect">
            <a:avLst/>
          </a:prstGeom>
        </p:spPr>
      </p:pic>
      <p:pic>
        <p:nvPicPr>
          <p:cNvPr id="13" name="Bilde 12">
            <a:extLst>
              <a:ext uri="{FF2B5EF4-FFF2-40B4-BE49-F238E27FC236}">
                <a16:creationId xmlns:a16="http://schemas.microsoft.com/office/drawing/2014/main" id="{32EC8D48-AE6F-42B0-9715-B93811844077}"/>
              </a:ext>
            </a:extLst>
          </p:cNvPr>
          <p:cNvPicPr>
            <a:picLocks noChangeAspect="1"/>
          </p:cNvPicPr>
          <p:nvPr/>
        </p:nvPicPr>
        <p:blipFill>
          <a:blip r:embed="rId4"/>
          <a:stretch>
            <a:fillRect/>
          </a:stretch>
        </p:blipFill>
        <p:spPr>
          <a:xfrm>
            <a:off x="1675720" y="6073912"/>
            <a:ext cx="12392025" cy="4962525"/>
          </a:xfrm>
          <a:prstGeom prst="rect">
            <a:avLst/>
          </a:prstGeom>
        </p:spPr>
      </p:pic>
      <p:pic>
        <p:nvPicPr>
          <p:cNvPr id="12" name="Bilde 11">
            <a:extLst>
              <a:ext uri="{FF2B5EF4-FFF2-40B4-BE49-F238E27FC236}">
                <a16:creationId xmlns:a16="http://schemas.microsoft.com/office/drawing/2014/main" id="{354E4315-1AD0-4677-91A6-D0BEDC7A6F85}"/>
              </a:ext>
            </a:extLst>
          </p:cNvPr>
          <p:cNvPicPr>
            <a:picLocks noChangeAspect="1"/>
          </p:cNvPicPr>
          <p:nvPr/>
        </p:nvPicPr>
        <p:blipFill>
          <a:blip r:embed="rId5"/>
          <a:stretch>
            <a:fillRect/>
          </a:stretch>
        </p:blipFill>
        <p:spPr>
          <a:xfrm>
            <a:off x="1828120" y="9393421"/>
            <a:ext cx="9037296" cy="502599"/>
          </a:xfrm>
          <a:prstGeom prst="rect">
            <a:avLst/>
          </a:prstGeom>
        </p:spPr>
      </p:pic>
      <p:pic>
        <p:nvPicPr>
          <p:cNvPr id="10" name="Bilde 9">
            <a:extLst>
              <a:ext uri="{FF2B5EF4-FFF2-40B4-BE49-F238E27FC236}">
                <a16:creationId xmlns:a16="http://schemas.microsoft.com/office/drawing/2014/main" id="{DEF94760-5156-499D-9F33-745EAEBE55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5154" y="2884432"/>
            <a:ext cx="17003787" cy="10788610"/>
          </a:xfrm>
          <a:prstGeom prst="rect">
            <a:avLst/>
          </a:prstGeom>
        </p:spPr>
      </p:pic>
      <p:pic>
        <p:nvPicPr>
          <p:cNvPr id="11" name="Bilde 10">
            <a:extLst>
              <a:ext uri="{FF2B5EF4-FFF2-40B4-BE49-F238E27FC236}">
                <a16:creationId xmlns:a16="http://schemas.microsoft.com/office/drawing/2014/main" id="{ECC80C89-7BAD-46E0-A4CB-9F2D18A660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5154" y="2884432"/>
            <a:ext cx="17003787" cy="10788610"/>
          </a:xfrm>
          <a:prstGeom prst="rect">
            <a:avLst/>
          </a:prstGeom>
        </p:spPr>
      </p:pic>
      <p:pic>
        <p:nvPicPr>
          <p:cNvPr id="14" name="Bilde 13">
            <a:extLst>
              <a:ext uri="{FF2B5EF4-FFF2-40B4-BE49-F238E27FC236}">
                <a16:creationId xmlns:a16="http://schemas.microsoft.com/office/drawing/2014/main" id="{05CCEFE2-FD8F-47F4-AC63-D3BEE93E38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5154" y="2884432"/>
            <a:ext cx="17003787" cy="10788610"/>
          </a:xfrm>
          <a:prstGeom prst="rect">
            <a:avLst/>
          </a:prstGeom>
        </p:spPr>
      </p:pic>
      <p:pic>
        <p:nvPicPr>
          <p:cNvPr id="15" name="Bilde 14">
            <a:extLst>
              <a:ext uri="{FF2B5EF4-FFF2-40B4-BE49-F238E27FC236}">
                <a16:creationId xmlns:a16="http://schemas.microsoft.com/office/drawing/2014/main" id="{63026B87-D12F-4733-8A5C-FE741D5A82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5154" y="2884432"/>
            <a:ext cx="17003787" cy="10788610"/>
          </a:xfrm>
          <a:prstGeom prst="rect">
            <a:avLst/>
          </a:prstGeom>
        </p:spPr>
      </p:pic>
      <p:sp>
        <p:nvSpPr>
          <p:cNvPr id="2" name="Tittel 1">
            <a:extLst>
              <a:ext uri="{FF2B5EF4-FFF2-40B4-BE49-F238E27FC236}">
                <a16:creationId xmlns:a16="http://schemas.microsoft.com/office/drawing/2014/main" id="{0B1C767B-B1A4-4EE7-B651-355EF1F06302}"/>
              </a:ext>
            </a:extLst>
          </p:cNvPr>
          <p:cNvSpPr>
            <a:spLocks noGrp="1"/>
          </p:cNvSpPr>
          <p:nvPr>
            <p:ph type="title"/>
          </p:nvPr>
        </p:nvSpPr>
        <p:spPr>
          <a:xfrm>
            <a:off x="0" y="0"/>
            <a:ext cx="24382412" cy="2884432"/>
          </a:xfrm>
          <a:solidFill>
            <a:schemeClr val="tx2"/>
          </a:solidFill>
        </p:spPr>
        <p:txBody>
          <a:bodyPr/>
          <a:lstStyle/>
          <a:p>
            <a:r>
              <a:rPr lang="nb-NO" dirty="0"/>
              <a:t>	</a:t>
            </a:r>
            <a:r>
              <a:rPr lang="nb-NO" dirty="0">
                <a:solidFill>
                  <a:schemeClr val="bg1"/>
                </a:solidFill>
              </a:rPr>
              <a:t>Innhold i Kjernejournal</a:t>
            </a:r>
          </a:p>
        </p:txBody>
      </p:sp>
      <p:sp>
        <p:nvSpPr>
          <p:cNvPr id="8" name="Bindepunkt utenfor siden 7">
            <a:extLst>
              <a:ext uri="{FF2B5EF4-FFF2-40B4-BE49-F238E27FC236}">
                <a16:creationId xmlns:a16="http://schemas.microsoft.com/office/drawing/2014/main" id="{CCCC876C-FD7B-44D0-B38D-138D2F9F0E6A}"/>
              </a:ext>
            </a:extLst>
          </p:cNvPr>
          <p:cNvSpPr/>
          <p:nvPr/>
        </p:nvSpPr>
        <p:spPr>
          <a:xfrm>
            <a:off x="18530938" y="0"/>
            <a:ext cx="5851475" cy="3601829"/>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310">
            <a:extLst>
              <a:ext uri="{FF2B5EF4-FFF2-40B4-BE49-F238E27FC236}">
                <a16:creationId xmlns:a16="http://schemas.microsoft.com/office/drawing/2014/main" id="{C49347CB-38B8-4AA0-B8D5-2164AC6CDE8C}"/>
              </a:ext>
            </a:extLst>
          </p:cNvPr>
          <p:cNvPicPr>
            <a:picLocks noChangeAspect="1"/>
          </p:cNvPicPr>
          <p:nvPr/>
        </p:nvPicPr>
        <p:blipFill>
          <a:blip r:embed="rId10"/>
          <a:stretch>
            <a:fillRect/>
          </a:stretch>
        </p:blipFill>
        <p:spPr>
          <a:xfrm>
            <a:off x="19753420" y="581505"/>
            <a:ext cx="2608254" cy="1785651"/>
          </a:xfrm>
          <a:prstGeom prst="rect">
            <a:avLst/>
          </a:prstGeom>
        </p:spPr>
      </p:pic>
      <p:sp>
        <p:nvSpPr>
          <p:cNvPr id="16" name="TekstSylinder 15">
            <a:extLst>
              <a:ext uri="{FF2B5EF4-FFF2-40B4-BE49-F238E27FC236}">
                <a16:creationId xmlns:a16="http://schemas.microsoft.com/office/drawing/2014/main" id="{AB052238-1398-459A-88BC-1B57941C6F59}"/>
              </a:ext>
            </a:extLst>
          </p:cNvPr>
          <p:cNvSpPr txBox="1"/>
          <p:nvPr/>
        </p:nvSpPr>
        <p:spPr>
          <a:xfrm>
            <a:off x="13015572" y="2203198"/>
            <a:ext cx="5563369" cy="646331"/>
          </a:xfrm>
          <a:prstGeom prst="rect">
            <a:avLst/>
          </a:prstGeom>
          <a:noFill/>
        </p:spPr>
        <p:txBody>
          <a:bodyPr vert="horz" wrap="square" lIns="0" tIns="0" rIns="0" bIns="0" rtlCol="0">
            <a:spAutoFit/>
          </a:bodyPr>
          <a:lstStyle/>
          <a:p>
            <a:pPr algn="r">
              <a:spcAft>
                <a:spcPts val="1000"/>
              </a:spcAft>
            </a:pPr>
            <a:r>
              <a:rPr lang="nb-NO" sz="4200" b="1" dirty="0">
                <a:solidFill>
                  <a:schemeClr val="bg1"/>
                </a:solidFill>
              </a:rPr>
              <a:t> Helsepersonell</a:t>
            </a:r>
          </a:p>
        </p:txBody>
      </p:sp>
    </p:spTree>
    <p:extLst>
      <p:ext uri="{BB962C8B-B14F-4D97-AF65-F5344CB8AC3E}">
        <p14:creationId xmlns:p14="http://schemas.microsoft.com/office/powerpoint/2010/main" val="231890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al_DirektoratetEHelseV2-1">
  <a:themeElements>
    <a:clrScheme name="Dir E-Helse">
      <a:dk1>
        <a:srgbClr val="281C2C"/>
      </a:dk1>
      <a:lt1>
        <a:sysClr val="window" lastClr="FFFFFF"/>
      </a:lt1>
      <a:dk2>
        <a:srgbClr val="0169E8"/>
      </a:dk2>
      <a:lt2>
        <a:srgbClr val="EEEEEE"/>
      </a:lt2>
      <a:accent1>
        <a:srgbClr val="0169E8"/>
      </a:accent1>
      <a:accent2>
        <a:srgbClr val="F783FF"/>
      </a:accent2>
      <a:accent3>
        <a:srgbClr val="027993"/>
      </a:accent3>
      <a:accent4>
        <a:srgbClr val="AD38FD"/>
      </a:accent4>
      <a:accent5>
        <a:srgbClr val="00BBD4"/>
      </a:accent5>
      <a:accent6>
        <a:srgbClr val="3AFB9E"/>
      </a:accent6>
      <a:hlink>
        <a:srgbClr val="0169E8"/>
      </a:hlink>
      <a:folHlink>
        <a:srgbClr val="AD38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0169E8"/>
        </a:solidFill>
      </a:spPr>
      <a:bodyPr vert="horz" wrap="square" lIns="546100" tIns="546100" rIns="546100" bIns="546100" rtlCol="0">
        <a:spAutoFit/>
      </a:bodyPr>
      <a:lstStyle>
        <a:defPPr>
          <a:spcAft>
            <a:spcPts val="1000"/>
          </a:spcAft>
          <a:defRPr sz="4200" b="1" dirty="0" smtClean="0">
            <a:solidFill>
              <a:srgbClr val="FFFFFF"/>
            </a:solidFill>
          </a:defRPr>
        </a:defPPr>
      </a:lstStyle>
    </a:txDef>
  </a:objectDefaults>
  <a:extraClrSchemeLst/>
  <a:extLst>
    <a:ext uri="{05A4C25C-085E-4340-85A3-A5531E510DB2}">
      <thm15:themeFamily xmlns:thm15="http://schemas.microsoft.com/office/thememl/2012/main" name="PPTmal_DirektoratetEHelseV2.potx" id="{26015252-C40F-4176-8E39-8B9B388FAABB}" vid="{4D7361C0-BDF5-403E-A667-3508B846B5D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7AECA964260C8449765B043734C28C0" ma:contentTypeVersion="0" ma:contentTypeDescription="Opprett et nytt dokument." ma:contentTypeScope="" ma:versionID="2ad5025914b88115b6b22939808eda19">
  <xsd:schema xmlns:xsd="http://www.w3.org/2001/XMLSchema" xmlns:xs="http://www.w3.org/2001/XMLSchema" xmlns:p="http://schemas.microsoft.com/office/2006/metadata/properties" targetNamespace="http://schemas.microsoft.com/office/2006/metadata/properties" ma:root="true" ma:fieldsID="3e2500873ed525c1cf306a41cba81e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1FA5B6-AFD3-43C1-B8BF-DED420D91A3A}">
  <ds:schemaRefs>
    <ds:schemaRef ds:uri="http://schemas.microsoft.com/sharepoint/v3/contenttype/forms"/>
  </ds:schemaRefs>
</ds:datastoreItem>
</file>

<file path=customXml/itemProps2.xml><?xml version="1.0" encoding="utf-8"?>
<ds:datastoreItem xmlns:ds="http://schemas.openxmlformats.org/officeDocument/2006/customXml" ds:itemID="{638EA0F3-1EE8-48F3-BD5B-4795E61E7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C98DCE4-8A4B-48C7-9328-978E4BB6559A}">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PPTmal_DirektoratetEHelseV2-1</Template>
  <TotalTime>0</TotalTime>
  <Words>915</Words>
  <Application>Microsoft Office PowerPoint</Application>
  <PresentationFormat>Egendefinert</PresentationFormat>
  <Paragraphs>382</Paragraphs>
  <Slides>27</Slides>
  <Notes>27</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27</vt:i4>
      </vt:variant>
    </vt:vector>
  </HeadingPairs>
  <TitlesOfParts>
    <vt:vector size="33" baseType="lpstr">
      <vt:lpstr>Arial</vt:lpstr>
      <vt:lpstr>Calibri</vt:lpstr>
      <vt:lpstr>Calibri Light</vt:lpstr>
      <vt:lpstr>Wingdings 2</vt:lpstr>
      <vt:lpstr>PPTmal_DirektoratetEHelseV2-1</vt:lpstr>
      <vt:lpstr>Office-tema</vt:lpstr>
      <vt:lpstr>Innebygget personvern med utgangspunkt i Kjernejournal</vt:lpstr>
      <vt:lpstr> Kjernejournal og innebygd personvern</vt:lpstr>
      <vt:lpstr> Hvorfor kjernejournal ?</vt:lpstr>
      <vt:lpstr> Hva er kjernejournal?</vt:lpstr>
      <vt:lpstr> </vt:lpstr>
      <vt:lpstr> Kjernejournal og innebygd personvern</vt:lpstr>
      <vt:lpstr> Innlogging</vt:lpstr>
      <vt:lpstr> Innlogging</vt:lpstr>
      <vt:lpstr> Innhold i Kjernejournal</vt:lpstr>
      <vt:lpstr>PowerPoint-presentasjon</vt:lpstr>
      <vt:lpstr> Tilgangskontroll for helsepersonell</vt:lpstr>
      <vt:lpstr> Administrasjon av virksomheter</vt:lpstr>
      <vt:lpstr> Innbyggers innsyn og rettigheter</vt:lpstr>
      <vt:lpstr> Kjernejournal og innebygd personvern</vt:lpstr>
      <vt:lpstr> Bruk av prinsipper og veileder</vt:lpstr>
      <vt:lpstr> Bruk av prinsipper og veileder</vt:lpstr>
      <vt:lpstr>PowerPoint-presentasjon</vt:lpstr>
      <vt:lpstr>PowerPoint-presentasjon</vt:lpstr>
      <vt:lpstr> Kjernejournal og innebygd personvern</vt:lpstr>
      <vt:lpstr> Innebygget personvern: Lov og forskrift</vt:lpstr>
      <vt:lpstr> Innebygget personvern: Lov og forskrift</vt:lpstr>
      <vt:lpstr> Innebygget personvern: Lov og forskrift</vt:lpstr>
      <vt:lpstr> Innebygget personvern: Lov og forskrift</vt:lpstr>
      <vt:lpstr> Innebygget personvern: Lov og forskrift</vt:lpstr>
      <vt:lpstr> Innebygget personvern: Lov og forskrift</vt:lpstr>
      <vt:lpstr> Innebygget personvern: Lov og forskrift</vt:lpstr>
      <vt:lpstr>PowerPoint-presentasjon</vt:lpstr>
    </vt:vector>
  </TitlesOfParts>
  <Company>Direktoratet for e-helse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Terje Tollisen</dc:creator>
  <dc:description/>
  <cp:lastModifiedBy>d.w.schartum</cp:lastModifiedBy>
  <cp:revision>157</cp:revision>
  <cp:lastPrinted>2019-02-26T17:19:31Z</cp:lastPrinted>
  <dcterms:created xsi:type="dcterms:W3CDTF">2017-10-31T13:12:50Z</dcterms:created>
  <dcterms:modified xsi:type="dcterms:W3CDTF">2019-03-07T09:04:54Z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0x01010047AECA964260C8449765B043734C28C0</vt:lpwstr>
  </property>
</Properties>
</file>