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57" r:id="rId5"/>
    <p:sldId id="265" r:id="rId6"/>
    <p:sldId id="258" r:id="rId7"/>
    <p:sldId id="268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5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6A4E31-6509-4CDE-881A-3C615CAAD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9664AA-453A-458E-BC64-D690C8A24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19E15C-23F3-43E9-BA70-FCBF7530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CD3AD2-E8A6-4D0E-BBD6-E776059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CDDD474-AF13-42C9-93E8-D81FE95E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9540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504C47-13B2-476D-AAD9-EEDD9DA71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DA2CAD-382D-43DC-9ED3-D6065541E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BC61E6E-7065-46E2-B9A7-055CA4D5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AC055E-8847-475E-A7DA-754BB044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4E61F78-3E3D-44AF-8FED-6072987A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306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392CB9B-8665-4D50-AB6C-4EC8F25B9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C3336A-113F-4D13-AA46-B8D905C97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3240D4-9A6A-4B12-86F3-60B0A0AC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E0A00F-FB35-4587-86D0-E6F05C38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532954-C3AE-4E29-A14B-E3B1D8E5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4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49001D-8025-44B8-B835-0BD124A9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744810-081F-4B96-90D3-AB30400D7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1A1E92-4977-432D-8C59-3D6279E0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DE9345-140F-4ADC-82CA-497C4850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9F93098-EE1D-4B32-A87C-AB171D433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874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6B5728-EB1E-40C6-ACED-63C09C7AE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B3C439D-88A9-4E6A-A65E-F4CDC53D0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ED773F-9CB5-4FB6-8E7F-EAD2F2B4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5A9E659-DFE8-40C3-A07F-12B01CD4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913B8C-2E3B-4412-8153-B28C0850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20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572015-D43F-4906-BF22-5DCDAB30F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B6A42D-BDB2-4971-8810-2079B9CEB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4B9CA2-A0C9-48DD-82CD-B465751A8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FB055E0-F2F9-4875-974F-3812498A1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311F0D-A0EB-4EAA-A44F-8225AE28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74EE6E4-3168-4F44-9A23-3EE30876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56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752867-71F6-41B7-9BDC-4C58CF2D6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BDA2745-7F1D-4DD9-BC9C-6E16FCF08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CEA87C3-FF77-46E8-AF63-FD5823E16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125D5A7-D0D0-4ACB-8D6B-ABB8CACD2C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F3E7898-C02F-4AD4-A0D8-A8331BFE0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7F2D990-3186-4F25-850F-4498886A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E88194B-CADD-441B-B5C8-6DD65B37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B1F3BEC-FDD5-4B8F-A353-B988491A0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46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47ACC9-77DF-46E7-9D1E-A5B86827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47C029B-4BF3-4ED7-9540-789B46FC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CA83BDF-EC7F-4A5A-A2E0-20CAA32D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2041AD1-1E25-4740-AEF0-1EC9A98A7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718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9D99399-9C36-4AD8-B050-410DF6B6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BD2FEFD-1C78-42F5-B1D8-E4F5FF37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B49143A-EC43-4E82-899E-A19967F2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246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1E2A38-E9CA-4584-8A4A-A4A84D67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A780C6-D61A-4B93-AE7B-B9E10E816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902ACB9-2316-48FD-BB75-A84DD8132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15B3742-02BD-451A-AA78-EAB33ADDD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7D6ADB-6846-4816-981B-B845FFE9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BF6461-2B3F-4ACB-8D3C-1F7F01AC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24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13907F-36CF-4514-971F-A85C3FBD2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0DE4B0F-B7FC-48C8-A10F-56877238B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EE8EEA2-0A93-4E1F-AAF0-16579261E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AF1BE4E-8EA8-4B11-BCFC-15DE2987E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FE1F390-80F7-4D48-9F05-130F36C6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41B15B-A4EA-4559-AE62-9D9A4905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49648BC-2B9B-4031-BDFA-68A78916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D4B4B07-A5CE-4A04-AE93-0A2B2E564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E93C29-2E0D-4DC3-916A-6C33696F1C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E55E-C549-457B-A94E-AC2CFD20A9E8}" type="datetimeFigureOut">
              <a:rPr lang="nb-NO" smtClean="0"/>
              <a:t>05.03.2019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D7E742-49E3-40E4-9C49-182FCD807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9B0D379-8577-4212-BB64-BA0E1E465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F10A2-43F5-407E-BD98-43825C61AE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12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1B2111-DD2A-4F1C-AF9C-4DBFB19CE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3949" y="1051773"/>
            <a:ext cx="9144000" cy="1526617"/>
          </a:xfrm>
        </p:spPr>
        <p:txBody>
          <a:bodyPr>
            <a:normAutofit/>
          </a:bodyPr>
          <a:lstStyle/>
          <a:p>
            <a:pPr algn="l"/>
            <a:r>
              <a:rPr lang="nb-NO" sz="3200" dirty="0">
                <a:solidFill>
                  <a:srgbClr val="0070C0"/>
                </a:solidFill>
              </a:rPr>
              <a:t>Transformering;</a:t>
            </a:r>
            <a:br>
              <a:rPr lang="nb-NO" sz="3200" dirty="0">
                <a:solidFill>
                  <a:srgbClr val="0070C0"/>
                </a:solidFill>
              </a:rPr>
            </a:br>
            <a:r>
              <a:rPr lang="nb-NO" sz="3200" dirty="0">
                <a:solidFill>
                  <a:srgbClr val="0070C0"/>
                </a:solidFill>
              </a:rPr>
              <a:t>fra lovtekst og andre rettskilder til programkode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913A9FF-1C24-4E49-8FA0-EED6B65266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10621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 saksorientert til systemorientert fortolkning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600200"/>
            <a:ext cx="9372600" cy="453873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Tradisjonell fortolkning er saksorientert; en tar stilling til de fortolkningsspørsmål som hver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enkeltsak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reiser</a:t>
            </a:r>
          </a:p>
          <a:p>
            <a:pPr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Ved utvikling av rettslige beslutningssystemer må en i stedet ta utgangspunkt i hva det planlagte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systemet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krever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Er bl.a. avhengig av automatiseringsnivå mv.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Kan være vanskelig å kartlegge alle mulige fortolkningsspørsmål knyttet til rettskildene</a:t>
            </a:r>
          </a:p>
          <a:p>
            <a:pPr lvl="2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Generelle analysemåter knyttet til systemutvikling (informasjons- og prosessanalyse mv)</a:t>
            </a:r>
          </a:p>
          <a:p>
            <a:pPr lvl="2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Bruke mange enkeltsaker (gir ikke fullstendig analyse)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Etablere utgangspunkt på basis av et begrenset rettskildebilde (lov, forskrift, eventuelt lovforarbeider)</a:t>
            </a:r>
          </a:p>
          <a:p>
            <a:pPr lvl="1" eaLnBrk="1" hangingPunct="1">
              <a:defRPr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Utvide analysen til slutt</a:t>
            </a:r>
          </a:p>
        </p:txBody>
      </p:sp>
    </p:spTree>
    <p:extLst>
      <p:ext uri="{BB962C8B-B14F-4D97-AF65-F5344CB8AC3E}">
        <p14:creationId xmlns:p14="http://schemas.microsoft.com/office/powerpoint/2010/main" val="354133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962CADF-8241-4AF9-B31A-5B03C7D69F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1143000"/>
          </a:xfrm>
        </p:spPr>
        <p:txBody>
          <a:bodyPr/>
          <a:lstStyle/>
          <a:p>
            <a:r>
              <a:rPr lang="nb-NO" altLang="nb-NO" sz="2800" dirty="0">
                <a:solidFill>
                  <a:srgbClr val="0070C0"/>
                </a:solidFill>
              </a:rPr>
              <a:t>Oversikt over hovedelementene i en automatisert rettslig beslutningsprosess</a:t>
            </a:r>
            <a:endParaRPr lang="nb-NO" altLang="nb-NO" dirty="0">
              <a:solidFill>
                <a:srgbClr val="0070C0"/>
              </a:solidFill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3F32E86A-9C3A-41AF-82A5-77E34B4E7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4189414"/>
            <a:ext cx="2014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ym typeface="Marlett" pitchFamily="2" charset="2"/>
              </a:rPr>
              <a:t></a:t>
            </a:r>
            <a:r>
              <a:rPr lang="nb-NO" altLang="nb-NO" sz="2000"/>
              <a:t> aritmetiske</a:t>
            </a:r>
            <a:endParaRPr lang="nb-NO" altLang="nb-NO" sz="2400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10C64032-6958-4A24-B5D6-177D2A18A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75" y="4570414"/>
            <a:ext cx="1233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2000">
                <a:sym typeface="Marlett" pitchFamily="2" charset="2"/>
              </a:rPr>
              <a:t></a:t>
            </a:r>
            <a:r>
              <a:rPr lang="nb-NO" altLang="nb-NO" sz="2000"/>
              <a:t> logiske</a:t>
            </a:r>
            <a:endParaRPr lang="nb-NO" altLang="nb-NO" sz="2400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5983BF92-5EAB-479D-80B5-7B1A49E4F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3975" y="2741613"/>
            <a:ext cx="1697038" cy="21590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900"/>
              <a:t>Enkeltvedtak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19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  <a:p>
            <a:pPr>
              <a:spcBef>
                <a:spcPct val="0"/>
              </a:spcBef>
              <a:buFontTx/>
              <a:buNone/>
            </a:pPr>
            <a:endParaRPr lang="nb-NO" altLang="nb-NO" sz="2400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6E988422-F6B9-42F9-9AA2-B7D3ED39D646}"/>
              </a:ext>
            </a:extLst>
          </p:cNvPr>
          <p:cNvGrpSpPr>
            <a:grpSpLocks/>
          </p:cNvGrpSpPr>
          <p:nvPr/>
        </p:nvGrpSpPr>
        <p:grpSpPr bwMode="auto">
          <a:xfrm>
            <a:off x="2187575" y="2665415"/>
            <a:ext cx="2438400" cy="2678114"/>
            <a:chOff x="336" y="1296"/>
            <a:chExt cx="1536" cy="1687"/>
          </a:xfrm>
        </p:grpSpPr>
        <p:sp>
          <p:nvSpPr>
            <p:cNvPr id="7187" name="Text Box 7">
              <a:extLst>
                <a:ext uri="{FF2B5EF4-FFF2-40B4-BE49-F238E27FC236}">
                  <a16:creationId xmlns:a16="http://schemas.microsoft.com/office/drawing/2014/main" id="{FE230E4B-AAA4-4E2C-8F81-FB8DF4508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296"/>
              <a:ext cx="1069" cy="1687"/>
            </a:xfrm>
            <a:prstGeom prst="rect">
              <a:avLst/>
            </a:prstGeom>
            <a:solidFill>
              <a:srgbClr val="FF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dirty="0"/>
                <a:t>Relevante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 dirty="0"/>
                <a:t>opplysninger som </a:t>
              </a:r>
              <a:r>
                <a:rPr lang="nb-NO" altLang="nb-NO" sz="1800" dirty="0" err="1"/>
                <a:t>beslutn-ingsgrunnlag</a:t>
              </a: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1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 dirty="0"/>
            </a:p>
          </p:txBody>
        </p:sp>
        <p:sp>
          <p:nvSpPr>
            <p:cNvPr id="7188" name="Line 8">
              <a:extLst>
                <a:ext uri="{FF2B5EF4-FFF2-40B4-BE49-F238E27FC236}">
                  <a16:creationId xmlns:a16="http://schemas.microsoft.com/office/drawing/2014/main" id="{9276826A-9851-4A8E-B559-602E80001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0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085" name="Line 13">
            <a:extLst>
              <a:ext uri="{FF2B5EF4-FFF2-40B4-BE49-F238E27FC236}">
                <a16:creationId xmlns:a16="http://schemas.microsoft.com/office/drawing/2014/main" id="{614BF152-92BE-4976-B61A-72B83CFE09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2970213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3086" name="AutoShape 14">
            <a:extLst>
              <a:ext uri="{FF2B5EF4-FFF2-40B4-BE49-F238E27FC236}">
                <a16:creationId xmlns:a16="http://schemas.microsoft.com/office/drawing/2014/main" id="{F4F85B25-87BE-4253-84A0-95C028D9CB0C}"/>
              </a:ext>
            </a:extLst>
          </p:cNvPr>
          <p:cNvSpPr>
            <a:spLocks/>
          </p:cNvSpPr>
          <p:nvPr/>
        </p:nvSpPr>
        <p:spPr bwMode="auto">
          <a:xfrm>
            <a:off x="6477000" y="5638801"/>
            <a:ext cx="2997200" cy="379413"/>
          </a:xfrm>
          <a:prstGeom prst="borderCallout1">
            <a:avLst>
              <a:gd name="adj1" fmla="val 30125"/>
              <a:gd name="adj2" fmla="val -2542"/>
              <a:gd name="adj3" fmla="val -204602"/>
              <a:gd name="adj4" fmla="val -13454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AND, OR, NOT, </a:t>
            </a:r>
            <a:r>
              <a:rPr lang="nb-NO" altLang="nb-NO" sz="1800">
                <a:sym typeface="Symbol" panose="05050102010706020507" pitchFamily="18" charset="2"/>
              </a:rPr>
              <a:t>, </a:t>
            </a:r>
            <a:r>
              <a:rPr lang="nb-NO" altLang="nb-NO" sz="1800"/>
              <a:t>&lt;, &gt;, </a:t>
            </a:r>
            <a:r>
              <a:rPr lang="nb-NO" altLang="nb-NO" sz="1800">
                <a:sym typeface="Symbol" panose="05050102010706020507" pitchFamily="18" charset="2"/>
              </a:rPr>
              <a:t> etc</a:t>
            </a:r>
            <a:endParaRPr lang="nb-NO" altLang="nb-NO" sz="2400">
              <a:sym typeface="Symbol" panose="05050102010706020507" pitchFamily="18" charset="2"/>
            </a:endParaRPr>
          </a:p>
        </p:txBody>
      </p:sp>
      <p:sp>
        <p:nvSpPr>
          <p:cNvPr id="3087" name="AutoShape 15">
            <a:extLst>
              <a:ext uri="{FF2B5EF4-FFF2-40B4-BE49-F238E27FC236}">
                <a16:creationId xmlns:a16="http://schemas.microsoft.com/office/drawing/2014/main" id="{50C9CC53-B05B-42A0-9F09-CB26CD9C52C4}"/>
              </a:ext>
            </a:extLst>
          </p:cNvPr>
          <p:cNvSpPr>
            <a:spLocks/>
          </p:cNvSpPr>
          <p:nvPr/>
        </p:nvSpPr>
        <p:spPr bwMode="auto">
          <a:xfrm>
            <a:off x="2209800" y="5562601"/>
            <a:ext cx="1246188" cy="379413"/>
          </a:xfrm>
          <a:prstGeom prst="borderCallout1">
            <a:avLst>
              <a:gd name="adj1" fmla="val 30125"/>
              <a:gd name="adj2" fmla="val 106116"/>
              <a:gd name="adj3" fmla="val -289120"/>
              <a:gd name="adj4" fmla="val 226241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+, -, /, * </a:t>
            </a:r>
            <a:r>
              <a:rPr lang="nb-NO" altLang="nb-NO" sz="1800">
                <a:sym typeface="Symbol" panose="05050102010706020507" pitchFamily="18" charset="2"/>
              </a:rPr>
              <a:t>etc</a:t>
            </a:r>
            <a:endParaRPr lang="nb-NO" altLang="nb-NO" sz="2400">
              <a:sym typeface="Symbol" panose="05050102010706020507" pitchFamily="18" charset="2"/>
            </a:endParaRP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id="{98C795B5-CC0A-4127-A22B-CC3B6B152257}"/>
              </a:ext>
            </a:extLst>
          </p:cNvPr>
          <p:cNvGrpSpPr>
            <a:grpSpLocks/>
          </p:cNvGrpSpPr>
          <p:nvPr/>
        </p:nvGrpSpPr>
        <p:grpSpPr bwMode="auto">
          <a:xfrm>
            <a:off x="4784726" y="1868488"/>
            <a:ext cx="1006475" cy="1027112"/>
            <a:chOff x="2054" y="1177"/>
            <a:chExt cx="634" cy="647"/>
          </a:xfrm>
        </p:grpSpPr>
        <p:sp>
          <p:nvSpPr>
            <p:cNvPr id="7185" name="AutoShape 17">
              <a:extLst>
                <a:ext uri="{FF2B5EF4-FFF2-40B4-BE49-F238E27FC236}">
                  <a16:creationId xmlns:a16="http://schemas.microsoft.com/office/drawing/2014/main" id="{1B538DF0-E6F0-4AF8-94D9-FE3A739BA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4" y="1177"/>
              <a:ext cx="586" cy="410"/>
            </a:xfrm>
            <a:prstGeom prst="borderCallout1">
              <a:avLst>
                <a:gd name="adj1" fmla="val 17560"/>
                <a:gd name="adj2" fmla="val -7477"/>
                <a:gd name="adj3" fmla="val 349514"/>
                <a:gd name="adj4" fmla="val -6152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variable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faste</a:t>
              </a:r>
              <a:endParaRPr lang="nb-NO" altLang="nb-NO" sz="2400"/>
            </a:p>
          </p:txBody>
        </p:sp>
        <p:sp>
          <p:nvSpPr>
            <p:cNvPr id="7186" name="Line 18">
              <a:extLst>
                <a:ext uri="{FF2B5EF4-FFF2-40B4-BE49-F238E27FC236}">
                  <a16:creationId xmlns:a16="http://schemas.microsoft.com/office/drawing/2014/main" id="{4554A93F-163B-4762-A9E7-FDD06B688A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148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3091" name="AutoShape 19">
            <a:extLst>
              <a:ext uri="{FF2B5EF4-FFF2-40B4-BE49-F238E27FC236}">
                <a16:creationId xmlns:a16="http://schemas.microsoft.com/office/drawing/2014/main" id="{013A9972-CDC1-43A5-9AD9-1FE4E9561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00200"/>
            <a:ext cx="2209800" cy="679450"/>
          </a:xfrm>
          <a:prstGeom prst="wedgeRectCallout">
            <a:avLst>
              <a:gd name="adj1" fmla="val -30819"/>
              <a:gd name="adj2" fmla="val 97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b-NO" altLang="nb-NO" sz="1900" dirty="0"/>
              <a:t>Uriktige </a:t>
            </a:r>
            <a:r>
              <a:rPr lang="nb-NO" altLang="nb-NO" sz="1900" dirty="0" err="1"/>
              <a:t>opplysn</a:t>
            </a:r>
            <a:r>
              <a:rPr lang="nb-NO" altLang="nb-NO" sz="1900" dirty="0"/>
              <a:t>. =&gt; uriktige vedtak</a:t>
            </a:r>
          </a:p>
        </p:txBody>
      </p:sp>
      <p:sp>
        <p:nvSpPr>
          <p:cNvPr id="3092" name="AutoShape 20">
            <a:extLst>
              <a:ext uri="{FF2B5EF4-FFF2-40B4-BE49-F238E27FC236}">
                <a16:creationId xmlns:a16="http://schemas.microsoft.com/office/drawing/2014/main" id="{13217E6A-55F0-4F38-8235-015D86E4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1" y="5638801"/>
            <a:ext cx="2378075" cy="650875"/>
          </a:xfrm>
          <a:prstGeom prst="wedgeRectCallout">
            <a:avLst>
              <a:gd name="adj1" fmla="val -5074"/>
              <a:gd name="adj2" fmla="val -924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Uriktige operasjoner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1800"/>
              <a:t>=&gt; uriktige vedtak,</a:t>
            </a:r>
            <a:endParaRPr lang="nb-NO" altLang="nb-NO" sz="2400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53E9DB6C-4ED0-466D-9C38-5BDF82148763}"/>
              </a:ext>
            </a:extLst>
          </p:cNvPr>
          <p:cNvGrpSpPr>
            <a:grpSpLocks/>
          </p:cNvGrpSpPr>
          <p:nvPr/>
        </p:nvGrpSpPr>
        <p:grpSpPr bwMode="auto">
          <a:xfrm>
            <a:off x="4625975" y="3503613"/>
            <a:ext cx="3048000" cy="1828800"/>
            <a:chOff x="2016" y="1824"/>
            <a:chExt cx="1920" cy="1152"/>
          </a:xfrm>
        </p:grpSpPr>
        <p:sp>
          <p:nvSpPr>
            <p:cNvPr id="7182" name="Text Box 10">
              <a:extLst>
                <a:ext uri="{FF2B5EF4-FFF2-40B4-BE49-F238E27FC236}">
                  <a16:creationId xmlns:a16="http://schemas.microsoft.com/office/drawing/2014/main" id="{B70FB0F1-BD65-49F6-B286-FD70D2D359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0" y="1994"/>
              <a:ext cx="1060" cy="29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nb-NO" altLang="nb-NO" sz="2400"/>
                <a:t>Operasjoner</a:t>
              </a:r>
              <a:endParaRPr lang="nb-NO" altLang="nb-NO" sz="2000">
                <a:sym typeface="Marlett" pitchFamily="2" charset="2"/>
              </a:endParaRPr>
            </a:p>
          </p:txBody>
        </p:sp>
        <p:sp>
          <p:nvSpPr>
            <p:cNvPr id="7183" name="Rectangle 11">
              <a:extLst>
                <a:ext uri="{FF2B5EF4-FFF2-40B4-BE49-F238E27FC236}">
                  <a16:creationId xmlns:a16="http://schemas.microsoft.com/office/drawing/2014/main" id="{8FD13547-A194-47DC-8F3B-312E0B792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824"/>
              <a:ext cx="1344" cy="115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nb-NO" altLang="nb-NO" sz="2400"/>
            </a:p>
          </p:txBody>
        </p:sp>
        <p:sp>
          <p:nvSpPr>
            <p:cNvPr id="7184" name="Line 12">
              <a:extLst>
                <a:ext uri="{FF2B5EF4-FFF2-40B4-BE49-F238E27FC236}">
                  <a16:creationId xmlns:a16="http://schemas.microsoft.com/office/drawing/2014/main" id="{39E2DBC5-810C-4B60-BC20-214F03DB13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304"/>
              <a:ext cx="5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14791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build="p" autoUpdateAnimBg="0"/>
      <p:bldP spid="3077" grpId="0" animBg="1" autoUpdateAnimBg="0"/>
      <p:bldP spid="3086" grpId="0" animBg="1" autoUpdateAnimBg="0"/>
      <p:bldP spid="3087" grpId="0" animBg="1" autoUpdateAnimBg="0"/>
      <p:bldP spid="3091" grpId="0" animBg="1" autoUpdateAnimBg="0"/>
      <p:bldP spid="309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52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nb-NO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 rettskilde til rettsregel, strukturert i behandlingstrinn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38314" y="1000125"/>
            <a:ext cx="3487737" cy="4129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nb-NO" sz="1400" b="1" dirty="0">
                <a:latin typeface="Calibri" pitchFamily="34" charset="0"/>
              </a:rPr>
              <a:t>Aktuelle rettskildetyper i utviklingsarbeidet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Forskrifter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Stortingets plenumsforslag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EUs direktiver og forordninger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Lovforarbeider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Internasjonale traktater og konvensjoner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Rettsavgjørelser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Forvaltningsinterne regler (generelle instrukser og retningslinjer om rettsanvendelse og skjønnsutøvelse)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Forvaltningens presedensavgjørelser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Avgjørelser i eksterne klageorganer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Sivilombudsmannen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Uttalelser fra Justisdepartementets lovavdeling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Rettsoppfatninger i juridisk litteratur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Avtaler</a:t>
            </a:r>
          </a:p>
          <a:p>
            <a:pPr>
              <a:buFont typeface="Arial" charset="0"/>
              <a:buChar char="•"/>
            </a:pPr>
            <a:r>
              <a:rPr lang="nb-NO" sz="1400" dirty="0">
                <a:latin typeface="Times New Roman" pitchFamily="18" charset="0"/>
              </a:rPr>
              <a:t>Standarder</a:t>
            </a:r>
          </a:p>
          <a:p>
            <a:pPr>
              <a:spcAft>
                <a:spcPts val="1000"/>
              </a:spcAft>
              <a:buFont typeface="Arial" charset="0"/>
              <a:buChar char="•"/>
            </a:pPr>
            <a:r>
              <a:rPr lang="nb-NO" sz="1400" dirty="0">
                <a:latin typeface="Calibri" pitchFamily="34" charset="0"/>
              </a:rPr>
              <a:t>Programkode fra andre relevante beslutningssystemer</a:t>
            </a:r>
            <a:endParaRPr lang="nb-NO" sz="1400" dirty="0"/>
          </a:p>
        </p:txBody>
      </p:sp>
      <p:grpSp>
        <p:nvGrpSpPr>
          <p:cNvPr id="3" name="Gruppe 6"/>
          <p:cNvGrpSpPr>
            <a:grpSpLocks/>
          </p:cNvGrpSpPr>
          <p:nvPr/>
        </p:nvGrpSpPr>
        <p:grpSpPr bwMode="auto">
          <a:xfrm>
            <a:off x="4881563" y="1428751"/>
            <a:ext cx="1586498" cy="4143375"/>
            <a:chOff x="3500430" y="2143116"/>
            <a:chExt cx="1587113" cy="3429024"/>
          </a:xfrm>
        </p:grpSpPr>
        <p:sp>
          <p:nvSpPr>
            <p:cNvPr id="5" name="Høyre klammeparentes 4"/>
            <p:cNvSpPr/>
            <p:nvPr/>
          </p:nvSpPr>
          <p:spPr>
            <a:xfrm>
              <a:off x="3500430" y="2143116"/>
              <a:ext cx="357325" cy="3429024"/>
            </a:xfrm>
            <a:prstGeom prst="rightBrac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>
                <a:solidFill>
                  <a:srgbClr val="FF0000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3857755" y="3357069"/>
              <a:ext cx="1229788" cy="7896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Vurderinger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i samsvar med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rettskilde-</a:t>
              </a:r>
            </a:p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prinsippene</a:t>
              </a:r>
            </a:p>
          </p:txBody>
        </p:sp>
      </p:grpSp>
      <p:grpSp>
        <p:nvGrpSpPr>
          <p:cNvPr id="4" name="Gruppe 9"/>
          <p:cNvGrpSpPr>
            <a:grpSpLocks/>
          </p:cNvGrpSpPr>
          <p:nvPr/>
        </p:nvGrpSpPr>
        <p:grpSpPr bwMode="auto">
          <a:xfrm>
            <a:off x="6524628" y="3214691"/>
            <a:ext cx="1486985" cy="307777"/>
            <a:chOff x="5214942" y="3643314"/>
            <a:chExt cx="1486469" cy="307579"/>
          </a:xfrm>
        </p:grpSpPr>
        <p:sp>
          <p:nvSpPr>
            <p:cNvPr id="8" name="Pil høyre 7"/>
            <p:cNvSpPr/>
            <p:nvPr/>
          </p:nvSpPr>
          <p:spPr>
            <a:xfrm>
              <a:off x="5214942" y="3643314"/>
              <a:ext cx="499890" cy="28556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4120" name="TekstSylinder 8"/>
            <p:cNvSpPr txBox="1">
              <a:spLocks noChangeArrowheads="1"/>
            </p:cNvSpPr>
            <p:nvPr/>
          </p:nvSpPr>
          <p:spPr bwMode="auto">
            <a:xfrm>
              <a:off x="5715008" y="3643314"/>
              <a:ext cx="986403" cy="307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Rettsregler</a:t>
              </a:r>
            </a:p>
          </p:txBody>
        </p:sp>
      </p:grpSp>
      <p:grpSp>
        <p:nvGrpSpPr>
          <p:cNvPr id="7" name="Gruppe 14"/>
          <p:cNvGrpSpPr>
            <a:grpSpLocks/>
          </p:cNvGrpSpPr>
          <p:nvPr/>
        </p:nvGrpSpPr>
        <p:grpSpPr bwMode="auto">
          <a:xfrm>
            <a:off x="7739062" y="1643064"/>
            <a:ext cx="2301912" cy="1452329"/>
            <a:chOff x="6429388" y="2071678"/>
            <a:chExt cx="2301295" cy="1451681"/>
          </a:xfrm>
        </p:grpSpPr>
        <p:sp>
          <p:nvSpPr>
            <p:cNvPr id="4117" name="TekstSylinder 10"/>
            <p:cNvSpPr txBox="1">
              <a:spLocks noChangeArrowheads="1"/>
            </p:cNvSpPr>
            <p:nvPr/>
          </p:nvSpPr>
          <p:spPr bwMode="auto">
            <a:xfrm>
              <a:off x="6429388" y="2071678"/>
              <a:ext cx="2301295" cy="52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i="1"/>
                <a:t>Kan gjelde ulike behandlings-</a:t>
              </a:r>
            </a:p>
            <a:p>
              <a:r>
                <a:rPr lang="nb-NO" sz="1400" i="1"/>
                <a:t>trinn i enkeltsaksbehandling</a:t>
              </a:r>
            </a:p>
          </p:txBody>
        </p:sp>
        <p:sp>
          <p:nvSpPr>
            <p:cNvPr id="4118" name="TekstSylinder 11"/>
            <p:cNvSpPr txBox="1">
              <a:spLocks noChangeArrowheads="1"/>
            </p:cNvSpPr>
            <p:nvPr/>
          </p:nvSpPr>
          <p:spPr bwMode="auto">
            <a:xfrm>
              <a:off x="6858016" y="3000372"/>
              <a:ext cx="1569881" cy="522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/>
                <a:t>Formelle inngangs-</a:t>
              </a:r>
            </a:p>
            <a:p>
              <a:r>
                <a:rPr lang="nb-NO" sz="1400"/>
                <a:t>kriterier</a:t>
              </a:r>
            </a:p>
          </p:txBody>
        </p:sp>
      </p:grpSp>
      <p:sp>
        <p:nvSpPr>
          <p:cNvPr id="13" name="TekstSylinder 12"/>
          <p:cNvSpPr txBox="1">
            <a:spLocks noChangeArrowheads="1"/>
          </p:cNvSpPr>
          <p:nvPr/>
        </p:nvSpPr>
        <p:spPr bwMode="auto">
          <a:xfrm>
            <a:off x="8167689" y="3143250"/>
            <a:ext cx="16829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/>
              <a:t>Materielle inngangs-</a:t>
            </a:r>
          </a:p>
          <a:p>
            <a:r>
              <a:rPr lang="nb-NO" sz="1400"/>
              <a:t>kriterier</a:t>
            </a:r>
          </a:p>
        </p:txBody>
      </p:sp>
      <p:sp>
        <p:nvSpPr>
          <p:cNvPr id="14" name="TekstSylinder 13"/>
          <p:cNvSpPr txBox="1">
            <a:spLocks noChangeArrowheads="1"/>
          </p:cNvSpPr>
          <p:nvPr/>
        </p:nvSpPr>
        <p:spPr bwMode="auto">
          <a:xfrm>
            <a:off x="8167689" y="3714751"/>
            <a:ext cx="16337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1400"/>
              <a:t>Vedtaksbeskrivelser</a:t>
            </a:r>
          </a:p>
        </p:txBody>
      </p:sp>
      <p:grpSp>
        <p:nvGrpSpPr>
          <p:cNvPr id="9" name="Gruppe 24"/>
          <p:cNvGrpSpPr>
            <a:grpSpLocks/>
          </p:cNvGrpSpPr>
          <p:nvPr/>
        </p:nvGrpSpPr>
        <p:grpSpPr bwMode="auto">
          <a:xfrm>
            <a:off x="8096250" y="2214564"/>
            <a:ext cx="2000250" cy="1500187"/>
            <a:chOff x="5000628" y="4857760"/>
            <a:chExt cx="2000264" cy="1500198"/>
          </a:xfrm>
        </p:grpSpPr>
        <p:sp>
          <p:nvSpPr>
            <p:cNvPr id="23" name="Avrundet rektangel 22"/>
            <p:cNvSpPr/>
            <p:nvPr/>
          </p:nvSpPr>
          <p:spPr>
            <a:xfrm>
              <a:off x="5000628" y="4857760"/>
              <a:ext cx="2000264" cy="1500198"/>
            </a:xfrm>
            <a:prstGeom prst="roundRect">
              <a:avLst/>
            </a:prstGeom>
            <a:solidFill>
              <a:schemeClr val="accent1">
                <a:alpha val="1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5143504" y="4929198"/>
              <a:ext cx="1507475" cy="3077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Rettsfaktum (hvis)</a:t>
              </a:r>
            </a:p>
          </p:txBody>
        </p:sp>
      </p:grpSp>
      <p:grpSp>
        <p:nvGrpSpPr>
          <p:cNvPr id="10" name="Gruppe 28"/>
          <p:cNvGrpSpPr/>
          <p:nvPr/>
        </p:nvGrpSpPr>
        <p:grpSpPr>
          <a:xfrm>
            <a:off x="8096256" y="3714743"/>
            <a:ext cx="2000264" cy="928694"/>
            <a:chOff x="6643702" y="5643578"/>
            <a:chExt cx="2000264" cy="928694"/>
          </a:xfrm>
          <a:solidFill>
            <a:schemeClr val="accent2">
              <a:lumMod val="20000"/>
              <a:lumOff val="80000"/>
              <a:alpha val="15000"/>
            </a:schemeClr>
          </a:solidFill>
        </p:grpSpPr>
        <p:sp>
          <p:nvSpPr>
            <p:cNvPr id="27" name="Avrundet rektangel 26"/>
            <p:cNvSpPr/>
            <p:nvPr/>
          </p:nvSpPr>
          <p:spPr>
            <a:xfrm>
              <a:off x="6643702" y="5643578"/>
              <a:ext cx="2000264" cy="928694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 dirty="0"/>
            </a:p>
          </p:txBody>
        </p:sp>
        <p:sp>
          <p:nvSpPr>
            <p:cNvPr id="28" name="TekstSylinder 27"/>
            <p:cNvSpPr txBox="1"/>
            <p:nvPr/>
          </p:nvSpPr>
          <p:spPr>
            <a:xfrm>
              <a:off x="7000892" y="6262465"/>
              <a:ext cx="1358064" cy="307777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b-NO" sz="1400" dirty="0">
                  <a:solidFill>
                    <a:schemeClr val="accent6"/>
                  </a:solidFill>
                </a:rPr>
                <a:t>Rettsfølge (så)</a:t>
              </a:r>
            </a:p>
          </p:txBody>
        </p:sp>
      </p:grpSp>
      <p:grpSp>
        <p:nvGrpSpPr>
          <p:cNvPr id="11" name="Gruppe 32"/>
          <p:cNvGrpSpPr>
            <a:grpSpLocks/>
          </p:cNvGrpSpPr>
          <p:nvPr/>
        </p:nvGrpSpPr>
        <p:grpSpPr bwMode="auto">
          <a:xfrm>
            <a:off x="5881689" y="3571876"/>
            <a:ext cx="1592424" cy="1309959"/>
            <a:chOff x="4500562" y="4286256"/>
            <a:chExt cx="1591821" cy="1310439"/>
          </a:xfrm>
        </p:grpSpPr>
        <p:sp>
          <p:nvSpPr>
            <p:cNvPr id="4113" name="TekstSylinder 29"/>
            <p:cNvSpPr txBox="1">
              <a:spLocks noChangeArrowheads="1"/>
            </p:cNvSpPr>
            <p:nvPr/>
          </p:nvSpPr>
          <p:spPr bwMode="auto">
            <a:xfrm>
              <a:off x="4500562" y="4857760"/>
              <a:ext cx="1591821" cy="7389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400" i="1"/>
                <a:t>Fra saksorientert til</a:t>
              </a:r>
            </a:p>
            <a:p>
              <a:r>
                <a:rPr lang="nb-NO" sz="1400" i="1"/>
                <a:t>systemorientert</a:t>
              </a:r>
            </a:p>
            <a:p>
              <a:r>
                <a:rPr lang="nb-NO" sz="1400" i="1"/>
                <a:t>fortolkning</a:t>
              </a:r>
            </a:p>
          </p:txBody>
        </p:sp>
        <p:cxnSp>
          <p:nvCxnSpPr>
            <p:cNvPr id="32" name="Rett linje 31"/>
            <p:cNvCxnSpPr>
              <a:endCxn id="4113" idx="0"/>
            </p:cNvCxnSpPr>
            <p:nvPr/>
          </p:nvCxnSpPr>
          <p:spPr>
            <a:xfrm flipH="1">
              <a:off x="5296473" y="4286256"/>
              <a:ext cx="61016" cy="5715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e 36"/>
          <p:cNvGrpSpPr>
            <a:grpSpLocks/>
          </p:cNvGrpSpPr>
          <p:nvPr/>
        </p:nvGrpSpPr>
        <p:grpSpPr bwMode="auto">
          <a:xfrm>
            <a:off x="6881815" y="3429000"/>
            <a:ext cx="2265107" cy="2012850"/>
            <a:chOff x="5500694" y="4143380"/>
            <a:chExt cx="2265217" cy="2012306"/>
          </a:xfrm>
        </p:grpSpPr>
        <p:sp>
          <p:nvSpPr>
            <p:cNvPr id="4110" name="TekstSylinder 25"/>
            <p:cNvSpPr txBox="1">
              <a:spLocks noChangeArrowheads="1"/>
            </p:cNvSpPr>
            <p:nvPr/>
          </p:nvSpPr>
          <p:spPr bwMode="auto">
            <a:xfrm>
              <a:off x="5500694" y="5786454"/>
              <a:ext cx="2265217" cy="369232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Komplekst eller enkelt</a:t>
              </a:r>
            </a:p>
          </p:txBody>
        </p:sp>
        <p:cxnSp>
          <p:nvCxnSpPr>
            <p:cNvPr id="34" name="Rett linje 33"/>
            <p:cNvCxnSpPr/>
            <p:nvPr/>
          </p:nvCxnSpPr>
          <p:spPr>
            <a:xfrm rot="5400000" flipH="1" flipV="1">
              <a:off x="5679558" y="4607485"/>
              <a:ext cx="1642619" cy="714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tt linje 35"/>
            <p:cNvCxnSpPr/>
            <p:nvPr/>
          </p:nvCxnSpPr>
          <p:spPr>
            <a:xfrm rot="5400000" flipH="1" flipV="1">
              <a:off x="6143776" y="5071703"/>
              <a:ext cx="714182" cy="714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8A6DFB44-3D40-43EB-AA37-1CFC6F0CD600}"/>
              </a:ext>
            </a:extLst>
          </p:cNvPr>
          <p:cNvGrpSpPr/>
          <p:nvPr/>
        </p:nvGrpSpPr>
        <p:grpSpPr>
          <a:xfrm>
            <a:off x="1644492" y="1428751"/>
            <a:ext cx="7022341" cy="5084206"/>
            <a:chOff x="1644492" y="1428751"/>
            <a:chExt cx="7022341" cy="5084206"/>
          </a:xfrm>
        </p:grpSpPr>
        <p:sp>
          <p:nvSpPr>
            <p:cNvPr id="29" name="TekstSylinder 28"/>
            <p:cNvSpPr txBox="1">
              <a:spLocks noChangeArrowheads="1"/>
            </p:cNvSpPr>
            <p:nvPr/>
          </p:nvSpPr>
          <p:spPr bwMode="auto">
            <a:xfrm>
              <a:off x="2524126" y="6143625"/>
              <a:ext cx="6142707" cy="36933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Spesifisering i to faser: i) komplett og ii) forenklet rettskildebruk</a:t>
              </a:r>
            </a:p>
          </p:txBody>
        </p:sp>
        <p:grpSp>
          <p:nvGrpSpPr>
            <p:cNvPr id="19" name="Gruppe 18">
              <a:extLst>
                <a:ext uri="{FF2B5EF4-FFF2-40B4-BE49-F238E27FC236}">
                  <a16:creationId xmlns:a16="http://schemas.microsoft.com/office/drawing/2014/main" id="{49DBF067-3219-4E3A-BFFB-EDCCD9E444D5}"/>
                </a:ext>
              </a:extLst>
            </p:cNvPr>
            <p:cNvGrpSpPr/>
            <p:nvPr/>
          </p:nvGrpSpPr>
          <p:grpSpPr>
            <a:xfrm>
              <a:off x="1644492" y="1428751"/>
              <a:ext cx="116324" cy="976135"/>
              <a:chOff x="1644492" y="1428751"/>
              <a:chExt cx="116324" cy="976135"/>
            </a:xfrm>
          </p:grpSpPr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F9779DF6-AC9F-4B6C-8875-BF23F7CB0D91}"/>
                  </a:ext>
                </a:extLst>
              </p:cNvPr>
              <p:cNvSpPr/>
              <p:nvPr/>
            </p:nvSpPr>
            <p:spPr>
              <a:xfrm>
                <a:off x="1644492" y="1428751"/>
                <a:ext cx="99579" cy="122695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pic>
            <p:nvPicPr>
              <p:cNvPr id="17" name="Bilde 16">
                <a:extLst>
                  <a:ext uri="{FF2B5EF4-FFF2-40B4-BE49-F238E27FC236}">
                    <a16:creationId xmlns:a16="http://schemas.microsoft.com/office/drawing/2014/main" id="{4E3C940E-A9E2-46EC-A35F-2D1EDA4707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51078" y="1643064"/>
                <a:ext cx="109738" cy="140220"/>
              </a:xfrm>
              <a:prstGeom prst="rect">
                <a:avLst/>
              </a:prstGeom>
            </p:spPr>
          </p:pic>
          <p:pic>
            <p:nvPicPr>
              <p:cNvPr id="18" name="Bilde 17">
                <a:extLst>
                  <a:ext uri="{FF2B5EF4-FFF2-40B4-BE49-F238E27FC236}">
                    <a16:creationId xmlns:a16="http://schemas.microsoft.com/office/drawing/2014/main" id="{2B38D2F3-88E8-440D-AE39-F578A632EC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44492" y="2264666"/>
                <a:ext cx="109738" cy="1402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27343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2B7323-DE7B-47BC-8401-D7143CABF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Mulige grunner til ikke å transformere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6E2675-6219-4497-A8AB-759D87227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Bestemmelsene inneholder skjønn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Ressursinnsatsen er for stor sett i forhold til gevinsten (jf. særlig bruksfrekvens)</a:t>
            </a:r>
          </a:p>
          <a:p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Bestemmelsene forventes å bli opphevet eller vesentlig endret</a:t>
            </a:r>
          </a:p>
        </p:txBody>
      </p:sp>
    </p:spTree>
    <p:extLst>
      <p:ext uri="{BB962C8B-B14F-4D97-AF65-F5344CB8AC3E}">
        <p14:creationId xmlns:p14="http://schemas.microsoft.com/office/powerpoint/2010/main" val="386818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6939" y="357189"/>
            <a:ext cx="7526337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493838" y="3113089"/>
            <a:ext cx="538163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" name="TekstSylinder 5"/>
          <p:cNvSpPr txBox="1">
            <a:spLocks noChangeArrowheads="1"/>
          </p:cNvSpPr>
          <p:nvPr/>
        </p:nvSpPr>
        <p:spPr bwMode="auto">
          <a:xfrm>
            <a:off x="743402" y="5825441"/>
            <a:ext cx="70031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Utlede rettsreglene med utgangspunkt i informasjons- og prosessanalyser</a:t>
            </a:r>
          </a:p>
        </p:txBody>
      </p:sp>
      <p:sp>
        <p:nvSpPr>
          <p:cNvPr id="7" name="TekstSylinder 6"/>
          <p:cNvSpPr txBox="1">
            <a:spLocks noChangeArrowheads="1"/>
          </p:cNvSpPr>
          <p:nvPr/>
        </p:nvSpPr>
        <p:spPr bwMode="auto">
          <a:xfrm>
            <a:off x="743402" y="5111066"/>
            <a:ext cx="6451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Inndeling av rettsreglene etter behandlingstrinn (jf. figuren ovenfor)</a:t>
            </a:r>
          </a:p>
        </p:txBody>
      </p:sp>
      <p:sp>
        <p:nvSpPr>
          <p:cNvPr id="8" name="TekstSylinder 7"/>
          <p:cNvSpPr txBox="1">
            <a:spLocks noChangeArrowheads="1"/>
          </p:cNvSpPr>
          <p:nvPr/>
        </p:nvSpPr>
        <p:spPr bwMode="auto">
          <a:xfrm>
            <a:off x="743402" y="5468253"/>
            <a:ext cx="103998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Inndeling av rettsreglene  etter hvem reglene gjelder (hva gjelder alle parter, hva gjelder for særskilte grupper?)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1D67E0D-D30D-4D6A-B63E-D2EDF3C89ECE}"/>
              </a:ext>
            </a:extLst>
          </p:cNvPr>
          <p:cNvSpPr txBox="1"/>
          <p:nvPr/>
        </p:nvSpPr>
        <p:spPr>
          <a:xfrm>
            <a:off x="3653266" y="6232912"/>
            <a:ext cx="521591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Neste forelesning (13.3) vil handle om disse punktene</a:t>
            </a:r>
          </a:p>
        </p:txBody>
      </p:sp>
    </p:spTree>
    <p:extLst>
      <p:ext uri="{BB962C8B-B14F-4D97-AF65-F5344CB8AC3E}">
        <p14:creationId xmlns:p14="http://schemas.microsoft.com/office/powerpoint/2010/main" val="290171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79EFB6-4E9B-4674-ABE9-09AC58E6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  <a:latin typeface="+mn-lt"/>
                <a:cs typeface="Calibri Light" panose="020F0302020204030204" pitchFamily="34" charset="0"/>
              </a:rPr>
              <a:t>Rettslig kravspesifisering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7CD0C5-B6F2-4D03-B1B7-3D55BB5BC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informasjonsanalyse</a:t>
            </a:r>
          </a:p>
          <a:p>
            <a:pPr marL="0" indent="0">
              <a:buNone/>
            </a:pP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   Som regel mest jus i denne delen av analysen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 fakta/data er relevante i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hht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rettskildene?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skal de begreper som beskriver fakta/data forstås?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Tilsvarer denne forståelsen av fakta/data som finnes tilgjengelig i maskinlesbar form?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Rettslig prosessanalyse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  </a:t>
            </a:r>
            <a:r>
              <a:rPr lang="nb-NO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Ofte relativt lite jus i denne delen av analysen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må fakta/data bli behandlet for å nå frem til et rettsriktig resultat?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hvilken grad kan behandlingen forstås som utførelse av logiske og aritmetiske operasjoner?</a:t>
            </a:r>
          </a:p>
        </p:txBody>
      </p:sp>
    </p:spTree>
    <p:extLst>
      <p:ext uri="{BB962C8B-B14F-4D97-AF65-F5344CB8AC3E}">
        <p14:creationId xmlns:p14="http://schemas.microsoft.com/office/powerpoint/2010/main" val="160393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Widescreen</PresentationFormat>
  <Paragraphs>86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Office-tema</vt:lpstr>
      <vt:lpstr>Transformering; fra lovtekst og andre rettskilder til programkode </vt:lpstr>
      <vt:lpstr>Fra saksorientert til systemorientert fortolkning</vt:lpstr>
      <vt:lpstr>Oversikt over hovedelementene i en automatisert rettslig beslutningsprosess</vt:lpstr>
      <vt:lpstr>Fra rettskilde til rettsregel, strukturert i behandlingstrinn</vt:lpstr>
      <vt:lpstr>Mulige grunner til ikke å transformere</vt:lpstr>
      <vt:lpstr>PowerPoint-presentasjon</vt:lpstr>
      <vt:lpstr>Rettslig kravspesifisering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Transformering; fra lovtekst og andre rettskilder til programkode </dc:title>
  <dc:creator>dag wiese schartum</dc:creator>
  <cp:lastModifiedBy>d.w.schartum</cp:lastModifiedBy>
  <cp:revision>13</cp:revision>
  <dcterms:created xsi:type="dcterms:W3CDTF">2018-03-06T13:04:28Z</dcterms:created>
  <dcterms:modified xsi:type="dcterms:W3CDTF">2019-03-05T19:52:24Z</dcterms:modified>
</cp:coreProperties>
</file>