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B82E5B-7557-4347-AA47-D21C5A7CAC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581A08B-6EE3-47A2-9BDA-7014D36B1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7253B2-6097-49D9-AFAE-9BD90773D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5E83-E0B0-49C5-B607-6878BD0E2E9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9B14AE9-BCBD-4B3B-B3D4-E74616620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12D214-DE4F-484D-92CD-00618F8B9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73A-5A15-424F-9729-BA98E5CB2C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098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D6A949-E811-46FB-9753-8EBE102FB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FCCD789-03B8-4855-AB98-8A35F398B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6E110E9-8358-4DA0-A248-D0AA43FEE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5E83-E0B0-49C5-B607-6878BD0E2E9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F25EEB4-31B0-41D6-950E-A6127FBE6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A411EBF-889A-402F-95EB-3956A590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73A-5A15-424F-9729-BA98E5CB2C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866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BBC01DA-521B-45B5-AE26-5C9F1E37E1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07082A6-C688-41B0-B1A4-323FC5768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4216103-E106-45EE-B903-EDDCC4DF6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5E83-E0B0-49C5-B607-6878BD0E2E9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6DB299-48C1-4A40-A320-155238F1B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4084ECA-641F-47CF-B4C7-EA8B8B948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73A-5A15-424F-9729-BA98E5CB2C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281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CD8B4A-A16F-4CD5-88B1-8798BD836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18DCC4-4CC2-496F-89E6-36195A1E9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37037C5-279D-4449-9EEF-3E989C937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5E83-E0B0-49C5-B607-6878BD0E2E9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9C11E3-6551-48E4-93C6-4C857D6B7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C9204C-EC46-4929-B627-922F0E586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73A-5A15-424F-9729-BA98E5CB2C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892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759EFE-02F8-4CED-BDE0-BE56A8F87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EAA6B35-C374-45B8-9AA3-D868108B8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1D8F279-F6BC-4575-979B-E90D20552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5E83-E0B0-49C5-B607-6878BD0E2E9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75992C-04A8-4E9B-987E-9718F13B0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09C3B8-8D1E-4854-B8D9-52E913278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73A-5A15-424F-9729-BA98E5CB2C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794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7FEA95-E369-400D-B058-3A0CE63A5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E4221A-F6E2-4AB1-87E9-0287002D5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B1B0763-B11D-4775-81CC-BAB52FA06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B214465-2FB4-48F3-B397-0A5EA1246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5E83-E0B0-49C5-B607-6878BD0E2E9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48D877-A800-4FC6-8404-3110B1C3F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FAECADD-69D7-4658-8A65-C82BE6688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73A-5A15-424F-9729-BA98E5CB2C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854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8FB76E-9087-4313-A0A1-D27AA188C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89CB562-0E0D-4F0A-90CB-61BA872ED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EC5A44D-19F0-4F94-832D-98C4909D7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B130569-F35D-449C-BEC3-6454ED2FC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BB0DBCF-8446-4D1F-AAF4-C8082D6A2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0FAB4E9-D927-4547-BCA2-CE6242BF9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5E83-E0B0-49C5-B607-6878BD0E2E9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7EAEF07-757F-46D2-B7A2-F14407CD8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F3EBB80-8253-451C-85A2-F0EBC6B8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73A-5A15-424F-9729-BA98E5CB2C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357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DE47AC-E9CF-4138-A4E9-BEBE2133F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2B3BB-F904-441E-8A46-369760E6D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5E83-E0B0-49C5-B607-6878BD0E2E9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99B4316-A44D-4CAE-BD1F-6447EFA80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E0E3DCB-51FF-44C6-858D-68626FEAE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73A-5A15-424F-9729-BA98E5CB2C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917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5D0B796-1D68-4F54-8C61-5F32B9B5E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5E83-E0B0-49C5-B607-6878BD0E2E9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DF6516E-0DF2-4ED5-A09E-F90995F9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321469E-A44E-46DB-8C07-2D91A3477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73A-5A15-424F-9729-BA98E5CB2C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891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AD09E5-FE82-450A-A419-0A88A9831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AEB8C-5C1D-494F-ACDE-8E5A27485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4124F67-E9E7-4D14-8D74-2E0927834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FABAAE5-181A-4210-ADDB-B2CC4ECFC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5E83-E0B0-49C5-B607-6878BD0E2E9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9E43CA5-BB37-4F29-A1E6-CABA8BE5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1258956-64B6-46AA-BF74-B4D38BE5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73A-5A15-424F-9729-BA98E5CB2C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357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5970BB-0207-44DD-906C-91F92F85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F262DB4-5C87-4ED8-A881-D11C616610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3BC1F8C-F2D0-4EA5-8971-985B1CB0A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01108D6-3CFB-4D8A-921C-5D4523B9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5E83-E0B0-49C5-B607-6878BD0E2E9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72850E0-08E1-4FFD-8CFB-69AB0E8E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FCF4C2B-530B-41DC-8309-D46F46E3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773A-5A15-424F-9729-BA98E5CB2C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967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4036033-912D-4A95-B307-54FE12FCE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6936D02-43F8-4C86-88A5-7027361CF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80D3AF-65E5-47B6-9567-BCFACED4E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B5E83-E0B0-49C5-B607-6878BD0E2E9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A033BAB-4E5D-42D2-9B4C-D22F0DDD1A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D4BF01-ED47-43B2-8C24-2620E1FB9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E773A-5A15-424F-9729-BA98E5CB2C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336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A534B4-E648-48D9-9404-6314E0459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2055" y="1522601"/>
            <a:ext cx="9144000" cy="1324631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rgbClr val="7030A0"/>
                </a:solidFill>
              </a:rPr>
              <a:t>Anvendelse av maskinlæring innen det juridiske domenet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C7F587B-C32C-488F-B6FF-425A7FA9E0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Dag Wiese Schartum,</a:t>
            </a:r>
          </a:p>
          <a:p>
            <a:r>
              <a:rPr lang="nb-NO" sz="1800" dirty="0"/>
              <a:t>Senter for rettsinformatikk,</a:t>
            </a:r>
          </a:p>
          <a:p>
            <a:r>
              <a:rPr lang="nb-NO" sz="1800" dirty="0"/>
              <a:t>Avdeling for forvaltningsinformatikk</a:t>
            </a:r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1DD95586-E5B0-4E73-B458-8600914A6751}"/>
              </a:ext>
            </a:extLst>
          </p:cNvPr>
          <p:cNvCxnSpPr/>
          <p:nvPr/>
        </p:nvCxnSpPr>
        <p:spPr>
          <a:xfrm>
            <a:off x="2096354" y="2228789"/>
            <a:ext cx="2390862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89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55D6DC-59F4-4E32-A1D7-D20A66F3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370"/>
            <a:ext cx="10515600" cy="809334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7030A0"/>
                </a:solidFill>
              </a:rPr>
              <a:t>Utgangspunkter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44FA41-CBFA-4AE8-A1BF-52FCCACED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015"/>
            <a:ext cx="10515600" cy="4968948"/>
          </a:xfrm>
        </p:spPr>
        <p:txBody>
          <a:bodyPr>
            <a:normAutofit fontScale="925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Maskinlæring (ML) krever ideelt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store datamengder (volum),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varierte data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detaljerte data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ML er slik sett nært beslektet med </a:t>
            </a: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stordata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analyser, dvs. </a:t>
            </a:r>
            <a:r>
              <a:rPr lang="nb-NO" dirty="0">
                <a:solidFill>
                  <a:schemeClr val="accent1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«teknologi og analysemetodikk knyttet til datamengder som er for store, for mangeartede og for ustrukturerte til at man kan benytte tradisjonelle teknikker for å hente ut informasjon»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(Snl.no/stordata)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Når vi skal identifisere data innen det juridiske domenet, bør vi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mao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. ha et datamateriale som er tilstrekkelig stort, variert og detaljert til at ML kan gi tilstrekkelig treffsikre resultater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Lite treffsikker ML kan likevel være brukbart hvis det ikke er for dyrt med en manuell, videre bearbeiding av resultatene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Innen det juridiske domenet bør en trolig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uansett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være forsiktig med å legge resultater fra ML-analyser direkte til grunn for avgjørelser, uten at et menneske har vurdert resultatet</a:t>
            </a:r>
          </a:p>
        </p:txBody>
      </p:sp>
    </p:spTree>
    <p:extLst>
      <p:ext uri="{BB962C8B-B14F-4D97-AF65-F5344CB8AC3E}">
        <p14:creationId xmlns:p14="http://schemas.microsoft.com/office/powerpoint/2010/main" val="152306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C3787E-554E-4FFB-9F13-A2A93E457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8391"/>
          </a:xfrm>
        </p:spPr>
        <p:txBody>
          <a:bodyPr>
            <a:normAutofit fontScale="90000"/>
          </a:bodyPr>
          <a:lstStyle/>
          <a:p>
            <a:r>
              <a:rPr lang="nb-NO" sz="3200" b="1" dirty="0">
                <a:solidFill>
                  <a:srgbClr val="7030A0"/>
                </a:solidFill>
              </a:rPr>
              <a:t>Forslag til noen hovedkategorier datamateriale og anvendelser</a:t>
            </a:r>
            <a:br>
              <a:rPr lang="nb-NO" sz="3200" b="1" dirty="0">
                <a:solidFill>
                  <a:srgbClr val="7030A0"/>
                </a:solidFill>
              </a:rPr>
            </a:br>
            <a:endParaRPr lang="nb-NO" sz="3200" b="1" dirty="0">
              <a:solidFill>
                <a:srgbClr val="7030A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B570ED-3D27-4CD6-A598-1E7C8F2CD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7680"/>
            <a:ext cx="10515600" cy="5205370"/>
          </a:xfrm>
        </p:spPr>
        <p:txBody>
          <a:bodyPr>
            <a:normAutofit fontScale="85000" lnSpcReduction="10000"/>
          </a:bodyPr>
          <a:lstStyle/>
          <a:p>
            <a:pPr marL="914400" lvl="1" indent="-457200">
              <a:buFont typeface="+mj-lt"/>
              <a:buAutoNum type="arabicParenR"/>
            </a:pP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Analysere og oppdage personer, tilstander, hendelser mv som har eller kan få rettslige eller andre betydelige følger for innbyggere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Overvåking for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polisiære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formål mv.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Enkeltvedtak og prosessledende avgjørelser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Markedsføring og kommersielle avgjørelser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Rekruttering (og utestengning) i arbeidslivet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Osv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!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Analyse av rettskildemateriale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Finne relevante rettskilder (rettsavgjørelser, lovgivning mv.) som ledd i åpne rettskildesøk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Finne relevante rettskilder (forvaltningsvedtak, rettsavgjørelser), som ledd i klagesaksbehandling og dømmende virksomhet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Finne tendenser, utviklingstrekk, særlige kjennetegn i rettskildematerialet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Analyse av aktører, institusjoner og hendelser i rettssystemet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Analysere sosial, økonomisk bakgrunn og kjennetegn mv. ved klientgrupper, straffedømte, advokater, dommere og andre myndighetspersoner mv.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Analysere virksomheten i rettslige institusjoner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Analysere virkningen av reformer i rettssystemet 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Analyser av forhold som er bestemmende for lovgivning og annen rettsskapende virksomhet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Gjøre ulike samfunnsmessige analyser som grunnlag for rettslig regulering og politikkutforming ellers</a:t>
            </a:r>
          </a:p>
          <a:p>
            <a:pPr lvl="1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3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AAACFC-F718-40F5-A60B-2BB51076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5" y="259244"/>
            <a:ext cx="10515600" cy="699465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7030A0"/>
                </a:solidFill>
              </a:rPr>
              <a:t>Forholdet til klassisk automatisert rettsanvendelse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9489A6-946D-4257-8FEE-0E45FCF04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544"/>
            <a:ext cx="10515600" cy="4433851"/>
          </a:xfrm>
        </p:spPr>
        <p:txBody>
          <a:bodyPr>
            <a:normAutofit lnSpcReduction="10000"/>
          </a:bodyPr>
          <a:lstStyle/>
          <a:p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Et hovedskille i digitaliseringen av samfunnet går mellom bruk av «klassiske» </a:t>
            </a:r>
            <a:r>
              <a:rPr lang="nb-NO" sz="25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faste algoritmer </a:t>
            </a:r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og </a:t>
            </a:r>
            <a:r>
              <a:rPr lang="nb-NO" sz="25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lærende (dynamiske) algoritmer </a:t>
            </a:r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(som i ML)</a:t>
            </a:r>
          </a:p>
          <a:p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Bruk av </a:t>
            </a:r>
            <a:r>
              <a:rPr lang="nb-NO" sz="25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faste algoritmer er den bærende metoden </a:t>
            </a:r>
            <a:r>
              <a:rPr lang="nb-NO" sz="2500" dirty="0">
                <a:latin typeface="Calibri Light" panose="020F0302020204030204" pitchFamily="34" charset="0"/>
                <a:cs typeface="Calibri Light" panose="020F0302020204030204" pitchFamily="34" charset="0"/>
              </a:rPr>
              <a:t>i dagens digitaliserte løsninger og vil trolig også være det i fremtiden</a:t>
            </a:r>
          </a:p>
          <a:p>
            <a:pPr lvl="1"/>
            <a:r>
              <a:rPr lang="nb-NO" sz="23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Faste algoritmer </a:t>
            </a:r>
            <a:r>
              <a:rPr lang="nb-NO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er egnede (og nødvendige) for å </a:t>
            </a:r>
            <a:r>
              <a:rPr lang="nb-NO" sz="23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automatisere </a:t>
            </a:r>
            <a:r>
              <a:rPr lang="nb-NO" sz="2300" dirty="0" err="1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rettsan-vendelse</a:t>
            </a:r>
            <a:r>
              <a:rPr lang="nb-NO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, og kan i den sammenhengen </a:t>
            </a:r>
            <a:r>
              <a:rPr lang="nb-NO" sz="23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ikke erstattes av lærende algoritmer</a:t>
            </a:r>
          </a:p>
          <a:p>
            <a:pPr lvl="1"/>
            <a:r>
              <a:rPr lang="nb-NO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ML kommer som et viktig </a:t>
            </a:r>
            <a:r>
              <a:rPr lang="nb-NO" sz="2300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tillegg</a:t>
            </a:r>
          </a:p>
          <a:p>
            <a:pPr lvl="1"/>
            <a:r>
              <a:rPr lang="nb-NO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Lærende algoritmer har primært viktige mulige anvendelser «i ytterkant av» og som </a:t>
            </a:r>
            <a:r>
              <a:rPr lang="nb-NO" sz="23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forberedelse</a:t>
            </a:r>
            <a:r>
              <a:rPr lang="nb-NO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 til rettsanvendelse (men kan ha stor betydning for </a:t>
            </a:r>
            <a:r>
              <a:rPr lang="nb-NO" sz="23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ikke-rettslige </a:t>
            </a:r>
            <a:r>
              <a:rPr lang="nb-NO" sz="2300" dirty="0">
                <a:latin typeface="Calibri Light" panose="020F0302020204030204" pitchFamily="34" charset="0"/>
                <a:cs typeface="Calibri Light" panose="020F0302020204030204" pitchFamily="34" charset="0"/>
              </a:rPr>
              <a:t>avgjørelser)</a:t>
            </a:r>
          </a:p>
          <a:p>
            <a:pPr lvl="2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Bruk av ML for å treffe vedtak med direkte virkning er mulig, men vil som regel være uforsvarlig</a:t>
            </a:r>
          </a:p>
          <a:p>
            <a:pPr lvl="2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I EUs hvitebok om KI (19.2.2020) gis det uttrykk for at mennesker skal kunne bestemme til slutt på områder med høy risiko for krenkelser (jf. s. 26, «Human </a:t>
            </a:r>
            <a:r>
              <a:rPr lang="nb-NO" sz="19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oversight</a:t>
            </a:r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»)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2AD3C1F8-B252-447C-BAC8-E878A764C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15" y="824153"/>
            <a:ext cx="10369189" cy="362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8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A9454E-4835-4AF4-9517-00488C12D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i="1" dirty="0">
                <a:solidFill>
                  <a:srgbClr val="7030A0"/>
                </a:solidFill>
              </a:rPr>
              <a:t>Eksempler</a:t>
            </a:r>
            <a:r>
              <a:rPr lang="nb-NO" sz="3200" b="1" dirty="0">
                <a:solidFill>
                  <a:srgbClr val="7030A0"/>
                </a:solidFill>
              </a:rPr>
              <a:t> på mer konkrete anvendelser av ML relatert til rettsanvendelse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369264-5BF3-4FB1-8C7B-9DA5FEE85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Rettsanvendelse må fortsatt behandles av faste algoritmer, men ML kan brukes til å</a:t>
            </a:r>
          </a:p>
          <a:p>
            <a:pPr lvl="1"/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analysere lagrede data,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 å bli klar over saksforhold som kan/skal initiere et rettslig prosess (vedtak mv.)</a:t>
            </a:r>
          </a:p>
          <a:p>
            <a:pPr lvl="1"/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analysere datastrømmer fra sensorer mv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, slik at analyseresultatene kan brukes som input i automatisert rettsanvendelse</a:t>
            </a:r>
          </a:p>
          <a:p>
            <a:pPr lvl="1"/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analysere kvaliteten av datagrunnlag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som brukes i enkeltsaksbehandling, herunder ved helt automatisert rettsanvendelse</a:t>
            </a:r>
          </a:p>
          <a:p>
            <a:pPr lvl="1"/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analysere saksbehandler- og publikumsadferd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mv. og på den måten gi grunnlag for kompetanseforbedringer, bedre informasjonstiltak mv. </a:t>
            </a:r>
          </a:p>
          <a:p>
            <a:pPr lvl="1"/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kontrollere rettsanvendelse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som er helt manuell/digitalt støttet eller bare delvis automatisert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47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48F383-F5D8-4D6F-9547-30400311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577" y="218319"/>
            <a:ext cx="10894684" cy="796750"/>
          </a:xfrm>
        </p:spPr>
        <p:txBody>
          <a:bodyPr>
            <a:normAutofit fontScale="90000"/>
          </a:bodyPr>
          <a:lstStyle/>
          <a:p>
            <a:r>
              <a:rPr lang="nb-NO" sz="3200" b="1" i="1" dirty="0">
                <a:solidFill>
                  <a:srgbClr val="7030A0"/>
                </a:solidFill>
              </a:rPr>
              <a:t>Eksempler</a:t>
            </a:r>
            <a:r>
              <a:rPr lang="nb-NO" sz="3200" b="1" dirty="0">
                <a:solidFill>
                  <a:srgbClr val="7030A0"/>
                </a:solidFill>
              </a:rPr>
              <a:t> på mer konkrete anvendelser av ML relatert til skjønnsutøvelse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3BE2F1-2932-4C2C-A95C-ACC809A78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932"/>
            <a:ext cx="10515600" cy="4906031"/>
          </a:xfrm>
        </p:spPr>
        <p:txBody>
          <a:bodyPr>
            <a:normAutofit fontScale="925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Skjønnsutøvelse kan verken skje ved hjelp av faste eller lærende algoritmer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Men ML kan tre i stedet for skjønnsutøvelse eller legge grunnlag for skjønnsutøvelse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Noen vurderingstemaer kan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(om)fortolkes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som spørsmål om statistisk beregning</a:t>
            </a:r>
          </a:p>
          <a:p>
            <a:pPr marL="914400" lvl="2" indent="0">
              <a:buNone/>
            </a:pPr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eksempel: «vanlig», «normal», «vesentlig», «representativ», noe som gir rom for ML og andre statistiske beregninger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ML kan brukes som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substitutt for skjønnsutøvelse</a:t>
            </a:r>
          </a:p>
          <a:p>
            <a:pPr marL="914400" lvl="2" indent="0">
              <a:buNone/>
            </a:pPr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eksempel slik at en gjenbruker tidligere skjønnsutøvelse ved ML-rutiner som klassifiserer foreliggende saker ut i fra praksis, jf. f.eks.: «barnets beste», «forsvarlig sikkerhet», «særlige forhold»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ML kan brukes for å fremskaffe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grunnlag for skjønnsutøvelse</a:t>
            </a:r>
          </a:p>
          <a:p>
            <a:pPr marL="914400" lvl="2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 eksempel slik at straffeutmåling i fem saker som ligner den foreliggende hentes frem og inngår som momenter i skjønnsutøvelsen av den aktuelle saken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ML kan brukes for å analysere forholdet mellom tiltak/saksbehandlingssteg og resultater, og på den måten gi grunnlag for å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forbedre saksbehandlingsrutiner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mv.</a:t>
            </a:r>
          </a:p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	Hva kjennetegner de arbeidsavklaringssaker som gir best tilbakeføring til arbeidslivet?</a:t>
            </a:r>
          </a:p>
          <a:p>
            <a:pPr marL="0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93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382D7F-5A90-4B26-B2FB-5E9CC022E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899"/>
            <a:ext cx="10515600" cy="855473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7030A0"/>
                </a:solidFill>
              </a:rPr>
              <a:t>Forbehold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2DC8631-0192-4F86-8B10-C3C61DC62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866" y="965752"/>
            <a:ext cx="10515600" cy="5502159"/>
          </a:xfrm>
        </p:spPr>
        <p:txBody>
          <a:bodyPr>
            <a:normAutofit fontScale="925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Må skjelne klart mellom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faktiske/praktiske/teknologiske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muligheter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for å anvende ML innen det juridiske domenet, og</a:t>
            </a:r>
          </a:p>
          <a:p>
            <a:pPr lvl="1"/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forutsetningene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for at dette skal være akseptabelt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Ikke sjelden vil det oppstå spenninger til viktige rettslige prinsipper og (dermed) lovgivning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F.eks. vil disse prinsippene kunne være vanskelige å forene med ML: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Kontradiksjonsprinsippet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Offentlighetsprinsippet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Legalitetsprinsippet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Prinsippet om forsvarlig saksbehandling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Dataminimeringsprinsippet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Formålsbegrensningsprinsippet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 EUs hvitbok om KI (19.02.2020) tar en til ordet for å regulere KI på EU-nivå ut ifra en risikobasert tilnærming (jf. «høy risiko» lignende PVF art. 35)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Tar i betraktning en lang rekke behov for beskyttelse, inkludert personvern, forbrukervern, diskrimineringsvern, rettssikkerhet, vern av liv og helse, sikkerhet mv.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0E1D0A-EFA1-4C03-84B7-9582853D1FE6}"/>
              </a:ext>
            </a:extLst>
          </p:cNvPr>
          <p:cNvSpPr txBox="1"/>
          <p:nvPr/>
        </p:nvSpPr>
        <p:spPr>
          <a:xfrm>
            <a:off x="787866" y="5694412"/>
            <a:ext cx="10663881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3600" dirty="0"/>
              <a:t>Men dette kan vi komme tilbake til i et annet seminar </a:t>
            </a:r>
            <a:r>
              <a:rPr lang="nb-NO" sz="3600" dirty="0">
                <a:sym typeface="Wingdings" panose="05000000000000000000" pitchFamily="2" charset="2"/>
              </a:rPr>
              <a:t>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140563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924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Office-tema</vt:lpstr>
      <vt:lpstr>Anvendelse av maskinlæring innen det juridiske domenet</vt:lpstr>
      <vt:lpstr>Utgangspunkter</vt:lpstr>
      <vt:lpstr>Forslag til noen hovedkategorier datamateriale og anvendelser </vt:lpstr>
      <vt:lpstr>Forholdet til klassisk automatisert rettsanvendelse</vt:lpstr>
      <vt:lpstr>Eksempler på mer konkrete anvendelser av ML relatert til rettsanvendelse</vt:lpstr>
      <vt:lpstr>Eksempler på mer konkrete anvendelser av ML relatert til skjønnsutøvelse</vt:lpstr>
      <vt:lpstr>Forbehold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Anvendelse av maskinlæring innen det juridiske domenet</dc:title>
  <dc:creator>dag wiese schartum</dc:creator>
  <cp:lastModifiedBy>dag wiese schartum</cp:lastModifiedBy>
  <cp:revision>33</cp:revision>
  <cp:lastPrinted>2020-03-03T20:19:10Z</cp:lastPrinted>
  <dcterms:created xsi:type="dcterms:W3CDTF">2020-02-28T09:45:21Z</dcterms:created>
  <dcterms:modified xsi:type="dcterms:W3CDTF">2020-03-03T20:32:32Z</dcterms:modified>
</cp:coreProperties>
</file>