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62" r:id="rId5"/>
    <p:sldId id="272" r:id="rId6"/>
    <p:sldId id="258" r:id="rId7"/>
    <p:sldId id="259" r:id="rId8"/>
    <p:sldId id="261" r:id="rId9"/>
    <p:sldId id="260" r:id="rId10"/>
    <p:sldId id="263" r:id="rId11"/>
    <p:sldId id="264" r:id="rId12"/>
    <p:sldId id="288" r:id="rId13"/>
    <p:sldId id="289" r:id="rId14"/>
    <p:sldId id="266" r:id="rId15"/>
    <p:sldId id="285" r:id="rId16"/>
    <p:sldId id="276" r:id="rId17"/>
    <p:sldId id="286" r:id="rId18"/>
    <p:sldId id="271" r:id="rId19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3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81864B-E8C0-47C1-904E-C86F2D282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A78FA21-431D-46B1-89FF-8831B4A7B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53BED01-8181-4D8D-810D-73937442B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F7A12E6-5A7F-418C-8883-117AFB7BA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A2DCC4C-A458-4A6F-81F2-70A508484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316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F7EAF7-3510-44A0-A8AD-046BCA842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B001BC3-2B2E-4988-897F-9CF2FB007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B56FB6-965D-4BC9-85E0-B5DFBA90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9590619-8C76-4162-809F-2A0DA232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E83937-A450-46F8-92CD-408F3097D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466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D33670F-D036-4BE7-AECF-4D6D878ED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68A9B77-6EA1-4EAD-8A76-E49B38BAD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B76C6DB-4A83-44F5-BA5E-2589EDD4B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E2BE1B6-BDE0-4BFE-8195-3ED14446F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3BC0B6-35B6-4DC3-B363-33EEEF29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908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C52BEA-1E31-4B29-A337-D3EFB7BAD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904BD84-33DC-4DEB-A9E8-45E6ED80F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729086-714E-4E04-8760-C6B29622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6D03A5-2D6C-46E4-8F33-A5118093B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8D0A663-D318-4B02-BA2F-DE7D51E3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466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98EC48-1E7B-488C-836E-580A3F3B4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764D228-47A3-49E1-BFDC-B4E38E7A1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C208ECF-059B-47C8-82E7-DE954F02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EC047AD-E486-4FFE-A377-5AE2C8A8C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B2D014-53E3-4932-8F74-E034453E0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756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7EB802-1D9F-42F7-A6EB-57011EB1A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8FD51B-03F1-40CB-BAB1-96494E7C9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EE235BE-FD06-496E-B9D9-DC2F7CE7E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7D29794-5D6F-46B0-BE5B-B33FAA11D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0F71534-5EDD-4EB1-967D-6FECD0114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ABCF16A-A769-4CE9-AC2F-A31FE5B7E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217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B9BFE5-72AD-42D6-A7D4-DB5146FA6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6862056-2E16-4276-8CA9-1419316F2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763430C-58E6-4950-81BA-505E4474B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6CB4FB9-BD32-4904-A934-2BDE838E2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E595DE4-1B02-433E-ABBA-C4D17F2EE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997308F-4BFA-4CAA-B36B-B98B71D18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BF7FE6E-084C-4BF0-8EFD-00E0E38F1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E153E15-5640-4115-B5F8-40195C8A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266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254AFD-8C8A-4339-8186-5679D16D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6691976-A405-4FC9-8378-A1625C13A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B0C7BFC-8D57-4410-9B6C-B5F0F583F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CE8DD99-6432-486D-98EB-FAB91409E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42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A4E3074-AD44-410B-AC83-2D375644A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71DFEF0-99F4-4D10-B5CE-93CB55E13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E1C880-E993-48CB-8CD7-C33A277B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931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14662A-B3C7-4724-A385-0DABA1C97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B09FCF-70CA-442F-A4B2-4EC627096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EBD8B9E-AF70-4CC4-B90C-9B23C27A7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82E9C73-A78A-40D2-8E81-820E60A03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27A2-FEC6-4F9A-AE3F-87BBB4E7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0E55C6A-4BD3-421E-8C47-719536643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566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23A665-6499-4413-8AF2-6BF06942A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2193285-60A8-41CB-A49F-72EFFAD2FE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B03DB56-6B12-46E7-8C44-6FB622341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43DC0F9-8C91-479C-A030-63DB83E35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48E91C9-60C7-46FF-8692-0F3697F1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BD8ED59-430C-474F-82F5-2011C57BD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474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322F3BB-1C83-4014-B69D-74A0DEB7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643E932-0A63-402D-BBF0-68F4201CF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374E3B-4855-410C-ABC6-6A0EE03B8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268AD-4892-4182-8125-38CEF3D7B0D6}" type="datetimeFigureOut">
              <a:rPr lang="nb-NO" smtClean="0"/>
              <a:t>13.02.2020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DA4978C-5D59-44A7-A4AE-A9A67C472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F0C6DCB-A3FF-414A-BB35-8956C27A5C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982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47CB24-15C4-4C09-9B59-171BA92AB8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Personvernforordningen (PVF) som </a:t>
            </a:r>
            <a:br>
              <a:rPr lang="nb-NO" sz="36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36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ramme for utvikling av forvaltningens</a:t>
            </a:r>
            <a:br>
              <a:rPr lang="nb-NO" sz="36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36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rettslige beslutningssystemer  (RBS)</a:t>
            </a:r>
            <a:br>
              <a:rPr lang="nb-NO" sz="36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nb-NO" sz="3600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2926B1F-4638-438F-8B9C-CA573EBDE3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Dag Wiese Schartum,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SERI</a:t>
            </a:r>
          </a:p>
        </p:txBody>
      </p:sp>
    </p:spTree>
    <p:extLst>
      <p:ext uri="{BB962C8B-B14F-4D97-AF65-F5344CB8AC3E}">
        <p14:creationId xmlns:p14="http://schemas.microsoft.com/office/powerpoint/2010/main" val="644683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B2DFB1-FB56-4678-8FAB-36889579F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8005"/>
            <a:ext cx="10515600" cy="792889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Opplysningskvalitet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02F43D-883C-4146-8D71-F24DE18B9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8199"/>
            <a:ext cx="10515600" cy="5578299"/>
          </a:xfrm>
        </p:spPr>
        <p:txBody>
          <a:bodyPr>
            <a:normAutofit fontScale="92500" lnSpcReduction="20000"/>
          </a:bodyPr>
          <a:lstStyle/>
          <a:p>
            <a:r>
              <a:rPr lang="nb-NO" sz="26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Opplysningskvalitet må både ivaretas i selve systemløsningen, og ved den løpende bruken av systemet</a:t>
            </a:r>
          </a:p>
          <a:p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Art. 5(1)(d) er eneste bestemmelse i PVF som direkte gjelder opplysningskvalitet:</a:t>
            </a:r>
          </a:p>
          <a:p>
            <a:pPr marL="457200" lvl="1" indent="0">
              <a:buNone/>
            </a:pPr>
            <a:r>
              <a:rPr lang="nb-NO" sz="19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«Personopplysninger skal</a:t>
            </a:r>
          </a:p>
          <a:p>
            <a:pPr marL="457200" lvl="1" indent="0">
              <a:buNone/>
            </a:pPr>
            <a:r>
              <a:rPr lang="nb-NO" sz="19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d) være korrekte og om nødvendig oppdaterte; det må treffes ethvert rimelig tiltak for å sikre at personopplysninger som er uriktige med hensyn til formålene de behandles for, uten opphold slettes eller korrigeres («riktighet»)»</a:t>
            </a:r>
          </a:p>
          <a:p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Også denne bestemmelsene må ses i sammenheng med forpliktelsene i art. 24(1):           </a:t>
            </a:r>
            <a:r>
              <a:rPr lang="nb-NO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«… gjennomføre egnede tekniske og organisatoriske tiltak for å sikre og  påvise at behandlingen utføres i samsvar med denne forordning.»</a:t>
            </a:r>
          </a:p>
          <a:p>
            <a:pPr lvl="1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«Tekniske og organisatoriske tiltak» peker her i retning av art. 25 (</a:t>
            </a:r>
            <a:r>
              <a:rPr lang="nb-NO" sz="2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IbP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) (og kap. 9 i pensum)</a:t>
            </a:r>
          </a:p>
          <a:p>
            <a:pPr lvl="1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Tiltakene kan neppe være begrenset til «teknologiske» og «organisatoriske» tiltak i streng forstand (også juridiske, økonomiske og pedagogiske tiltak vil ofte være aktuelle)</a:t>
            </a:r>
          </a:p>
          <a:p>
            <a:pPr lvl="2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F.eks. kan avtaleregulering med behandlingsansvarlige som overfører opplysninger til vårt system være aktuelt juridisk tiltak</a:t>
            </a:r>
          </a:p>
          <a:p>
            <a:pPr lvl="2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En kan ikke vente med å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avtaleregulere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dette til systemet er ferdig utviklet!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Art. 16 (rett til retting  og komplettering) er viktig for å støtte opp under art. 5(1)(d)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Merk at art. 16 er rettslig ramme av type 3, se bilde 3 (ovenfor)</a:t>
            </a:r>
          </a:p>
        </p:txBody>
      </p:sp>
    </p:spTree>
    <p:extLst>
      <p:ext uri="{BB962C8B-B14F-4D97-AF65-F5344CB8AC3E}">
        <p14:creationId xmlns:p14="http://schemas.microsoft.com/office/powerpoint/2010/main" val="411001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24F19A-B78D-4E06-B734-E4569FC0D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618"/>
            <a:ext cx="10515600" cy="1036342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Helt automatiserte individuelle avgjørelser (art. 22)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59289CE-AC30-43DB-81F0-A89E6524A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714" y="1226859"/>
            <a:ext cx="11212504" cy="5348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Merk at virkeområdet for forordningen er «helt eller delvis automatisert behandling av personopplysninger …» (jf. art. 2(1))</a:t>
            </a:r>
          </a:p>
          <a:p>
            <a:pPr marL="0" indent="0">
              <a:buNone/>
            </a:pPr>
            <a:r>
              <a:rPr lang="nb-NO" sz="20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Helt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automatiserte individuelle avgjørelser er underlagt særskilt regulering:</a:t>
            </a:r>
          </a:p>
          <a:p>
            <a:pPr marL="358775"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 art. 22 er det gitt </a:t>
            </a:r>
            <a:r>
              <a:rPr lang="nb-NO" sz="20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«rett til»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 ikke å være gjenstand for helt automatisert behandling</a:t>
            </a:r>
          </a:p>
          <a:p>
            <a:pPr marL="358775"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Forvaltningslovutvalget og JD har imidlertid forstått bestemmelsen som en </a:t>
            </a:r>
            <a:r>
              <a:rPr lang="nb-NO" sz="20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krav til lovhjemmel 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helt automatiserte avgjørelser</a:t>
            </a:r>
          </a:p>
          <a:p>
            <a:pPr marL="815975" lvl="2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I så fall er art. 22 en rettslig ramme av type 2, se bilde 3 (ovenfor)</a:t>
            </a:r>
          </a:p>
          <a:p>
            <a:pPr marL="815975" lvl="2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Ses art. 22 som en rett for den registrerte (slik ordlyden tyder på), er bestemmelsen en rettslig ramme av type 3</a:t>
            </a:r>
          </a:p>
          <a:p>
            <a:pPr marL="815975" lvl="2"/>
            <a:r>
              <a:rPr lang="nb-NO" sz="19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Tolking som forbud innebærer at en tidlig ved utvikling av RBS må ta stilling til om det er hjemmel for helt automatiserte avgjørelser</a:t>
            </a:r>
          </a:p>
          <a:p>
            <a:pPr marL="358775"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er gitt flere saksbehandlingsbestemmelser i forordningen vedrørende avgjørelser som nevnt i art. 22:</a:t>
            </a:r>
          </a:p>
          <a:p>
            <a:pPr marL="815975" lvl="2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I samsvar med art. 13(2)(f) og 14(2)(g) skal det i visse tilfeller gis </a:t>
            </a:r>
            <a:r>
              <a:rPr lang="nb-NO" sz="19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informasjon</a:t>
            </a:r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 til registrerte om helt automatiserte individuelle avgjørelser, herunder profiler, jf. art. 22</a:t>
            </a:r>
          </a:p>
          <a:p>
            <a:pPr marL="815975" lvl="2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skal det dessuten gis </a:t>
            </a:r>
            <a:r>
              <a:rPr lang="nb-NO" sz="19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innsyn</a:t>
            </a:r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 om forekomsten av helt automatiserte avgjørelser, herunder profiler, i samsvar med art. 15(1)(h)</a:t>
            </a:r>
          </a:p>
        </p:txBody>
      </p:sp>
    </p:spTree>
    <p:extLst>
      <p:ext uri="{BB962C8B-B14F-4D97-AF65-F5344CB8AC3E}">
        <p14:creationId xmlns:p14="http://schemas.microsoft.com/office/powerpoint/2010/main" val="34592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C91A1A-2AB5-4632-8476-8DB1E5793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947"/>
            <a:ext cx="10515600" cy="861733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Den behandlingsansvarliges ansvar, art. 24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40D4988-BD58-4134-A5B0-A4E561A0D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739" y="1098199"/>
            <a:ext cx="11253092" cy="5477210"/>
          </a:xfrm>
        </p:spPr>
        <p:txBody>
          <a:bodyPr>
            <a:norm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Jeg antar at risikovurderingen som artikkel 24 gir anvisning på er «overordet», men forholdet til risikovurderingene i art. 25 og 32 er ikke klar 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Den behandlingsansvarlige skal i følge art. 24(1)</a:t>
            </a:r>
          </a:p>
          <a:p>
            <a:pPr lvl="1"/>
            <a:r>
              <a:rPr lang="nb-NO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sikre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samsvar med de bestemmelser i forordningen som gjelder behandlingsansvarlige ved å treffe tiltak</a:t>
            </a:r>
          </a:p>
          <a:p>
            <a:pPr lvl="1"/>
            <a:r>
              <a:rPr lang="nb-NO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påvise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samsvar med forordningen innen dette området</a:t>
            </a:r>
          </a:p>
          <a:p>
            <a:pPr lvl="2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Kan innebære behov for dokumentasjon</a:t>
            </a:r>
          </a:p>
          <a:p>
            <a:pPr lvl="2"/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Overholdelse av godkjente </a:t>
            </a:r>
            <a:r>
              <a:rPr lang="nb-NO" sz="2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atferdsnormer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(jf. art. 40) og sertifiseringsmekanismer (jf. art. 42) kan brukes for å påvise samsvar, se art. 24(3)</a:t>
            </a:r>
          </a:p>
          <a:p>
            <a:r>
              <a:rPr lang="nb-NO" sz="30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Etterlevelse av BAs ansvar er en kontinuerlig prosess fra utviklingsarbeidet begynner og gjennom bruk i hele systemets levetid</a:t>
            </a:r>
          </a:p>
          <a:p>
            <a:pPr lvl="1"/>
            <a:r>
              <a:rPr lang="nb-NO" sz="26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Kan begrunne dokumentering av viktige valg for senere å kunne påvise forsøk på aktsom etterlevelse av forordningen</a:t>
            </a:r>
          </a:p>
        </p:txBody>
      </p:sp>
    </p:spTree>
    <p:extLst>
      <p:ext uri="{BB962C8B-B14F-4D97-AF65-F5344CB8AC3E}">
        <p14:creationId xmlns:p14="http://schemas.microsoft.com/office/powerpoint/2010/main" val="329715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194F82D1-9E89-4990-A8E6-E4CEB669B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Innebygget personvern (art. 25)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A9EE4B29-8F16-4D8E-8E6A-BE928C689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752" y="3640975"/>
            <a:ext cx="10761048" cy="2535987"/>
          </a:xfrm>
        </p:spPr>
        <p:txBody>
          <a:bodyPr>
            <a:normAutofit lnSpcReduction="10000"/>
          </a:bodyPr>
          <a:lstStyle/>
          <a:p>
            <a:r>
              <a:rPr lang="nb-NO" dirty="0"/>
              <a:t>Bestemmelsen forutsetter bl.a. at det skjer en risikovurdering («forholdene»)</a:t>
            </a:r>
          </a:p>
          <a:p>
            <a:endParaRPr lang="nb-NO" dirty="0"/>
          </a:p>
          <a:p>
            <a:r>
              <a:rPr lang="nb-NO" dirty="0"/>
              <a:t>Bestemmelsen er mest aktuelt for å implementere «rammer» av type 3, se bilde 3 (ovenfor)</a:t>
            </a:r>
          </a:p>
          <a:p>
            <a:r>
              <a:rPr lang="nb-NO" dirty="0"/>
              <a:t>Kommer ikke nærmere inn på bestemmelsen her (men den 18.3)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F4485D00-8E64-4C5C-88F2-BDE88C39299B}"/>
              </a:ext>
            </a:extLst>
          </p:cNvPr>
          <p:cNvSpPr txBox="1"/>
          <p:nvPr/>
        </p:nvSpPr>
        <p:spPr>
          <a:xfrm>
            <a:off x="592752" y="1904092"/>
            <a:ext cx="10761048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2400" dirty="0"/>
              <a:t>Hvis en samlet vurdering av </a:t>
            </a:r>
            <a:r>
              <a:rPr lang="nb-NO" sz="2400" dirty="0">
                <a:solidFill>
                  <a:srgbClr val="C00000"/>
                </a:solidFill>
              </a:rPr>
              <a:t>forholdene</a:t>
            </a:r>
            <a:r>
              <a:rPr lang="nb-NO" sz="2400" dirty="0"/>
              <a:t> tilsier det, skal den behandlingsansvarlige til fastsatt </a:t>
            </a:r>
            <a:r>
              <a:rPr lang="nb-NO" sz="2400" dirty="0">
                <a:solidFill>
                  <a:srgbClr val="C00000"/>
                </a:solidFill>
              </a:rPr>
              <a:t>tid</a:t>
            </a:r>
            <a:r>
              <a:rPr lang="nb-NO" sz="2400" dirty="0"/>
              <a:t> gjennomføre tekniske og organisatoriske </a:t>
            </a:r>
            <a:r>
              <a:rPr lang="nb-NO" sz="2400" dirty="0">
                <a:solidFill>
                  <a:srgbClr val="C00000"/>
                </a:solidFill>
              </a:rPr>
              <a:t>tiltak </a:t>
            </a:r>
            <a:r>
              <a:rPr lang="nb-NO" sz="2400" dirty="0"/>
              <a:t>for at </a:t>
            </a:r>
            <a:r>
              <a:rPr lang="nb-NO" sz="2400" dirty="0">
                <a:solidFill>
                  <a:srgbClr val="C00000"/>
                </a:solidFill>
              </a:rPr>
              <a:t>personvern-prinsippene</a:t>
            </a:r>
            <a:r>
              <a:rPr lang="nb-NO" sz="2400" dirty="0"/>
              <a:t> og </a:t>
            </a:r>
            <a:r>
              <a:rPr lang="nb-NO" sz="2400" dirty="0">
                <a:solidFill>
                  <a:srgbClr val="C00000"/>
                </a:solidFill>
              </a:rPr>
              <a:t>kravene</a:t>
            </a:r>
            <a:r>
              <a:rPr lang="nb-NO" sz="2400" dirty="0"/>
              <a:t> i denne forordningen til sikring av </a:t>
            </a:r>
            <a:r>
              <a:rPr lang="nb-NO" sz="2400" dirty="0">
                <a:solidFill>
                  <a:srgbClr val="C00000"/>
                </a:solidFill>
              </a:rPr>
              <a:t>registrertes rettigheter</a:t>
            </a:r>
            <a:r>
              <a:rPr lang="nb-NO" sz="2400" dirty="0"/>
              <a:t>  blir effektivt gjennomført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9832C205-F24A-446E-AF77-51546F66D1F0}"/>
              </a:ext>
            </a:extLst>
          </p:cNvPr>
          <p:cNvSpPr txBox="1"/>
          <p:nvPr/>
        </p:nvSpPr>
        <p:spPr>
          <a:xfrm>
            <a:off x="592752" y="1385009"/>
            <a:ext cx="4926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u="sng" dirty="0"/>
              <a:t>Et konsentrat av bestemmelsen i nr. 1:</a:t>
            </a:r>
          </a:p>
        </p:txBody>
      </p:sp>
    </p:spTree>
    <p:extLst>
      <p:ext uri="{BB962C8B-B14F-4D97-AF65-F5344CB8AC3E}">
        <p14:creationId xmlns:p14="http://schemas.microsoft.com/office/powerpoint/2010/main" val="1538668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2DAE6B-4C1D-432C-8A31-843ED8B21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998"/>
            <a:ext cx="10515600" cy="1040938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Sikkerhet ved behandlingen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4DBD8982-7289-49EE-B028-DB09BB58F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491" y="1332543"/>
            <a:ext cx="10515600" cy="50682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Merk at forordningen ikke bruker «informasjonssikkerhet», «datasikkerhet» e.l., men «sikkerhet ved behandlingen» og «personopplysningssikkerhet». Signaliserer trolig en vid innfallsvinkel (fortalen, 49 bruker «nett- og informasjonssikkerheten», fortalen 83 bruker også «datasikkerheten»)</a:t>
            </a:r>
          </a:p>
          <a:p>
            <a:pPr marL="0" indent="0">
              <a:buNone/>
            </a:pP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Sikkerhetsarbeidet krever at det skjer </a:t>
            </a:r>
            <a:r>
              <a:rPr lang="nb-NO" sz="24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risikovurderinger 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(jf. også art. 24, 25 og 35)</a:t>
            </a:r>
          </a:p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vil alltid være risiko for krenkelse av «rettigheter og friheter»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Både BA og DB har selvstendig ansvar for behandlingssikkerheten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En viss risiko kan alltid aksepteres</a:t>
            </a:r>
          </a:p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Risiko er ikke noe som kan bedømmes én gang for alle</a:t>
            </a:r>
          </a:p>
          <a:p>
            <a:pPr lvl="1"/>
            <a:r>
              <a:rPr lang="nb-NO" sz="20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Den grunnleggende, dekkende risikovurderingen av RBS må skje som ledd i systemutviklingen</a:t>
            </a:r>
          </a:p>
          <a:p>
            <a:pPr lvl="2"/>
            <a:r>
              <a:rPr lang="nb-NO" sz="16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Denne delen av sikkerhetsarbeidet faller på BA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 tillegg må risikovurdering skje </a:t>
            </a:r>
          </a:p>
          <a:p>
            <a:pPr lvl="2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periodisk og </a:t>
            </a:r>
          </a:p>
          <a:p>
            <a:pPr lvl="2"/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basert på hendelser, ny kunnskap mv.</a:t>
            </a:r>
          </a:p>
          <a:p>
            <a:endParaRPr lang="nb-NO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43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F47B8ED-67DC-43F2-8D4E-E755AAF8D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Vurdering av personvernkonsekvenser (art. 35) og drøfting med Datatilsynet (art. 36)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C08D87E-CBF7-4DB6-A94D-02EDDC18F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73708"/>
          </a:xfrm>
        </p:spPr>
        <p:txBody>
          <a:bodyPr>
            <a:normAutofit/>
          </a:bodyPr>
          <a:lstStyle/>
          <a:p>
            <a:r>
              <a:rPr lang="nb-NO" sz="2400" dirty="0"/>
              <a:t>Samlet sett kan en se art. 35 og 36 som en «selvbetjent konsesjons-behandling»</a:t>
            </a:r>
          </a:p>
          <a:p>
            <a:r>
              <a:rPr lang="nb-NO" sz="2400" dirty="0"/>
              <a:t>Krav til vurdering av personvernkonsekvenser (jf. «DPIA») gjelder dersom risikovurderinger viser </a:t>
            </a:r>
            <a:r>
              <a:rPr lang="nb-NO" sz="2400" dirty="0">
                <a:solidFill>
                  <a:srgbClr val="7030A0"/>
                </a:solidFill>
              </a:rPr>
              <a:t>høy risiko</a:t>
            </a:r>
            <a:r>
              <a:rPr lang="nb-NO" sz="2400" dirty="0"/>
              <a:t> for rettigheter og friheter</a:t>
            </a:r>
          </a:p>
          <a:p>
            <a:r>
              <a:rPr lang="nb-NO" sz="2400" dirty="0"/>
              <a:t>Kan i sjeldne tilfeller føre til en drøftingsplikt overfor Datatilsynet, jf. art. 36</a:t>
            </a:r>
          </a:p>
          <a:p>
            <a:r>
              <a:rPr lang="nb-NO" sz="2400" dirty="0">
                <a:solidFill>
                  <a:srgbClr val="7030A0"/>
                </a:solidFill>
              </a:rPr>
              <a:t>Vurdering av personvernkonsekvenser bør alltid – senest – gjennom-føres i siste del av utviklingen av RBS </a:t>
            </a:r>
            <a:r>
              <a:rPr lang="nb-NO" sz="2400" dirty="0"/>
              <a:t>(når en har kommet så langt at det har vært mulig å bedømme risiko)</a:t>
            </a:r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007722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C6AE4A0B-7884-4B46-821B-62F6E4A5C6CD}"/>
              </a:ext>
            </a:extLst>
          </p:cNvPr>
          <p:cNvSpPr txBox="1"/>
          <p:nvPr/>
        </p:nvSpPr>
        <p:spPr>
          <a:xfrm rot="10800000">
            <a:off x="101802" y="926549"/>
            <a:ext cx="1169551" cy="4183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eaVert" wrap="none" rtlCol="0">
            <a:spAutoFit/>
          </a:bodyPr>
          <a:lstStyle/>
          <a:p>
            <a:r>
              <a:rPr lang="nb-NO" sz="32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Vurdering av personvern-</a:t>
            </a:r>
          </a:p>
          <a:p>
            <a:r>
              <a:rPr lang="nb-NO" sz="32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Konsekvenser (1)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DC168643-5481-4F9C-9C06-43381C54FFE5}"/>
              </a:ext>
            </a:extLst>
          </p:cNvPr>
          <p:cNvSpPr txBox="1"/>
          <p:nvPr/>
        </p:nvSpPr>
        <p:spPr>
          <a:xfrm>
            <a:off x="1642829" y="528832"/>
            <a:ext cx="9893004" cy="3785652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Plikt til å vurdere personvernkonsekvenser hvis «sannsynlig at behandlingen vil medføre «</a:t>
            </a:r>
            <a:r>
              <a:rPr lang="nb-NO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høy risiko» 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for fysiske personers rettigheter og friheter» (jf. art. 35(1))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Vurderingen skal skje </a:t>
            </a:r>
            <a:r>
              <a:rPr lang="nb-NO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før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behandlingen foretas, og bør skje i siste fase av utviklingen av RBS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Oppfatning om at det foreligger høy risiko vil ha bakgrunn i risikovurderinger som er utført i samsvar med art. 24, 25 og 32 (særlig art.24 og 32)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Den </a:t>
            </a:r>
            <a:r>
              <a:rPr lang="nb-NO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generelle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sannsynligheten/risikoen skal vurderes: «idet det tas hensyn til behandlingens art, omfang, formål og sammenhengen den utføres i»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Bruk av ny teknologi er en indikasjon (jf. § 35(1)) på mulig høy risiko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35C977E8-D55C-40ED-8253-1D522B02E27D}"/>
              </a:ext>
            </a:extLst>
          </p:cNvPr>
          <p:cNvSpPr txBox="1"/>
          <p:nvPr/>
        </p:nvSpPr>
        <p:spPr>
          <a:xfrm>
            <a:off x="1676696" y="4436342"/>
            <a:ext cx="9893004" cy="1785104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Vurderingen av høy risiko «skal særlig være nødvendig» (jf. art. 35(3)), dvs. ved: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Systematisk og omfattende vurdering av personlige aspekter ved den registrerte når denne er basert på automatisert behandling / «profilering» (jf. art. 22 og art. 4(4))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 i stor skala av særlige kategorier personopplysninger (jf. art. 9(1))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Systematisk overvåking av offentlig tilgjengelig sted</a:t>
            </a:r>
          </a:p>
        </p:txBody>
      </p:sp>
    </p:spTree>
    <p:extLst>
      <p:ext uri="{BB962C8B-B14F-4D97-AF65-F5344CB8AC3E}">
        <p14:creationId xmlns:p14="http://schemas.microsoft.com/office/powerpoint/2010/main" val="226049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3D51E970-D611-48E0-BE7F-7843E58F0A2E}"/>
              </a:ext>
            </a:extLst>
          </p:cNvPr>
          <p:cNvSpPr txBox="1"/>
          <p:nvPr/>
        </p:nvSpPr>
        <p:spPr>
          <a:xfrm>
            <a:off x="1725091" y="3511547"/>
            <a:ext cx="9972540" cy="1785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Personvernombudet skal rådføres om utførelsen av konsekvensutredningen, men kan med fordel også rådføres i spørsmålet om konsekvensvurdering er nødvendig/ønskelig (jf. art. 35(2))</a:t>
            </a:r>
          </a:p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Også registrerte eller deres representanter skal høres «dersom det er relevant», jf. art. 35(9)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E0C6867D-D249-4CA6-B367-C288DEC82ECA}"/>
              </a:ext>
            </a:extLst>
          </p:cNvPr>
          <p:cNvSpPr txBox="1"/>
          <p:nvPr/>
        </p:nvSpPr>
        <p:spPr>
          <a:xfrm>
            <a:off x="1725091" y="5416615"/>
            <a:ext cx="997254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gjelder minstekrav til innholdet av behandlingsansvarliges konsekvensvurderinger, se art. 35(7)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799268A-87C3-4FE4-9624-7617D7B36D87}"/>
              </a:ext>
            </a:extLst>
          </p:cNvPr>
          <p:cNvSpPr txBox="1"/>
          <p:nvPr/>
        </p:nvSpPr>
        <p:spPr>
          <a:xfrm>
            <a:off x="1725091" y="453353"/>
            <a:ext cx="9972540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Art. 35(3) skaper trolig 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plikt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til konsekvensutredning</a:t>
            </a:r>
            <a:endParaRPr lang="nb-NO" sz="22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NB! Kriteriene i art. 35(1) kan medføre plikt til konsekvensutredning selv om behandlingen ikke er slik som beskrevet i art. 35(3)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819D32F3-C27D-4DED-BD2E-81871AECE560}"/>
              </a:ext>
            </a:extLst>
          </p:cNvPr>
          <p:cNvSpPr txBox="1"/>
          <p:nvPr/>
        </p:nvSpPr>
        <p:spPr>
          <a:xfrm>
            <a:off x="1725091" y="1643896"/>
            <a:ext cx="9972540" cy="1785104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Tilsynsmyndigheten 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skal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utarbeide «må vurdere-liste», og</a:t>
            </a:r>
            <a:r>
              <a:rPr lang="nb-NO" sz="2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kan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utarbeide «må ikke vurdere-liste», jf. art. 35(4) og (5)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«Må vurdere-liste» for Norge er utarbeidet av Datatilsynet og godkjent av Personvernrådet. Er den mest konkrete og omfattende angivelsen av plikten til å vurdere etter art. 35. 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470F36CE-4FD7-44D6-924D-AD9DCEFA3D3E}"/>
              </a:ext>
            </a:extLst>
          </p:cNvPr>
          <p:cNvSpPr txBox="1"/>
          <p:nvPr/>
        </p:nvSpPr>
        <p:spPr>
          <a:xfrm rot="10800000">
            <a:off x="101802" y="926549"/>
            <a:ext cx="1169551" cy="41837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eaVert" wrap="none" rtlCol="0">
            <a:spAutoFit/>
          </a:bodyPr>
          <a:lstStyle/>
          <a:p>
            <a:r>
              <a:rPr lang="nb-NO" sz="32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Vurdering av personvern-</a:t>
            </a:r>
          </a:p>
          <a:p>
            <a:r>
              <a:rPr lang="nb-NO" sz="32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Konsekvenser (2)</a:t>
            </a:r>
          </a:p>
        </p:txBody>
      </p:sp>
    </p:spTree>
    <p:extLst>
      <p:ext uri="{BB962C8B-B14F-4D97-AF65-F5344CB8AC3E}">
        <p14:creationId xmlns:p14="http://schemas.microsoft.com/office/powerpoint/2010/main" val="249219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14679C04-2228-4555-87F7-19E3B671252A}"/>
              </a:ext>
            </a:extLst>
          </p:cNvPr>
          <p:cNvSpPr txBox="1"/>
          <p:nvPr/>
        </p:nvSpPr>
        <p:spPr>
          <a:xfrm>
            <a:off x="1541175" y="308909"/>
            <a:ext cx="10254126" cy="2800767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Hvis vurderingen i </a:t>
            </a:r>
            <a:r>
              <a:rPr lang="nb-NO" sz="2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hht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. art. 35 viser «høy risiko» og den behandlingsansvarlige ikke treffer tiltak som reduserer risikoen (og gjør den akseptabel), skal den behandlingsansvarlige drøfte med Datatilsynet, jf. art. 36(1)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Drøftingsplikten er trolig </a:t>
            </a:r>
            <a:r>
              <a:rPr lang="nb-NO" sz="2200">
                <a:latin typeface="Calibri Light" panose="020F0302020204030204" pitchFamily="34" charset="0"/>
                <a:cs typeface="Calibri Light" panose="020F0302020204030204" pitchFamily="34" charset="0"/>
              </a:rPr>
              <a:t>primært aktuell 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når det ikke er mulig, ønskelig, hensiktsmessig e.l. å gjennomføre risikoreduserende tiltak, eller når det er tvil om iverksatte tiltak er tilstrekkelige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Oppstår drøftingsplikt, skal behandlingsansvarlige legge frem informasjon som nevnt i art. 36(3)(a – f)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392BC4E5-EABA-400B-B7AD-F016B125E08B}"/>
              </a:ext>
            </a:extLst>
          </p:cNvPr>
          <p:cNvSpPr txBox="1"/>
          <p:nvPr/>
        </p:nvSpPr>
        <p:spPr>
          <a:xfrm>
            <a:off x="1541178" y="3954241"/>
            <a:ext cx="10254125" cy="769441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Kan ikke risikoen reduseres ned til akseptabelt nivå, kan Datatilsynet bruke myndighet i samsvar med art. 58, og i siste instans forby behandlingen, jf. art. 58(2)(f)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AA8B68EE-B876-49E4-A735-713AEEBC5583}"/>
              </a:ext>
            </a:extLst>
          </p:cNvPr>
          <p:cNvSpPr txBox="1"/>
          <p:nvPr/>
        </p:nvSpPr>
        <p:spPr>
          <a:xfrm rot="10800000">
            <a:off x="463535" y="1508013"/>
            <a:ext cx="677108" cy="32251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eaVert" wrap="none" rtlCol="0">
            <a:spAutoFit/>
          </a:bodyPr>
          <a:lstStyle/>
          <a:p>
            <a:r>
              <a:rPr lang="nb-NO" sz="32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Forhåndsdrøftinger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BD0C227-3DE6-49ED-9C58-303AFEEB6E76}"/>
              </a:ext>
            </a:extLst>
          </p:cNvPr>
          <p:cNvSpPr txBox="1"/>
          <p:nvPr/>
        </p:nvSpPr>
        <p:spPr>
          <a:xfrm>
            <a:off x="1541176" y="3147238"/>
            <a:ext cx="10254125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Mener Datatilsynet at den planlagte behandlingen vil være i strid med forordningen (fordi risikoen er for høy, eller av andre grunner) starter drøftinger i tråd med art. 36(2) og (3)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9F84EA96-1614-450C-834E-54EB36CF9AEE}"/>
              </a:ext>
            </a:extLst>
          </p:cNvPr>
          <p:cNvSpPr txBox="1"/>
          <p:nvPr/>
        </p:nvSpPr>
        <p:spPr>
          <a:xfrm>
            <a:off x="1541178" y="4761244"/>
            <a:ext cx="10254124" cy="1785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Drøftingene innebærer at Datatilsynet skal gi skriftlige råd til behandlingsansvarlige innen gitte frister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Tilsynet kan også bruke myndighet i samsvar med art. 58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fremgår ikke klart hva drøftingen nærmere går ut på, men en må forutsettes en form for meningsutveksling mellom Tilsynet og behandlingsansvarlige</a:t>
            </a:r>
          </a:p>
        </p:txBody>
      </p:sp>
    </p:spTree>
    <p:extLst>
      <p:ext uri="{BB962C8B-B14F-4D97-AF65-F5344CB8AC3E}">
        <p14:creationId xmlns:p14="http://schemas.microsoft.com/office/powerpoint/2010/main" val="374514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0857F4-2B92-4528-AE5D-348DDE990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133"/>
            <a:ext cx="10515600" cy="1061255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Hvor er vi 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7ED440-6924-41AE-930C-70990A543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841" y="1404505"/>
            <a:ext cx="10515600" cy="4215150"/>
          </a:xfrm>
        </p:spPr>
        <p:txBody>
          <a:bodyPr>
            <a:normAutofit/>
          </a:bodyPr>
          <a:lstStyle/>
          <a:p>
            <a:r>
              <a:rPr lang="nb-NO" dirty="0"/>
              <a:t>Pensum er basert på inndeling i 8 faser:</a:t>
            </a:r>
          </a:p>
          <a:p>
            <a:pPr marL="457200" lvl="1" indent="0">
              <a:buNone/>
            </a:pPr>
            <a:r>
              <a:rPr lang="nb-NO" dirty="0"/>
              <a:t>A) Prosjektetableringsfasen (kapittel 4)  </a:t>
            </a:r>
            <a:r>
              <a:rPr lang="nb-NO" sz="2000" b="1" i="1" dirty="0">
                <a:solidFill>
                  <a:srgbClr val="7030A0"/>
                </a:solidFill>
              </a:rPr>
              <a:t>[forelesning 5.2]</a:t>
            </a:r>
          </a:p>
          <a:p>
            <a:pPr marL="457200" lvl="1" indent="0">
              <a:buNone/>
            </a:pPr>
            <a:r>
              <a:rPr lang="nb-NO" dirty="0"/>
              <a:t>B) Fase for aktøranalyse og systemavgrensing (kapittel 5)</a:t>
            </a:r>
            <a:r>
              <a:rPr lang="nb-NO" sz="2000" dirty="0"/>
              <a:t> </a:t>
            </a:r>
            <a:r>
              <a:rPr lang="nb-NO" sz="2000" b="1" i="1" dirty="0">
                <a:solidFill>
                  <a:srgbClr val="7030A0"/>
                </a:solidFill>
              </a:rPr>
              <a:t>[forelesning 5.2]</a:t>
            </a:r>
          </a:p>
          <a:p>
            <a:pPr marL="457200" lvl="1" indent="0">
              <a:buNone/>
            </a:pPr>
            <a:r>
              <a:rPr lang="nb-NO" dirty="0"/>
              <a:t>C) Innrammingsfasen (kapittel 6)</a:t>
            </a:r>
          </a:p>
          <a:p>
            <a:pPr marL="457200" lvl="1" indent="0">
              <a:buNone/>
            </a:pPr>
            <a:r>
              <a:rPr lang="nb-NO" dirty="0"/>
              <a:t>D) Fasen for innsamling av rettskilder (kapittel 7)</a:t>
            </a:r>
          </a:p>
          <a:p>
            <a:pPr marL="457200" lvl="1" indent="0">
              <a:buNone/>
            </a:pPr>
            <a:r>
              <a:rPr lang="nb-NO" dirty="0"/>
              <a:t>E) Spesifiseringsfasen (kapittel 8)</a:t>
            </a:r>
          </a:p>
          <a:p>
            <a:pPr marL="457200" lvl="1" indent="0">
              <a:buNone/>
            </a:pPr>
            <a:r>
              <a:rPr lang="nb-NO" dirty="0"/>
              <a:t>F) Fase for innbygging av personvern og rettssikkerhet (kapittel 9)</a:t>
            </a:r>
          </a:p>
          <a:p>
            <a:pPr marL="457200" lvl="1" indent="0">
              <a:buNone/>
            </a:pPr>
            <a:r>
              <a:rPr lang="nb-NO" dirty="0"/>
              <a:t>G) Dokumentasjonsfasen (kapittel 10)</a:t>
            </a:r>
          </a:p>
          <a:p>
            <a:pPr marL="457200" lvl="1" indent="0">
              <a:buNone/>
            </a:pPr>
            <a:r>
              <a:rPr lang="nb-NO" dirty="0"/>
              <a:t>H) Fase for regelverksutvikling (kapittel 11)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grpSp>
        <p:nvGrpSpPr>
          <p:cNvPr id="12" name="Gruppe 11">
            <a:extLst>
              <a:ext uri="{FF2B5EF4-FFF2-40B4-BE49-F238E27FC236}">
                <a16:creationId xmlns:a16="http://schemas.microsoft.com/office/drawing/2014/main" id="{18C881A7-2C0A-4EDB-9FEE-3BF1EC5036BA}"/>
              </a:ext>
            </a:extLst>
          </p:cNvPr>
          <p:cNvGrpSpPr/>
          <p:nvPr/>
        </p:nvGrpSpPr>
        <p:grpSpPr>
          <a:xfrm>
            <a:off x="100628" y="2629447"/>
            <a:ext cx="1949595" cy="2707102"/>
            <a:chOff x="100628" y="2629447"/>
            <a:chExt cx="1949595" cy="2707102"/>
          </a:xfrm>
        </p:grpSpPr>
        <p:sp>
          <p:nvSpPr>
            <p:cNvPr id="6" name="Venstre klammeparentes 5">
              <a:extLst>
                <a:ext uri="{FF2B5EF4-FFF2-40B4-BE49-F238E27FC236}">
                  <a16:creationId xmlns:a16="http://schemas.microsoft.com/office/drawing/2014/main" id="{90A53E10-E649-4B2D-924D-196BD5AFEE35}"/>
                </a:ext>
              </a:extLst>
            </p:cNvPr>
            <p:cNvSpPr/>
            <p:nvPr/>
          </p:nvSpPr>
          <p:spPr>
            <a:xfrm>
              <a:off x="1837033" y="3106335"/>
              <a:ext cx="213190" cy="1089405"/>
            </a:xfrm>
            <a:prstGeom prst="leftBrac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1" name="Gruppe 10">
              <a:extLst>
                <a:ext uri="{FF2B5EF4-FFF2-40B4-BE49-F238E27FC236}">
                  <a16:creationId xmlns:a16="http://schemas.microsoft.com/office/drawing/2014/main" id="{8A4482E7-DD4D-4738-8E3B-BAA499150B76}"/>
                </a:ext>
              </a:extLst>
            </p:cNvPr>
            <p:cNvGrpSpPr/>
            <p:nvPr/>
          </p:nvGrpSpPr>
          <p:grpSpPr>
            <a:xfrm>
              <a:off x="100628" y="2629447"/>
              <a:ext cx="1717787" cy="2707102"/>
              <a:chOff x="100628" y="2629447"/>
              <a:chExt cx="1717787" cy="2707102"/>
            </a:xfrm>
          </p:grpSpPr>
          <p:sp>
            <p:nvSpPr>
              <p:cNvPr id="4" name="TekstSylinder 3">
                <a:extLst>
                  <a:ext uri="{FF2B5EF4-FFF2-40B4-BE49-F238E27FC236}">
                    <a16:creationId xmlns:a16="http://schemas.microsoft.com/office/drawing/2014/main" id="{BE9438E3-D4EF-4F5E-A4A2-2490B256501F}"/>
                  </a:ext>
                </a:extLst>
              </p:cNvPr>
              <p:cNvSpPr txBox="1"/>
              <p:nvPr/>
            </p:nvSpPr>
            <p:spPr>
              <a:xfrm>
                <a:off x="100628" y="2629447"/>
                <a:ext cx="16655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b="1" dirty="0">
                    <a:solidFill>
                      <a:srgbClr val="7030A0"/>
                    </a:solidFill>
                  </a:rPr>
                  <a:t>Jus som ramme</a:t>
                </a:r>
              </a:p>
            </p:txBody>
          </p:sp>
          <p:sp>
            <p:nvSpPr>
              <p:cNvPr id="5" name="TekstSylinder 4">
                <a:extLst>
                  <a:ext uri="{FF2B5EF4-FFF2-40B4-BE49-F238E27FC236}">
                    <a16:creationId xmlns:a16="http://schemas.microsoft.com/office/drawing/2014/main" id="{9B68E1B0-1012-4601-BF80-98A863905997}"/>
                  </a:ext>
                </a:extLst>
              </p:cNvPr>
              <p:cNvSpPr txBox="1"/>
              <p:nvPr/>
            </p:nvSpPr>
            <p:spPr>
              <a:xfrm>
                <a:off x="104484" y="3429000"/>
                <a:ext cx="17139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b="1" dirty="0">
                    <a:solidFill>
                      <a:srgbClr val="7030A0"/>
                    </a:solidFill>
                  </a:rPr>
                  <a:t>Jus som innhold</a:t>
                </a:r>
              </a:p>
            </p:txBody>
          </p:sp>
          <p:sp>
            <p:nvSpPr>
              <p:cNvPr id="8" name="TekstSylinder 7">
                <a:extLst>
                  <a:ext uri="{FF2B5EF4-FFF2-40B4-BE49-F238E27FC236}">
                    <a16:creationId xmlns:a16="http://schemas.microsoft.com/office/drawing/2014/main" id="{465CA1B7-D055-4206-97D5-12C0D7DF817C}"/>
                  </a:ext>
                </a:extLst>
              </p:cNvPr>
              <p:cNvSpPr txBox="1"/>
              <p:nvPr/>
            </p:nvSpPr>
            <p:spPr>
              <a:xfrm>
                <a:off x="142785" y="3859221"/>
                <a:ext cx="1543051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>
                    <a:solidFill>
                      <a:srgbClr val="7030A0"/>
                    </a:solidFill>
                  </a:rPr>
                  <a:t>Introduserte</a:t>
                </a:r>
              </a:p>
              <a:p>
                <a:r>
                  <a:rPr lang="nb-NO" dirty="0">
                    <a:solidFill>
                      <a:srgbClr val="7030A0"/>
                    </a:solidFill>
                  </a:rPr>
                  <a:t>Denne </a:t>
                </a:r>
                <a:r>
                  <a:rPr lang="nb-NO" dirty="0" err="1">
                    <a:solidFill>
                      <a:srgbClr val="7030A0"/>
                    </a:solidFill>
                  </a:rPr>
                  <a:t>distink</a:t>
                </a:r>
                <a:r>
                  <a:rPr lang="nb-NO" dirty="0">
                    <a:solidFill>
                      <a:srgbClr val="7030A0"/>
                    </a:solidFill>
                  </a:rPr>
                  <a:t>-</a:t>
                </a:r>
                <a:br>
                  <a:rPr lang="nb-NO" dirty="0">
                    <a:solidFill>
                      <a:srgbClr val="7030A0"/>
                    </a:solidFill>
                  </a:rPr>
                </a:br>
                <a:r>
                  <a:rPr lang="nb-NO" dirty="0" err="1">
                    <a:solidFill>
                      <a:srgbClr val="7030A0"/>
                    </a:solidFill>
                  </a:rPr>
                  <a:t>sjonen</a:t>
                </a:r>
                <a:r>
                  <a:rPr lang="nb-NO" dirty="0">
                    <a:solidFill>
                      <a:srgbClr val="7030A0"/>
                    </a:solidFill>
                  </a:rPr>
                  <a:t> på</a:t>
                </a:r>
                <a:br>
                  <a:rPr lang="nb-NO" dirty="0">
                    <a:solidFill>
                      <a:srgbClr val="7030A0"/>
                    </a:solidFill>
                  </a:rPr>
                </a:br>
                <a:r>
                  <a:rPr lang="nb-NO" dirty="0">
                    <a:solidFill>
                      <a:srgbClr val="7030A0"/>
                    </a:solidFill>
                  </a:rPr>
                  <a:t>forelesningen</a:t>
                </a:r>
                <a:br>
                  <a:rPr lang="nb-NO" dirty="0">
                    <a:solidFill>
                      <a:srgbClr val="7030A0"/>
                    </a:solidFill>
                  </a:rPr>
                </a:br>
                <a:r>
                  <a:rPr lang="nb-NO" dirty="0">
                    <a:solidFill>
                      <a:srgbClr val="7030A0"/>
                    </a:solidFill>
                  </a:rPr>
                  <a:t>27.01</a:t>
                </a:r>
              </a:p>
            </p:txBody>
          </p:sp>
          <p:sp>
            <p:nvSpPr>
              <p:cNvPr id="10" name="Pil: opp og ned 9">
                <a:extLst>
                  <a:ext uri="{FF2B5EF4-FFF2-40B4-BE49-F238E27FC236}">
                    <a16:creationId xmlns:a16="http://schemas.microsoft.com/office/drawing/2014/main" id="{36D58E04-182F-48BC-81DD-C370728637BB}"/>
                  </a:ext>
                </a:extLst>
              </p:cNvPr>
              <p:cNvSpPr/>
              <p:nvPr/>
            </p:nvSpPr>
            <p:spPr>
              <a:xfrm>
                <a:off x="838200" y="3024774"/>
                <a:ext cx="191074" cy="404226"/>
              </a:xfrm>
              <a:prstGeom prst="upDownArrow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944A7989-346C-4A30-AA07-6982C530F415}"/>
              </a:ext>
            </a:extLst>
          </p:cNvPr>
          <p:cNvSpPr txBox="1"/>
          <p:nvPr/>
        </p:nvSpPr>
        <p:spPr>
          <a:xfrm>
            <a:off x="5651819" y="2629447"/>
            <a:ext cx="312713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nb-NO" sz="2400" b="1" i="1" dirty="0">
                <a:solidFill>
                  <a:srgbClr val="7030A0"/>
                </a:solidFill>
              </a:rPr>
              <a:t>[denne forelesning]</a:t>
            </a:r>
          </a:p>
        </p:txBody>
      </p:sp>
    </p:spTree>
    <p:extLst>
      <p:ext uri="{BB962C8B-B14F-4D97-AF65-F5344CB8AC3E}">
        <p14:creationId xmlns:p14="http://schemas.microsoft.com/office/powerpoint/2010/main" val="412369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B18790-AF97-4149-8211-42344A2C8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567"/>
            <a:ext cx="10515600" cy="779024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Rettslig ramme for utvikling av RBS - oversikt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CEB22AC-37BF-43E7-845B-C387331B0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347" y="1056843"/>
            <a:ext cx="10926850" cy="547278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Generelle rettslige rammer</a:t>
            </a:r>
            <a:b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(Rammer uten rettslig innhold med direkte betydning for den myndigheten systemet)</a:t>
            </a:r>
          </a:p>
          <a:p>
            <a:pPr lvl="1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Anskaffelsesregelverket</a:t>
            </a:r>
          </a:p>
          <a:p>
            <a:pPr lvl="1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Åndsverkloven</a:t>
            </a:r>
          </a:p>
          <a:p>
            <a:pPr lvl="1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Arbeidsmiljøloven</a:t>
            </a:r>
          </a:p>
          <a:p>
            <a:pPr marL="514350" indent="-514350">
              <a:buFont typeface="+mj-lt"/>
              <a:buAutoNum type="arabicPeriod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Systemkrav</a:t>
            </a:r>
          </a:p>
          <a:p>
            <a:pPr marL="0" indent="0">
              <a:buNone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(Rettsregler som stiller krav til hvordan systemet må være)</a:t>
            </a:r>
          </a:p>
          <a:p>
            <a:pPr lvl="1"/>
            <a:r>
              <a:rPr lang="nb-NO" sz="19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Personvernforordningen </a:t>
            </a:r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og personopplysningsloven</a:t>
            </a:r>
          </a:p>
          <a:p>
            <a:pPr lvl="1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IT-standardforskriften</a:t>
            </a:r>
          </a:p>
          <a:p>
            <a:pPr lvl="1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eForvaltningsforskriften</a:t>
            </a:r>
          </a:p>
          <a:p>
            <a:pPr lvl="1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Arkivlova med forskrifter</a:t>
            </a:r>
          </a:p>
          <a:p>
            <a:pPr lvl="1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Offentleglova med forskrifter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Visse saksbehandlingsbestemmelser</a:t>
            </a:r>
          </a:p>
          <a:p>
            <a:pPr marL="0" indent="0">
              <a:buNone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(Saksbehandlingsbestemmelser som ikke blir transformert, jf. </a:t>
            </a:r>
            <a:r>
              <a:rPr lang="nb-NO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innebygging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i kap. 9 i pensum)</a:t>
            </a:r>
          </a:p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vil f.eks. kunne kreves at systemet skal legge til rette for</a:t>
            </a:r>
          </a:p>
          <a:p>
            <a:pPr lvl="1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samtykke (men kan også lages en samtykkerutine)</a:t>
            </a:r>
          </a:p>
          <a:p>
            <a:pPr lvl="1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innsyn (men det kan også lages en innsynsrutine)</a:t>
            </a:r>
          </a:p>
          <a:p>
            <a:pPr lvl="1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varsling om vedtak (men det kan også lages en varslingsrutine)</a:t>
            </a:r>
          </a:p>
          <a:p>
            <a:pPr lvl="1"/>
            <a:r>
              <a:rPr lang="nb-NO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mv.</a:t>
            </a:r>
          </a:p>
          <a:p>
            <a:pPr marL="0" indent="0">
              <a:buNone/>
            </a:pPr>
            <a:endParaRPr lang="nb-NO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C863B3A2-8298-48C9-A593-A5C9E3AC5575}"/>
              </a:ext>
            </a:extLst>
          </p:cNvPr>
          <p:cNvGrpSpPr/>
          <p:nvPr/>
        </p:nvGrpSpPr>
        <p:grpSpPr>
          <a:xfrm>
            <a:off x="6230785" y="3147555"/>
            <a:ext cx="1828801" cy="960352"/>
            <a:chOff x="6230785" y="3147555"/>
            <a:chExt cx="1828801" cy="960352"/>
          </a:xfrm>
        </p:grpSpPr>
        <p:sp>
          <p:nvSpPr>
            <p:cNvPr id="4" name="Venstre klammeparentes 3">
              <a:extLst>
                <a:ext uri="{FF2B5EF4-FFF2-40B4-BE49-F238E27FC236}">
                  <a16:creationId xmlns:a16="http://schemas.microsoft.com/office/drawing/2014/main" id="{28553E18-5632-4B35-9530-3AE535DCE847}"/>
                </a:ext>
              </a:extLst>
            </p:cNvPr>
            <p:cNvSpPr/>
            <p:nvPr/>
          </p:nvSpPr>
          <p:spPr>
            <a:xfrm rot="10800000">
              <a:off x="6230785" y="3147555"/>
              <a:ext cx="271103" cy="960352"/>
            </a:xfrm>
            <a:prstGeom prst="leftBrace">
              <a:avLst>
                <a:gd name="adj1" fmla="val 122265"/>
                <a:gd name="adj2" fmla="val 50583"/>
              </a:avLst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CDD78162-344B-403F-A1BF-7713C3ACFB8D}"/>
                </a:ext>
              </a:extLst>
            </p:cNvPr>
            <p:cNvSpPr txBox="1"/>
            <p:nvPr/>
          </p:nvSpPr>
          <p:spPr>
            <a:xfrm>
              <a:off x="6637438" y="3423905"/>
              <a:ext cx="14221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b="1" dirty="0">
                  <a:solidFill>
                    <a:srgbClr val="7030A0"/>
                  </a:solidFill>
                </a:rPr>
                <a:t>Klart viktigst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671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A8DAF5-77E7-4C4B-85A8-AB53870A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Betydningen av personvernforordningen for</a:t>
            </a:r>
            <a:br>
              <a:rPr lang="nb-NO" sz="32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32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utvikling av rettslige beslutningssystemer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CA0B2D-1BF2-4F6D-9551-C36F782DA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Gjelder for «personopplysninger» (PO), dvs. alle opplysninger som direkte eller indirekte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kan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identifisere en fysisk person, jf. art. 4(1)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Ved enkeltsaksbehandling vedr. innbyggere, vil den dominerende delen av opplysninger være «personopplysninger»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Bestemmelsene om PO vil lett dominere, og bør også bli fulgt selv når enkelte opplysninger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ikke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er PO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 av PO er både relevant</a:t>
            </a:r>
          </a:p>
          <a:p>
            <a:pPr marL="914400" lvl="1" indent="-457200">
              <a:buFont typeface="+mj-lt"/>
              <a:buAutoNum type="alphaUcPeriod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som ramme, dvs. rettsregler som stiller krav til systemet, jf. kategori 2, og 3 i forrige bilde), og</a:t>
            </a:r>
          </a:p>
          <a:p>
            <a:pPr marL="914400" lvl="1" indent="-457200">
              <a:buFont typeface="+mj-lt"/>
              <a:buAutoNum type="alphaUcPeriod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bruken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av systemet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Her opptar jeg meg med systemutviklingen og «jus som ramme» for utviklingsarbeidet, dvs. A (jf. ovenfor)</a:t>
            </a:r>
          </a:p>
        </p:txBody>
      </p:sp>
    </p:spTree>
    <p:extLst>
      <p:ext uri="{BB962C8B-B14F-4D97-AF65-F5344CB8AC3E}">
        <p14:creationId xmlns:p14="http://schemas.microsoft.com/office/powerpoint/2010/main" val="168425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DA989E78-C54C-41B7-855C-448C5E0E2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Bestemmelser i PVF som setter krav til den offentlig forvaltningens systemløsninger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1A4E661-762F-4C8A-BA34-FDC353AFD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Se krav til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Behandlingsformål (art. 5(1)(b))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Rettslig grunnlag (art. 6 og 9)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Opplysningskvalitet (art. 5(1)(d))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Helt automatiserte individuelle avgjørelser (art. 22 m.fl.)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Den behandlingsansvarliges ansvar (art. 24)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Innebygget personvern (art. 25(1))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Behandlingssikkerhet (art. 32, jf. art. 5(1)(f))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Vurdering av personvernkonsekvenser (art. 35)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Krav til forhåndsdrøfting (art. 36)</a:t>
            </a:r>
          </a:p>
        </p:txBody>
      </p:sp>
    </p:spTree>
    <p:extLst>
      <p:ext uri="{BB962C8B-B14F-4D97-AF65-F5344CB8AC3E}">
        <p14:creationId xmlns:p14="http://schemas.microsoft.com/office/powerpoint/2010/main" val="441319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190BAC-878A-45F8-B110-9BBB25FEE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2823"/>
          </a:xfrm>
        </p:spPr>
        <p:txBody>
          <a:bodyPr>
            <a:normAutofit/>
          </a:bodyPr>
          <a:lstStyle/>
          <a:p>
            <a:r>
              <a:rPr lang="nb-NO" sz="36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Behandlingsansvarlig, art. 4(7) og art. 26 (m.fl.)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AEFA8E5-5E45-4730-A8C1-84B4F677B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skal alltid være minst én behandlingsansvarlig (BA)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Er det to eller flere behandlingsansvarlige, skal de klargjøre ansvaret seg imellom «på en gjennomsiktig måte» (art. 26(1))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Ordningen skal gjøres tilgjengelig for registrerte personer</a:t>
            </a:r>
          </a:p>
          <a:p>
            <a:pPr lvl="1"/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Registrerte personer som ønsker å utøve rettigheter (jf. art. 15 – 22) kan velge hvilken av de samarbeidende BA de vil forholde seg til (art. 26(3))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Selv om det </a:t>
            </a:r>
            <a:r>
              <a:rPr lang="nb-NO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ikke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er felles behandlingsansvar, bør samarbeidende BA (jf. forelesningen 5.2) klargjøre relasjonen (mitt råd)</a:t>
            </a:r>
          </a:p>
          <a:p>
            <a:r>
              <a:rPr lang="nb-NO" sz="24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 må alltid ta stilling til behandlingsansvaret under veis i systemutviklingsarbeidet</a:t>
            </a:r>
          </a:p>
        </p:txBody>
      </p:sp>
    </p:spTree>
    <p:extLst>
      <p:ext uri="{BB962C8B-B14F-4D97-AF65-F5344CB8AC3E}">
        <p14:creationId xmlns:p14="http://schemas.microsoft.com/office/powerpoint/2010/main" val="2684831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978A36-E200-4587-ADBD-4E03A2EA3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1468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Databehandler, art. 4(8) og art. 28 (m.fl.)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843416-B3C9-471F-B1C8-AA6F109A5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7"/>
            <a:ext cx="10515600" cy="3541304"/>
          </a:xfrm>
        </p:spPr>
        <p:txBody>
          <a:bodyPr>
            <a:normAutofit fontScale="77500" lnSpcReduction="2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«Databehandler» (DB) er en type oppdragstaker som behandler PO på BAs vegne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Bruk av DB kan både være aktuelt under systemutvikling og ved bruk av systemet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Bruk av DB gir plikt til å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avtaleregulere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forholdet og til å fastsette instruks fra BA til DB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 er adgang til å inngå flere DB-avtaler, også i flere «lag» hvis BA aksepterer det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Ved likeverdig samarbeid er det viktig å avgjøre om det dreier seg om to (eller flere) BA, eventuelt om én eller flere er DB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Ved profesjonelle DB-avtaler er det ikke sjelden DB som har mest kompetanse og innflytelse</a:t>
            </a:r>
          </a:p>
          <a:p>
            <a:r>
              <a:rPr lang="nb-NO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Eventuelle DB-avtaler trenger ikke være inngått før mot slutten av/etter utviklingsarbeidet, forutsatt at det skjer før systemet blir satt i drift</a:t>
            </a: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025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2E1C6E-F208-4118-B1B4-74B11F50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3102"/>
          </a:xfrm>
        </p:spPr>
        <p:txBody>
          <a:bodyPr>
            <a:normAutofit/>
          </a:bodyPr>
          <a:lstStyle/>
          <a:p>
            <a:r>
              <a:rPr lang="nb-NO" sz="3200" b="1" u="sng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Formål</a:t>
            </a:r>
            <a:r>
              <a:rPr lang="nb-NO" sz="32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med behandlingen av PO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3A0E1DA-65D4-444D-A3F8-1DEDC9447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480"/>
            <a:ext cx="10515600" cy="4884459"/>
          </a:xfrm>
        </p:spPr>
        <p:txBody>
          <a:bodyPr>
            <a:normAutofit fontScale="85000" lnSpcReduction="20000"/>
          </a:bodyPr>
          <a:lstStyle/>
          <a:p>
            <a:r>
              <a:rPr lang="nb-NO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Formål med behandling av PO bør alltid fastsettes som ledd i utviklingen av RBS, og </a:t>
            </a:r>
            <a:r>
              <a:rPr lang="nb-NO" i="1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tentativt</a:t>
            </a:r>
            <a:r>
              <a:rPr lang="nb-NO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formål bør/kan fastsettes allerede i mandatet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Til hver behandling av PO skal det minst være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ett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formål, jf. art. 5(1)(b)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 er ingen begrensninger i antallet formål til hver behandling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Hvert formål innebærer imidlertid krav til opplysningskvalitet, lagringstid mv. Med flere formål vil derfor det med strengest krav i praksis gjelde for alle formål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Formålene skal være spesifikke, uttrykkelig angitte og berettigede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Ved offentlig myndighetsutøvelse skal formålet være nødvendig for å utøve offentlig myndighet som den behandlingsansvarlige er pålagt, jf. art. 6(3)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Opplysninger må ikke viderebehandles på en måte som er uforenlig med fastsatte formål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 å vurdere hva som er «uforenlig» skal en bl.a. legge vekt på momentene i art. 6(4) bokstavene a – e 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 kan likevel skje viderebehandling for (bl.a.) «arkivformål i allmennhetens interesse»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Viderebehandling for arkivformål krever  «nødvendige garantier»/tiltak i samsvar med artikkel  89  nr.  1</a:t>
            </a:r>
          </a:p>
        </p:txBody>
      </p:sp>
    </p:spTree>
    <p:extLst>
      <p:ext uri="{BB962C8B-B14F-4D97-AF65-F5344CB8AC3E}">
        <p14:creationId xmlns:p14="http://schemas.microsoft.com/office/powerpoint/2010/main" val="237841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98E5EC-F2D4-4850-AA24-AC1FE8970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137" y="218087"/>
            <a:ext cx="10515600" cy="774428"/>
          </a:xfrm>
        </p:spPr>
        <p:txBody>
          <a:bodyPr>
            <a:normAutofit/>
          </a:bodyPr>
          <a:lstStyle/>
          <a:p>
            <a:r>
              <a:rPr lang="nb-NO" sz="3200" b="1" u="sng" dirty="0">
                <a:solidFill>
                  <a:srgbClr val="C00000"/>
                </a:solidFill>
              </a:rPr>
              <a:t>Rettslig grunnlag</a:t>
            </a:r>
            <a:r>
              <a:rPr lang="nb-NO" sz="3200" b="1" dirty="0">
                <a:solidFill>
                  <a:srgbClr val="C00000"/>
                </a:solidFill>
              </a:rPr>
              <a:t> for behandling av PO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2031CF3-81BE-4A0B-9276-668DA7DF8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917" y="1139555"/>
            <a:ext cx="10936040" cy="5316386"/>
          </a:xfrm>
        </p:spPr>
        <p:txBody>
          <a:bodyPr>
            <a:normAutofit fontScale="77500" lnSpcReduction="20000"/>
          </a:bodyPr>
          <a:lstStyle/>
          <a:p>
            <a:r>
              <a:rPr lang="nb-NO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Ethvert RBS må minst ha ett rettslig grunnlag, og grunnlaget skal dekke alle sider ved behandlingen. Grunnlaget bør fastsettes som ledd i utviklingen av RBS, helst i samband med formål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Må skjelne mellom rettslig grunnlag etter art. 6 og art. 9 (kumulative krav)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 meste av behandlingen av PO i et RBS vil ha rettslig grunnlag i samsvar med art. 6, og alternativet «utøve  offentlig  myndighet  som  den behandlingsansvarlige er pålagt», jf. art. 6(1)(e)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Dekker alle tilfeller av enkeltvedtak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Norge kan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opprettholde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eller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innføre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mer spesifikke bestemmelser i nasjonal rett, jf. art. 6(2) 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 rettslige grunnlaget skal fastsettes i medlemsstatens nasjonale rett (i praksis, lov eller forskrift), og slike bestemmelser kan klargjøre en rekke forhold vedr. behandlingen, jf. art. 6(3) </a:t>
            </a:r>
            <a:r>
              <a:rPr lang="nb-NO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 regelverksutvikling?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(jf. pensum, kap. 11)</a:t>
            </a: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 av særlige kategorier personopplysninger er i utgangspunktet forbudt, jf. art. 9(1) 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Må ha eget rettslig grunnlag for særlige kategorier personopplysninger (i tillegg til art. 6)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 tillegg til de rettslige grunnlagene som dekker mesteparten av PO-behandlingen i et RBS, kan supplerende grunnlag, knyttet til supplerende formål, være nødvendige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 følge art. 24(1) skal BA «sikre og påvise» at kravene i PVF blir etterlevet. Det er derfor grunn til å dokumentere rettslig grunnlag og begrunnelsen for disse</a:t>
            </a: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63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2716</Words>
  <Application>Microsoft Office PowerPoint</Application>
  <PresentationFormat>Widescreen</PresentationFormat>
  <Paragraphs>179</Paragraphs>
  <Slides>18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Office-tema</vt:lpstr>
      <vt:lpstr>Personvernforordningen (PVF) som  ramme for utvikling av forvaltningens rettslige beslutningssystemer  (RBS) </vt:lpstr>
      <vt:lpstr>Hvor er vi ?</vt:lpstr>
      <vt:lpstr>Rettslig ramme for utvikling av RBS - oversikt</vt:lpstr>
      <vt:lpstr>Betydningen av personvernforordningen for utvikling av rettslige beslutningssystemer </vt:lpstr>
      <vt:lpstr>Bestemmelser i PVF som setter krav til den offentlig forvaltningens systemløsninger</vt:lpstr>
      <vt:lpstr>Behandlingsansvarlig, art. 4(7) og art. 26 (m.fl.)</vt:lpstr>
      <vt:lpstr>Databehandler, art. 4(8) og art. 28 (m.fl.) </vt:lpstr>
      <vt:lpstr>Formål med behandlingen av PO</vt:lpstr>
      <vt:lpstr>Rettslig grunnlag for behandling av PO</vt:lpstr>
      <vt:lpstr>Opplysningskvalitet</vt:lpstr>
      <vt:lpstr>Helt automatiserte individuelle avgjørelser (art. 22)</vt:lpstr>
      <vt:lpstr>Den behandlingsansvarliges ansvar, art. 24</vt:lpstr>
      <vt:lpstr>Innebygget personvern (art. 25)</vt:lpstr>
      <vt:lpstr>Sikkerhet ved behandlingen</vt:lpstr>
      <vt:lpstr>Vurdering av personvernkonsekvenser (art. 35) og drøfting med Datatilsynet (art. 36)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Personvernforordningen som  ramme for forvaltningens digitale  systemer</dc:title>
  <dc:creator>dag wiese schartum</dc:creator>
  <cp:lastModifiedBy>dag wiese schartum</cp:lastModifiedBy>
  <cp:revision>96</cp:revision>
  <cp:lastPrinted>2020-02-12T00:15:39Z</cp:lastPrinted>
  <dcterms:created xsi:type="dcterms:W3CDTF">2018-02-09T10:40:11Z</dcterms:created>
  <dcterms:modified xsi:type="dcterms:W3CDTF">2020-02-13T15:55:40Z</dcterms:modified>
</cp:coreProperties>
</file>