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63" r:id="rId5"/>
    <p:sldId id="257" r:id="rId6"/>
    <p:sldId id="258" r:id="rId7"/>
    <p:sldId id="273" r:id="rId8"/>
    <p:sldId id="260" r:id="rId9"/>
    <p:sldId id="264" r:id="rId10"/>
    <p:sldId id="265" r:id="rId11"/>
    <p:sldId id="266" r:id="rId12"/>
    <p:sldId id="274" r:id="rId13"/>
    <p:sldId id="261" r:id="rId14"/>
    <p:sldId id="267" r:id="rId15"/>
    <p:sldId id="262" r:id="rId16"/>
    <p:sldId id="276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448305-D455-4DE4-932C-B6DA4156D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B55CD3-79AA-46DB-BFD7-BF4346BE7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91F35B-0DDF-4C6B-BB62-5D4CFF21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BB7C5F-CC87-456B-AC9B-F0E014E8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5C3041-6478-40E3-9609-2D66ED15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07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4170C4-CF72-4469-A66E-3FC733AF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084CCE-DAC4-47BB-9F5F-F92D42A4D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B00A98-5F53-4F0B-9A4C-39D39F3D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FD8D43-DB7C-45A9-9D27-372F1373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71CC8A-3269-4FEE-B1BD-17BA3877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94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C8820F5-8C78-4E25-A57E-540589965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239B87C-0C65-46F2-A948-97A8F7017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38376A-C74C-4545-BC74-213798F0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D48A68-D628-4524-839A-4635F60A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AA950E-A4F8-4B9F-8EFA-C4222988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24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D06F9-22A4-46D2-9849-B2A29EBB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547A87-BB2E-4443-B541-329428579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A1D13A-2A3A-437F-850C-4D776FA4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36F541-77D7-4E48-A6D6-2D9A8704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C971A0-2098-4BE7-B801-89F720B7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7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689E0-42B8-4804-A62E-E6FA7AA8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9D2111-77D1-48E1-9945-B8C1F80D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6274E1-20DE-436A-ACDF-27ED8B1B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CA760-B1DC-44AF-9699-F6A5FA04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256893-87AF-475F-9015-D009D892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17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E062BB-3C36-4BDB-BC97-4D90212B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810FD0-BE5A-4EA1-A877-A4472FA66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411CE1-B3C0-464A-8084-5F292BFD9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55A5F3-0BD1-479A-B582-DD84FC43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C48DC2-AC9C-4838-9FB9-C26B02F0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901062-9330-47EB-A6FB-C77AFEAE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24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77FE6-52AD-4DB9-851A-C809BBDC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C128C0-3452-49B8-A108-CC7D1430A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C52E0F-F056-4D82-9BD8-C36DF13A0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EC6CB08-A69C-4C87-A6F8-5FF6262BD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29DF896-3AA6-4BB1-AEDE-AF92240BC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40785C0-6FFF-4090-B054-F84C2FB8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811B6F4-3AD7-4AD0-9DBB-8612CAC5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E9DAE75-32F1-4CF8-9FA4-640FE386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43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2A3C0-8B90-482B-9DAB-B9D039C5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AD05647-4484-42C4-8765-6903B0B8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7747B8-9DDD-416D-A36F-96D3C45E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28133F-40F8-44D5-9B3C-797D7FB1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68278F-C707-4B93-B79B-E10A676A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30F68A8-73BB-4516-91BC-2C40DEEE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621C2B-51B2-4AF1-87DD-4304B82B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99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82A9AB-7D9E-4C28-960D-220F8542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4D92E7-35F7-488D-BB77-7FE22817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CA063C-3E6E-4719-B462-A6DCB1382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A3CB2A-69DF-4F9A-8737-9D7A4B5E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CA99CC-60A8-4779-A3FB-8E521097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70CD39-4320-41F2-AA71-59AAFEFC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82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9D917-2FB4-4352-BA7A-15390418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855B3F1-707E-4FC3-B4A8-131A8D52A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54193-71B9-42A5-AC34-3581BB210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E30539A-590B-442C-8D40-2B8423CA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F08988-6F54-4A3F-84C6-BB5E4D1F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06D1C3-CCC5-4348-BB66-6C90C82F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58C41C-21FB-4399-8210-86FDBDE1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87B19F-E2EF-4AAC-A3E6-3D01AC2BD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92B0A6-800D-499E-8CD9-B3CDA73CD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345D-3C5E-44DF-8059-1CC69E127759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FDB20C-22BA-41CD-B0FC-AC08B0C96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CD9DF1-9FA6-41C2-8B67-5F72638C2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9FAF-2C5E-4CBD-8F8B-167DCE09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1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pro/#document/SF/forskrift/2012-11-29-1283/%C2%A7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974837-EDA2-431F-B97E-EA95BFE2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2512"/>
            <a:ext cx="9144000" cy="1006913"/>
          </a:xfrm>
        </p:spPr>
        <p:txBody>
          <a:bodyPr>
            <a:no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Transformering</a:t>
            </a:r>
            <a:br>
              <a:rPr lang="nb-NO" sz="3200" b="1" dirty="0">
                <a:solidFill>
                  <a:srgbClr val="C00000"/>
                </a:solidFill>
              </a:rPr>
            </a:br>
            <a:r>
              <a:rPr lang="nb-NO" sz="3200" b="1" dirty="0">
                <a:solidFill>
                  <a:srgbClr val="C00000"/>
                </a:solidFill>
              </a:rPr>
              <a:t>- fra rettskilder til rettslig kravspesifikasjon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410D7D-3275-4691-962A-03944A99D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127300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07" y="337866"/>
            <a:ext cx="10515600" cy="1083967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alibri Light" panose="020F0302020204030204" pitchFamily="34" charset="0"/>
              </a:rPr>
              <a:t>Enkel anvisning for undersøkelse om felles begrepsbruk er mulig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207" y="1541303"/>
            <a:ext cx="105918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</a:rPr>
              <a:t>1. Søk i lov- og forskriftsbasen i Lovdata Pro, og/eller i tilgjengelige begrepskataloger, f.eks. https://fellesdatakatalog.digdir.no, etter ord/fraser mv. som muligens kan svare til opplysningstyper vi har behov for a samle inn i det systemet vi utvikler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2. Gjennomgå aktuelle forekomster nærmere ved å foreta en rettslig analyse (ved hjelp av tilgjengelige rettskilder)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3. Definisjonselementer og andre presiseringer som kan utledes av rettskildene i trinn 2, bør deretter formuleres og listes opp. Gir samlet oversikt over begrepsinnholdet for alle ord/fraser som er undersøkt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4. Ved stor grad av likt begrepsinnhold: Har det forvaltningsorganet som har ansvar for saksbehandling i henhold til den andre loven et IKT-system der den aktuelle opplysningstypen foreligger i maskinlesbar form?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5. Er svaret i punkt 4 ja: undersøk om innhenting av aktuelle opplysninger kan skje i samsvar med bestemmelser om taushetsplikt og bestemmelser i personvernforordningen om rettslig grunnlag og formålsbestemthet</a:t>
            </a:r>
          </a:p>
          <a:p>
            <a:r>
              <a:rPr lang="nb-NO" sz="2000" dirty="0">
                <a:latin typeface="Calibri Light" panose="020F0302020204030204" pitchFamily="34" charset="0"/>
              </a:rPr>
              <a:t>6. Kan spørsmålet i 5 besvares bekreftende, kan opplysningstypen brukes felles (forutsatt at avtale om tekniske og økonomiske forhold mv. kan gå i orden)</a:t>
            </a:r>
          </a:p>
        </p:txBody>
      </p:sp>
    </p:spTree>
    <p:extLst>
      <p:ext uri="{BB962C8B-B14F-4D97-AF65-F5344CB8AC3E}">
        <p14:creationId xmlns:p14="http://schemas.microsoft.com/office/powerpoint/2010/main" val="24428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248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Eksempel på modulbasert begrepsbygging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6427" y="1876226"/>
            <a:ext cx="5761514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Kan vi ut ifra rettskildene forsvare å forstå «samboer»</a:t>
            </a:r>
          </a:p>
          <a:p>
            <a:r>
              <a:rPr lang="nb-NO" sz="2000" dirty="0"/>
              <a:t>som en kombinasjon av flere av de følgende opplys-</a:t>
            </a:r>
            <a:br>
              <a:rPr lang="nb-NO" sz="2000" dirty="0"/>
            </a:br>
            <a:r>
              <a:rPr lang="nb-NO" sz="2000" dirty="0" err="1"/>
              <a:t>ningstypene</a:t>
            </a:r>
            <a:r>
              <a:rPr lang="nb-NO" sz="2000" dirty="0"/>
              <a:t>?</a:t>
            </a:r>
          </a:p>
          <a:p>
            <a:endParaRPr lang="nb-NO" dirty="0"/>
          </a:p>
          <a:p>
            <a:r>
              <a:rPr lang="nb-NO" dirty="0">
                <a:solidFill>
                  <a:srgbClr val="C00000"/>
                </a:solidFill>
              </a:rPr>
              <a:t>Eksempler på kriterier som trolig kan hentes maskinelt: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Bosatt i Norge (og </a:t>
            </a:r>
            <a:r>
              <a:rPr lang="nb-NO" dirty="0" err="1"/>
              <a:t>folkeregistrert</a:t>
            </a:r>
            <a:r>
              <a:rPr lang="nb-NO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Eldre enn 18 år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felles besteforeldre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/>
              <a:t>Folkeregistrert</a:t>
            </a:r>
            <a:r>
              <a:rPr lang="nb-NO" dirty="0"/>
              <a:t> på samme adresse i x måneder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Forelderansvar for barn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i fengsel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Ikke utenlandsopphold over x måneder</a:t>
            </a:r>
          </a:p>
          <a:p>
            <a:r>
              <a:rPr lang="nb-NO" dirty="0">
                <a:solidFill>
                  <a:srgbClr val="C00000"/>
                </a:solidFill>
              </a:rPr>
              <a:t>Eksempler på kriterier som må undersøkes individuelt: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Har felles hushold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Har til hensikt å fortsatt bo sammen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Stabilt og etablert forhold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B6DCB6E-C76A-4314-B6B3-3120EEF88936}"/>
              </a:ext>
            </a:extLst>
          </p:cNvPr>
          <p:cNvSpPr txBox="1"/>
          <p:nvPr/>
        </p:nvSpPr>
        <p:spPr>
          <a:xfrm>
            <a:off x="2276427" y="1334634"/>
            <a:ext cx="5675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Situasjon: Rettskildene sier lite om begrepsinnholdet</a:t>
            </a:r>
          </a:p>
        </p:txBody>
      </p:sp>
    </p:spTree>
    <p:extLst>
      <p:ext uri="{BB962C8B-B14F-4D97-AF65-F5344CB8AC3E}">
        <p14:creationId xmlns:p14="http://schemas.microsoft.com/office/powerpoint/2010/main" val="388003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DD61DE-0491-44FC-995E-4F4DDBB1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prosess</a:t>
            </a:r>
            <a: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 </a:t>
            </a:r>
            <a:r>
              <a:rPr lang="nb-NO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rettslig prosessmodell/-beskrivelse</a:t>
            </a:r>
            <a:b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32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03ED2ED-208A-43F9-B812-F917887D59DF}"/>
              </a:ext>
            </a:extLst>
          </p:cNvPr>
          <p:cNvSpPr/>
          <p:nvPr/>
        </p:nvSpPr>
        <p:spPr>
          <a:xfrm>
            <a:off x="838200" y="1511576"/>
            <a:ext cx="9631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Ofte relativt lite jus i denne delen av analysen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må fakta/data bli behandlet for å nå frem til et rettsriktig resultat?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I hvilken grad kan rettskildene forstås som utførelse av logiske og aritmetiske operasjoner?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33B826-945E-4F57-A35C-E2582D6A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39" y="2837139"/>
            <a:ext cx="5512576" cy="34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512"/>
          </a:xfrm>
        </p:spPr>
        <p:txBody>
          <a:bodyPr/>
          <a:lstStyle/>
          <a:p>
            <a:r>
              <a:rPr lang="en-GB" sz="3200" dirty="0" err="1">
                <a:solidFill>
                  <a:srgbClr val="0070C0"/>
                </a:solidFill>
              </a:rPr>
              <a:t>Rettslig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prosessanalyse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6" y="942486"/>
            <a:ext cx="6336064" cy="5696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2493" y="5870467"/>
            <a:ext cx="498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Se eksempel på beregningsregler for bostøtte:</a:t>
            </a:r>
            <a:endParaRPr lang="nb-NO" sz="1200" dirty="0">
              <a:hlinkClick r:id="rId3"/>
            </a:endParaRPr>
          </a:p>
          <a:p>
            <a:r>
              <a:rPr lang="nb-NO" sz="1200" dirty="0">
                <a:hlinkClick r:id="rId3"/>
              </a:rPr>
              <a:t>https://lovdata.no/pro/#document/SF/forskrift/2012-11-29-1283/%C2%A75</a:t>
            </a:r>
            <a:r>
              <a:rPr lang="nb-NO" sz="1200" dirty="0"/>
              <a:t> </a:t>
            </a:r>
          </a:p>
        </p:txBody>
      </p:sp>
      <p:sp>
        <p:nvSpPr>
          <p:cNvPr id="5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6238068" y="1725654"/>
            <a:ext cx="5633634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Oppgaven her er å forsøke å forstå lov og forskrift mv. som enten prøving av </a:t>
            </a:r>
            <a:r>
              <a:rPr lang="nb-NO" sz="1700" i="1" dirty="0"/>
              <a:t>vilkår</a:t>
            </a:r>
            <a:r>
              <a:rPr lang="nb-NO" sz="1700" dirty="0"/>
              <a:t> eller </a:t>
            </a:r>
            <a:r>
              <a:rPr lang="nb-NO" sz="1700" i="1" dirty="0"/>
              <a:t>beregninger</a:t>
            </a:r>
            <a:r>
              <a:rPr lang="nb-NO" sz="1700" dirty="0"/>
              <a:t> (ofte kombinasjoner av slike operasjoner)</a:t>
            </a:r>
          </a:p>
        </p:txBody>
      </p:sp>
      <p:sp>
        <p:nvSpPr>
          <p:cNvPr id="6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6238068" y="2765342"/>
            <a:ext cx="563363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Deretter må en finne frem til det presise meningsinnholdet av lov-/forskriftstekster mv. som beskriver slike operasjoner 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8068" y="3483464"/>
            <a:ext cx="5633634" cy="1432827"/>
            <a:chOff x="6238068" y="3483464"/>
            <a:chExt cx="5633634" cy="1432827"/>
          </a:xfrm>
        </p:grpSpPr>
        <p:sp>
          <p:nvSpPr>
            <p:cNvPr id="8" name="TekstSylinder 8">
              <a:extLst>
                <a:ext uri="{FF2B5EF4-FFF2-40B4-BE49-F238E27FC236}">
                  <a16:creationId xmlns:a16="http://schemas.microsoft.com/office/drawing/2014/main" id="{AA63B03C-F5A1-4B1A-B57E-E45D404C3ADE}"/>
                </a:ext>
              </a:extLst>
            </p:cNvPr>
            <p:cNvSpPr txBox="1"/>
            <p:nvPr/>
          </p:nvSpPr>
          <p:spPr>
            <a:xfrm>
              <a:off x="6238068" y="3483464"/>
              <a:ext cx="5633634" cy="6155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700" dirty="0"/>
                <a:t>… og uttrykke dette meningsinnholdet ved hjelp av logiske og aritmetiske operatorer</a:t>
              </a:r>
            </a:p>
          </p:txBody>
        </p:sp>
        <p:sp>
          <p:nvSpPr>
            <p:cNvPr id="9" name="AutoShape 15">
              <a:extLst>
                <a:ext uri="{FF2B5EF4-FFF2-40B4-BE49-F238E27FC236}">
                  <a16:creationId xmlns:a16="http://schemas.microsoft.com/office/drawing/2014/main" id="{50C9CC53-B05B-42A0-9F09-CB26CD9C5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068" y="4536878"/>
              <a:ext cx="1246188" cy="379413"/>
            </a:xfrm>
            <a:prstGeom prst="borderCallout1">
              <a:avLst>
                <a:gd name="adj1" fmla="val -2553"/>
                <a:gd name="adj2" fmla="val 40202"/>
                <a:gd name="adj3" fmla="val -131856"/>
                <a:gd name="adj4" fmla="val 40936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+, -, /, * </a:t>
              </a:r>
              <a:r>
                <a:rPr lang="nb-NO" altLang="nb-NO" sz="1800">
                  <a:sym typeface="Symbol" panose="05050102010706020507" pitchFamily="18" charset="2"/>
                </a:rPr>
                <a:t>etc</a:t>
              </a:r>
              <a:endParaRPr lang="nb-NO" altLang="nb-NO" sz="2400">
                <a:sym typeface="Symbol" panose="05050102010706020507" pitchFamily="18" charset="2"/>
              </a:endParaRPr>
            </a:p>
          </p:txBody>
        </p:sp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F4F85B25-87BE-4253-84A0-95C028D9C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52" y="4536878"/>
              <a:ext cx="2678105" cy="338554"/>
            </a:xfrm>
            <a:prstGeom prst="borderCallout1">
              <a:avLst>
                <a:gd name="adj1" fmla="val -512"/>
                <a:gd name="adj2" fmla="val 76573"/>
                <a:gd name="adj3" fmla="val -232632"/>
                <a:gd name="adj4" fmla="val 74803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/>
                <a:t>AND, OR, NOT, </a:t>
              </a:r>
              <a:r>
                <a:rPr lang="nb-NO" altLang="nb-NO" sz="1600">
                  <a:sym typeface="Symbol" panose="05050102010706020507" pitchFamily="18" charset="2"/>
                </a:rPr>
                <a:t>, </a:t>
              </a:r>
              <a:r>
                <a:rPr lang="nb-NO" altLang="nb-NO" sz="1600"/>
                <a:t>&lt;, &gt;, </a:t>
              </a:r>
              <a:r>
                <a:rPr lang="nb-NO" altLang="nb-NO" sz="1600">
                  <a:sym typeface="Symbol" panose="05050102010706020507" pitchFamily="18" charset="2"/>
                </a:rPr>
                <a:t> etc</a:t>
              </a:r>
            </a:p>
          </p:txBody>
        </p:sp>
      </p:grp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BCD1FC7F-146D-4263-8B51-7D2539CB7E76}"/>
              </a:ext>
            </a:extLst>
          </p:cNvPr>
          <p:cNvSpPr txBox="1"/>
          <p:nvPr/>
        </p:nvSpPr>
        <p:spPr>
          <a:xfrm>
            <a:off x="6238068" y="5002090"/>
            <a:ext cx="5633634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Når lovgiver uttrykker aritmetikk og formell logikk med naturlig språk, kan det lett oppstå uklarheter, se skrekk-eksempel på neste bilde</a:t>
            </a:r>
          </a:p>
        </p:txBody>
      </p:sp>
    </p:spTree>
    <p:extLst>
      <p:ext uri="{BB962C8B-B14F-4D97-AF65-F5344CB8AC3E}">
        <p14:creationId xmlns:p14="http://schemas.microsoft.com/office/powerpoint/2010/main" val="31844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997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Eksempel på beregningsregel som er så fæl at den er morsom </a:t>
            </a:r>
            <a:r>
              <a:rPr lang="nb-NO" sz="32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709" y="1589410"/>
            <a:ext cx="1051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MinionPro-Regular"/>
              </a:rPr>
              <a:t>≪Når en inntektsnytelse kan kreves dekket bare av en avsatt kapital, settes kapitalverdien av inntektsnytelsen ikke høyere enn kapitalens verdi. Skjønnes en slik kapital å vare utilstrekkelig til å dekke flere påheftede inntektsnytelser fullt ut, blir kapitalverdien av de enkelte inntektsnytelser å fastsette under hensyn til den reduksjon de enkelte berettigede må tåle. I mangel av andre holdepunkter for omvurderingen reduseres kapitalverdien av de enkelte inntektsnytelser forholdsmessig. Det foretas dog ingen omberegning av inntektsnytelser som det allerede er betalt avgift av.≫ </a:t>
            </a:r>
            <a:r>
              <a:rPr lang="nb-NO" sz="1400" dirty="0">
                <a:latin typeface="MinionPro-Regular"/>
              </a:rPr>
              <a:t>(jf. arveavgiftsloven § 13 femte ledd (nå opphevet))</a:t>
            </a:r>
            <a:endParaRPr lang="nb-NO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93030"/>
            <a:ext cx="94512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Prosessanalysen må i et slikt tilfelle ende opp med angivelse av en formell struktur som tydeliggjør </a:t>
            </a:r>
          </a:p>
          <a:p>
            <a:r>
              <a:rPr lang="nb-NO" dirty="0"/>
              <a:t>hvilke vilkår og beregninger som teksten gir anvisning på – gjerne i form av pseudokode</a:t>
            </a:r>
          </a:p>
        </p:txBody>
      </p:sp>
    </p:spTree>
    <p:extLst>
      <p:ext uri="{BB962C8B-B14F-4D97-AF65-F5344CB8AC3E}">
        <p14:creationId xmlns:p14="http://schemas.microsoft.com/office/powerpoint/2010/main" val="17976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8967" y="365126"/>
            <a:ext cx="11014155" cy="91417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Det </a:t>
            </a:r>
            <a:r>
              <a:rPr lang="en-GB" sz="3200" dirty="0" err="1">
                <a:solidFill>
                  <a:srgbClr val="0070C0"/>
                </a:solidFill>
              </a:rPr>
              <a:t>videre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arbeidet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på</a:t>
            </a:r>
            <a:r>
              <a:rPr lang="en-GB" sz="3200" dirty="0">
                <a:solidFill>
                  <a:srgbClr val="0070C0"/>
                </a:solidFill>
              </a:rPr>
              <a:t> basis </a:t>
            </a:r>
            <a:r>
              <a:rPr lang="en-GB" sz="3200" dirty="0" err="1">
                <a:solidFill>
                  <a:srgbClr val="0070C0"/>
                </a:solidFill>
              </a:rPr>
              <a:t>av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informasjons</a:t>
            </a:r>
            <a:r>
              <a:rPr lang="en-GB" sz="3200" dirty="0">
                <a:solidFill>
                  <a:srgbClr val="0070C0"/>
                </a:solidFill>
              </a:rPr>
              <a:t>- </a:t>
            </a:r>
            <a:r>
              <a:rPr lang="en-GB" sz="3200" dirty="0" err="1">
                <a:solidFill>
                  <a:srgbClr val="0070C0"/>
                </a:solidFill>
              </a:rPr>
              <a:t>og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prosessanalysene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47528" y="1600201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Fra forenklet til fullstendig rettskildebruk, særlig:</a:t>
            </a:r>
          </a:p>
          <a:p>
            <a:pPr lvl="1"/>
            <a:r>
              <a:rPr lang="nb-NO" dirty="0"/>
              <a:t>HR-dommer</a:t>
            </a:r>
          </a:p>
          <a:p>
            <a:pPr lvl="1"/>
            <a:r>
              <a:rPr lang="nb-NO" dirty="0"/>
              <a:t>Forvaltningspraksis, jf. instrukser om rettsanvendelse og skjønnsutøvelse i «rundskriv» mv</a:t>
            </a:r>
          </a:p>
          <a:p>
            <a:pPr lvl="1"/>
            <a:r>
              <a:rPr lang="nb-NO" dirty="0" err="1"/>
              <a:t>Sivilombudmannens</a:t>
            </a:r>
            <a:r>
              <a:rPr lang="nb-NO" dirty="0"/>
              <a:t> uttalelser</a:t>
            </a:r>
          </a:p>
          <a:p>
            <a:pPr lvl="1"/>
            <a:r>
              <a:rPr lang="nb-NO" dirty="0"/>
              <a:t>Lovavdelingens uttalelser</a:t>
            </a:r>
          </a:p>
          <a:p>
            <a:pPr lvl="1"/>
            <a:endParaRPr lang="nb-NO" dirty="0"/>
          </a:p>
          <a:p>
            <a:r>
              <a:rPr lang="nb-NO" dirty="0"/>
              <a:t>Supplering av rettskildene</a:t>
            </a:r>
          </a:p>
          <a:p>
            <a:pPr lvl="1"/>
            <a:r>
              <a:rPr lang="nb-NO" dirty="0"/>
              <a:t>Supplering av </a:t>
            </a:r>
            <a:r>
              <a:rPr lang="nb-NO" i="1" dirty="0"/>
              <a:t>formelle inngangskrav</a:t>
            </a:r>
          </a:p>
          <a:p>
            <a:pPr marL="457200" lvl="1" indent="0">
              <a:buNone/>
            </a:pPr>
            <a:r>
              <a:rPr lang="nb-NO" sz="1400" dirty="0"/>
              <a:t>(Personelle krav, krav vedrørende kommunikasjonsmåte, tid, dokumentasjon, kvalitet, konfidensialitet mv)</a:t>
            </a:r>
          </a:p>
          <a:p>
            <a:pPr lvl="1"/>
            <a:r>
              <a:rPr lang="nb-NO" dirty="0"/>
              <a:t>Supplering av </a:t>
            </a:r>
            <a:r>
              <a:rPr lang="nb-NO" i="1" dirty="0"/>
              <a:t>materielt innhold </a:t>
            </a:r>
            <a:r>
              <a:rPr lang="nb-NO" dirty="0"/>
              <a:t>(jf. puslespill-metaforen)</a:t>
            </a:r>
          </a:p>
          <a:p>
            <a:pPr lvl="2"/>
            <a:r>
              <a:rPr lang="nb-NO" dirty="0"/>
              <a:t>Hva hvis barn med delvis bruk blir langvarig sykt? – Full kontantstøtte?</a:t>
            </a:r>
          </a:p>
          <a:p>
            <a:pPr lvl="2"/>
            <a:r>
              <a:rPr lang="nb-NO" dirty="0"/>
              <a:t>Nok med symbolsk offentlig støtte? Nedre grense?</a:t>
            </a:r>
          </a:p>
          <a:p>
            <a:pPr lvl="1"/>
            <a:r>
              <a:rPr lang="nb-NO" dirty="0"/>
              <a:t>Supplerende regler ut i fra </a:t>
            </a:r>
            <a:r>
              <a:rPr lang="nb-NO" i="1" dirty="0"/>
              <a:t>hensynet til saksbehandlingskvalitet</a:t>
            </a:r>
          </a:p>
          <a:p>
            <a:pPr lvl="2"/>
            <a:r>
              <a:rPr lang="nb-NO" dirty="0"/>
              <a:t>Særlig saksbehandlingsrutiner for EØS-borgere?</a:t>
            </a:r>
          </a:p>
        </p:txBody>
      </p:sp>
    </p:spTree>
    <p:extLst>
      <p:ext uri="{BB962C8B-B14F-4D97-AF65-F5344CB8AC3E}">
        <p14:creationId xmlns:p14="http://schemas.microsoft.com/office/powerpoint/2010/main" val="18388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CFBD02-0F56-4168-AE8D-EE57C8B9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01" y="2766218"/>
            <a:ext cx="6362126" cy="1325563"/>
          </a:xfrm>
        </p:spPr>
        <p:txBody>
          <a:bodyPr>
            <a:normAutofit/>
          </a:bodyPr>
          <a:lstStyle/>
          <a:p>
            <a:r>
              <a:rPr lang="nb-NO" sz="3200" dirty="0"/>
              <a:t>Rettslig systemspesifikasjon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9B442E-2788-44C8-AAC7-5A5267297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84" y="3686589"/>
            <a:ext cx="5410966" cy="1055425"/>
          </a:xfrm>
        </p:spPr>
        <p:txBody>
          <a:bodyPr>
            <a:normAutofit/>
          </a:bodyPr>
          <a:lstStyle/>
          <a:p>
            <a:r>
              <a:rPr lang="nb-NO" sz="2400" dirty="0"/>
              <a:t>rettslig informasjonsmodell/-beskrivelse</a:t>
            </a:r>
          </a:p>
          <a:p>
            <a:r>
              <a:rPr lang="nb-NO" sz="2400" dirty="0"/>
              <a:t>rettslig prosessmodell/-beskrivelse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FB91561-687A-4BCF-9ABC-1BD0B926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93" y="826168"/>
            <a:ext cx="4433260" cy="41608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D2280A1C-7D16-48AD-BA2D-C872C928722C}"/>
              </a:ext>
            </a:extLst>
          </p:cNvPr>
          <p:cNvCxnSpPr/>
          <p:nvPr/>
        </p:nvCxnSpPr>
        <p:spPr>
          <a:xfrm>
            <a:off x="5408285" y="3478396"/>
            <a:ext cx="2017194" cy="29867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3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EB97A3-DBB6-4FDB-882B-57EC4898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74" y="485363"/>
            <a:ext cx="9601200" cy="5400675"/>
          </a:xfrm>
          <a:prstGeom prst="rect">
            <a:avLst/>
          </a:prstGeom>
        </p:spPr>
      </p:pic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422392E-1DA1-4785-A33F-A644BA3E636A}"/>
              </a:ext>
            </a:extLst>
          </p:cNvPr>
          <p:cNvSpPr/>
          <p:nvPr/>
        </p:nvSpPr>
        <p:spPr>
          <a:xfrm>
            <a:off x="3960867" y="2999064"/>
            <a:ext cx="1383089" cy="2034330"/>
          </a:xfrm>
          <a:prstGeom prst="roundRect">
            <a:avLst/>
          </a:prstGeom>
          <a:noFill/>
          <a:ln w="603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7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79BB3E3-ABC5-4DF2-B1CF-F7D799C7C759}"/>
              </a:ext>
            </a:extLst>
          </p:cNvPr>
          <p:cNvSpPr txBox="1"/>
          <p:nvPr/>
        </p:nvSpPr>
        <p:spPr>
          <a:xfrm>
            <a:off x="1314451" y="424800"/>
            <a:ext cx="900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accent1"/>
                </a:solidFill>
              </a:rPr>
              <a:t>Høyre del av forrige bilde illustrert på en annen måte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CD18519-2CAF-4B4E-8EB1-17AED6B25B08}"/>
              </a:ext>
            </a:extLst>
          </p:cNvPr>
          <p:cNvSpPr txBox="1"/>
          <p:nvPr/>
        </p:nvSpPr>
        <p:spPr>
          <a:xfrm>
            <a:off x="1187042" y="1644242"/>
            <a:ext cx="510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Husk: Pensum dekker ikke fullstendig transformering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E5F540-5A53-40D9-8ABB-E1D76507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98" y="1335048"/>
            <a:ext cx="3488142" cy="3702037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C567E9B4-F96E-45BE-8C2B-60FCF8D83B00}"/>
              </a:ext>
            </a:extLst>
          </p:cNvPr>
          <p:cNvGrpSpPr/>
          <p:nvPr/>
        </p:nvGrpSpPr>
        <p:grpSpPr>
          <a:xfrm>
            <a:off x="348523" y="2801311"/>
            <a:ext cx="6054336" cy="2921361"/>
            <a:chOff x="440422" y="3770851"/>
            <a:chExt cx="6054336" cy="2921361"/>
          </a:xfrm>
        </p:grpSpPr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F234B7F1-1880-4B69-89B8-9140F863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22" y="4192555"/>
              <a:ext cx="6054336" cy="2499657"/>
            </a:xfrm>
            <a:prstGeom prst="rect">
              <a:avLst/>
            </a:prstGeom>
          </p:spPr>
        </p:pic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4D0698BD-1EBC-4AD5-B48C-3796A019BDB6}"/>
                </a:ext>
              </a:extLst>
            </p:cNvPr>
            <p:cNvSpPr txBox="1"/>
            <p:nvPr/>
          </p:nvSpPr>
          <p:spPr>
            <a:xfrm>
              <a:off x="734037" y="3770851"/>
              <a:ext cx="1833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Hovedstrukturen: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7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15239-BC15-428D-9159-D4AC8572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72"/>
            <a:ext cx="10515600" cy="816047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Oversikt over den rettslige delen av transformeringsprosessen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747DD7-4A89-4031-B3FF-EC24B914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58" y="1910520"/>
            <a:ext cx="3402843" cy="2673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00FF"/>
                </a:solidFill>
              </a:rPr>
              <a:t>1  Behandlingstrinn</a:t>
            </a:r>
          </a:p>
          <a:p>
            <a:pPr lvl="1"/>
            <a:r>
              <a:rPr lang="nb-NO" sz="1800" dirty="0">
                <a:solidFill>
                  <a:srgbClr val="0000FF"/>
                </a:solidFill>
              </a:rPr>
              <a:t>Formelle inngangskrav</a:t>
            </a:r>
          </a:p>
          <a:p>
            <a:pPr lvl="1"/>
            <a:r>
              <a:rPr lang="nb-NO" sz="1800" dirty="0">
                <a:solidFill>
                  <a:srgbClr val="0000FF"/>
                </a:solidFill>
              </a:rPr>
              <a:t>Materielle inngangskrav</a:t>
            </a:r>
          </a:p>
          <a:p>
            <a:pPr lvl="1"/>
            <a:r>
              <a:rPr lang="nb-NO" sz="1800" dirty="0">
                <a:solidFill>
                  <a:srgbClr val="0000FF"/>
                </a:solidFill>
              </a:rPr>
              <a:t>Vedtaksbeskrivelser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00FF"/>
                </a:solidFill>
              </a:rPr>
              <a:t>2  Inndeling etter partskategorier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(Forutsetter i stor grad at disse kategoriseringene kommer til uttrykk i tabeller mv.)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A39B318-FEBE-4E42-A7F9-E85448A26E72}"/>
              </a:ext>
            </a:extLst>
          </p:cNvPr>
          <p:cNvSpPr txBox="1"/>
          <p:nvPr/>
        </p:nvSpPr>
        <p:spPr>
          <a:xfrm>
            <a:off x="305936" y="1181172"/>
            <a:ext cx="32616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Kategorisere rettskildematerialet</a:t>
            </a:r>
            <a:br>
              <a:rPr lang="nb-NO" dirty="0"/>
            </a:br>
            <a:r>
              <a:rPr lang="nb-NO" dirty="0"/>
              <a:t>for å forberede fortolkning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F119EA4-2E04-401B-B5CA-956777067003}"/>
              </a:ext>
            </a:extLst>
          </p:cNvPr>
          <p:cNvSpPr txBox="1"/>
          <p:nvPr/>
        </p:nvSpPr>
        <p:spPr>
          <a:xfrm>
            <a:off x="4168076" y="1181172"/>
            <a:ext cx="27678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Systemorientert fortolkning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733D622-574B-440A-8AEC-5A8E7C761403}"/>
              </a:ext>
            </a:extLst>
          </p:cNvPr>
          <p:cNvSpPr txBox="1"/>
          <p:nvPr/>
        </p:nvSpPr>
        <p:spPr>
          <a:xfrm>
            <a:off x="7676533" y="1184929"/>
            <a:ext cx="26559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Uttrykke tolknings resultat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52B1DA4-B29C-4909-AAD4-EB103FD4B1C4}"/>
              </a:ext>
            </a:extLst>
          </p:cNvPr>
          <p:cNvSpPr txBox="1">
            <a:spLocks/>
          </p:cNvSpPr>
          <p:nvPr/>
        </p:nvSpPr>
        <p:spPr>
          <a:xfrm>
            <a:off x="3823316" y="1959935"/>
            <a:ext cx="3493826" cy="476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300" dirty="0">
                <a:solidFill>
                  <a:srgbClr val="0000FF"/>
                </a:solidFill>
              </a:rPr>
              <a:t>3  Rettslig informasjonsanalyse</a:t>
            </a:r>
          </a:p>
          <a:p>
            <a:pPr marL="0" indent="0">
              <a:buNone/>
            </a:pPr>
            <a:r>
              <a:rPr lang="nb-NO" sz="2300" dirty="0">
                <a:solidFill>
                  <a:srgbClr val="0000FF"/>
                </a:solidFill>
              </a:rPr>
              <a:t>4  Rettslig prosessanalyse</a:t>
            </a:r>
          </a:p>
          <a:p>
            <a:pPr marL="0" indent="0">
              <a:buNone/>
            </a:pPr>
            <a:endParaRPr lang="nb-NO" sz="2300" dirty="0"/>
          </a:p>
          <a:p>
            <a:r>
              <a:rPr lang="nb-NO" sz="2300" dirty="0"/>
              <a:t>Informasjons- og prosess-modellering for å bli klar over</a:t>
            </a:r>
            <a:br>
              <a:rPr lang="nb-NO" sz="2300" dirty="0"/>
            </a:br>
            <a:r>
              <a:rPr lang="nb-NO" sz="2300" dirty="0"/>
              <a:t>flest mulige tolkningsspørsmål</a:t>
            </a:r>
          </a:p>
          <a:p>
            <a:r>
              <a:rPr lang="nb-NO" sz="2300" dirty="0"/>
              <a:t>Selve fortolkningen skjer i hen-hold til rettskildelæren. Spesielt:</a:t>
            </a:r>
          </a:p>
          <a:p>
            <a:pPr marL="536575" lvl="1"/>
            <a:r>
              <a:rPr lang="nb-NO" sz="2300" dirty="0"/>
              <a:t>Formålsbetraktninger og reelle hensyn får ofte stor betydning</a:t>
            </a:r>
          </a:p>
          <a:p>
            <a:pPr marL="536575" lvl="1"/>
            <a:r>
              <a:rPr lang="nb-NO" sz="2300" dirty="0"/>
              <a:t>«Hvite flekker» og uklart skille mellom fortolkning og nye rettsregler</a:t>
            </a:r>
          </a:p>
          <a:p>
            <a:pPr marL="536575" lvl="1"/>
            <a:r>
              <a:rPr lang="nb-NO" sz="2300" dirty="0"/>
              <a:t>Programkode i eksisterende system kan ses som uttrykk for forvaltningspraksis og derfor være «rettskilde»</a:t>
            </a:r>
          </a:p>
          <a:p>
            <a:pPr marL="536575" lvl="1"/>
            <a:r>
              <a:rPr lang="nb-NO" sz="2300" dirty="0"/>
              <a:t>Rettskildebruk «i to trinn»</a:t>
            </a:r>
          </a:p>
          <a:p>
            <a:pPr marL="536575" lvl="1"/>
            <a:endParaRPr lang="nb-NO" sz="1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8876602-D649-4AF5-A8CF-FA0BEB8336B3}"/>
              </a:ext>
            </a:extLst>
          </p:cNvPr>
          <p:cNvSpPr txBox="1"/>
          <p:nvPr/>
        </p:nvSpPr>
        <p:spPr>
          <a:xfrm>
            <a:off x="7676533" y="2224586"/>
            <a:ext cx="38228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Pensum inneholder ingen</a:t>
            </a:r>
            <a:br>
              <a:rPr lang="nb-NO" dirty="0"/>
            </a:br>
            <a:r>
              <a:rPr lang="nb-NO" dirty="0"/>
              <a:t>systematiske anvisninger på</a:t>
            </a:r>
            <a:br>
              <a:rPr lang="nb-NO" dirty="0"/>
            </a:br>
            <a:r>
              <a:rPr lang="nb-NO" dirty="0"/>
              <a:t>hvordan tolkningsresultater</a:t>
            </a:r>
          </a:p>
          <a:p>
            <a:r>
              <a:rPr lang="nb-NO" dirty="0"/>
              <a:t>bør uttrykkes, men forutsetter</a:t>
            </a:r>
          </a:p>
          <a:p>
            <a:r>
              <a:rPr lang="nb-NO" dirty="0"/>
              <a:t>bl.a.: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at det fattes </a:t>
            </a:r>
            <a:r>
              <a:rPr lang="nb-NO" i="1" dirty="0"/>
              <a:t>rettslige system-</a:t>
            </a:r>
          </a:p>
          <a:p>
            <a:r>
              <a:rPr lang="nb-NO" i="1" dirty="0"/>
              <a:t>     avgjørelser</a:t>
            </a:r>
            <a:r>
              <a:rPr lang="nb-NO" dirty="0"/>
              <a:t> som uttrykker de</a:t>
            </a:r>
            <a:br>
              <a:rPr lang="nb-NO" dirty="0"/>
            </a:br>
            <a:r>
              <a:rPr lang="nb-NO" dirty="0"/>
              <a:t>     de viktigste rettslige valgene;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at det brukes </a:t>
            </a:r>
            <a:r>
              <a:rPr lang="nb-NO" i="1" dirty="0"/>
              <a:t>pseudokode</a:t>
            </a:r>
            <a:r>
              <a:rPr lang="nb-NO" dirty="0"/>
              <a:t> for å</a:t>
            </a:r>
            <a:br>
              <a:rPr lang="nb-NO" dirty="0"/>
            </a:br>
            <a:r>
              <a:rPr lang="nb-NO" dirty="0"/>
              <a:t>uttrykke prosesser med relevant</a:t>
            </a:r>
            <a:br>
              <a:rPr lang="nb-NO" dirty="0"/>
            </a:br>
            <a:r>
              <a:rPr lang="nb-NO" dirty="0"/>
              <a:t>informasjon;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at det utarbeides </a:t>
            </a:r>
            <a:r>
              <a:rPr lang="nb-NO" i="1" dirty="0"/>
              <a:t>data-/begreps-</a:t>
            </a:r>
            <a:br>
              <a:rPr lang="nb-NO" i="1" dirty="0"/>
            </a:br>
            <a:r>
              <a:rPr lang="nb-NO" i="1" dirty="0"/>
              <a:t>beskrivelser</a:t>
            </a:r>
            <a:r>
              <a:rPr lang="nb-NO" dirty="0"/>
              <a:t> for å uttrykke menings-</a:t>
            </a:r>
            <a:br>
              <a:rPr lang="nb-NO" dirty="0"/>
            </a:br>
            <a:r>
              <a:rPr lang="nb-NO" dirty="0"/>
              <a:t>innholdet av saksinformasjonen</a:t>
            </a: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96EE9435-B94C-4D2E-B21E-E97F4EEC0FC6}"/>
              </a:ext>
            </a:extLst>
          </p:cNvPr>
          <p:cNvSpPr/>
          <p:nvPr/>
        </p:nvSpPr>
        <p:spPr>
          <a:xfrm>
            <a:off x="3657601" y="1296537"/>
            <a:ext cx="420472" cy="25396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5B4F00B8-D31C-4A7E-9283-DCF2EEF5F3BE}"/>
              </a:ext>
            </a:extLst>
          </p:cNvPr>
          <p:cNvSpPr/>
          <p:nvPr/>
        </p:nvSpPr>
        <p:spPr>
          <a:xfrm>
            <a:off x="7056118" y="1296537"/>
            <a:ext cx="420472" cy="25396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r>
              <a:rPr lang="nb-NO" sz="3200">
                <a:solidFill>
                  <a:srgbClr val="0070C0"/>
                </a:solidFill>
              </a:rPr>
              <a:t>Kategorisering i samsvar med behandlingstrinn</a:t>
            </a:r>
          </a:p>
        </p:txBody>
      </p:sp>
      <p:pic>
        <p:nvPicPr>
          <p:cNvPr id="3" name="Bilde 2"/>
          <p:cNvPicPr/>
          <p:nvPr/>
        </p:nvPicPr>
        <p:blipFill rotWithShape="1">
          <a:blip r:embed="rId2"/>
          <a:srcRect l="32242" t="26984" r="35185" b="36773"/>
          <a:stretch/>
        </p:blipFill>
        <p:spPr bwMode="auto">
          <a:xfrm>
            <a:off x="276452" y="818569"/>
            <a:ext cx="8280317" cy="547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1153FA7-BAE4-4A27-83A0-227F159DCD6F}"/>
              </a:ext>
            </a:extLst>
          </p:cNvPr>
          <p:cNvSpPr txBox="1"/>
          <p:nvPr/>
        </p:nvSpPr>
        <p:spPr>
          <a:xfrm>
            <a:off x="8103665" y="1142935"/>
            <a:ext cx="386670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Ikke sjelden vil det være flere</a:t>
            </a:r>
            <a:br>
              <a:rPr lang="nb-NO" dirty="0"/>
            </a:br>
            <a:r>
              <a:rPr lang="nb-NO" dirty="0"/>
              <a:t>bestemmelser som ikke hører</a:t>
            </a:r>
            <a:br>
              <a:rPr lang="nb-NO" dirty="0"/>
            </a:br>
            <a:r>
              <a:rPr lang="nb-NO" dirty="0"/>
              <a:t>inn under «F», «M» og «V»; dvs.</a:t>
            </a:r>
            <a:br>
              <a:rPr lang="nb-NO" dirty="0"/>
            </a:br>
            <a:r>
              <a:rPr lang="nb-NO" dirty="0"/>
              <a:t>som er «andre» («A»)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Ikke sjelden vil formelle inngangs-</a:t>
            </a:r>
            <a:br>
              <a:rPr lang="nb-NO" dirty="0"/>
            </a:br>
            <a:r>
              <a:rPr lang="nb-NO" dirty="0"/>
              <a:t>krav («F») ikke, eller bare i </a:t>
            </a:r>
            <a:r>
              <a:rPr lang="nb-NO" dirty="0" err="1"/>
              <a:t>begren</a:t>
            </a:r>
            <a:r>
              <a:rPr lang="nb-NO" dirty="0"/>
              <a:t>-</a:t>
            </a:r>
            <a:br>
              <a:rPr lang="nb-NO" dirty="0"/>
            </a:br>
            <a:r>
              <a:rPr lang="nb-NO" dirty="0" err="1"/>
              <a:t>set</a:t>
            </a:r>
            <a:r>
              <a:rPr lang="nb-NO" dirty="0"/>
              <a:t> grad, være angitt. I tilfellet</a:t>
            </a:r>
            <a:br>
              <a:rPr lang="nb-NO" dirty="0"/>
            </a:br>
            <a:r>
              <a:rPr lang="nb-NO" dirty="0"/>
              <a:t>må en undersøke hjemmel for å</a:t>
            </a:r>
            <a:br>
              <a:rPr lang="nb-NO" dirty="0"/>
            </a:br>
            <a:r>
              <a:rPr lang="nb-NO" dirty="0"/>
              <a:t>kunne angi formelle inngangskrav.</a:t>
            </a:r>
            <a:br>
              <a:rPr lang="nb-NO" dirty="0"/>
            </a:br>
            <a:r>
              <a:rPr lang="nb-NO" dirty="0"/>
              <a:t>eForvaltningsforskriften § 3 gir f.eks.</a:t>
            </a:r>
            <a:br>
              <a:rPr lang="nb-NO" dirty="0"/>
            </a:br>
            <a:r>
              <a:rPr lang="nb-NO" dirty="0"/>
              <a:t>hjemmel til å fastsette bestemte</a:t>
            </a:r>
            <a:br>
              <a:rPr lang="nb-NO" dirty="0"/>
            </a:br>
            <a:r>
              <a:rPr lang="nb-NO" dirty="0"/>
              <a:t>fremgangsmåter for elektronisk</a:t>
            </a:r>
            <a:br>
              <a:rPr lang="nb-NO" dirty="0"/>
            </a:br>
            <a:r>
              <a:rPr lang="nb-NO" dirty="0"/>
              <a:t>kommunikasjon</a:t>
            </a:r>
          </a:p>
        </p:txBody>
      </p:sp>
    </p:spTree>
    <p:extLst>
      <p:ext uri="{BB962C8B-B14F-4D97-AF65-F5344CB8AC3E}">
        <p14:creationId xmlns:p14="http://schemas.microsoft.com/office/powerpoint/2010/main" val="37966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1791" y="283737"/>
            <a:ext cx="7390263" cy="778098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rgbClr val="0070C0"/>
                </a:solidFill>
              </a:rPr>
              <a:t>Inndeling etter partsgrupper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3F7D1C4-3668-40C1-901D-39B6650A2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9" y="1061835"/>
            <a:ext cx="8362765" cy="509003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21DEBD3-906C-47C0-B8E4-72BA9368DAFE}"/>
              </a:ext>
            </a:extLst>
          </p:cNvPr>
          <p:cNvSpPr txBox="1"/>
          <p:nvPr/>
        </p:nvSpPr>
        <p:spPr>
          <a:xfrm>
            <a:off x="8155704" y="4039448"/>
            <a:ext cx="3585329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u="sng" dirty="0"/>
              <a:t>Tre hovedspørsmål:</a:t>
            </a:r>
          </a:p>
          <a:p>
            <a:pPr marL="342900" indent="-342900">
              <a:buFont typeface="+mj-lt"/>
              <a:buAutoNum type="arabicParenR"/>
            </a:pPr>
            <a:r>
              <a:rPr lang="nb-NO" dirty="0"/>
              <a:t>Hvilke bestemmelser gjelder</a:t>
            </a:r>
          </a:p>
          <a:p>
            <a:r>
              <a:rPr lang="nb-NO" dirty="0"/>
              <a:t>      alle parter?</a:t>
            </a:r>
          </a:p>
          <a:p>
            <a:r>
              <a:rPr lang="nb-NO" dirty="0"/>
              <a:t>2)   Hvilke særlige partsgrupper er</a:t>
            </a:r>
            <a:br>
              <a:rPr lang="nb-NO" dirty="0"/>
            </a:br>
            <a:r>
              <a:rPr lang="nb-NO" dirty="0"/>
              <a:t>      omhandlet i regelverket?</a:t>
            </a:r>
          </a:p>
          <a:p>
            <a:pPr marL="342900" indent="-342900">
              <a:buAutoNum type="arabicParenR" startAt="3"/>
            </a:pPr>
            <a:r>
              <a:rPr lang="nb-NO" dirty="0"/>
              <a:t>Hvilke bestemmelser gjelder gruppene i 1) og 2)?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FA4E058-4162-4CC8-B851-A8EC5505765D}"/>
              </a:ext>
            </a:extLst>
          </p:cNvPr>
          <p:cNvSpPr txBox="1"/>
          <p:nvPr/>
        </p:nvSpPr>
        <p:spPr>
          <a:xfrm>
            <a:off x="8189260" y="1282889"/>
            <a:ext cx="39810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Spørsmål om partsgrupper er </a:t>
            </a:r>
            <a:br>
              <a:rPr lang="nb-NO" dirty="0"/>
            </a:br>
            <a:r>
              <a:rPr lang="nb-NO" dirty="0"/>
              <a:t>forskjellig fra aktøranalysen i </a:t>
            </a:r>
            <a:r>
              <a:rPr lang="nb-NO" dirty="0" err="1"/>
              <a:t>kap</a:t>
            </a:r>
            <a:r>
              <a:rPr lang="nb-NO" dirty="0"/>
              <a:t>. 5:</a:t>
            </a:r>
          </a:p>
          <a:p>
            <a:r>
              <a:rPr lang="nb-NO" u="sng" dirty="0"/>
              <a:t>Aktøranalysen</a:t>
            </a:r>
            <a:r>
              <a:rPr lang="nb-NO" dirty="0"/>
              <a:t> gjelder hva som er en</a:t>
            </a:r>
            <a:br>
              <a:rPr lang="nb-NO" dirty="0"/>
            </a:br>
            <a:r>
              <a:rPr lang="nb-NO" dirty="0"/>
              <a:t>hensiktsmessig og ønsket relasjon/ar-</a:t>
            </a:r>
            <a:br>
              <a:rPr lang="nb-NO" dirty="0"/>
            </a:br>
            <a:r>
              <a:rPr lang="nb-NO" dirty="0" err="1"/>
              <a:t>beidsdeling</a:t>
            </a:r>
            <a:r>
              <a:rPr lang="nb-NO" dirty="0"/>
              <a:t> mellom relevante aktører;</a:t>
            </a:r>
          </a:p>
          <a:p>
            <a:r>
              <a:rPr lang="nb-NO" u="sng" dirty="0"/>
              <a:t>Angivelse av partsgrupper</a:t>
            </a:r>
            <a:r>
              <a:rPr lang="nb-NO" dirty="0"/>
              <a:t> gjelder</a:t>
            </a:r>
            <a:br>
              <a:rPr lang="nb-NO" dirty="0"/>
            </a:br>
            <a:r>
              <a:rPr lang="nb-NO" dirty="0"/>
              <a:t>kategorisering av de bestemmelser som</a:t>
            </a:r>
            <a:br>
              <a:rPr lang="nb-NO" dirty="0"/>
            </a:br>
            <a:r>
              <a:rPr lang="nb-NO" dirty="0"/>
              <a:t>skal transformeres, ut ifra hvilke grupper</a:t>
            </a:r>
            <a:br>
              <a:rPr lang="nb-NO" dirty="0"/>
            </a:br>
            <a:r>
              <a:rPr lang="nb-NO" dirty="0"/>
              <a:t>av parter bestemmelsene regulerer  </a:t>
            </a:r>
          </a:p>
        </p:txBody>
      </p:sp>
    </p:spTree>
    <p:extLst>
      <p:ext uri="{BB962C8B-B14F-4D97-AF65-F5344CB8AC3E}">
        <p14:creationId xmlns:p14="http://schemas.microsoft.com/office/powerpoint/2010/main" val="12311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9EFB6-4E9B-4674-ABE9-09AC58E6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De to grunnleggende analysene som inngår i transformeringen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7CD0C5-B6F2-4D03-B1B7-3D55BB5B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81" y="1825625"/>
            <a:ext cx="10696719" cy="4351338"/>
          </a:xfrm>
        </p:spPr>
        <p:txBody>
          <a:bodyPr>
            <a:norm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informasjons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 </a:t>
            </a:r>
            <a:r>
              <a:rPr lang="nb-NO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rettslig informasjonsmodell/-beskrivelse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Som regel mest jus i denne delen av analysen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fakta/data er i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hht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rettskildenerelevante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som beslutningsgrunnlag?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Hva må vi vite om hver sak?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skal de begreper som beskriver fakta/data forstås?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Tilsvarer denne forståelsen av fakta/data som finnes tilgjengelig i maskinlesbar form?</a:t>
            </a:r>
          </a:p>
        </p:txBody>
      </p:sp>
    </p:spTree>
    <p:extLst>
      <p:ext uri="{BB962C8B-B14F-4D97-AF65-F5344CB8AC3E}">
        <p14:creationId xmlns:p14="http://schemas.microsoft.com/office/powerpoint/2010/main" val="160393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/>
          <a:lstStyle/>
          <a:p>
            <a:r>
              <a:rPr lang="en-GB" sz="3200" dirty="0" err="1">
                <a:solidFill>
                  <a:srgbClr val="0070C0"/>
                </a:solidFill>
              </a:rPr>
              <a:t>Rettslig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informasjonsanalyse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Bilde 2"/>
          <p:cNvPicPr/>
          <p:nvPr/>
        </p:nvPicPr>
        <p:blipFill rotWithShape="1">
          <a:blip r:embed="rId2"/>
          <a:srcRect l="32076" t="29894" r="35351" b="28307"/>
          <a:stretch/>
        </p:blipFill>
        <p:spPr bwMode="auto">
          <a:xfrm>
            <a:off x="142498" y="1160035"/>
            <a:ext cx="7787208" cy="547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17DF278D-E3AA-4443-B220-7242362D0688}"/>
              </a:ext>
            </a:extLst>
          </p:cNvPr>
          <p:cNvGrpSpPr/>
          <p:nvPr/>
        </p:nvGrpSpPr>
        <p:grpSpPr>
          <a:xfrm>
            <a:off x="7797039" y="1560504"/>
            <a:ext cx="4121519" cy="5072138"/>
            <a:chOff x="8092713" y="1555028"/>
            <a:chExt cx="4121519" cy="5072138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A700B3C-3621-4336-8754-C685CFD607E2}"/>
                </a:ext>
              </a:extLst>
            </p:cNvPr>
            <p:cNvSpPr txBox="1"/>
            <p:nvPr/>
          </p:nvSpPr>
          <p:spPr>
            <a:xfrm>
              <a:off x="8506807" y="5426837"/>
              <a:ext cx="3707425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Hva sier rettskildene (i første om-</a:t>
              </a:r>
              <a:br>
                <a:rPr lang="nb-NO" dirty="0"/>
              </a:br>
              <a:r>
                <a:rPr lang="nb-NO" dirty="0"/>
                <a:t>gang: lov, forskrift og forarbeider)</a:t>
              </a:r>
              <a:br>
                <a:rPr lang="nb-NO" dirty="0"/>
              </a:br>
              <a:r>
                <a:rPr lang="nb-NO" dirty="0"/>
                <a:t>om betydningen av begreper som</a:t>
              </a:r>
              <a:br>
                <a:rPr lang="nb-NO" dirty="0"/>
              </a:br>
              <a:r>
                <a:rPr lang="nb-NO" dirty="0"/>
                <a:t>betegner beslutningsgrunnlag (data)?</a:t>
              </a:r>
            </a:p>
          </p:txBody>
        </p:sp>
        <p:sp>
          <p:nvSpPr>
            <p:cNvPr id="4" name="Høyre klammeparentes 3">
              <a:extLst>
                <a:ext uri="{FF2B5EF4-FFF2-40B4-BE49-F238E27FC236}">
                  <a16:creationId xmlns:a16="http://schemas.microsoft.com/office/drawing/2014/main" id="{A36A4FEB-41B0-493E-8B7F-8157D186E1DF}"/>
                </a:ext>
              </a:extLst>
            </p:cNvPr>
            <p:cNvSpPr/>
            <p:nvPr/>
          </p:nvSpPr>
          <p:spPr>
            <a:xfrm>
              <a:off x="8092713" y="1555028"/>
              <a:ext cx="197117" cy="4944330"/>
            </a:xfrm>
            <a:prstGeom prst="rightBrace">
              <a:avLst>
                <a:gd name="adj1" fmla="val 8333"/>
                <a:gd name="adj2" fmla="val 87378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8E776B-23C5-41DA-B0D1-9C29EA4EDF01}"/>
              </a:ext>
            </a:extLst>
          </p:cNvPr>
          <p:cNvSpPr txBox="1"/>
          <p:nvPr/>
        </p:nvSpPr>
        <p:spPr>
          <a:xfrm>
            <a:off x="7965589" y="650849"/>
            <a:ext cx="3831369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Utgangspunktet er ordlydsfortolkning av</a:t>
            </a:r>
            <a:br>
              <a:rPr lang="nb-NO" sz="1700" dirty="0"/>
            </a:br>
            <a:r>
              <a:rPr lang="nb-NO" sz="1700" dirty="0"/>
              <a:t>begreper og fraser som betegner </a:t>
            </a:r>
            <a:r>
              <a:rPr lang="nb-NO" sz="1700" dirty="0" err="1"/>
              <a:t>beslut</a:t>
            </a:r>
            <a:r>
              <a:rPr lang="nb-NO" sz="1700" dirty="0"/>
              <a:t>-</a:t>
            </a:r>
            <a:br>
              <a:rPr lang="nb-NO" sz="1700" dirty="0"/>
            </a:br>
            <a:r>
              <a:rPr lang="nb-NO" sz="1700" dirty="0" err="1"/>
              <a:t>ningsgrunnlag</a:t>
            </a:r>
            <a:r>
              <a:rPr lang="nb-NO" sz="1700" dirty="0"/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65589" y="1613301"/>
            <a:ext cx="3831370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En vil i varierende grad finne rele-</a:t>
            </a:r>
            <a:br>
              <a:rPr lang="nb-NO" sz="1700" dirty="0"/>
            </a:br>
            <a:r>
              <a:rPr lang="nb-NO" sz="1700" dirty="0"/>
              <a:t>vant begrepsdefinering / presisering</a:t>
            </a:r>
            <a:br>
              <a:rPr lang="nb-NO" sz="1700" dirty="0"/>
            </a:br>
            <a:r>
              <a:rPr lang="nb-NO" sz="1700" dirty="0"/>
              <a:t>i forarbeider mv. (og andre rettskilder)</a:t>
            </a:r>
          </a:p>
        </p:txBody>
      </p:sp>
      <p:sp>
        <p:nvSpPr>
          <p:cNvPr id="10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65590" y="2575753"/>
            <a:ext cx="3831369" cy="1400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I den grad det ikke finnes rele-</a:t>
            </a:r>
            <a:br>
              <a:rPr lang="nb-NO" sz="1700" dirty="0"/>
            </a:br>
            <a:r>
              <a:rPr lang="nb-NO" sz="1700" dirty="0"/>
              <a:t>vant begrepsdefinering / presisering,</a:t>
            </a:r>
            <a:br>
              <a:rPr lang="nb-NO" sz="1700" dirty="0"/>
            </a:br>
            <a:r>
              <a:rPr lang="nb-NO" sz="1700" dirty="0"/>
              <a:t>oppstår det en viss grad av frihet til å</a:t>
            </a:r>
            <a:br>
              <a:rPr lang="nb-NO" sz="1700" dirty="0"/>
            </a:br>
            <a:r>
              <a:rPr lang="nb-NO" sz="1700" dirty="0"/>
              <a:t>presisere ut ifra hva som teknisk-ad-</a:t>
            </a:r>
            <a:br>
              <a:rPr lang="nb-NO" sz="1700" dirty="0"/>
            </a:br>
            <a:r>
              <a:rPr lang="nb-NO" sz="1700" dirty="0" err="1"/>
              <a:t>ministrativt</a:t>
            </a:r>
            <a:r>
              <a:rPr lang="nb-NO" sz="1700" dirty="0"/>
              <a:t> anses å være hensiktsmessig</a:t>
            </a:r>
          </a:p>
        </p:txBody>
      </p:sp>
      <p:sp>
        <p:nvSpPr>
          <p:cNvPr id="11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71488" y="4061425"/>
            <a:ext cx="382303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700" dirty="0"/>
              <a:t>Merk at begrepsinnhold ofte er forutsatt </a:t>
            </a:r>
            <a:br>
              <a:rPr lang="nb-NO" sz="1700" dirty="0"/>
            </a:br>
            <a:r>
              <a:rPr lang="nb-NO" sz="1700" dirty="0"/>
              <a:t>å være dynamisk</a:t>
            </a:r>
          </a:p>
        </p:txBody>
      </p: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3C13073-7BD3-44C7-B164-61EC17EA0841}"/>
              </a:ext>
            </a:extLst>
          </p:cNvPr>
          <p:cNvGrpSpPr/>
          <p:nvPr/>
        </p:nvGrpSpPr>
        <p:grpSpPr>
          <a:xfrm>
            <a:off x="1981200" y="1613301"/>
            <a:ext cx="3954011" cy="4560996"/>
            <a:chOff x="1981200" y="1613301"/>
            <a:chExt cx="3954011" cy="4560996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4A8F2805-CF25-473F-B2FC-D52DF74D2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8252" y="1613301"/>
              <a:ext cx="3863830" cy="290922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pilkobling 13">
              <a:extLst>
                <a:ext uri="{FF2B5EF4-FFF2-40B4-BE49-F238E27FC236}">
                  <a16:creationId xmlns:a16="http://schemas.microsoft.com/office/drawing/2014/main" id="{28360772-0439-4746-88DF-33406032C70A}"/>
                </a:ext>
              </a:extLst>
            </p:cNvPr>
            <p:cNvCxnSpPr/>
            <p:nvPr/>
          </p:nvCxnSpPr>
          <p:spPr>
            <a:xfrm flipV="1">
              <a:off x="2785145" y="1778466"/>
              <a:ext cx="3150066" cy="13002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C241ACCB-7288-4962-BB16-B7272B65CDD2}"/>
                </a:ext>
              </a:extLst>
            </p:cNvPr>
            <p:cNvCxnSpPr/>
            <p:nvPr/>
          </p:nvCxnSpPr>
          <p:spPr>
            <a:xfrm>
              <a:off x="4360178" y="1908495"/>
              <a:ext cx="1575033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A696B617-7F3F-4D5E-8193-7AB7ADB475D2}"/>
                </a:ext>
              </a:extLst>
            </p:cNvPr>
            <p:cNvCxnSpPr/>
            <p:nvPr/>
          </p:nvCxnSpPr>
          <p:spPr>
            <a:xfrm>
              <a:off x="1981200" y="2130804"/>
              <a:ext cx="3940882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kobling 20">
              <a:extLst>
                <a:ext uri="{FF2B5EF4-FFF2-40B4-BE49-F238E27FC236}">
                  <a16:creationId xmlns:a16="http://schemas.microsoft.com/office/drawing/2014/main" id="{966FA036-23B0-444A-8BD0-F1467FCA2336}"/>
                </a:ext>
              </a:extLst>
            </p:cNvPr>
            <p:cNvCxnSpPr/>
            <p:nvPr/>
          </p:nvCxnSpPr>
          <p:spPr>
            <a:xfrm>
              <a:off x="3103927" y="2390862"/>
              <a:ext cx="2818155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pilkobling 22">
              <a:extLst>
                <a:ext uri="{FF2B5EF4-FFF2-40B4-BE49-F238E27FC236}">
                  <a16:creationId xmlns:a16="http://schemas.microsoft.com/office/drawing/2014/main" id="{4BF3F9F4-4F94-4D73-B3F4-0F4B7F507744}"/>
                </a:ext>
              </a:extLst>
            </p:cNvPr>
            <p:cNvCxnSpPr/>
            <p:nvPr/>
          </p:nvCxnSpPr>
          <p:spPr>
            <a:xfrm>
              <a:off x="5708708" y="2457974"/>
              <a:ext cx="213374" cy="11777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pilkobling 24">
              <a:extLst>
                <a:ext uri="{FF2B5EF4-FFF2-40B4-BE49-F238E27FC236}">
                  <a16:creationId xmlns:a16="http://schemas.microsoft.com/office/drawing/2014/main" id="{BE2836D5-9D68-4146-B40B-EA0CB6DCCE06}"/>
                </a:ext>
              </a:extLst>
            </p:cNvPr>
            <p:cNvCxnSpPr/>
            <p:nvPr/>
          </p:nvCxnSpPr>
          <p:spPr>
            <a:xfrm>
              <a:off x="2650921" y="2575753"/>
              <a:ext cx="3284290" cy="190514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pilkobling 26">
              <a:extLst>
                <a:ext uri="{FF2B5EF4-FFF2-40B4-BE49-F238E27FC236}">
                  <a16:creationId xmlns:a16="http://schemas.microsoft.com/office/drawing/2014/main" id="{5E64E392-42D2-4F48-9941-380BA7C248BD}"/>
                </a:ext>
              </a:extLst>
            </p:cNvPr>
            <p:cNvCxnSpPr/>
            <p:nvPr/>
          </p:nvCxnSpPr>
          <p:spPr>
            <a:xfrm>
              <a:off x="2705450" y="4369201"/>
              <a:ext cx="3229761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kobling 28">
              <a:extLst>
                <a:ext uri="{FF2B5EF4-FFF2-40B4-BE49-F238E27FC236}">
                  <a16:creationId xmlns:a16="http://schemas.microsoft.com/office/drawing/2014/main" id="{CF4D7272-58E5-4542-BB6E-5A573C2D2C32}"/>
                </a:ext>
              </a:extLst>
            </p:cNvPr>
            <p:cNvCxnSpPr/>
            <p:nvPr/>
          </p:nvCxnSpPr>
          <p:spPr>
            <a:xfrm>
              <a:off x="4293066" y="4618139"/>
              <a:ext cx="1642145" cy="5883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pilkobling 30">
              <a:extLst>
                <a:ext uri="{FF2B5EF4-FFF2-40B4-BE49-F238E27FC236}">
                  <a16:creationId xmlns:a16="http://schemas.microsoft.com/office/drawing/2014/main" id="{FAD5005C-CD23-4554-BA39-2A9525359266}"/>
                </a:ext>
              </a:extLst>
            </p:cNvPr>
            <p:cNvCxnSpPr/>
            <p:nvPr/>
          </p:nvCxnSpPr>
          <p:spPr>
            <a:xfrm>
              <a:off x="5465428" y="6032477"/>
              <a:ext cx="456654" cy="14182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3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Eksempel på nesten likt begrepsinnhold som kan gi fleksibilitet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367109"/>
            <a:ext cx="9568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MinionPro-Regular"/>
              </a:rPr>
              <a:t>≪Som bosatt i Norge regnes den som oppholder seg i Norge, når oppholdet er ment å vare eller har vart minst 12 måneder.» </a:t>
            </a:r>
            <a:r>
              <a:rPr lang="nb-NO" sz="1600" i="1" dirty="0">
                <a:latin typeface="MinionPro-Regular"/>
              </a:rPr>
              <a:t>(folketrygdloven § 2-1)</a:t>
            </a:r>
          </a:p>
          <a:p>
            <a:r>
              <a:rPr lang="nb-NO" sz="1600" dirty="0">
                <a:solidFill>
                  <a:srgbClr val="C00000"/>
                </a:solidFill>
                <a:latin typeface="MinionPro-Regular"/>
              </a:rPr>
              <a:t>Forutsetter at personen oppholder seg i Norge når spørsmål om fortsatt opphold vurderes</a:t>
            </a:r>
          </a:p>
          <a:p>
            <a:endParaRPr lang="nb-NO" sz="1600" dirty="0">
              <a:latin typeface="MinionPro-Regular"/>
            </a:endParaRPr>
          </a:p>
          <a:p>
            <a:r>
              <a:rPr lang="nb-NO" sz="1600" dirty="0">
                <a:latin typeface="MinionPro-Regular"/>
              </a:rPr>
              <a:t>≪Et barn anses som bosatt i riket når det har oppholdt seg eller skal oppholde seg i riket i mer enn 12 måneder.≫ </a:t>
            </a:r>
            <a:r>
              <a:rPr lang="nb-NO" sz="1600" i="1" dirty="0">
                <a:latin typeface="MinionPro-Regular"/>
              </a:rPr>
              <a:t>(kontantstøtteloven § 2)</a:t>
            </a:r>
          </a:p>
          <a:p>
            <a:r>
              <a:rPr lang="nb-NO" sz="1600" dirty="0">
                <a:solidFill>
                  <a:srgbClr val="C00000"/>
                </a:solidFill>
                <a:latin typeface="MinionPro-Regular"/>
              </a:rPr>
              <a:t>Forutsetter ikke tydelig opphold i landet når en vurderer fremtidig bosetting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08921"/>
            <a:ext cx="10306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Med mindre andre rettskilder gir holdepunkter for det motsatte, må en her trolig kunne bruke felles kilde for</a:t>
            </a:r>
            <a:br>
              <a:rPr lang="nb-NO" dirty="0"/>
            </a:br>
            <a:r>
              <a:rPr lang="nb-NO" dirty="0"/>
              <a:t>opplysninger om bosted</a:t>
            </a:r>
          </a:p>
        </p:txBody>
      </p:sp>
    </p:spTree>
    <p:extLst>
      <p:ext uri="{BB962C8B-B14F-4D97-AF65-F5344CB8AC3E}">
        <p14:creationId xmlns:p14="http://schemas.microsoft.com/office/powerpoint/2010/main" val="34608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MinionPro-Regular</vt:lpstr>
      <vt:lpstr>Arial</vt:lpstr>
      <vt:lpstr>Calibri</vt:lpstr>
      <vt:lpstr>Calibri Light</vt:lpstr>
      <vt:lpstr>Times New Roman</vt:lpstr>
      <vt:lpstr>Office-tema</vt:lpstr>
      <vt:lpstr>Transformering - fra rettskilder til rettslig kravspesifikasjon</vt:lpstr>
      <vt:lpstr>PowerPoint-presentasjon</vt:lpstr>
      <vt:lpstr>PowerPoint-presentasjon</vt:lpstr>
      <vt:lpstr>Oversikt over den rettslige delen av transformeringsprosessen</vt:lpstr>
      <vt:lpstr>Kategorisering i samsvar med behandlingstrinn</vt:lpstr>
      <vt:lpstr>Inndeling etter partsgrupper</vt:lpstr>
      <vt:lpstr>De to grunnleggende analysene som inngår i transformeringen</vt:lpstr>
      <vt:lpstr>Rettslig informasjonsanalyse</vt:lpstr>
      <vt:lpstr>Eksempel på nesten likt begrepsinnhold som kan gi fleksibilitet</vt:lpstr>
      <vt:lpstr>Enkel anvisning for undersøkelse om felles begrepsbruk er mulig</vt:lpstr>
      <vt:lpstr>Eksempel på modulbasert begrepsbygging</vt:lpstr>
      <vt:lpstr>Rettslig prosessanalyse  rettslig prosessmodell/-beskrivelse </vt:lpstr>
      <vt:lpstr>Rettslig prosessanalyse</vt:lpstr>
      <vt:lpstr>Eksempel på beregningsregel som er så fæl at den er morsom </vt:lpstr>
      <vt:lpstr>Det videre arbeidet på basis av informasjons- og prosessanalysene</vt:lpstr>
      <vt:lpstr>Rettslig systemspesifikasjon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Transformering (2)</dc:title>
  <dc:creator>dag wiese schartum</dc:creator>
  <cp:lastModifiedBy>dag wiese schartum</cp:lastModifiedBy>
  <cp:revision>44</cp:revision>
  <dcterms:created xsi:type="dcterms:W3CDTF">2018-03-06T13:27:23Z</dcterms:created>
  <dcterms:modified xsi:type="dcterms:W3CDTF">2020-03-10T21:36:29Z</dcterms:modified>
</cp:coreProperties>
</file>