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86" r:id="rId4"/>
    <p:sldId id="287" r:id="rId5"/>
    <p:sldId id="283" r:id="rId6"/>
    <p:sldId id="290" r:id="rId7"/>
    <p:sldId id="268" r:id="rId8"/>
    <p:sldId id="260" r:id="rId9"/>
    <p:sldId id="289" r:id="rId10"/>
    <p:sldId id="282" r:id="rId11"/>
    <p:sldId id="258" r:id="rId12"/>
    <p:sldId id="281" r:id="rId13"/>
    <p:sldId id="266" r:id="rId14"/>
    <p:sldId id="278" r:id="rId15"/>
    <p:sldId id="276" r:id="rId16"/>
    <p:sldId id="274" r:id="rId17"/>
    <p:sldId id="285" r:id="rId18"/>
    <p:sldId id="279" r:id="rId19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8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54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60F6D33-989D-48FB-95A3-23CC92BAAD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D3476FB-07E9-45A4-ACEF-415419C9B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6F33C8B-CCDE-4794-85E2-816657A14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5858C-62EF-4AAF-BA2D-DDC219F0F2C9}" type="datetimeFigureOut">
              <a:rPr lang="nb-NO" smtClean="0"/>
              <a:t>19.01.2023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CA63B20-D249-45DE-BD37-D7031A2A6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B72FD02-E28C-4569-9B63-72DE25641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023D-4000-4CE5-BDA9-2380BFEF506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8673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F91338B-4ECE-4668-BBC2-6D3F1A52F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8A6BF2A9-DDF2-4EF7-9AFE-F15051C066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EB3888F-1290-4947-802F-25BD77899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5858C-62EF-4AAF-BA2D-DDC219F0F2C9}" type="datetimeFigureOut">
              <a:rPr lang="nb-NO" smtClean="0"/>
              <a:t>19.01.2023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0F168AC-A8F2-4708-90F2-64122FEBF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A495270-393E-4A9B-8570-5A64E58FA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023D-4000-4CE5-BDA9-2380BFEF506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4991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1D74A254-773E-487C-A2B0-6BC5A342E6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852C6E1F-DCD2-4A39-A8CE-A680EA32C8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6146049-B60D-4D0A-925E-5C304FA53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5858C-62EF-4AAF-BA2D-DDC219F0F2C9}" type="datetimeFigureOut">
              <a:rPr lang="nb-NO" smtClean="0"/>
              <a:t>19.01.2023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2334415-E20F-4060-9482-7DF700772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E40633F-62AC-4A3A-9B28-F598052C6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023D-4000-4CE5-BDA9-2380BFEF506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6240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270BEB6-C32F-4517-B379-288341479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B592F4C-F2EC-4D0E-B483-7B4A900BA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7DFCA14-7BAE-4265-9945-13036B726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5858C-62EF-4AAF-BA2D-DDC219F0F2C9}" type="datetimeFigureOut">
              <a:rPr lang="nb-NO" smtClean="0"/>
              <a:t>19.01.2023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C669351-ED0E-43A5-A052-349188354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C0B4046-BAF8-4A98-AD1E-4347CC47C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023D-4000-4CE5-BDA9-2380BFEF506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6249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60E1043-292F-48A3-BEEA-7260986D9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4413288-C749-45A4-9932-E7D2B75B0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C26E5C7-12B8-4341-8833-9FCC4485F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5858C-62EF-4AAF-BA2D-DDC219F0F2C9}" type="datetimeFigureOut">
              <a:rPr lang="nb-NO" smtClean="0"/>
              <a:t>19.01.2023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20A0F24-D75D-43DC-8873-53EBA604F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24A2F0-5F6E-487C-A209-97C721F7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023D-4000-4CE5-BDA9-2380BFEF506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3199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6C4862B-1B58-4DA1-A984-A9D8384DD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155AADD-F31A-4C32-BDE1-24E2AB560B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814F2F8-9AAA-4218-B912-4B512354EE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BACBC61-B4A6-40C6-AA42-5FF376379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5858C-62EF-4AAF-BA2D-DDC219F0F2C9}" type="datetimeFigureOut">
              <a:rPr lang="nb-NO" smtClean="0"/>
              <a:t>19.01.2023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E05E154-270C-4012-AB14-05251D91D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0EA94DE-4720-4AFD-92BB-162BD1285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023D-4000-4CE5-BDA9-2380BFEF506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7498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EF706A-A510-47DD-8BA9-B85955222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F1892BB-D748-475F-A6EF-5547101CA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18405DC-41C1-4F2C-AF46-8CD8DC110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3923FEE9-47B4-4A60-8C70-AD02233610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CB2B554B-C389-4957-ADEC-A836F06CCD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386D66BC-571C-4712-B3E5-CCDD2E4D7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5858C-62EF-4AAF-BA2D-DDC219F0F2C9}" type="datetimeFigureOut">
              <a:rPr lang="nb-NO" smtClean="0"/>
              <a:t>19.01.2023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402A5A9D-D530-4E42-A42E-43C211280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A8532B71-37BE-47E8-9FA4-C375602DD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023D-4000-4CE5-BDA9-2380BFEF506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0823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685950E-C24C-42DE-92E1-BDCB1C269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01EB1DF-0E87-4CBA-9901-F897F0576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5858C-62EF-4AAF-BA2D-DDC219F0F2C9}" type="datetimeFigureOut">
              <a:rPr lang="nb-NO" smtClean="0"/>
              <a:t>19.01.2023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506A880-C305-4474-9F34-BADABCB8A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45C11C3-2A20-4AC1-8637-BD73BC3EE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023D-4000-4CE5-BDA9-2380BFEF506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7202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3972D0FC-50A5-4894-BDBB-03233AB81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5858C-62EF-4AAF-BA2D-DDC219F0F2C9}" type="datetimeFigureOut">
              <a:rPr lang="nb-NO" smtClean="0"/>
              <a:t>19.01.2023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5FBD7DE9-4CC6-4182-A8A3-7EBDF6E59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7A95E16-1D26-4DC2-BB26-1BFE3FC7B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023D-4000-4CE5-BDA9-2380BFEF506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7360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F7AD23-EBAA-47DF-B1BC-AF975FB8C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C3C0DE9-B775-467A-A501-D9A9384AC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E7AD308-BCD8-4FD6-B105-DAF312009A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F5D14F0-C1E5-47C1-AAF9-BDDCAFAC0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5858C-62EF-4AAF-BA2D-DDC219F0F2C9}" type="datetimeFigureOut">
              <a:rPr lang="nb-NO" smtClean="0"/>
              <a:t>19.01.2023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67D5079-72C8-4AA5-919C-EB37E0A1E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9638501-6EF4-4964-866E-966AF296E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023D-4000-4CE5-BDA9-2380BFEF506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8217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5C6B7D-775E-46B4-B15A-AE96B2E06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370C3C91-9D4E-4858-A4AD-A18D798EC2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EEA4F3C-5894-43CF-94FC-42D3FA1DF3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1F07B0B-1048-4FB6-BB85-BE8FB1215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5858C-62EF-4AAF-BA2D-DDC219F0F2C9}" type="datetimeFigureOut">
              <a:rPr lang="nb-NO" smtClean="0"/>
              <a:t>19.01.2023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CAC6392-8004-4AAD-B7F4-9FEB8D437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B684201-7A88-4E8E-B09F-C7D4C99B7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023D-4000-4CE5-BDA9-2380BFEF506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4694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CAC00FF-959F-4464-AB1E-52E7FD782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E8C70F9-4B94-458D-9FE3-F7985557C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5EC90F7-D84C-4257-93BE-43A45E46F2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858C-62EF-4AAF-BA2D-DDC219F0F2C9}" type="datetimeFigureOut">
              <a:rPr lang="nb-NO" smtClean="0"/>
              <a:t>19.01.2023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670333B-8D49-480A-81EA-E9FBA4611F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8606F89-D3D8-4F48-98F1-607C5DD385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0023D-4000-4CE5-BDA9-2380BFEF506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8722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osjektveiviseren.no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mbridge.org/core/books/cambridge-handbook-of-the-law-of-algorithms/from-legal-sources-to-programming-code/D6A122B2CF0DB96C628EDC8009A59497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3BDAE8F-D7BF-46EB-9DDC-A895053C99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sz="3600" dirty="0"/>
              <a:t>Oversikt over FINF4021</a:t>
            </a:r>
            <a:br>
              <a:rPr lang="nb-NO" sz="3600" dirty="0"/>
            </a:br>
            <a:r>
              <a:rPr lang="nb-NO" sz="3600" b="1" dirty="0">
                <a:solidFill>
                  <a:srgbClr val="7030A0"/>
                </a:solidFill>
              </a:rPr>
              <a:t>Automatisert rettsanvendelse og rettsteknologi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E00D3FAE-B0F7-4D2B-A58B-D134298C67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  <a:p>
            <a:r>
              <a:rPr lang="nb-NO" dirty="0"/>
              <a:t>Dag Wiese Schartum,</a:t>
            </a:r>
          </a:p>
          <a:p>
            <a:r>
              <a:rPr lang="nb-NO" dirty="0"/>
              <a:t>AFIN</a:t>
            </a:r>
          </a:p>
        </p:txBody>
      </p:sp>
    </p:spTree>
    <p:extLst>
      <p:ext uri="{BB962C8B-B14F-4D97-AF65-F5344CB8AC3E}">
        <p14:creationId xmlns:p14="http://schemas.microsoft.com/office/powerpoint/2010/main" val="4262819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E9E71D47-D4E5-453A-B126-57DBF3724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3898" y="3288939"/>
            <a:ext cx="20145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2000">
                <a:sym typeface="Marlett" pitchFamily="2" charset="2"/>
              </a:rPr>
              <a:t></a:t>
            </a:r>
            <a:r>
              <a:rPr lang="nb-NO" altLang="nb-NO" sz="2000"/>
              <a:t> aritmetiske</a:t>
            </a:r>
            <a:endParaRPr lang="nb-NO" altLang="nb-NO" sz="2400"/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A81FE18E-2849-4FC7-912A-8CD46D4DF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3898" y="3669939"/>
            <a:ext cx="12334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2000">
                <a:sym typeface="Marlett" pitchFamily="2" charset="2"/>
              </a:rPr>
              <a:t></a:t>
            </a:r>
            <a:r>
              <a:rPr lang="nb-NO" altLang="nb-NO" sz="2000"/>
              <a:t> logiske</a:t>
            </a:r>
            <a:endParaRPr lang="nb-NO" altLang="nb-NO" sz="2400"/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38D78398-AAB8-499D-ACD1-25173FADA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9498" y="1841138"/>
            <a:ext cx="1697038" cy="2159000"/>
          </a:xfrm>
          <a:prstGeom prst="rect">
            <a:avLst/>
          </a:prstGeom>
          <a:solidFill>
            <a:srgbClr val="FFCC6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2400"/>
          </a:p>
          <a:p>
            <a:pPr>
              <a:spcBef>
                <a:spcPct val="0"/>
              </a:spcBef>
              <a:buFontTx/>
              <a:buNone/>
            </a:pPr>
            <a:endParaRPr lang="nb-NO" altLang="nb-NO" sz="2400"/>
          </a:p>
          <a:p>
            <a:pPr>
              <a:spcBef>
                <a:spcPct val="0"/>
              </a:spcBef>
              <a:buFontTx/>
              <a:buNone/>
            </a:pPr>
            <a:r>
              <a:rPr lang="nb-NO" altLang="nb-NO" sz="1900"/>
              <a:t>Enkeltvedtak</a:t>
            </a:r>
          </a:p>
          <a:p>
            <a:pPr>
              <a:spcBef>
                <a:spcPct val="0"/>
              </a:spcBef>
              <a:buFontTx/>
              <a:buNone/>
            </a:pPr>
            <a:endParaRPr lang="nb-NO" altLang="nb-NO" sz="1900"/>
          </a:p>
          <a:p>
            <a:pPr>
              <a:spcBef>
                <a:spcPct val="0"/>
              </a:spcBef>
              <a:buFontTx/>
              <a:buNone/>
            </a:pPr>
            <a:endParaRPr lang="nb-NO" altLang="nb-NO" sz="2400"/>
          </a:p>
          <a:p>
            <a:pPr>
              <a:spcBef>
                <a:spcPct val="0"/>
              </a:spcBef>
              <a:buFontTx/>
              <a:buNone/>
            </a:pPr>
            <a:endParaRPr lang="nb-NO" altLang="nb-NO" sz="2400"/>
          </a:p>
        </p:txBody>
      </p:sp>
      <p:grpSp>
        <p:nvGrpSpPr>
          <p:cNvPr id="5" name="Group 6">
            <a:extLst>
              <a:ext uri="{FF2B5EF4-FFF2-40B4-BE49-F238E27FC236}">
                <a16:creationId xmlns:a16="http://schemas.microsoft.com/office/drawing/2014/main" id="{BBBF26EF-7B73-437E-A0F1-EEDE659E176F}"/>
              </a:ext>
            </a:extLst>
          </p:cNvPr>
          <p:cNvGrpSpPr>
            <a:grpSpLocks/>
          </p:cNvGrpSpPr>
          <p:nvPr/>
        </p:nvGrpSpPr>
        <p:grpSpPr bwMode="auto">
          <a:xfrm>
            <a:off x="4253098" y="1764939"/>
            <a:ext cx="2438400" cy="2408237"/>
            <a:chOff x="336" y="1296"/>
            <a:chExt cx="1536" cy="1517"/>
          </a:xfrm>
        </p:grpSpPr>
        <p:sp>
          <p:nvSpPr>
            <p:cNvPr id="6" name="Text Box 7">
              <a:extLst>
                <a:ext uri="{FF2B5EF4-FFF2-40B4-BE49-F238E27FC236}">
                  <a16:creationId xmlns:a16="http://schemas.microsoft.com/office/drawing/2014/main" id="{C4985887-4E6C-4CF9-8D82-1986734E8D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" y="1296"/>
              <a:ext cx="1069" cy="1517"/>
            </a:xfrm>
            <a:prstGeom prst="rect">
              <a:avLst/>
            </a:prstGeom>
            <a:solidFill>
              <a:srgbClr val="FFCC66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b-NO" altLang="nb-NO" sz="1800"/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nb-NO" altLang="nb-NO" sz="1800"/>
                <a:t>Relevant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nb-NO" altLang="nb-NO" sz="1800"/>
                <a:t>beslutnings-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nb-NO" altLang="nb-NO" sz="1800"/>
                <a:t>grunnlag;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nb-NO" altLang="nb-NO" sz="1800"/>
                <a:t>dvs opplysn.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nb-NO" altLang="nb-NO" sz="1800"/>
                <a:t>om den aktuelle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nb-NO" altLang="nb-NO" sz="1800"/>
                <a:t>personen</a:t>
              </a:r>
              <a:endParaRPr lang="nb-NO" altLang="nb-NO" sz="2400"/>
            </a:p>
            <a:p>
              <a:pPr>
                <a:spcBef>
                  <a:spcPct val="0"/>
                </a:spcBef>
                <a:buFontTx/>
                <a:buNone/>
              </a:pPr>
              <a:endParaRPr lang="nb-NO" altLang="nb-NO" sz="2400"/>
            </a:p>
          </p:txBody>
        </p:sp>
        <p:sp>
          <p:nvSpPr>
            <p:cNvPr id="7" name="Line 8">
              <a:extLst>
                <a:ext uri="{FF2B5EF4-FFF2-40B4-BE49-F238E27FC236}">
                  <a16:creationId xmlns:a16="http://schemas.microsoft.com/office/drawing/2014/main" id="{579634C0-2DFA-4CE5-921C-7550A340CA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2304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8" name="Line 13">
            <a:extLst>
              <a:ext uri="{FF2B5EF4-FFF2-40B4-BE49-F238E27FC236}">
                <a16:creationId xmlns:a16="http://schemas.microsoft.com/office/drawing/2014/main" id="{352EBF64-9C41-423D-8EA8-2D332201A177}"/>
              </a:ext>
            </a:extLst>
          </p:cNvPr>
          <p:cNvSpPr>
            <a:spLocks noChangeShapeType="1"/>
          </p:cNvSpPr>
          <p:nvPr/>
        </p:nvSpPr>
        <p:spPr bwMode="auto">
          <a:xfrm>
            <a:off x="5929498" y="2069738"/>
            <a:ext cx="3810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" name="AutoShape 14">
            <a:extLst>
              <a:ext uri="{FF2B5EF4-FFF2-40B4-BE49-F238E27FC236}">
                <a16:creationId xmlns:a16="http://schemas.microsoft.com/office/drawing/2014/main" id="{5BEBEB2F-DB92-4A91-B6A0-9E64BDF2F8D6}"/>
              </a:ext>
            </a:extLst>
          </p:cNvPr>
          <p:cNvSpPr>
            <a:spLocks/>
          </p:cNvSpPr>
          <p:nvPr/>
        </p:nvSpPr>
        <p:spPr bwMode="auto">
          <a:xfrm>
            <a:off x="8542523" y="4738326"/>
            <a:ext cx="2997200" cy="379413"/>
          </a:xfrm>
          <a:prstGeom prst="borderCallout1">
            <a:avLst>
              <a:gd name="adj1" fmla="val 30125"/>
              <a:gd name="adj2" fmla="val -2542"/>
              <a:gd name="adj3" fmla="val -204602"/>
              <a:gd name="adj4" fmla="val -13454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800"/>
              <a:t>AND, OR, NOT, </a:t>
            </a:r>
            <a:r>
              <a:rPr lang="nb-NO" altLang="nb-NO" sz="1800">
                <a:sym typeface="Symbol" panose="05050102010706020507" pitchFamily="18" charset="2"/>
              </a:rPr>
              <a:t>, </a:t>
            </a:r>
            <a:r>
              <a:rPr lang="nb-NO" altLang="nb-NO" sz="1800"/>
              <a:t>&lt;, &gt;, </a:t>
            </a:r>
            <a:r>
              <a:rPr lang="nb-NO" altLang="nb-NO" sz="1800">
                <a:sym typeface="Symbol" panose="05050102010706020507" pitchFamily="18" charset="2"/>
              </a:rPr>
              <a:t> etc</a:t>
            </a:r>
            <a:endParaRPr lang="nb-NO" altLang="nb-NO" sz="2400">
              <a:sym typeface="Symbol" panose="05050102010706020507" pitchFamily="18" charset="2"/>
            </a:endParaRPr>
          </a:p>
        </p:txBody>
      </p:sp>
      <p:sp>
        <p:nvSpPr>
          <p:cNvPr id="10" name="AutoShape 15">
            <a:extLst>
              <a:ext uri="{FF2B5EF4-FFF2-40B4-BE49-F238E27FC236}">
                <a16:creationId xmlns:a16="http://schemas.microsoft.com/office/drawing/2014/main" id="{6D4FA7C1-2339-4226-8E45-0B5A0A9EDA28}"/>
              </a:ext>
            </a:extLst>
          </p:cNvPr>
          <p:cNvSpPr>
            <a:spLocks/>
          </p:cNvSpPr>
          <p:nvPr/>
        </p:nvSpPr>
        <p:spPr bwMode="auto">
          <a:xfrm>
            <a:off x="4275323" y="4662126"/>
            <a:ext cx="1246188" cy="379413"/>
          </a:xfrm>
          <a:prstGeom prst="borderCallout1">
            <a:avLst>
              <a:gd name="adj1" fmla="val 30125"/>
              <a:gd name="adj2" fmla="val 106116"/>
              <a:gd name="adj3" fmla="val -289120"/>
              <a:gd name="adj4" fmla="val 226241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800"/>
              <a:t>+, -, /, * </a:t>
            </a:r>
            <a:r>
              <a:rPr lang="nb-NO" altLang="nb-NO" sz="1800">
                <a:sym typeface="Symbol" panose="05050102010706020507" pitchFamily="18" charset="2"/>
              </a:rPr>
              <a:t>etc</a:t>
            </a:r>
            <a:endParaRPr lang="nb-NO" altLang="nb-NO" sz="2400">
              <a:sym typeface="Symbol" panose="05050102010706020507" pitchFamily="18" charset="2"/>
            </a:endParaRPr>
          </a:p>
        </p:txBody>
      </p:sp>
      <p:grpSp>
        <p:nvGrpSpPr>
          <p:cNvPr id="11" name="Group 16">
            <a:extLst>
              <a:ext uri="{FF2B5EF4-FFF2-40B4-BE49-F238E27FC236}">
                <a16:creationId xmlns:a16="http://schemas.microsoft.com/office/drawing/2014/main" id="{365F9D8E-F154-4C22-8D29-4CDC5959E679}"/>
              </a:ext>
            </a:extLst>
          </p:cNvPr>
          <p:cNvGrpSpPr>
            <a:grpSpLocks/>
          </p:cNvGrpSpPr>
          <p:nvPr/>
        </p:nvGrpSpPr>
        <p:grpSpPr bwMode="auto">
          <a:xfrm>
            <a:off x="6850249" y="968013"/>
            <a:ext cx="1006475" cy="1027112"/>
            <a:chOff x="2054" y="1177"/>
            <a:chExt cx="634" cy="647"/>
          </a:xfrm>
        </p:grpSpPr>
        <p:sp>
          <p:nvSpPr>
            <p:cNvPr id="12" name="AutoShape 17">
              <a:extLst>
                <a:ext uri="{FF2B5EF4-FFF2-40B4-BE49-F238E27FC236}">
                  <a16:creationId xmlns:a16="http://schemas.microsoft.com/office/drawing/2014/main" id="{36E094BC-47E4-424A-80A8-41E537C1F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4" y="1177"/>
              <a:ext cx="586" cy="410"/>
            </a:xfrm>
            <a:prstGeom prst="borderCallout1">
              <a:avLst>
                <a:gd name="adj1" fmla="val 17560"/>
                <a:gd name="adj2" fmla="val -7477"/>
                <a:gd name="adj3" fmla="val 349514"/>
                <a:gd name="adj4" fmla="val -61528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b-NO" altLang="nb-NO" sz="1800"/>
                <a:t>variable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nb-NO" altLang="nb-NO" sz="1800"/>
                <a:t>faste</a:t>
              </a:r>
              <a:endParaRPr lang="nb-NO" altLang="nb-NO" sz="2400"/>
            </a:p>
          </p:txBody>
        </p:sp>
        <p:sp>
          <p:nvSpPr>
            <p:cNvPr id="13" name="Line 18">
              <a:extLst>
                <a:ext uri="{FF2B5EF4-FFF2-40B4-BE49-F238E27FC236}">
                  <a16:creationId xmlns:a16="http://schemas.microsoft.com/office/drawing/2014/main" id="{F530B44D-950F-4A3F-B103-11DF3DD03C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" y="1488"/>
              <a:ext cx="24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4" name="Group 9">
            <a:extLst>
              <a:ext uri="{FF2B5EF4-FFF2-40B4-BE49-F238E27FC236}">
                <a16:creationId xmlns:a16="http://schemas.microsoft.com/office/drawing/2014/main" id="{0B26E0E6-D34F-4813-8192-C14614AD63B0}"/>
              </a:ext>
            </a:extLst>
          </p:cNvPr>
          <p:cNvGrpSpPr>
            <a:grpSpLocks/>
          </p:cNvGrpSpPr>
          <p:nvPr/>
        </p:nvGrpSpPr>
        <p:grpSpPr bwMode="auto">
          <a:xfrm>
            <a:off x="6691498" y="2603138"/>
            <a:ext cx="3048000" cy="1828800"/>
            <a:chOff x="2016" y="1824"/>
            <a:chExt cx="1920" cy="1152"/>
          </a:xfrm>
        </p:grpSpPr>
        <p:sp>
          <p:nvSpPr>
            <p:cNvPr id="15" name="Text Box 10">
              <a:extLst>
                <a:ext uri="{FF2B5EF4-FFF2-40B4-BE49-F238E27FC236}">
                  <a16:creationId xmlns:a16="http://schemas.microsoft.com/office/drawing/2014/main" id="{A176280B-9A96-4ABD-92F8-4E67FD1758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0" y="1994"/>
              <a:ext cx="1060" cy="294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nb-NO" altLang="nb-NO" sz="2400" dirty="0"/>
                <a:t>Operasjoner</a:t>
              </a:r>
              <a:endParaRPr lang="nb-NO" altLang="nb-NO" sz="2000" dirty="0">
                <a:sym typeface="Marlett" pitchFamily="2" charset="2"/>
              </a:endParaRPr>
            </a:p>
          </p:txBody>
        </p:sp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003EC2AD-5018-4320-AC9C-94AA35939D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1824"/>
              <a:ext cx="1344" cy="1152"/>
            </a:xfrm>
            <a:prstGeom prst="rect">
              <a:avLst/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b-NO" altLang="nb-NO" sz="2400"/>
            </a:p>
          </p:txBody>
        </p:sp>
        <p:sp>
          <p:nvSpPr>
            <p:cNvPr id="17" name="Line 12">
              <a:extLst>
                <a:ext uri="{FF2B5EF4-FFF2-40B4-BE49-F238E27FC236}">
                  <a16:creationId xmlns:a16="http://schemas.microsoft.com/office/drawing/2014/main" id="{E3F9B096-5508-457D-9382-EF167C50AC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0" y="2304"/>
              <a:ext cx="576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96462264-7584-48D7-B323-5BCAB4B73720}"/>
              </a:ext>
            </a:extLst>
          </p:cNvPr>
          <p:cNvGrpSpPr/>
          <p:nvPr/>
        </p:nvGrpSpPr>
        <p:grpSpPr>
          <a:xfrm>
            <a:off x="4209675" y="5193940"/>
            <a:ext cx="7440802" cy="1091885"/>
            <a:chOff x="4209675" y="5193940"/>
            <a:chExt cx="7440802" cy="1091885"/>
          </a:xfrm>
        </p:grpSpPr>
        <p:sp>
          <p:nvSpPr>
            <p:cNvPr id="20" name="TekstSylinder 19">
              <a:extLst>
                <a:ext uri="{FF2B5EF4-FFF2-40B4-BE49-F238E27FC236}">
                  <a16:creationId xmlns:a16="http://schemas.microsoft.com/office/drawing/2014/main" id="{617A392B-054C-495A-9A04-112A7FE83B0A}"/>
                </a:ext>
              </a:extLst>
            </p:cNvPr>
            <p:cNvSpPr txBox="1"/>
            <p:nvPr/>
          </p:nvSpPr>
          <p:spPr>
            <a:xfrm>
              <a:off x="5037667" y="5639494"/>
              <a:ext cx="5850466" cy="6463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b-NO" dirty="0"/>
                <a:t>Hvilke krav stiller personvernregelverket og forvaltnings-lovgivning til saksbehandlingen?</a:t>
              </a:r>
            </a:p>
          </p:txBody>
        </p:sp>
        <p:sp>
          <p:nvSpPr>
            <p:cNvPr id="23" name="Høyre klammeparentes 22">
              <a:extLst>
                <a:ext uri="{FF2B5EF4-FFF2-40B4-BE49-F238E27FC236}">
                  <a16:creationId xmlns:a16="http://schemas.microsoft.com/office/drawing/2014/main" id="{D75376BA-B20F-4633-B8F6-6A80362C2E70}"/>
                </a:ext>
              </a:extLst>
            </p:cNvPr>
            <p:cNvSpPr/>
            <p:nvPr/>
          </p:nvSpPr>
          <p:spPr>
            <a:xfrm rot="5400000">
              <a:off x="7701476" y="1702139"/>
              <a:ext cx="457200" cy="7440802"/>
            </a:xfrm>
            <a:prstGeom prst="rightBrace">
              <a:avLst>
                <a:gd name="adj1" fmla="val 0"/>
                <a:gd name="adj2" fmla="val 50256"/>
              </a:avLst>
            </a:prstGeom>
            <a:ln w="254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30" name="Gruppe 29">
            <a:extLst>
              <a:ext uri="{FF2B5EF4-FFF2-40B4-BE49-F238E27FC236}">
                <a16:creationId xmlns:a16="http://schemas.microsoft.com/office/drawing/2014/main" id="{0BDAA941-95DF-4ADE-932C-C96F8468FE0E}"/>
              </a:ext>
            </a:extLst>
          </p:cNvPr>
          <p:cNvGrpSpPr/>
          <p:nvPr/>
        </p:nvGrpSpPr>
        <p:grpSpPr>
          <a:xfrm>
            <a:off x="8077386" y="315100"/>
            <a:ext cx="3613828" cy="2262341"/>
            <a:chOff x="8077386" y="315100"/>
            <a:chExt cx="3613828" cy="2262341"/>
          </a:xfrm>
        </p:grpSpPr>
        <p:sp>
          <p:nvSpPr>
            <p:cNvPr id="25" name="TekstSylinder 24">
              <a:extLst>
                <a:ext uri="{FF2B5EF4-FFF2-40B4-BE49-F238E27FC236}">
                  <a16:creationId xmlns:a16="http://schemas.microsoft.com/office/drawing/2014/main" id="{FA0DB13A-12E3-42A0-90A2-CFCEFFF6EC1F}"/>
                </a:ext>
              </a:extLst>
            </p:cNvPr>
            <p:cNvSpPr txBox="1"/>
            <p:nvPr/>
          </p:nvSpPr>
          <p:spPr>
            <a:xfrm>
              <a:off x="8140242" y="315100"/>
              <a:ext cx="3550972" cy="1200329"/>
            </a:xfrm>
            <a:prstGeom prst="rect">
              <a:avLst/>
            </a:prstGeom>
            <a:solidFill>
              <a:srgbClr val="99FF33"/>
            </a:solidFill>
          </p:spPr>
          <p:txBody>
            <a:bodyPr wrap="none" rtlCol="0">
              <a:spAutoFit/>
            </a:bodyPr>
            <a:lstStyle/>
            <a:p>
              <a:r>
                <a:rPr lang="nb-NO" dirty="0"/>
                <a:t>Særlovgivning er avgjørende for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b-NO" dirty="0"/>
                <a:t>hvilke vilkår som må oppfylles og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b-NO" dirty="0"/>
                <a:t>hvordan skatte/ytelsen mv. skal</a:t>
              </a:r>
            </a:p>
            <a:p>
              <a:r>
                <a:rPr lang="nb-NO" dirty="0"/>
                <a:t>     beregnes</a:t>
              </a:r>
            </a:p>
          </p:txBody>
        </p: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76D2C5EA-2E12-44E1-9F57-EBCC3955EF65}"/>
                </a:ext>
              </a:extLst>
            </p:cNvPr>
            <p:cNvCxnSpPr/>
            <p:nvPr/>
          </p:nvCxnSpPr>
          <p:spPr>
            <a:xfrm flipH="1">
              <a:off x="8077386" y="1510937"/>
              <a:ext cx="560677" cy="1066504"/>
            </a:xfrm>
            <a:prstGeom prst="line">
              <a:avLst/>
            </a:prstGeom>
            <a:ln w="25400">
              <a:solidFill>
                <a:srgbClr val="99FF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e 17">
            <a:extLst>
              <a:ext uri="{FF2B5EF4-FFF2-40B4-BE49-F238E27FC236}">
                <a16:creationId xmlns:a16="http://schemas.microsoft.com/office/drawing/2014/main" id="{C517B0C2-D96B-44FF-BBC9-30F3074F07C7}"/>
              </a:ext>
            </a:extLst>
          </p:cNvPr>
          <p:cNvGrpSpPr/>
          <p:nvPr/>
        </p:nvGrpSpPr>
        <p:grpSpPr>
          <a:xfrm>
            <a:off x="288420" y="2458973"/>
            <a:ext cx="3964679" cy="1477328"/>
            <a:chOff x="288420" y="2458973"/>
            <a:chExt cx="3964679" cy="1477328"/>
          </a:xfrm>
        </p:grpSpPr>
        <p:sp>
          <p:nvSpPr>
            <p:cNvPr id="19" name="TekstSylinder 18">
              <a:extLst>
                <a:ext uri="{FF2B5EF4-FFF2-40B4-BE49-F238E27FC236}">
                  <a16:creationId xmlns:a16="http://schemas.microsoft.com/office/drawing/2014/main" id="{36412DE8-CCBC-4F78-9CEE-CD63585650B7}"/>
                </a:ext>
              </a:extLst>
            </p:cNvPr>
            <p:cNvSpPr txBox="1"/>
            <p:nvPr/>
          </p:nvSpPr>
          <p:spPr>
            <a:xfrm>
              <a:off x="288420" y="2458973"/>
              <a:ext cx="3161635" cy="1477328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nb-NO" dirty="0"/>
                <a:t>Særlovgivning er avgjørende for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b-NO" dirty="0"/>
                <a:t>hvordan faktum skal forstås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nb-NO" dirty="0"/>
                <a:t>Hva betyr f.eks. «forsørger»,</a:t>
              </a:r>
              <a:br>
                <a:rPr lang="nb-NO" dirty="0"/>
              </a:br>
              <a:r>
                <a:rPr lang="nb-NO" dirty="0"/>
                <a:t>«inntekt», «samboer»,</a:t>
              </a:r>
              <a:br>
                <a:rPr lang="nb-NO" dirty="0"/>
              </a:br>
              <a:r>
                <a:rPr lang="nb-NO" dirty="0"/>
                <a:t>«bosatt i Norge» mv.</a:t>
              </a:r>
            </a:p>
          </p:txBody>
        </p: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3484DA26-51D7-4F67-B7A3-489961DC6D04}"/>
                </a:ext>
              </a:extLst>
            </p:cNvPr>
            <p:cNvCxnSpPr>
              <a:stCxn id="19" idx="3"/>
            </p:cNvCxnSpPr>
            <p:nvPr/>
          </p:nvCxnSpPr>
          <p:spPr>
            <a:xfrm flipV="1">
              <a:off x="3450055" y="2873016"/>
              <a:ext cx="803044" cy="324621"/>
            </a:xfrm>
            <a:prstGeom prst="line">
              <a:avLst/>
            </a:prstGeom>
            <a:ln w="254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9935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2A3AFAA0-4EA5-4A64-B84F-791050A57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0057" y="1699037"/>
            <a:ext cx="5053129" cy="2928138"/>
          </a:xfrm>
          <a:prstGeom prst="rect">
            <a:avLst/>
          </a:prstGeom>
        </p:spPr>
      </p:pic>
      <p:grpSp>
        <p:nvGrpSpPr>
          <p:cNvPr id="7" name="Gruppe 6">
            <a:extLst>
              <a:ext uri="{FF2B5EF4-FFF2-40B4-BE49-F238E27FC236}">
                <a16:creationId xmlns:a16="http://schemas.microsoft.com/office/drawing/2014/main" id="{38514759-760A-4EF8-9D90-CAE935F4FCA7}"/>
              </a:ext>
            </a:extLst>
          </p:cNvPr>
          <p:cNvGrpSpPr/>
          <p:nvPr/>
        </p:nvGrpSpPr>
        <p:grpSpPr>
          <a:xfrm>
            <a:off x="348510" y="332464"/>
            <a:ext cx="3417732" cy="6402981"/>
            <a:chOff x="348510" y="332464"/>
            <a:chExt cx="3417732" cy="6402981"/>
          </a:xfrm>
        </p:grpSpPr>
        <p:grpSp>
          <p:nvGrpSpPr>
            <p:cNvPr id="7189" name="Gruppe 7188">
              <a:extLst>
                <a:ext uri="{FF2B5EF4-FFF2-40B4-BE49-F238E27FC236}">
                  <a16:creationId xmlns:a16="http://schemas.microsoft.com/office/drawing/2014/main" id="{4324A148-71BA-4A82-836C-99012BD1015B}"/>
                </a:ext>
              </a:extLst>
            </p:cNvPr>
            <p:cNvGrpSpPr/>
            <p:nvPr/>
          </p:nvGrpSpPr>
          <p:grpSpPr>
            <a:xfrm>
              <a:off x="424073" y="2378028"/>
              <a:ext cx="3136160" cy="1050773"/>
              <a:chOff x="424073" y="2378028"/>
              <a:chExt cx="3136160" cy="1050773"/>
            </a:xfrm>
          </p:grpSpPr>
          <p:pic>
            <p:nvPicPr>
              <p:cNvPr id="10" name="Bilde 9">
                <a:extLst>
                  <a:ext uri="{FF2B5EF4-FFF2-40B4-BE49-F238E27FC236}">
                    <a16:creationId xmlns:a16="http://schemas.microsoft.com/office/drawing/2014/main" id="{E1A006C0-B239-42D6-B764-D25317B6AF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50737" y="2378028"/>
                <a:ext cx="1358396" cy="787150"/>
              </a:xfrm>
              <a:prstGeom prst="rect">
                <a:avLst/>
              </a:prstGeom>
            </p:spPr>
          </p:pic>
          <p:cxnSp>
            <p:nvCxnSpPr>
              <p:cNvPr id="38" name="Rett pilkobling 37">
                <a:extLst>
                  <a:ext uri="{FF2B5EF4-FFF2-40B4-BE49-F238E27FC236}">
                    <a16:creationId xmlns:a16="http://schemas.microsoft.com/office/drawing/2014/main" id="{5C29DC1E-819D-44A1-AAD5-2052199708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83177" y="2835029"/>
                <a:ext cx="1577056" cy="52061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kstSylinder 26">
                <a:extLst>
                  <a:ext uri="{FF2B5EF4-FFF2-40B4-BE49-F238E27FC236}">
                    <a16:creationId xmlns:a16="http://schemas.microsoft.com/office/drawing/2014/main" id="{418F9CA3-FC30-4A39-963E-95D9958C0B7D}"/>
                  </a:ext>
                </a:extLst>
              </p:cNvPr>
              <p:cNvSpPr txBox="1"/>
              <p:nvPr/>
            </p:nvSpPr>
            <p:spPr>
              <a:xfrm>
                <a:off x="424073" y="3121024"/>
                <a:ext cx="17810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400" dirty="0"/>
                  <a:t>Forvaltningsorganer</a:t>
                </a:r>
              </a:p>
            </p:txBody>
          </p:sp>
        </p:grpSp>
        <p:grpSp>
          <p:nvGrpSpPr>
            <p:cNvPr id="7190" name="Gruppe 7189">
              <a:extLst>
                <a:ext uri="{FF2B5EF4-FFF2-40B4-BE49-F238E27FC236}">
                  <a16:creationId xmlns:a16="http://schemas.microsoft.com/office/drawing/2014/main" id="{D37C5837-68B6-4C91-BCB9-6D530605A31E}"/>
                </a:ext>
              </a:extLst>
            </p:cNvPr>
            <p:cNvGrpSpPr/>
            <p:nvPr/>
          </p:nvGrpSpPr>
          <p:grpSpPr>
            <a:xfrm>
              <a:off x="426097" y="3393027"/>
              <a:ext cx="3134136" cy="1173460"/>
              <a:chOff x="426097" y="3393027"/>
              <a:chExt cx="3134136" cy="1173460"/>
            </a:xfrm>
          </p:grpSpPr>
          <p:pic>
            <p:nvPicPr>
              <p:cNvPr id="12" name="Bilde 11">
                <a:extLst>
                  <a:ext uri="{FF2B5EF4-FFF2-40B4-BE49-F238E27FC236}">
                    <a16:creationId xmlns:a16="http://schemas.microsoft.com/office/drawing/2014/main" id="{26BAC3F8-60F4-4122-BD0E-6FB90B9341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6818" y="3486390"/>
                <a:ext cx="1359526" cy="786452"/>
              </a:xfrm>
              <a:prstGeom prst="rect">
                <a:avLst/>
              </a:prstGeom>
            </p:spPr>
          </p:pic>
          <p:cxnSp>
            <p:nvCxnSpPr>
              <p:cNvPr id="40" name="Rett pilkobling 39">
                <a:extLst>
                  <a:ext uri="{FF2B5EF4-FFF2-40B4-BE49-F238E27FC236}">
                    <a16:creationId xmlns:a16="http://schemas.microsoft.com/office/drawing/2014/main" id="{C31484AF-0D88-4160-911E-CF09DBF4A45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983177" y="3393027"/>
                <a:ext cx="1577056" cy="579004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kstSylinder 27">
                <a:extLst>
                  <a:ext uri="{FF2B5EF4-FFF2-40B4-BE49-F238E27FC236}">
                    <a16:creationId xmlns:a16="http://schemas.microsoft.com/office/drawing/2014/main" id="{6941F963-CEE8-4ABE-8274-682F01CDD2D7}"/>
                  </a:ext>
                </a:extLst>
              </p:cNvPr>
              <p:cNvSpPr txBox="1"/>
              <p:nvPr/>
            </p:nvSpPr>
            <p:spPr>
              <a:xfrm>
                <a:off x="426097" y="4258710"/>
                <a:ext cx="17810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400" dirty="0"/>
                  <a:t>Private virksomheter</a:t>
                </a:r>
              </a:p>
            </p:txBody>
          </p:sp>
        </p:grpSp>
        <p:grpSp>
          <p:nvGrpSpPr>
            <p:cNvPr id="7181" name="Gruppe 7180">
              <a:extLst>
                <a:ext uri="{FF2B5EF4-FFF2-40B4-BE49-F238E27FC236}">
                  <a16:creationId xmlns:a16="http://schemas.microsoft.com/office/drawing/2014/main" id="{8B2758C9-B210-4875-ABF5-6D37F8D7ABBF}"/>
                </a:ext>
              </a:extLst>
            </p:cNvPr>
            <p:cNvGrpSpPr/>
            <p:nvPr/>
          </p:nvGrpSpPr>
          <p:grpSpPr>
            <a:xfrm>
              <a:off x="348510" y="1280058"/>
              <a:ext cx="3211723" cy="1386942"/>
              <a:chOff x="348510" y="1280058"/>
              <a:chExt cx="3211723" cy="1386942"/>
            </a:xfrm>
          </p:grpSpPr>
          <p:pic>
            <p:nvPicPr>
              <p:cNvPr id="13" name="Bilde 12">
                <a:extLst>
                  <a:ext uri="{FF2B5EF4-FFF2-40B4-BE49-F238E27FC236}">
                    <a16:creationId xmlns:a16="http://schemas.microsoft.com/office/drawing/2014/main" id="{CB55D803-E1F7-4008-ADA2-448206E63C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8510" y="1280058"/>
                <a:ext cx="837958" cy="837958"/>
              </a:xfrm>
              <a:prstGeom prst="rect">
                <a:avLst/>
              </a:prstGeom>
            </p:spPr>
          </p:pic>
          <p:cxnSp>
            <p:nvCxnSpPr>
              <p:cNvPr id="19" name="Rett pilkobling 18">
                <a:extLst>
                  <a:ext uri="{FF2B5EF4-FFF2-40B4-BE49-F238E27FC236}">
                    <a16:creationId xmlns:a16="http://schemas.microsoft.com/office/drawing/2014/main" id="{3A5CEE5D-866B-4D89-A739-D9FF82B76505}"/>
                  </a:ext>
                </a:extLst>
              </p:cNvPr>
              <p:cNvCxnSpPr/>
              <p:nvPr/>
            </p:nvCxnSpPr>
            <p:spPr>
              <a:xfrm>
                <a:off x="1134533" y="1811867"/>
                <a:ext cx="2425700" cy="855133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kstSylinder 28">
                <a:extLst>
                  <a:ext uri="{FF2B5EF4-FFF2-40B4-BE49-F238E27FC236}">
                    <a16:creationId xmlns:a16="http://schemas.microsoft.com/office/drawing/2014/main" id="{95ED2A64-549C-4620-9B34-F2D90EABFE71}"/>
                  </a:ext>
                </a:extLst>
              </p:cNvPr>
              <p:cNvSpPr txBox="1"/>
              <p:nvPr/>
            </p:nvSpPr>
            <p:spPr>
              <a:xfrm>
                <a:off x="482265" y="2043429"/>
                <a:ext cx="154612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400" dirty="0"/>
                  <a:t>Innbyggere/parter</a:t>
                </a:r>
              </a:p>
            </p:txBody>
          </p:sp>
        </p:grpSp>
        <p:grpSp>
          <p:nvGrpSpPr>
            <p:cNvPr id="7192" name="Gruppe 7191">
              <a:extLst>
                <a:ext uri="{FF2B5EF4-FFF2-40B4-BE49-F238E27FC236}">
                  <a16:creationId xmlns:a16="http://schemas.microsoft.com/office/drawing/2014/main" id="{6B5B724E-D067-4311-BACD-E66A832D2255}"/>
                </a:ext>
              </a:extLst>
            </p:cNvPr>
            <p:cNvGrpSpPr/>
            <p:nvPr/>
          </p:nvGrpSpPr>
          <p:grpSpPr>
            <a:xfrm>
              <a:off x="424073" y="332464"/>
              <a:ext cx="3342169" cy="6402981"/>
              <a:chOff x="424073" y="332464"/>
              <a:chExt cx="3342169" cy="6402981"/>
            </a:xfrm>
          </p:grpSpPr>
          <p:pic>
            <p:nvPicPr>
              <p:cNvPr id="14" name="Bilde 13">
                <a:extLst>
                  <a:ext uri="{FF2B5EF4-FFF2-40B4-BE49-F238E27FC236}">
                    <a16:creationId xmlns:a16="http://schemas.microsoft.com/office/drawing/2014/main" id="{FCBE296A-E4FF-4996-AAFF-A78DC0C9C3D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50357" t="50000" r="1327" b="2200"/>
              <a:stretch/>
            </p:blipFill>
            <p:spPr>
              <a:xfrm>
                <a:off x="424073" y="5399941"/>
                <a:ext cx="1664658" cy="1133717"/>
              </a:xfrm>
              <a:prstGeom prst="rect">
                <a:avLst/>
              </a:prstGeom>
            </p:spPr>
          </p:pic>
          <p:pic>
            <p:nvPicPr>
              <p:cNvPr id="16" name="Bilde 15">
                <a:extLst>
                  <a:ext uri="{FF2B5EF4-FFF2-40B4-BE49-F238E27FC236}">
                    <a16:creationId xmlns:a16="http://schemas.microsoft.com/office/drawing/2014/main" id="{96E474EC-C947-408C-B303-A507BAAB80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86468" y="332464"/>
                <a:ext cx="1120419" cy="984831"/>
              </a:xfrm>
              <a:prstGeom prst="rect">
                <a:avLst/>
              </a:prstGeom>
            </p:spPr>
          </p:pic>
          <p:cxnSp>
            <p:nvCxnSpPr>
              <p:cNvPr id="42" name="Rett pilkobling 41">
                <a:extLst>
                  <a:ext uri="{FF2B5EF4-FFF2-40B4-BE49-F238E27FC236}">
                    <a16:creationId xmlns:a16="http://schemas.microsoft.com/office/drawing/2014/main" id="{3ED33B99-6628-4EAE-81A5-1D948FC48DDB}"/>
                  </a:ext>
                </a:extLst>
              </p:cNvPr>
              <p:cNvCxnSpPr>
                <a:cxnSpLocks/>
                <a:stCxn id="14" idx="3"/>
              </p:cNvCxnSpPr>
              <p:nvPr/>
            </p:nvCxnSpPr>
            <p:spPr>
              <a:xfrm flipV="1">
                <a:off x="2088731" y="3970912"/>
                <a:ext cx="1677511" cy="1995888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ett pilkobling 44">
                <a:extLst>
                  <a:ext uri="{FF2B5EF4-FFF2-40B4-BE49-F238E27FC236}">
                    <a16:creationId xmlns:a16="http://schemas.microsoft.com/office/drawing/2014/main" id="{96861DF3-0C88-423B-9307-C09F31E180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46104" y="1141039"/>
                <a:ext cx="1214129" cy="1236989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TekstSylinder 29">
                <a:extLst>
                  <a:ext uri="{FF2B5EF4-FFF2-40B4-BE49-F238E27FC236}">
                    <a16:creationId xmlns:a16="http://schemas.microsoft.com/office/drawing/2014/main" id="{9FB6361C-43C9-4340-91F4-A478BF309E64}"/>
                  </a:ext>
                </a:extLst>
              </p:cNvPr>
              <p:cNvSpPr txBox="1"/>
              <p:nvPr/>
            </p:nvSpPr>
            <p:spPr>
              <a:xfrm>
                <a:off x="1134533" y="1310655"/>
                <a:ext cx="10676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400" dirty="0"/>
                  <a:t>Sensorer</a:t>
                </a:r>
              </a:p>
            </p:txBody>
          </p:sp>
          <p:sp>
            <p:nvSpPr>
              <p:cNvPr id="31" name="TekstSylinder 30">
                <a:extLst>
                  <a:ext uri="{FF2B5EF4-FFF2-40B4-BE49-F238E27FC236}">
                    <a16:creationId xmlns:a16="http://schemas.microsoft.com/office/drawing/2014/main" id="{D8F87168-6BE2-4FB6-91E3-08CA7186F3B3}"/>
                  </a:ext>
                </a:extLst>
              </p:cNvPr>
              <p:cNvSpPr txBox="1"/>
              <p:nvPr/>
            </p:nvSpPr>
            <p:spPr>
              <a:xfrm>
                <a:off x="424073" y="6427668"/>
                <a:ext cx="106766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400" dirty="0"/>
                  <a:t>Sensorer</a:t>
                </a:r>
              </a:p>
            </p:txBody>
          </p:sp>
        </p:grpSp>
        <p:grpSp>
          <p:nvGrpSpPr>
            <p:cNvPr id="7191" name="Gruppe 7190">
              <a:extLst>
                <a:ext uri="{FF2B5EF4-FFF2-40B4-BE49-F238E27FC236}">
                  <a16:creationId xmlns:a16="http://schemas.microsoft.com/office/drawing/2014/main" id="{427241C4-939E-4E06-9EC7-879F0DB8256B}"/>
                </a:ext>
              </a:extLst>
            </p:cNvPr>
            <p:cNvGrpSpPr/>
            <p:nvPr/>
          </p:nvGrpSpPr>
          <p:grpSpPr>
            <a:xfrm>
              <a:off x="426097" y="3662735"/>
              <a:ext cx="3169222" cy="1770824"/>
              <a:chOff x="424073" y="3698153"/>
              <a:chExt cx="3169222" cy="1770824"/>
            </a:xfrm>
          </p:grpSpPr>
          <p:pic>
            <p:nvPicPr>
              <p:cNvPr id="7172" name="Bilde 7171">
                <a:extLst>
                  <a:ext uri="{FF2B5EF4-FFF2-40B4-BE49-F238E27FC236}">
                    <a16:creationId xmlns:a16="http://schemas.microsoft.com/office/drawing/2014/main" id="{4B9B3181-0B6D-4086-9CF2-5AD8216939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6993" y="4583825"/>
                <a:ext cx="1212477" cy="647708"/>
              </a:xfrm>
              <a:prstGeom prst="rect">
                <a:avLst/>
              </a:prstGeom>
            </p:spPr>
          </p:pic>
          <p:sp>
            <p:nvSpPr>
              <p:cNvPr id="7174" name="TekstSylinder 7173">
                <a:extLst>
                  <a:ext uri="{FF2B5EF4-FFF2-40B4-BE49-F238E27FC236}">
                    <a16:creationId xmlns:a16="http://schemas.microsoft.com/office/drawing/2014/main" id="{676E9AE9-B312-4E3B-9A41-CCD558E388E3}"/>
                  </a:ext>
                </a:extLst>
              </p:cNvPr>
              <p:cNvSpPr txBox="1"/>
              <p:nvPr/>
            </p:nvSpPr>
            <p:spPr>
              <a:xfrm>
                <a:off x="424073" y="5161200"/>
                <a:ext cx="11696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400" dirty="0"/>
                  <a:t>Fellesregistre</a:t>
                </a:r>
              </a:p>
            </p:txBody>
          </p:sp>
          <p:cxnSp>
            <p:nvCxnSpPr>
              <p:cNvPr id="74" name="Rett pilkobling 73">
                <a:extLst>
                  <a:ext uri="{FF2B5EF4-FFF2-40B4-BE49-F238E27FC236}">
                    <a16:creationId xmlns:a16="http://schemas.microsoft.com/office/drawing/2014/main" id="{D6EC118A-B2CC-42F5-9C72-F441A4B5C38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87871" y="3698153"/>
                <a:ext cx="1805424" cy="1218524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" name="Gruppe 8">
            <a:extLst>
              <a:ext uri="{FF2B5EF4-FFF2-40B4-BE49-F238E27FC236}">
                <a16:creationId xmlns:a16="http://schemas.microsoft.com/office/drawing/2014/main" id="{3CBE3928-966D-4655-9D49-C709032EAF43}"/>
              </a:ext>
            </a:extLst>
          </p:cNvPr>
          <p:cNvGrpSpPr/>
          <p:nvPr/>
        </p:nvGrpSpPr>
        <p:grpSpPr>
          <a:xfrm>
            <a:off x="8817657" y="815267"/>
            <a:ext cx="2948246" cy="4416266"/>
            <a:chOff x="8817657" y="815267"/>
            <a:chExt cx="2948246" cy="4416266"/>
          </a:xfrm>
        </p:grpSpPr>
        <p:grpSp>
          <p:nvGrpSpPr>
            <p:cNvPr id="4" name="Gruppe 3">
              <a:extLst>
                <a:ext uri="{FF2B5EF4-FFF2-40B4-BE49-F238E27FC236}">
                  <a16:creationId xmlns:a16="http://schemas.microsoft.com/office/drawing/2014/main" id="{068D2546-091B-4888-97CB-10FF7DBCB888}"/>
                </a:ext>
              </a:extLst>
            </p:cNvPr>
            <p:cNvGrpSpPr/>
            <p:nvPr/>
          </p:nvGrpSpPr>
          <p:grpSpPr>
            <a:xfrm>
              <a:off x="8820319" y="1913237"/>
              <a:ext cx="2945584" cy="1050773"/>
              <a:chOff x="8820319" y="1913237"/>
              <a:chExt cx="2945584" cy="1050773"/>
            </a:xfrm>
          </p:grpSpPr>
          <p:pic>
            <p:nvPicPr>
              <p:cNvPr id="56" name="Bilde 55">
                <a:extLst>
                  <a:ext uri="{FF2B5EF4-FFF2-40B4-BE49-F238E27FC236}">
                    <a16:creationId xmlns:a16="http://schemas.microsoft.com/office/drawing/2014/main" id="{A1D6E184-28CA-4E69-90DE-BAAA2ED02E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111526" y="1913237"/>
                <a:ext cx="1358396" cy="787150"/>
              </a:xfrm>
              <a:prstGeom prst="rect">
                <a:avLst/>
              </a:prstGeom>
            </p:spPr>
          </p:pic>
          <p:cxnSp>
            <p:nvCxnSpPr>
              <p:cNvPr id="60" name="Rett pilkobling 59">
                <a:extLst>
                  <a:ext uri="{FF2B5EF4-FFF2-40B4-BE49-F238E27FC236}">
                    <a16:creationId xmlns:a16="http://schemas.microsoft.com/office/drawing/2014/main" id="{FCF16124-0910-48FE-B5DE-4047259C43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20319" y="2578665"/>
                <a:ext cx="1158494" cy="52752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kstSylinder 62">
                <a:extLst>
                  <a:ext uri="{FF2B5EF4-FFF2-40B4-BE49-F238E27FC236}">
                    <a16:creationId xmlns:a16="http://schemas.microsoft.com/office/drawing/2014/main" id="{A9CDD9B0-207A-47E4-B3F4-64E7AF08C6C7}"/>
                  </a:ext>
                </a:extLst>
              </p:cNvPr>
              <p:cNvSpPr txBox="1"/>
              <p:nvPr/>
            </p:nvSpPr>
            <p:spPr>
              <a:xfrm>
                <a:off x="9984862" y="2656233"/>
                <a:ext cx="17810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400" dirty="0"/>
                  <a:t>Forvaltningsorganer</a:t>
                </a:r>
              </a:p>
            </p:txBody>
          </p:sp>
        </p:grpSp>
        <p:grpSp>
          <p:nvGrpSpPr>
            <p:cNvPr id="3" name="Gruppe 2">
              <a:extLst>
                <a:ext uri="{FF2B5EF4-FFF2-40B4-BE49-F238E27FC236}">
                  <a16:creationId xmlns:a16="http://schemas.microsoft.com/office/drawing/2014/main" id="{6FA0F1F8-94A5-480A-9198-EF393C5767AB}"/>
                </a:ext>
              </a:extLst>
            </p:cNvPr>
            <p:cNvGrpSpPr/>
            <p:nvPr/>
          </p:nvGrpSpPr>
          <p:grpSpPr>
            <a:xfrm>
              <a:off x="8817657" y="815267"/>
              <a:ext cx="2771522" cy="1622032"/>
              <a:chOff x="8817657" y="815267"/>
              <a:chExt cx="2771522" cy="1622032"/>
            </a:xfrm>
          </p:grpSpPr>
          <p:pic>
            <p:nvPicPr>
              <p:cNvPr id="58" name="Bilde 57">
                <a:extLst>
                  <a:ext uri="{FF2B5EF4-FFF2-40B4-BE49-F238E27FC236}">
                    <a16:creationId xmlns:a16="http://schemas.microsoft.com/office/drawing/2014/main" id="{6F0410DF-5068-4B1B-AAC4-009737ADD1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09299" y="815267"/>
                <a:ext cx="837958" cy="837958"/>
              </a:xfrm>
              <a:prstGeom prst="rect">
                <a:avLst/>
              </a:prstGeom>
            </p:spPr>
          </p:pic>
          <p:cxnSp>
            <p:nvCxnSpPr>
              <p:cNvPr id="59" name="Rett pilkobling 58">
                <a:extLst>
                  <a:ext uri="{FF2B5EF4-FFF2-40B4-BE49-F238E27FC236}">
                    <a16:creationId xmlns:a16="http://schemas.microsoft.com/office/drawing/2014/main" id="{BA5C5BC1-84C2-46DB-AA3A-CE24E54AEAD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817657" y="1560209"/>
                <a:ext cx="1225397" cy="877090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kstSylinder 64">
                <a:extLst>
                  <a:ext uri="{FF2B5EF4-FFF2-40B4-BE49-F238E27FC236}">
                    <a16:creationId xmlns:a16="http://schemas.microsoft.com/office/drawing/2014/main" id="{0910040E-748A-414D-B290-36E431FC1151}"/>
                  </a:ext>
                </a:extLst>
              </p:cNvPr>
              <p:cNvSpPr txBox="1"/>
              <p:nvPr/>
            </p:nvSpPr>
            <p:spPr>
              <a:xfrm>
                <a:off x="10043054" y="1578638"/>
                <a:ext cx="154612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400" dirty="0"/>
                  <a:t>Innbyggere/parter</a:t>
                </a:r>
              </a:p>
            </p:txBody>
          </p:sp>
        </p:grpSp>
        <p:grpSp>
          <p:nvGrpSpPr>
            <p:cNvPr id="6" name="Gruppe 5">
              <a:extLst>
                <a:ext uri="{FF2B5EF4-FFF2-40B4-BE49-F238E27FC236}">
                  <a16:creationId xmlns:a16="http://schemas.microsoft.com/office/drawing/2014/main" id="{8308AFD2-0434-4FFC-8F5D-ADCF30418BDF}"/>
                </a:ext>
              </a:extLst>
            </p:cNvPr>
            <p:cNvGrpSpPr/>
            <p:nvPr/>
          </p:nvGrpSpPr>
          <p:grpSpPr>
            <a:xfrm>
              <a:off x="8820319" y="3515547"/>
              <a:ext cx="2501476" cy="1715986"/>
              <a:chOff x="8820319" y="3515547"/>
              <a:chExt cx="2501476" cy="1715986"/>
            </a:xfrm>
          </p:grpSpPr>
          <p:cxnSp>
            <p:nvCxnSpPr>
              <p:cNvPr id="61" name="Rett pilkobling 60">
                <a:extLst>
                  <a:ext uri="{FF2B5EF4-FFF2-40B4-BE49-F238E27FC236}">
                    <a16:creationId xmlns:a16="http://schemas.microsoft.com/office/drawing/2014/main" id="{12E9AA72-2432-4CBB-9EFB-F2569A4033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20319" y="3515547"/>
                <a:ext cx="1222735" cy="996542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176" name="Bilde 7175">
                <a:extLst>
                  <a:ext uri="{FF2B5EF4-FFF2-40B4-BE49-F238E27FC236}">
                    <a16:creationId xmlns:a16="http://schemas.microsoft.com/office/drawing/2014/main" id="{D3893BFB-14E8-4839-85EA-9CCE608A4A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109318" y="4346381"/>
                <a:ext cx="1212477" cy="647708"/>
              </a:xfrm>
              <a:prstGeom prst="rect">
                <a:avLst/>
              </a:prstGeom>
            </p:spPr>
          </p:pic>
          <p:sp>
            <p:nvSpPr>
              <p:cNvPr id="7177" name="TekstSylinder 7176">
                <a:extLst>
                  <a:ext uri="{FF2B5EF4-FFF2-40B4-BE49-F238E27FC236}">
                    <a16:creationId xmlns:a16="http://schemas.microsoft.com/office/drawing/2014/main" id="{C8B4B475-0F55-4529-8A52-282DD2058EFC}"/>
                  </a:ext>
                </a:extLst>
              </p:cNvPr>
              <p:cNvSpPr txBox="1"/>
              <p:nvPr/>
            </p:nvSpPr>
            <p:spPr>
              <a:xfrm>
                <a:off x="10026398" y="4923756"/>
                <a:ext cx="116967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400" dirty="0"/>
                  <a:t>Fellesregistre</a:t>
                </a:r>
              </a:p>
            </p:txBody>
          </p:sp>
        </p:grpSp>
        <p:grpSp>
          <p:nvGrpSpPr>
            <p:cNvPr id="5" name="Gruppe 4">
              <a:extLst>
                <a:ext uri="{FF2B5EF4-FFF2-40B4-BE49-F238E27FC236}">
                  <a16:creationId xmlns:a16="http://schemas.microsoft.com/office/drawing/2014/main" id="{56C39C3A-80BF-42EC-AD44-7ED73D80B256}"/>
                </a:ext>
              </a:extLst>
            </p:cNvPr>
            <p:cNvGrpSpPr/>
            <p:nvPr/>
          </p:nvGrpSpPr>
          <p:grpSpPr>
            <a:xfrm>
              <a:off x="8817657" y="3112723"/>
              <a:ext cx="2948246" cy="1094830"/>
              <a:chOff x="8817657" y="3112723"/>
              <a:chExt cx="2948246" cy="1094830"/>
            </a:xfrm>
          </p:grpSpPr>
          <p:pic>
            <p:nvPicPr>
              <p:cNvPr id="57" name="Bilde 56">
                <a:extLst>
                  <a:ext uri="{FF2B5EF4-FFF2-40B4-BE49-F238E27FC236}">
                    <a16:creationId xmlns:a16="http://schemas.microsoft.com/office/drawing/2014/main" id="{F5BB04DA-DD73-45D5-98BD-0AFB0F0DD0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10396" y="3140045"/>
                <a:ext cx="1359526" cy="786452"/>
              </a:xfrm>
              <a:prstGeom prst="rect">
                <a:avLst/>
              </a:prstGeom>
            </p:spPr>
          </p:pic>
          <p:sp>
            <p:nvSpPr>
              <p:cNvPr id="64" name="TekstSylinder 63">
                <a:extLst>
                  <a:ext uri="{FF2B5EF4-FFF2-40B4-BE49-F238E27FC236}">
                    <a16:creationId xmlns:a16="http://schemas.microsoft.com/office/drawing/2014/main" id="{5EA7B4E9-38E7-4CB7-903C-80A767AE8D5F}"/>
                  </a:ext>
                </a:extLst>
              </p:cNvPr>
              <p:cNvSpPr txBox="1"/>
              <p:nvPr/>
            </p:nvSpPr>
            <p:spPr>
              <a:xfrm>
                <a:off x="9984862" y="3899776"/>
                <a:ext cx="17810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400" dirty="0"/>
                  <a:t>Private virksomheter</a:t>
                </a:r>
              </a:p>
            </p:txBody>
          </p:sp>
          <p:cxnSp>
            <p:nvCxnSpPr>
              <p:cNvPr id="81" name="Rett pilkobling 80">
                <a:extLst>
                  <a:ext uri="{FF2B5EF4-FFF2-40B4-BE49-F238E27FC236}">
                    <a16:creationId xmlns:a16="http://schemas.microsoft.com/office/drawing/2014/main" id="{7DD220AF-4B15-40E1-84D3-5A96E5E408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17657" y="3112723"/>
                <a:ext cx="1161156" cy="307034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ekstSylinder 1">
            <a:extLst>
              <a:ext uri="{FF2B5EF4-FFF2-40B4-BE49-F238E27FC236}">
                <a16:creationId xmlns:a16="http://schemas.microsoft.com/office/drawing/2014/main" id="{34F60EA6-9EFD-4DE0-9CBE-940F2416557C}"/>
              </a:ext>
            </a:extLst>
          </p:cNvPr>
          <p:cNvSpPr txBox="1"/>
          <p:nvPr/>
        </p:nvSpPr>
        <p:spPr>
          <a:xfrm>
            <a:off x="3402167" y="217964"/>
            <a:ext cx="59915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>
                <a:solidFill>
                  <a:srgbClr val="C00000"/>
                </a:solidFill>
              </a:rPr>
              <a:t>Modell av et helt automatisert RBS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293996" y="669700"/>
            <a:ext cx="1768475" cy="4038600"/>
            <a:chOff x="950" y="816"/>
            <a:chExt cx="1114" cy="2544"/>
          </a:xfrm>
        </p:grpSpPr>
        <p:sp>
          <p:nvSpPr>
            <p:cNvPr id="3088" name="Arc 6"/>
            <p:cNvSpPr>
              <a:spLocks/>
            </p:cNvSpPr>
            <p:nvPr/>
          </p:nvSpPr>
          <p:spPr bwMode="auto">
            <a:xfrm>
              <a:off x="1104" y="816"/>
              <a:ext cx="960" cy="2544"/>
            </a:xfrm>
            <a:custGeom>
              <a:avLst/>
              <a:gdLst>
                <a:gd name="T0" fmla="*/ 0 w 21600"/>
                <a:gd name="T1" fmla="*/ 0 h 41967"/>
                <a:gd name="T2" fmla="*/ 1 w 21600"/>
                <a:gd name="T3" fmla="*/ 9 h 41967"/>
                <a:gd name="T4" fmla="*/ 0 w 21600"/>
                <a:gd name="T5" fmla="*/ 5 h 41967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967"/>
                <a:gd name="T11" fmla="*/ 21600 w 21600"/>
                <a:gd name="T12" fmla="*/ 41967 h 419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967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0756"/>
                    <a:pt x="15826" y="38917"/>
                    <a:pt x="7193" y="41967"/>
                  </a:cubicBezTo>
                </a:path>
                <a:path w="21600" h="41967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0756"/>
                    <a:pt x="15826" y="38917"/>
                    <a:pt x="7193" y="4196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3089" name="Text Box 7"/>
            <p:cNvSpPr txBox="1">
              <a:spLocks noChangeArrowheads="1"/>
            </p:cNvSpPr>
            <p:nvPr/>
          </p:nvSpPr>
          <p:spPr bwMode="auto">
            <a:xfrm>
              <a:off x="950" y="1658"/>
              <a:ext cx="334" cy="40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>
                  <a:solidFill>
                    <a:schemeClr val="accent1"/>
                  </a:solidFill>
                </a:rPr>
                <a:t>§§§</a:t>
              </a:r>
              <a:br>
                <a:rPr lang="nb-NO">
                  <a:solidFill>
                    <a:schemeClr val="accent1"/>
                  </a:solidFill>
                </a:rPr>
              </a:br>
              <a:r>
                <a:rPr lang="nb-NO">
                  <a:solidFill>
                    <a:schemeClr val="accent1"/>
                  </a:solidFill>
                </a:rPr>
                <a:t>§§§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6357870" y="745900"/>
            <a:ext cx="1905000" cy="4038600"/>
            <a:chOff x="2880" y="864"/>
            <a:chExt cx="1200" cy="2544"/>
          </a:xfrm>
        </p:grpSpPr>
        <p:sp>
          <p:nvSpPr>
            <p:cNvPr id="3086" name="Arc 5"/>
            <p:cNvSpPr>
              <a:spLocks/>
            </p:cNvSpPr>
            <p:nvPr/>
          </p:nvSpPr>
          <p:spPr bwMode="auto">
            <a:xfrm flipH="1">
              <a:off x="2880" y="864"/>
              <a:ext cx="1200" cy="2544"/>
            </a:xfrm>
            <a:custGeom>
              <a:avLst/>
              <a:gdLst>
                <a:gd name="T0" fmla="*/ 0 w 21600"/>
                <a:gd name="T1" fmla="*/ 0 h 41967"/>
                <a:gd name="T2" fmla="*/ 1 w 21600"/>
                <a:gd name="T3" fmla="*/ 9 h 41967"/>
                <a:gd name="T4" fmla="*/ 0 w 21600"/>
                <a:gd name="T5" fmla="*/ 5 h 41967"/>
                <a:gd name="T6" fmla="*/ 0 60000 65536"/>
                <a:gd name="T7" fmla="*/ 0 60000 65536"/>
                <a:gd name="T8" fmla="*/ 0 60000 65536"/>
                <a:gd name="T9" fmla="*/ 0 w 21600"/>
                <a:gd name="T10" fmla="*/ 0 h 41967"/>
                <a:gd name="T11" fmla="*/ 21600 w 21600"/>
                <a:gd name="T12" fmla="*/ 41967 h 419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1967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0756"/>
                    <a:pt x="15826" y="38917"/>
                    <a:pt x="7193" y="41967"/>
                  </a:cubicBezTo>
                </a:path>
                <a:path w="21600" h="41967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0756"/>
                    <a:pt x="15826" y="38917"/>
                    <a:pt x="7193" y="4196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3087" name="Text Box 10"/>
            <p:cNvSpPr txBox="1">
              <a:spLocks noChangeArrowheads="1"/>
            </p:cNvSpPr>
            <p:nvPr/>
          </p:nvSpPr>
          <p:spPr bwMode="auto">
            <a:xfrm>
              <a:off x="3494" y="1514"/>
              <a:ext cx="48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>
                  <a:solidFill>
                    <a:srgbClr val="FF3300"/>
                  </a:solidFill>
                </a:rPr>
                <a:t>00101</a:t>
              </a:r>
            </a:p>
            <a:p>
              <a:r>
                <a:rPr lang="nb-NO">
                  <a:solidFill>
                    <a:srgbClr val="FF3300"/>
                  </a:solidFill>
                </a:rPr>
                <a:t>01011</a:t>
              </a:r>
            </a:p>
          </p:txBody>
        </p:sp>
      </p:grpSp>
      <p:grpSp>
        <p:nvGrpSpPr>
          <p:cNvPr id="4" name="Gruppe 14"/>
          <p:cNvGrpSpPr>
            <a:grpSpLocks/>
          </p:cNvGrpSpPr>
          <p:nvPr/>
        </p:nvGrpSpPr>
        <p:grpSpPr bwMode="auto">
          <a:xfrm>
            <a:off x="4624321" y="2498500"/>
            <a:ext cx="1604927" cy="2466892"/>
            <a:chOff x="3143241" y="2743200"/>
            <a:chExt cx="1605374" cy="2466082"/>
          </a:xfrm>
        </p:grpSpPr>
        <p:sp>
          <p:nvSpPr>
            <p:cNvPr id="3083" name="Rectangle 12" descr="Rosa silkepapir"/>
            <p:cNvSpPr>
              <a:spLocks noChangeArrowheads="1"/>
            </p:cNvSpPr>
            <p:nvPr/>
          </p:nvSpPr>
          <p:spPr bwMode="auto">
            <a:xfrm>
              <a:off x="3429000" y="2743200"/>
              <a:ext cx="1066800" cy="685800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3084" name="TekstSylinder 11"/>
            <p:cNvSpPr txBox="1">
              <a:spLocks noChangeArrowheads="1"/>
            </p:cNvSpPr>
            <p:nvPr/>
          </p:nvSpPr>
          <p:spPr bwMode="auto">
            <a:xfrm>
              <a:off x="3143241" y="4286255"/>
              <a:ext cx="1605374" cy="923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dirty="0"/>
                <a:t>Metoder som</a:t>
              </a:r>
            </a:p>
            <a:p>
              <a:r>
                <a:rPr lang="nb-NO" dirty="0"/>
                <a:t>beskrevet i</a:t>
              </a:r>
            </a:p>
            <a:p>
              <a:r>
                <a:rPr lang="nb-NO" dirty="0">
                  <a:solidFill>
                    <a:srgbClr val="C00000"/>
                  </a:solidFill>
                </a:rPr>
                <a:t>Schartum 2018</a:t>
              </a:r>
            </a:p>
          </p:txBody>
        </p:sp>
        <p:cxnSp>
          <p:nvCxnSpPr>
            <p:cNvPr id="14" name="Rett linje 13"/>
            <p:cNvCxnSpPr>
              <a:stCxn id="3083" idx="2"/>
            </p:cNvCxnSpPr>
            <p:nvPr/>
          </p:nvCxnSpPr>
          <p:spPr>
            <a:xfrm rot="5400000">
              <a:off x="3481733" y="3804857"/>
              <a:ext cx="856969" cy="1048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uppe 16"/>
          <p:cNvGrpSpPr>
            <a:grpSpLocks/>
          </p:cNvGrpSpPr>
          <p:nvPr/>
        </p:nvGrpSpPr>
        <p:grpSpPr bwMode="auto">
          <a:xfrm>
            <a:off x="5999653" y="2540193"/>
            <a:ext cx="2384295" cy="1474884"/>
            <a:chOff x="4495800" y="2743200"/>
            <a:chExt cx="2384687" cy="1475103"/>
          </a:xfrm>
        </p:grpSpPr>
        <p:sp>
          <p:nvSpPr>
            <p:cNvPr id="3081" name="Rectangle 13" descr="Bukett"/>
            <p:cNvSpPr>
              <a:spLocks noChangeArrowheads="1"/>
            </p:cNvSpPr>
            <p:nvPr/>
          </p:nvSpPr>
          <p:spPr bwMode="auto">
            <a:xfrm>
              <a:off x="4495800" y="2743200"/>
              <a:ext cx="609600" cy="685800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3082" name="TekstSylinder 15"/>
            <p:cNvSpPr txBox="1">
              <a:spLocks noChangeArrowheads="1"/>
            </p:cNvSpPr>
            <p:nvPr/>
          </p:nvSpPr>
          <p:spPr bwMode="auto">
            <a:xfrm>
              <a:off x="5072066" y="3571876"/>
              <a:ext cx="1808421" cy="646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dirty="0"/>
                <a:t>Systemutviklings-</a:t>
              </a:r>
            </a:p>
            <a:p>
              <a:r>
                <a:rPr lang="nb-NO" dirty="0"/>
                <a:t>metoder</a:t>
              </a:r>
            </a:p>
          </p:txBody>
        </p:sp>
      </p:grpSp>
      <p:grpSp>
        <p:nvGrpSpPr>
          <p:cNvPr id="7" name="Gruppe 6">
            <a:extLst>
              <a:ext uri="{FF2B5EF4-FFF2-40B4-BE49-F238E27FC236}">
                <a16:creationId xmlns:a16="http://schemas.microsoft.com/office/drawing/2014/main" id="{461B5D44-3191-45CB-81C9-3F58F021EB27}"/>
              </a:ext>
            </a:extLst>
          </p:cNvPr>
          <p:cNvGrpSpPr/>
          <p:nvPr/>
        </p:nvGrpSpPr>
        <p:grpSpPr>
          <a:xfrm>
            <a:off x="3624195" y="5327427"/>
            <a:ext cx="4071938" cy="726794"/>
            <a:chOff x="3667125" y="5572127"/>
            <a:chExt cx="4071938" cy="726794"/>
          </a:xfrm>
        </p:grpSpPr>
        <p:sp>
          <p:nvSpPr>
            <p:cNvPr id="18" name="Pil høyre 17"/>
            <p:cNvSpPr/>
            <p:nvPr/>
          </p:nvSpPr>
          <p:spPr bwMode="auto">
            <a:xfrm>
              <a:off x="3667125" y="5572127"/>
              <a:ext cx="4071938" cy="357188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nb-NO"/>
            </a:p>
          </p:txBody>
        </p:sp>
        <p:sp>
          <p:nvSpPr>
            <p:cNvPr id="3080" name="TekstSylinder 18"/>
            <p:cNvSpPr txBox="1">
              <a:spLocks noChangeArrowheads="1"/>
            </p:cNvSpPr>
            <p:nvPr/>
          </p:nvSpPr>
          <p:spPr bwMode="auto">
            <a:xfrm>
              <a:off x="3881438" y="5929589"/>
              <a:ext cx="3178627" cy="369332"/>
            </a:xfrm>
            <a:prstGeom prst="rect">
              <a:avLst/>
            </a:prstGeom>
            <a:solidFill>
              <a:srgbClr val="CC330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dirty="0">
                  <a:solidFill>
                    <a:schemeClr val="accent5">
                      <a:lumMod val="20000"/>
                      <a:lumOff val="80000"/>
                    </a:schemeClr>
                  </a:solidFill>
                </a:rPr>
                <a:t>Transformering </a:t>
              </a:r>
              <a:r>
                <a:rPr lang="nb-NO" dirty="0">
                  <a:solidFill>
                    <a:schemeClr val="accent5">
                      <a:lumMod val="20000"/>
                      <a:lumOff val="80000"/>
                    </a:schemeClr>
                  </a:solidFill>
                  <a:sym typeface="Wingdings" pitchFamily="2" charset="2"/>
                </a:rPr>
                <a:t> formalisering</a:t>
              </a:r>
              <a:endParaRPr lang="nb-NO" dirty="0">
                <a:solidFill>
                  <a:schemeClr val="accent5">
                    <a:lumMod val="20000"/>
                    <a:lumOff val="80000"/>
                  </a:schemeClr>
                </a:solidFill>
              </a:endParaRPr>
            </a:p>
          </p:txBody>
        </p:sp>
      </p:grpSp>
      <p:pic>
        <p:nvPicPr>
          <p:cNvPr id="8" name="Bilde 7">
            <a:extLst>
              <a:ext uri="{FF2B5EF4-FFF2-40B4-BE49-F238E27FC236}">
                <a16:creationId xmlns:a16="http://schemas.microsoft.com/office/drawing/2014/main" id="{EA714427-A679-4FDC-8778-52FF10C5C0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1640" y="2330576"/>
            <a:ext cx="2255556" cy="947059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55C18735-BB0B-4B0E-9523-41B4852DF0F6}"/>
              </a:ext>
            </a:extLst>
          </p:cNvPr>
          <p:cNvSpPr txBox="1"/>
          <p:nvPr/>
        </p:nvSpPr>
        <p:spPr>
          <a:xfrm>
            <a:off x="343834" y="3345916"/>
            <a:ext cx="3798476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nb-NO" dirty="0"/>
              <a:t>Avgjørende vekt på spørsmål om</a:t>
            </a:r>
          </a:p>
          <a:p>
            <a:r>
              <a:rPr lang="nb-NO" dirty="0"/>
              <a:t>rettslig analyse frem til den detaljerte </a:t>
            </a:r>
          </a:p>
          <a:p>
            <a:r>
              <a:rPr lang="nb-NO" dirty="0"/>
              <a:t>kravspesifikasjonen som skal være</a:t>
            </a:r>
          </a:p>
          <a:p>
            <a:r>
              <a:rPr lang="nb-NO" dirty="0"/>
              <a:t>gjenstand for programmering 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822F1D45-30BF-4137-AA55-448F44D2D3E3}"/>
              </a:ext>
            </a:extLst>
          </p:cNvPr>
          <p:cNvSpPr txBox="1"/>
          <p:nvPr/>
        </p:nvSpPr>
        <p:spPr>
          <a:xfrm>
            <a:off x="7917223" y="4058788"/>
            <a:ext cx="3559372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nb-NO" dirty="0"/>
              <a:t>Liten vekt på den rent informatiske</a:t>
            </a:r>
          </a:p>
          <a:p>
            <a:r>
              <a:rPr lang="nb-NO" dirty="0"/>
              <a:t>delen av systemutviklingsarbeidet</a:t>
            </a:r>
          </a:p>
          <a:p>
            <a:r>
              <a:rPr lang="nb-NO" dirty="0"/>
              <a:t>(programmering mv.)</a:t>
            </a:r>
          </a:p>
        </p:txBody>
      </p:sp>
    </p:spTree>
    <p:extLst>
      <p:ext uri="{BB962C8B-B14F-4D97-AF65-F5344CB8AC3E}">
        <p14:creationId xmlns:p14="http://schemas.microsoft.com/office/powerpoint/2010/main" val="186264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D0857F4-2B92-4528-AE5D-348DDE990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133"/>
            <a:ext cx="10515600" cy="1061255"/>
          </a:xfrm>
        </p:spPr>
        <p:txBody>
          <a:bodyPr>
            <a:normAutofit/>
          </a:bodyPr>
          <a:lstStyle/>
          <a:p>
            <a:r>
              <a:rPr lang="nb-NO" sz="3600" dirty="0">
                <a:solidFill>
                  <a:srgbClr val="C00000"/>
                </a:solidFill>
              </a:rPr>
              <a:t>Inndeling av systemutviklingsarbeidet i åtte faser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37ED440-6924-41AE-930C-70990A543C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6379"/>
            <a:ext cx="10663238" cy="5021643"/>
          </a:xfrm>
        </p:spPr>
        <p:txBody>
          <a:bodyPr>
            <a:normAutofit fontScale="77500" lnSpcReduction="20000"/>
          </a:bodyPr>
          <a:lstStyle/>
          <a:p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Systemutvikling betegner komplekse arbeidsprosesser som inneholder langt mer enn å ta stilling til rettsspørsmål</a:t>
            </a:r>
          </a:p>
          <a:p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Fremstillingen i Schartum 2018 identifiserer de </a:t>
            </a:r>
            <a:r>
              <a:rPr lang="nb-NO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rettslige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 spørsmålene og angir anbefalte fremgangsmåter</a:t>
            </a:r>
          </a:p>
          <a:p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Fremstillingen omfatter ikke hele prosessen til ferdig programkode, og for teknisk utviklingsarbeid vises det til akseptert systemutviklingsmetode, og til veileder for gjennomføring av prosjekter, jf. </a:t>
            </a: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Prosjektveiviseren</a:t>
            </a:r>
            <a:endParaRPr lang="nb-NO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Schartum 2018 er basert på inndeling i 8 faser:</a:t>
            </a:r>
          </a:p>
          <a:p>
            <a:pPr marL="457200" lvl="1" indent="0">
              <a:buNone/>
            </a:pP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A) Prosjektetableringsfasen (kapittel 4)  </a:t>
            </a:r>
          </a:p>
          <a:p>
            <a:pPr marL="457200" lvl="1" indent="0">
              <a:buNone/>
            </a:pP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B) Fase for aktøranalyse og systemavgrensing (kapittel 5)  </a:t>
            </a:r>
          </a:p>
          <a:p>
            <a:pPr marL="457200" lvl="1" indent="0">
              <a:buNone/>
            </a:pP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C) Innrammingsfasen (kapittel 6)</a:t>
            </a:r>
          </a:p>
          <a:p>
            <a:pPr marL="457200" lvl="1" indent="0">
              <a:buNone/>
            </a:pP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D) Fasen for innsamling av rettskilder (kapittel 7)</a:t>
            </a:r>
          </a:p>
          <a:p>
            <a:pPr marL="457200" lvl="1" indent="0">
              <a:buNone/>
            </a:pP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E) Spesifiseringsfasen (kapittel 8)</a:t>
            </a:r>
          </a:p>
          <a:p>
            <a:pPr marL="457200" lvl="1" indent="0">
              <a:buNone/>
            </a:pP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F) Fase for innbygging av personvern og rettssikkerhet (kapittel 9)</a:t>
            </a:r>
          </a:p>
          <a:p>
            <a:pPr marL="457200" lvl="1" indent="0">
              <a:buNone/>
            </a:pP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G) Dokumentasjonsfasen (kapittel 10)</a:t>
            </a:r>
          </a:p>
          <a:p>
            <a:pPr marL="457200" lvl="1" indent="0">
              <a:buNone/>
            </a:pPr>
            <a:r>
              <a:rPr lang="nb-NO" dirty="0">
                <a:latin typeface="Calibri Light" panose="020F0302020204030204" pitchFamily="34" charset="0"/>
                <a:cs typeface="Calibri Light" panose="020F0302020204030204" pitchFamily="34" charset="0"/>
              </a:rPr>
              <a:t>H) Fase for regelverksutvikling (kapittel 11)</a:t>
            </a:r>
          </a:p>
          <a:p>
            <a:r>
              <a:rPr lang="nb-NO" i="1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OBS! </a:t>
            </a:r>
            <a:r>
              <a:rPr lang="nb-NO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Selv om faseinndelingen ser lineær ut, forutsetter den nødvendig revurdering/iterasjon</a:t>
            </a:r>
          </a:p>
          <a:p>
            <a:pPr marL="0" indent="0">
              <a:buNone/>
            </a:pPr>
            <a:endParaRPr lang="nb-NO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nb-NO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69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4B0784-D308-432A-910C-6EACF2EB1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rgbClr val="C00000"/>
                </a:solidFill>
              </a:rPr>
              <a:t>Undervisningen i emnet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2E8255F-D0E4-466F-B73F-1C4395629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101" y="1825625"/>
            <a:ext cx="10930466" cy="242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1) Fem fysiske forelesninger (denne innledningen, innledning til hver bolk + oppsummering)</a:t>
            </a:r>
          </a:p>
          <a:p>
            <a:pPr marL="0" indent="0">
              <a:buNone/>
            </a:pPr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2) Nitten innspilte forelesninger med tilhørende </a:t>
            </a:r>
            <a:r>
              <a:rPr lang="nb-NO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ppt</a:t>
            </a:r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-presentasjoner  (ligger på semestersiden)</a:t>
            </a:r>
          </a:p>
          <a:p>
            <a:pPr marL="0" indent="0">
              <a:buNone/>
            </a:pPr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3) Fire arbeidsseminarer med studentaktiviteter, ledet av lærer. Dette er «nøkkelundervisning»!</a:t>
            </a:r>
          </a:p>
          <a:p>
            <a:pPr marL="0" indent="0">
              <a:buNone/>
            </a:pPr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4) Ett åpent halvdagsseminar om forholdet mellom lovgivning og systemutvikling </a:t>
            </a:r>
            <a:r>
              <a:rPr lang="nb-NO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(15. mars kl. 12.15 – 15.00)</a:t>
            </a:r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5) Obligatorisk oppgave i valgfri form. </a:t>
            </a:r>
            <a:r>
              <a:rPr lang="nb-NO" sz="20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Frist: onsdag 30. mars kl. 15.00). </a:t>
            </a:r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Egen detaljert beskrivelse finnes</a:t>
            </a:r>
            <a:b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på semestersiden</a:t>
            </a:r>
          </a:p>
          <a:p>
            <a:pPr marL="457200" lvl="1" indent="0">
              <a:buNone/>
            </a:pPr>
            <a:endParaRPr lang="nb-NO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352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EC6CC65-060A-4432-AB72-F784CF45A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834" y="284692"/>
            <a:ext cx="10515600" cy="701675"/>
          </a:xfrm>
        </p:spPr>
        <p:txBody>
          <a:bodyPr>
            <a:normAutofit/>
          </a:bodyPr>
          <a:lstStyle/>
          <a:p>
            <a:r>
              <a:rPr lang="nb-NO" sz="3200" dirty="0">
                <a:solidFill>
                  <a:srgbClr val="C00000"/>
                </a:solidFill>
              </a:rPr>
              <a:t>Kommentarer til pensum (1)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7526CB4-41BA-49A5-9442-C7AD68461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3433"/>
            <a:ext cx="10515600" cy="51435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sz="29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Hovedpensum</a:t>
            </a:r>
            <a:r>
              <a:rPr lang="nb-NO" sz="2900" dirty="0">
                <a:latin typeface="Calibri Light" panose="020F0302020204030204" pitchFamily="34" charset="0"/>
                <a:cs typeface="Calibri Light" panose="020F0302020204030204" pitchFamily="34" charset="0"/>
              </a:rPr>
              <a:t> (Schartum 2018) handler primært om</a:t>
            </a:r>
          </a:p>
          <a:p>
            <a:pPr marL="971550" lvl="1" indent="-514350">
              <a:buFont typeface="+mj-lt"/>
              <a:buAutoNum type="arabicPeriod"/>
            </a:pPr>
            <a:r>
              <a:rPr lang="nb-NO" sz="2900" dirty="0">
                <a:latin typeface="Calibri Light" panose="020F0302020204030204" pitchFamily="34" charset="0"/>
                <a:cs typeface="Calibri Light" panose="020F0302020204030204" pitchFamily="34" charset="0"/>
              </a:rPr>
              <a:t>hvordan en bør arbeide med rettsspørsmål for å utvikle systemer med korrekt rettslig innhold, og</a:t>
            </a:r>
          </a:p>
          <a:p>
            <a:pPr marL="971550" lvl="1" indent="-514350">
              <a:buFont typeface="+mj-lt"/>
              <a:buAutoNum type="arabicPeriod"/>
            </a:pPr>
            <a:r>
              <a:rPr lang="nb-NO" sz="2900" dirty="0">
                <a:latin typeface="Calibri Light" panose="020F0302020204030204" pitchFamily="34" charset="0"/>
                <a:cs typeface="Calibri Light" panose="020F0302020204030204" pitchFamily="34" charset="0"/>
              </a:rPr>
              <a:t>rettsregler som får direkte betydning for systemutviklingsarbeidet</a:t>
            </a:r>
          </a:p>
          <a:p>
            <a:pPr marL="457200" lvl="1" indent="0">
              <a:buNone/>
            </a:pPr>
            <a:endParaRPr lang="nb-NO" sz="29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lvl="1" indent="0">
              <a:buNone/>
            </a:pPr>
            <a:r>
              <a:rPr lang="nb-NO" sz="2900" dirty="0">
                <a:latin typeface="Calibri Light" panose="020F0302020204030204" pitchFamily="34" charset="0"/>
                <a:cs typeface="Calibri Light" panose="020F0302020204030204" pitchFamily="34" charset="0"/>
              </a:rPr>
              <a:t>Det </a:t>
            </a:r>
            <a:r>
              <a:rPr lang="nb-NO" sz="29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resterende pensum </a:t>
            </a:r>
            <a:r>
              <a:rPr lang="nb-NO" sz="2900" dirty="0">
                <a:latin typeface="Calibri Light" panose="020F0302020204030204" pitchFamily="34" charset="0"/>
                <a:cs typeface="Calibri Light" panose="020F0302020204030204" pitchFamily="34" charset="0"/>
              </a:rPr>
              <a:t>handler om</a:t>
            </a:r>
          </a:p>
          <a:p>
            <a:pPr marL="0" indent="0">
              <a:buNone/>
            </a:pPr>
            <a:r>
              <a:rPr lang="nb-NO" sz="2900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Innebygget personvern</a:t>
            </a:r>
          </a:p>
          <a:p>
            <a:r>
              <a:rPr lang="nb-NO" sz="2900" dirty="0">
                <a:latin typeface="Calibri Light" panose="020F0302020204030204" pitchFamily="34" charset="0"/>
                <a:cs typeface="Calibri Light" panose="020F0302020204030204" pitchFamily="34" charset="0"/>
              </a:rPr>
              <a:t>Bygrave (2017) Data </a:t>
            </a:r>
            <a:r>
              <a:rPr lang="nb-NO" sz="29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Protection</a:t>
            </a:r>
            <a:r>
              <a:rPr lang="nb-NO" sz="2900" dirty="0">
                <a:latin typeface="Calibri Light" panose="020F0302020204030204" pitchFamily="34" charset="0"/>
                <a:cs typeface="Calibri Light" panose="020F0302020204030204" pitchFamily="34" charset="0"/>
              </a:rPr>
              <a:t> by Design and by </a:t>
            </a:r>
            <a:r>
              <a:rPr lang="nb-NO" sz="29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Default</a:t>
            </a:r>
            <a:r>
              <a:rPr lang="nb-NO" sz="2900" dirty="0">
                <a:latin typeface="Calibri Light" panose="020F0302020204030204" pitchFamily="34" charset="0"/>
                <a:cs typeface="Calibri Light" panose="020F0302020204030204" pitchFamily="34" charset="0"/>
              </a:rPr>
              <a:t> : </a:t>
            </a:r>
            <a:r>
              <a:rPr lang="nb-NO" sz="29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Deciphering</a:t>
            </a:r>
            <a:r>
              <a:rPr lang="nb-NO" sz="29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9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the</a:t>
            </a:r>
            <a:r>
              <a:rPr lang="nb-NO" sz="29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9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EU’s</a:t>
            </a:r>
            <a:r>
              <a:rPr lang="nb-NO" sz="2900" dirty="0">
                <a:latin typeface="Calibri Light" panose="020F0302020204030204" pitchFamily="34" charset="0"/>
                <a:cs typeface="Calibri Light" panose="020F0302020204030204" pitchFamily="34" charset="0"/>
              </a:rPr>
              <a:t> Legislative </a:t>
            </a:r>
            <a:r>
              <a:rPr lang="nb-NO" sz="29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Requirements</a:t>
            </a:r>
            <a:endParaRPr lang="nb-NO" sz="29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nb-NO" sz="2900" dirty="0">
                <a:latin typeface="Calibri Light" panose="020F0302020204030204" pitchFamily="34" charset="0"/>
                <a:cs typeface="Calibri Light" panose="020F0302020204030204" pitchFamily="34" charset="0"/>
              </a:rPr>
              <a:t>Det europeiske personvernrådet: Guidelines 4/2019 </a:t>
            </a:r>
            <a:r>
              <a:rPr lang="nb-NO" sz="29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on</a:t>
            </a:r>
            <a:r>
              <a:rPr lang="nb-NO" sz="29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nb-NO" sz="29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Article</a:t>
            </a:r>
            <a:r>
              <a:rPr lang="nb-NO" sz="2900" dirty="0">
                <a:latin typeface="Calibri Light" panose="020F0302020204030204" pitchFamily="34" charset="0"/>
                <a:cs typeface="Calibri Light" panose="020F0302020204030204" pitchFamily="34" charset="0"/>
              </a:rPr>
              <a:t> 25 Data </a:t>
            </a:r>
            <a:r>
              <a:rPr lang="nb-NO" sz="29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Protection</a:t>
            </a:r>
            <a:r>
              <a:rPr lang="nb-NO" sz="2900" dirty="0">
                <a:latin typeface="Calibri Light" panose="020F0302020204030204" pitchFamily="34" charset="0"/>
                <a:cs typeface="Calibri Light" panose="020F0302020204030204" pitchFamily="34" charset="0"/>
              </a:rPr>
              <a:t> by Design and by </a:t>
            </a:r>
            <a:r>
              <a:rPr lang="nb-NO" sz="29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Default</a:t>
            </a:r>
            <a:endParaRPr lang="nb-NO" sz="29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nb-NO" sz="29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nb-NO" sz="2900" dirty="0">
                <a:solidFill>
                  <a:srgbClr val="7030A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Automatiseringsvennlig lovgivning mv.</a:t>
            </a:r>
          </a:p>
          <a:p>
            <a:r>
              <a:rPr lang="nb-NO" sz="2900" dirty="0">
                <a:latin typeface="Calibri Light" panose="020F0302020204030204" pitchFamily="34" charset="0"/>
                <a:cs typeface="Calibri Light" panose="020F0302020204030204" pitchFamily="34" charset="0"/>
              </a:rPr>
              <a:t>Digitaliseringsdirektoratet (2021) Veileder for Digitaliseringsvennlig regelverk</a:t>
            </a:r>
          </a:p>
          <a:p>
            <a:r>
              <a:rPr lang="nb-NO" sz="29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Waddington</a:t>
            </a:r>
            <a:r>
              <a:rPr lang="nb-NO" sz="2900" dirty="0">
                <a:latin typeface="Calibri Light" panose="020F0302020204030204" pitchFamily="34" charset="0"/>
                <a:cs typeface="Calibri Light" panose="020F0302020204030204" pitchFamily="34" charset="0"/>
              </a:rPr>
              <a:t> (2020) Rules as a Code</a:t>
            </a:r>
          </a:p>
          <a:p>
            <a:pPr marL="0" indent="0">
              <a:buNone/>
            </a:pPr>
            <a:endParaRPr lang="nb-NO" sz="29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n-US" sz="2000" dirty="0"/>
          </a:p>
          <a:p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757561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4E3645B-5A0D-4506-9A1D-5441172F4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rgbClr val="C00000"/>
                </a:solidFill>
              </a:rPr>
              <a:t>Kommentar til pensum (2)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23DDC04-BC4F-4915-ADAE-4CD65DB64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Teknologer har </a:t>
            </a:r>
            <a:r>
              <a:rPr lang="nb-NO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hovedregi</a:t>
            </a:r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på systemutviklingsarbeider, herunder arbeidet med å transformere rettskilder. Manglende juridisk innsikt kan gi utfordringer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Hovedpensum</a:t>
            </a:r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, Schartum 2018: «Digitalisering av offentlig forvaltning. Fra lovtekst til programkode» tar derfor sikte på å identifisere de viktigste rettsspørsmålene i en prosess der en skal utvikle systemer som automatiserer rettsanvendelse</a:t>
            </a:r>
          </a:p>
          <a:p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Rettslige hensyn kan ivaretas på annen måte enn foreskrevet i pensum – men alle hovedelementer i pensumfremstillingen må ivaretas for at praksis skal være rettslig akseptabel</a:t>
            </a:r>
          </a:p>
          <a:p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I norsk offentlig forvaltning finnes ingen faste, alternative rettslig begrunnede metoder for det juridiske arbeidet. I praksis dominerer alminnelige, informatiske metoder for systemutvikling, der rettsspørsmålene kommer inn under kategorien «business </a:t>
            </a:r>
            <a:r>
              <a:rPr lang="nb-NO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rules</a:t>
            </a:r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»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Praksis vedrørende håndtering av rettsspørsmål vil derfor variere og – i større eller mindre grad – avvike fra fremstillingen i pensum</a:t>
            </a:r>
          </a:p>
          <a:p>
            <a:endParaRPr lang="nb-NO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21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B695DCD-78D2-40BD-8F6D-01FE3EEAE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>
                <a:solidFill>
                  <a:srgbClr val="C00000"/>
                </a:solidFill>
              </a:rPr>
              <a:t>Kommentar til pensum (3)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88545DE-0D9F-44D9-802E-4E75D7603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Supplerende litteratur</a:t>
            </a:r>
          </a:p>
          <a:p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De av dere som vil ha rask oversikt over sentrale deler av pensum med innhold av type 1, kan lese Dag Wiese Schartum «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  <a:hlinkClick r:id="rId2"/>
              </a:rPr>
              <a:t>From Legal Sources to Programming Code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 The Cambridge Handbook of the Law of Algorithms (2021) </a:t>
            </a:r>
            <a:r>
              <a:rPr lang="en-US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Tilgjengelig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på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nett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via </a:t>
            </a:r>
            <a:r>
              <a:rPr lang="en-US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UiO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og</a:t>
            </a:r>
            <a:r>
              <a:rPr lang="en-US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 Oria</a:t>
            </a:r>
          </a:p>
          <a:p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Det kan være behov for å bruke annen litteratur for å gå i dybden på innhold av type 2; særlig er forvaltningsrettslig og arkivrettslig og personvernrettslige fremstillinger aktuelle, f.eks.:</a:t>
            </a:r>
          </a:p>
          <a:p>
            <a:pPr lvl="1"/>
            <a:r>
              <a:rPr lang="nb-NO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NOU 2019:5 Forvaltningslovutvalgets innstilling (flere kapitler er relevante)</a:t>
            </a:r>
          </a:p>
          <a:p>
            <a:pPr lvl="1"/>
            <a:r>
              <a:rPr lang="nb-NO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Herbjørn Andresen: </a:t>
            </a:r>
            <a:r>
              <a:rPr lang="nb-NO" sz="19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Arkivrett</a:t>
            </a:r>
            <a:r>
              <a:rPr lang="nb-NO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 (Universitetsforlaget, 2020)</a:t>
            </a:r>
          </a:p>
          <a:p>
            <a:pPr lvl="1"/>
            <a:r>
              <a:rPr lang="nb-NO" sz="1900" dirty="0">
                <a:latin typeface="Calibri Light" panose="020F0302020204030204" pitchFamily="34" charset="0"/>
                <a:cs typeface="Calibri Light" panose="020F0302020204030204" pitchFamily="34" charset="0"/>
              </a:rPr>
              <a:t>Dag Wiese Schartum: Personvernforordningen. En lærebok (Fagbokforlaget, 2020)</a:t>
            </a:r>
          </a:p>
          <a:p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Det er ikke krav om supplerende litteraturbruk, men noen «blikk til siden» er alltid en fordel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77764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BB0302-92F7-46C9-A9FA-A42D9D798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>
                <a:solidFill>
                  <a:srgbClr val="C00000"/>
                </a:solidFill>
              </a:rPr>
              <a:t>Anbefalte studieteknikker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14D17CF-F659-4A08-8026-0A9C3AC31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Lese </a:t>
            </a:r>
          </a:p>
          <a:p>
            <a:r>
              <a:rPr lang="nb-NO" dirty="0"/>
              <a:t>Tegne</a:t>
            </a:r>
          </a:p>
          <a:p>
            <a:r>
              <a:rPr lang="nb-NO" dirty="0"/>
              <a:t>Skrive</a:t>
            </a:r>
          </a:p>
          <a:p>
            <a:r>
              <a:rPr lang="nb-NO" dirty="0"/>
              <a:t>Snakke</a:t>
            </a:r>
          </a:p>
          <a:p>
            <a:r>
              <a:rPr lang="nb-NO" dirty="0">
                <a:solidFill>
                  <a:srgbClr val="7030A0"/>
                </a:solidFill>
              </a:rPr>
              <a:t>Samarbeide!</a:t>
            </a:r>
          </a:p>
        </p:txBody>
      </p:sp>
    </p:spTree>
    <p:extLst>
      <p:ext uri="{BB962C8B-B14F-4D97-AF65-F5344CB8AC3E}">
        <p14:creationId xmlns:p14="http://schemas.microsoft.com/office/powerpoint/2010/main" val="3689528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BD5721-C33A-402B-A85E-447DDD6E3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798" y="271462"/>
            <a:ext cx="10515600" cy="720992"/>
          </a:xfrm>
        </p:spPr>
        <p:txBody>
          <a:bodyPr>
            <a:normAutofit/>
          </a:bodyPr>
          <a:lstStyle/>
          <a:p>
            <a:r>
              <a:rPr lang="nb-NO" sz="3600" dirty="0">
                <a:solidFill>
                  <a:srgbClr val="C00000"/>
                </a:solidFill>
              </a:rPr>
              <a:t>Hva emnet handler om (1)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E339C17-8DC0-468B-B88E-DAFD71B87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663" y="1204913"/>
            <a:ext cx="10565870" cy="5381625"/>
          </a:xfrm>
        </p:spPr>
        <p:txBody>
          <a:bodyPr>
            <a:normAutofit fontScale="92500" lnSpcReduction="10000"/>
          </a:bodyPr>
          <a:lstStyle/>
          <a:p>
            <a:r>
              <a:rPr lang="nb-NO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FINF4021 handler om fremgangsmåter/metoder for å utvikle regelbaserte systemløsninger («systemer med jus i»), og som i større eller mindre grad innebærer </a:t>
            </a:r>
            <a:r>
              <a:rPr lang="nb-NO" sz="2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automatisert rettsanvendelse</a:t>
            </a:r>
          </a:p>
          <a:p>
            <a:r>
              <a:rPr lang="nb-NO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Et typisk trekk ved automatisert rettsanvendelse er at systemene er utviklet for å behandle mange saker ved hjelp av standardiserte behandlingsopplegg for «masseforvaltning» og «massesaksbehandling» (og ikke individorientert behandling)</a:t>
            </a:r>
          </a:p>
          <a:p>
            <a:r>
              <a:rPr lang="nb-NO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I emnet skjelner vi grunnleggende mellom tre typer systemer:</a:t>
            </a:r>
          </a:p>
          <a:p>
            <a:pPr lvl="1"/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Rettslige beslutningssystemer (RBS)</a:t>
            </a:r>
          </a:p>
          <a:p>
            <a:pPr marL="719138" lvl="2" indent="0">
              <a:buNone/>
            </a:pPr>
            <a:r>
              <a:rPr lang="nb-NO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Kjennetegnes med (typisk) høy automatiseringsgrad, og at det er resultatet fra maskinen som legges til grunn som vedtak</a:t>
            </a:r>
          </a:p>
          <a:p>
            <a:pPr marL="719138" lvl="2" indent="0">
              <a:buNone/>
            </a:pPr>
            <a:r>
              <a:rPr lang="nb-NO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Teknologien reduserer behov for saksbehandler, eller gjør saksbehandler helt overflødig (ved 100% automatisering)</a:t>
            </a:r>
          </a:p>
          <a:p>
            <a:pPr lvl="1"/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Rettslige beslutningsstøttesystemer (RBSS)</a:t>
            </a:r>
          </a:p>
          <a:p>
            <a:pPr marL="719138" lvl="2" indent="0">
              <a:buNone/>
            </a:pPr>
            <a:r>
              <a:rPr lang="nb-NO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Kjennetegnes med (typisk) lav automatiseringsgrad, og at det er saksbehandler som innestår for resultatet</a:t>
            </a:r>
          </a:p>
          <a:p>
            <a:pPr marL="719138" lvl="2" indent="0">
              <a:buNone/>
            </a:pPr>
            <a:r>
              <a:rPr lang="nb-NO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Teknologien reduserer ikke behov for saksbehandler, men støtter saksbehandler og bedrer kvaliteten av det manuelle arbeidet</a:t>
            </a:r>
          </a:p>
          <a:p>
            <a:pPr marL="719138" lvl="1" indent="-342900"/>
            <a:r>
              <a:rPr lang="nb-NO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Rettskildesystem</a:t>
            </a:r>
          </a:p>
          <a:p>
            <a:pPr marL="719138" lvl="2" indent="0">
              <a:buNone/>
            </a:pPr>
            <a:r>
              <a:rPr lang="nb-NO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Systemer som formidler autentiske rettskilder (som f.eks. </a:t>
            </a:r>
            <a:r>
              <a:rPr lang="nb-NO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LovdataPro</a:t>
            </a:r>
            <a:r>
              <a:rPr lang="nb-NO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r>
              <a:rPr lang="nb-NO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Emnet handler primært om RBS med forvaltningsrettslig innhold, men overføringsverdien er stor til andre rettsområder (forsikringsrett, arverett mv.)</a:t>
            </a:r>
          </a:p>
        </p:txBody>
      </p:sp>
    </p:spTree>
    <p:extLst>
      <p:ext uri="{BB962C8B-B14F-4D97-AF65-F5344CB8AC3E}">
        <p14:creationId xmlns:p14="http://schemas.microsoft.com/office/powerpoint/2010/main" val="162720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6CB0B44-1A41-7114-FE9E-73AB43028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Hva emnet handler om (2)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C7B2716-C32E-A921-241C-DC02AB19E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Emnet handler </a:t>
            </a:r>
            <a:r>
              <a:rPr lang="nb-NO" sz="2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i liten grad </a:t>
            </a:r>
            <a:r>
              <a:rPr lang="nb-NO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om kunstig intelligens (KI)</a:t>
            </a:r>
          </a:p>
          <a:p>
            <a:pPr lvl="1"/>
            <a:r>
              <a:rPr lang="nb-NO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Regelbaserte systemer (som FINF4021 handler om) er helt dominerende i offentlig forvaltning og ellers i samfunnet</a:t>
            </a:r>
          </a:p>
          <a:p>
            <a:pPr lvl="1"/>
            <a:r>
              <a:rPr lang="nb-NO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KI brukes i veldig liten grad i offentlig forvaltning</a:t>
            </a:r>
          </a:p>
          <a:p>
            <a:pPr lvl="2"/>
            <a:r>
              <a:rPr lang="nb-NO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Fordi KI (dvs. statistiske metoder) ikke kan brukes til å uttrykke rettsregler (HVIS – SÅ)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nb-NO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KI </a:t>
            </a:r>
            <a:r>
              <a:rPr lang="nb-NO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kan</a:t>
            </a:r>
            <a:r>
              <a:rPr lang="nb-NO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brukes for intern og forberedende saksbehandling, </a:t>
            </a:r>
            <a:r>
              <a:rPr lang="nb-NO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f.eks</a:t>
            </a:r>
            <a:r>
              <a:rPr lang="nb-NO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 marL="1828800" lvl="4" indent="0">
              <a:buNone/>
            </a:pPr>
            <a:r>
              <a:rPr lang="nb-NO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prioritere saker</a:t>
            </a:r>
          </a:p>
          <a:p>
            <a:pPr marL="1828800" lvl="4" indent="0">
              <a:buNone/>
            </a:pPr>
            <a:r>
              <a:rPr lang="nb-NO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identifisere saker som skal undergis kontroll</a:t>
            </a:r>
          </a:p>
          <a:p>
            <a:pPr marL="1828800" lvl="4" indent="0">
              <a:buNone/>
            </a:pPr>
            <a:r>
              <a:rPr lang="nb-NO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erstatte skjønnsutøvelse</a:t>
            </a:r>
          </a:p>
          <a:p>
            <a:pPr marL="1828800" lvl="4" indent="0">
              <a:buNone/>
            </a:pPr>
            <a:r>
              <a:rPr lang="nb-NO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analysere informasjonsstrømmer</a:t>
            </a:r>
          </a:p>
          <a:p>
            <a:pPr marL="1828800" lvl="4" indent="0">
              <a:buNone/>
            </a:pPr>
            <a:r>
              <a:rPr lang="nb-NO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avdekke informasjonsbehov</a:t>
            </a:r>
          </a:p>
          <a:p>
            <a:pPr marL="1828800" lvl="4" indent="0">
              <a:buNone/>
            </a:pPr>
            <a:r>
              <a:rPr lang="nb-NO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mv</a:t>
            </a:r>
          </a:p>
          <a:p>
            <a:pPr lvl="2"/>
            <a:r>
              <a:rPr lang="nb-NO" sz="1800" dirty="0">
                <a:latin typeface="Calibri Light" panose="020F0302020204030204" pitchFamily="34" charset="0"/>
                <a:cs typeface="Calibri Light" panose="020F0302020204030204" pitchFamily="34" charset="0"/>
              </a:rPr>
              <a:t>Fordi personvernforordningen skaper problemer for mange KI-anvendelser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nb-NO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Jf. særlig formålsbegrensningsprinsippet og videre bruk (uforenlighet)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493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35763E-9D54-CC27-EFFD-0AFF0B9A8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b-NO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Et lite historisk tilbakeblikk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931B7C7-4D50-049C-A41B-28C6BA1E3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38" y="1825625"/>
            <a:ext cx="10634662" cy="4351338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Automatisert rettsanvendelse i offentlig forvaltning er </a:t>
            </a:r>
            <a:r>
              <a:rPr kumimoji="0" lang="nb-NO" sz="2400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ikke nytt</a:t>
            </a: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Pensjonssystemet som inngår i folketrygdlovens (1966) bestemmelser om alders- og uførepensjon (utviklet fra 1963/64), er ett av de første store eksempel i Norge på et «rettslig beslutningssystem»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Aktuelle etater som har slike systemer: NAV, Skatt, Tolletaten, Lånekassen, Husbanken, Landbruksdirektoratet, Samordna opptak, opptak til videregående opplæring (VIGO) mv.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91941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F4E58E90-5E4D-492F-A3B4-D10B425061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55" r="1445" b="8542"/>
          <a:stretch/>
        </p:blipFill>
        <p:spPr>
          <a:xfrm>
            <a:off x="253088" y="1238251"/>
            <a:ext cx="11757937" cy="5429250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008C23BE-1C05-4B24-8B67-147AA636F2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4075" y="2742142"/>
            <a:ext cx="3058495" cy="1440392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ACCAA4AE-FBE2-4E07-B3CB-C7010660C2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2594" y="1758951"/>
            <a:ext cx="2767011" cy="1885797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1CFBBAC0-BC45-4D8D-A8E1-CDCEDCADFB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5799" y="3495674"/>
            <a:ext cx="1905000" cy="1905000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D7D8EA09-3EEE-470D-A8B7-079E73967B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1201" y="4587346"/>
            <a:ext cx="1905000" cy="1905000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314A61F5-C3FB-4D06-AF8B-10DDE62B8C8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339" t="24516" r="13670" b="22735"/>
          <a:stretch/>
        </p:blipFill>
        <p:spPr>
          <a:xfrm>
            <a:off x="486305" y="2757486"/>
            <a:ext cx="2307429" cy="1690688"/>
          </a:xfrm>
          <a:prstGeom prst="rect">
            <a:avLst/>
          </a:prstGeom>
        </p:spPr>
      </p:pic>
      <p:sp>
        <p:nvSpPr>
          <p:cNvPr id="9" name="Tittel 8">
            <a:extLst>
              <a:ext uri="{FF2B5EF4-FFF2-40B4-BE49-F238E27FC236}">
                <a16:creationId xmlns:a16="http://schemas.microsoft.com/office/drawing/2014/main" id="{3A598C8B-6988-4911-A90F-51E4D1E27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763"/>
            <a:ext cx="10515600" cy="1325563"/>
          </a:xfrm>
        </p:spPr>
        <p:txBody>
          <a:bodyPr>
            <a:normAutofit/>
          </a:bodyPr>
          <a:lstStyle/>
          <a:p>
            <a:r>
              <a:rPr lang="nb-NO" sz="3200" dirty="0">
                <a:solidFill>
                  <a:srgbClr val="C00000"/>
                </a:solidFill>
              </a:rPr>
              <a:t>Både statlig og kommunal forvaltning er brukere av RBS …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8816624E-9E63-E876-DD9D-7CBC3B9E245E}"/>
              </a:ext>
            </a:extLst>
          </p:cNvPr>
          <p:cNvSpPr txBox="1"/>
          <p:nvPr/>
        </p:nvSpPr>
        <p:spPr>
          <a:xfrm>
            <a:off x="3408892" y="1083238"/>
            <a:ext cx="768377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nb-NO" sz="2400" dirty="0">
                <a:solidFill>
                  <a:srgbClr val="C00000"/>
                </a:solidFill>
              </a:rPr>
              <a:t>men de viktigste av slike systemer finnes i statsforvaltningen</a:t>
            </a:r>
          </a:p>
        </p:txBody>
      </p:sp>
    </p:spTree>
    <p:extLst>
      <p:ext uri="{BB962C8B-B14F-4D97-AF65-F5344CB8AC3E}">
        <p14:creationId xmlns:p14="http://schemas.microsoft.com/office/powerpoint/2010/main" val="24331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" fill="hold">
                                          <p:stCondLst>
                                            <p:cond delay="1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" fill="hold">
                                          <p:stCondLst>
                                            <p:cond delay="39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" fill="hold">
                                          <p:stCondLst>
                                            <p:cond delay="59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" fill="hold">
                                          <p:stCondLst>
                                            <p:cond delay="19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" fill="hold">
                                          <p:stCondLst>
                                            <p:cond delay="39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" fill="hold">
                                          <p:stCondLst>
                                            <p:cond delay="59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" fill="hold">
                                          <p:stCondLst>
                                            <p:cond delay="19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" fill="hold">
                                          <p:stCondLst>
                                            <p:cond delay="39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" fill="hold">
                                          <p:stCondLst>
                                            <p:cond delay="59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" fill="hold">
                                          <p:stCondLst>
                                            <p:cond delay="1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" fill="hold">
                                          <p:stCondLst>
                                            <p:cond delay="3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" fill="hold">
                                          <p:stCondLst>
                                            <p:cond delay="59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" fill="hold">
                                          <p:stCondLst>
                                            <p:cond delay="19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" fill="hold">
                                          <p:stCondLst>
                                            <p:cond delay="39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" fill="hold">
                                          <p:stCondLst>
                                            <p:cond delay="59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21"/>
          <p:cNvGrpSpPr/>
          <p:nvPr/>
        </p:nvGrpSpPr>
        <p:grpSpPr>
          <a:xfrm>
            <a:off x="1721955" y="303218"/>
            <a:ext cx="8712967" cy="5395022"/>
            <a:chOff x="668989" y="1576664"/>
            <a:chExt cx="8001102" cy="4971015"/>
          </a:xfrm>
          <a:noFill/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3071804" y="3286123"/>
              <a:ext cx="4214882" cy="3261556"/>
              <a:chOff x="4408" y="12445"/>
              <a:chExt cx="3593" cy="2763"/>
            </a:xfrm>
            <a:grpFill/>
          </p:grpSpPr>
          <p:sp>
            <p:nvSpPr>
              <p:cNvPr id="5" name="Text Box 3"/>
              <p:cNvSpPr txBox="1">
                <a:spLocks noChangeArrowheads="1"/>
              </p:cNvSpPr>
              <p:nvPr/>
            </p:nvSpPr>
            <p:spPr bwMode="auto">
              <a:xfrm>
                <a:off x="5382" y="13413"/>
                <a:ext cx="1100" cy="73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nb-NO" b="1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Digitalisering</a:t>
                </a:r>
                <a:endParaRPr lang="nb-NO" dirty="0">
                  <a:latin typeface="Calibri Light" panose="020F0302020204030204" pitchFamily="34" charset="0"/>
                  <a:cs typeface="Calibri Light" panose="020F0302020204030204" pitchFamily="34" charset="0"/>
                </a:endParaRPr>
              </a:p>
            </p:txBody>
          </p:sp>
          <p:grpSp>
            <p:nvGrpSpPr>
              <p:cNvPr id="6" name="Group 4"/>
              <p:cNvGrpSpPr>
                <a:grpSpLocks/>
              </p:cNvGrpSpPr>
              <p:nvPr/>
            </p:nvGrpSpPr>
            <p:grpSpPr bwMode="auto">
              <a:xfrm>
                <a:off x="4408" y="12445"/>
                <a:ext cx="3593" cy="2763"/>
                <a:chOff x="4408" y="11186"/>
                <a:chExt cx="3593" cy="2763"/>
              </a:xfrm>
              <a:grpFill/>
            </p:grpSpPr>
            <p:sp>
              <p:nvSpPr>
                <p:cNvPr id="7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6510" y="12902"/>
                  <a:ext cx="1491" cy="633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ts val="500"/>
                    </a:spcAft>
                  </a:pPr>
                  <a:r>
                    <a:rPr lang="en-GB" sz="1600" dirty="0" err="1">
                      <a:solidFill>
                        <a:schemeClr val="accent6">
                          <a:lumMod val="75000"/>
                        </a:schemeClr>
                      </a:solidFill>
                      <a:latin typeface="Calibri" pitchFamily="34" charset="0"/>
                      <a:cs typeface="Arial" pitchFamily="34" charset="0"/>
                    </a:rPr>
                    <a:t>Organisasjons</a:t>
                  </a:r>
                  <a:r>
                    <a:rPr lang="en-GB" sz="1600" dirty="0">
                      <a:solidFill>
                        <a:schemeClr val="accent6">
                          <a:lumMod val="75000"/>
                        </a:schemeClr>
                      </a:solidFill>
                      <a:latin typeface="Calibri" pitchFamily="34" charset="0"/>
                      <a:cs typeface="Arial" pitchFamily="34" charset="0"/>
                    </a:rPr>
                    <a:t>-</a:t>
                  </a:r>
                </a:p>
                <a:p>
                  <a:pPr fontAlgn="base">
                    <a:spcBef>
                      <a:spcPct val="0"/>
                    </a:spcBef>
                    <a:spcAft>
                      <a:spcPts val="500"/>
                    </a:spcAft>
                  </a:pPr>
                  <a:r>
                    <a:rPr lang="en-GB" sz="1600" dirty="0" err="1">
                      <a:solidFill>
                        <a:schemeClr val="accent6">
                          <a:lumMod val="75000"/>
                        </a:schemeClr>
                      </a:solidFill>
                      <a:latin typeface="Calibri" pitchFamily="34" charset="0"/>
                      <a:cs typeface="Arial" pitchFamily="34" charset="0"/>
                    </a:rPr>
                    <a:t>utvikling</a:t>
                  </a:r>
                  <a:endParaRPr lang="nb-NO" sz="1600" dirty="0">
                    <a:solidFill>
                      <a:schemeClr val="accent6">
                        <a:lumMod val="75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747" y="11186"/>
                  <a:ext cx="2046" cy="945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nb-NO" sz="1600" dirty="0">
                      <a:solidFill>
                        <a:schemeClr val="accent1">
                          <a:lumMod val="50000"/>
                        </a:schemeClr>
                      </a:solidFill>
                      <a:latin typeface="Calibri" pitchFamily="34" charset="0"/>
                      <a:cs typeface="Arial" pitchFamily="34" charset="0"/>
                    </a:rPr>
                    <a:t>IKT-</a:t>
                  </a:r>
                  <a:br>
                    <a:rPr lang="nb-NO" sz="1600" dirty="0">
                      <a:solidFill>
                        <a:schemeClr val="accent1">
                          <a:lumMod val="50000"/>
                        </a:schemeClr>
                      </a:solidFill>
                      <a:latin typeface="Calibri" pitchFamily="34" charset="0"/>
                      <a:cs typeface="Arial" pitchFamily="34" charset="0"/>
                    </a:rPr>
                  </a:br>
                  <a:r>
                    <a:rPr lang="en-GB" sz="1600" dirty="0" err="1">
                      <a:solidFill>
                        <a:schemeClr val="accent1">
                          <a:lumMod val="50000"/>
                        </a:schemeClr>
                      </a:solidFill>
                      <a:latin typeface="Calibri" pitchFamily="34" charset="0"/>
                      <a:cs typeface="Arial" pitchFamily="34" charset="0"/>
                    </a:rPr>
                    <a:t>utvikling</a:t>
                  </a:r>
                  <a:endParaRPr lang="nb-NO" sz="1600" dirty="0">
                    <a:solidFill>
                      <a:schemeClr val="accent1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4408" y="12828"/>
                  <a:ext cx="1135" cy="60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en-GB" sz="1600" dirty="0">
                      <a:solidFill>
                        <a:srgbClr val="990033"/>
                      </a:solidFill>
                      <a:latin typeface="Calibri" pitchFamily="34" charset="0"/>
                      <a:cs typeface="Arial" pitchFamily="34" charset="0"/>
                    </a:rPr>
                    <a:t>Regel-</a:t>
                  </a:r>
                  <a:br>
                    <a:rPr lang="nb-NO" sz="1600" dirty="0">
                      <a:solidFill>
                        <a:srgbClr val="990033"/>
                      </a:solidFill>
                      <a:latin typeface="Times New Roman" pitchFamily="18" charset="0"/>
                      <a:cs typeface="Arial" pitchFamily="34" charset="0"/>
                    </a:rPr>
                  </a:br>
                  <a:r>
                    <a:rPr lang="en-GB" sz="1600" dirty="0" err="1">
                      <a:solidFill>
                        <a:srgbClr val="990033"/>
                      </a:solidFill>
                      <a:latin typeface="Calibri" pitchFamily="34" charset="0"/>
                      <a:cs typeface="Arial" pitchFamily="34" charset="0"/>
                    </a:rPr>
                    <a:t>utvikling</a:t>
                  </a:r>
                  <a:endParaRPr lang="nb-NO" sz="1600" dirty="0">
                    <a:solidFill>
                      <a:srgbClr val="990033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" name="Arc 9"/>
                <p:cNvSpPr>
                  <a:spLocks/>
                </p:cNvSpPr>
                <p:nvPr/>
              </p:nvSpPr>
              <p:spPr bwMode="auto">
                <a:xfrm rot="7181264" flipH="1">
                  <a:off x="6104" y="11549"/>
                  <a:ext cx="1098" cy="1187"/>
                </a:xfrm>
                <a:custGeom>
                  <a:avLst/>
                  <a:gdLst>
                    <a:gd name="G0" fmla="+- 5270 0 0"/>
                    <a:gd name="G1" fmla="+- 21600 0 0"/>
                    <a:gd name="G2" fmla="+- 21600 0 0"/>
                    <a:gd name="T0" fmla="*/ 0 w 26870"/>
                    <a:gd name="T1" fmla="*/ 653 h 30371"/>
                    <a:gd name="T2" fmla="*/ 25009 w 26870"/>
                    <a:gd name="T3" fmla="*/ 30371 h 30371"/>
                    <a:gd name="T4" fmla="*/ 5270 w 26870"/>
                    <a:gd name="T5" fmla="*/ 21600 h 303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870" h="30371" fill="none" extrusionOk="0">
                      <a:moveTo>
                        <a:pt x="-1" y="652"/>
                      </a:moveTo>
                      <a:cubicBezTo>
                        <a:pt x="1723" y="219"/>
                        <a:pt x="3493" y="-1"/>
                        <a:pt x="5270" y="0"/>
                      </a:cubicBezTo>
                      <a:cubicBezTo>
                        <a:pt x="17199" y="0"/>
                        <a:pt x="26870" y="9670"/>
                        <a:pt x="26870" y="21600"/>
                      </a:cubicBezTo>
                      <a:cubicBezTo>
                        <a:pt x="26870" y="24621"/>
                        <a:pt x="26236" y="27609"/>
                        <a:pt x="25009" y="30371"/>
                      </a:cubicBezTo>
                    </a:path>
                    <a:path w="26870" h="30371" stroke="0" extrusionOk="0">
                      <a:moveTo>
                        <a:pt x="-1" y="652"/>
                      </a:moveTo>
                      <a:cubicBezTo>
                        <a:pt x="1723" y="219"/>
                        <a:pt x="3493" y="-1"/>
                        <a:pt x="5270" y="0"/>
                      </a:cubicBezTo>
                      <a:cubicBezTo>
                        <a:pt x="17199" y="0"/>
                        <a:pt x="26870" y="9670"/>
                        <a:pt x="26870" y="21600"/>
                      </a:cubicBezTo>
                      <a:cubicBezTo>
                        <a:pt x="26870" y="24621"/>
                        <a:pt x="26236" y="27609"/>
                        <a:pt x="25009" y="30371"/>
                      </a:cubicBezTo>
                      <a:lnTo>
                        <a:pt x="5270" y="21600"/>
                      </a:lnTo>
                      <a:close/>
                    </a:path>
                  </a:pathLst>
                </a:custGeom>
                <a:grpFill/>
                <a:ln w="50800">
                  <a:solidFill>
                    <a:srgbClr val="C00000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b-NO"/>
                </a:p>
              </p:txBody>
            </p:sp>
            <p:sp>
              <p:nvSpPr>
                <p:cNvPr id="11" name="Arc 10"/>
                <p:cNvSpPr>
                  <a:spLocks/>
                </p:cNvSpPr>
                <p:nvPr/>
              </p:nvSpPr>
              <p:spPr bwMode="auto">
                <a:xfrm rot="21094188" flipH="1">
                  <a:off x="4571" y="11572"/>
                  <a:ext cx="734" cy="1187"/>
                </a:xfrm>
                <a:custGeom>
                  <a:avLst/>
                  <a:gdLst>
                    <a:gd name="G0" fmla="+- 5270 0 0"/>
                    <a:gd name="G1" fmla="+- 21600 0 0"/>
                    <a:gd name="G2" fmla="+- 21600 0 0"/>
                    <a:gd name="T0" fmla="*/ 0 w 26870"/>
                    <a:gd name="T1" fmla="*/ 653 h 30371"/>
                    <a:gd name="T2" fmla="*/ 25009 w 26870"/>
                    <a:gd name="T3" fmla="*/ 30371 h 30371"/>
                    <a:gd name="T4" fmla="*/ 5270 w 26870"/>
                    <a:gd name="T5" fmla="*/ 21600 h 303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870" h="30371" fill="none" extrusionOk="0">
                      <a:moveTo>
                        <a:pt x="-1" y="652"/>
                      </a:moveTo>
                      <a:cubicBezTo>
                        <a:pt x="1723" y="219"/>
                        <a:pt x="3493" y="-1"/>
                        <a:pt x="5270" y="0"/>
                      </a:cubicBezTo>
                      <a:cubicBezTo>
                        <a:pt x="17199" y="0"/>
                        <a:pt x="26870" y="9670"/>
                        <a:pt x="26870" y="21600"/>
                      </a:cubicBezTo>
                      <a:cubicBezTo>
                        <a:pt x="26870" y="24621"/>
                        <a:pt x="26236" y="27609"/>
                        <a:pt x="25009" y="30371"/>
                      </a:cubicBezTo>
                    </a:path>
                    <a:path w="26870" h="30371" stroke="0" extrusionOk="0">
                      <a:moveTo>
                        <a:pt x="-1" y="652"/>
                      </a:moveTo>
                      <a:cubicBezTo>
                        <a:pt x="1723" y="219"/>
                        <a:pt x="3493" y="-1"/>
                        <a:pt x="5270" y="0"/>
                      </a:cubicBezTo>
                      <a:cubicBezTo>
                        <a:pt x="17199" y="0"/>
                        <a:pt x="26870" y="9670"/>
                        <a:pt x="26870" y="21600"/>
                      </a:cubicBezTo>
                      <a:cubicBezTo>
                        <a:pt x="26870" y="24621"/>
                        <a:pt x="26236" y="27609"/>
                        <a:pt x="25009" y="30371"/>
                      </a:cubicBezTo>
                      <a:lnTo>
                        <a:pt x="5270" y="21600"/>
                      </a:lnTo>
                      <a:close/>
                    </a:path>
                  </a:pathLst>
                </a:custGeom>
                <a:grpFill/>
                <a:ln w="50800">
                  <a:solidFill>
                    <a:srgbClr val="C00000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b-NO"/>
                </a:p>
              </p:txBody>
            </p:sp>
            <p:sp>
              <p:nvSpPr>
                <p:cNvPr id="12" name="Arc 11"/>
                <p:cNvSpPr>
                  <a:spLocks/>
                </p:cNvSpPr>
                <p:nvPr/>
              </p:nvSpPr>
              <p:spPr bwMode="auto">
                <a:xfrm rot="13920600" flipH="1">
                  <a:off x="5268" y="12806"/>
                  <a:ext cx="1098" cy="1187"/>
                </a:xfrm>
                <a:custGeom>
                  <a:avLst/>
                  <a:gdLst>
                    <a:gd name="G0" fmla="+- 5270 0 0"/>
                    <a:gd name="G1" fmla="+- 21600 0 0"/>
                    <a:gd name="G2" fmla="+- 21600 0 0"/>
                    <a:gd name="T0" fmla="*/ 0 w 26870"/>
                    <a:gd name="T1" fmla="*/ 653 h 30371"/>
                    <a:gd name="T2" fmla="*/ 25009 w 26870"/>
                    <a:gd name="T3" fmla="*/ 30371 h 30371"/>
                    <a:gd name="T4" fmla="*/ 5270 w 26870"/>
                    <a:gd name="T5" fmla="*/ 21600 h 303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870" h="30371" fill="none" extrusionOk="0">
                      <a:moveTo>
                        <a:pt x="-1" y="652"/>
                      </a:moveTo>
                      <a:cubicBezTo>
                        <a:pt x="1723" y="219"/>
                        <a:pt x="3493" y="-1"/>
                        <a:pt x="5270" y="0"/>
                      </a:cubicBezTo>
                      <a:cubicBezTo>
                        <a:pt x="17199" y="0"/>
                        <a:pt x="26870" y="9670"/>
                        <a:pt x="26870" y="21600"/>
                      </a:cubicBezTo>
                      <a:cubicBezTo>
                        <a:pt x="26870" y="24621"/>
                        <a:pt x="26236" y="27609"/>
                        <a:pt x="25009" y="30371"/>
                      </a:cubicBezTo>
                    </a:path>
                    <a:path w="26870" h="30371" stroke="0" extrusionOk="0">
                      <a:moveTo>
                        <a:pt x="-1" y="652"/>
                      </a:moveTo>
                      <a:cubicBezTo>
                        <a:pt x="1723" y="219"/>
                        <a:pt x="3493" y="-1"/>
                        <a:pt x="5270" y="0"/>
                      </a:cubicBezTo>
                      <a:cubicBezTo>
                        <a:pt x="17199" y="0"/>
                        <a:pt x="26870" y="9670"/>
                        <a:pt x="26870" y="21600"/>
                      </a:cubicBezTo>
                      <a:cubicBezTo>
                        <a:pt x="26870" y="24621"/>
                        <a:pt x="26236" y="27609"/>
                        <a:pt x="25009" y="30371"/>
                      </a:cubicBezTo>
                      <a:lnTo>
                        <a:pt x="5270" y="21600"/>
                      </a:lnTo>
                      <a:close/>
                    </a:path>
                  </a:pathLst>
                </a:custGeom>
                <a:grpFill/>
                <a:ln w="50800">
                  <a:solidFill>
                    <a:srgbClr val="C00000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nb-NO"/>
                </a:p>
              </p:txBody>
            </p:sp>
          </p:grpSp>
        </p:grpSp>
        <p:sp>
          <p:nvSpPr>
            <p:cNvPr id="4" name="TekstSylinder 3"/>
            <p:cNvSpPr txBox="1"/>
            <p:nvPr/>
          </p:nvSpPr>
          <p:spPr>
            <a:xfrm>
              <a:off x="668989" y="1576664"/>
              <a:ext cx="8001102" cy="99255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3200" dirty="0">
                  <a:solidFill>
                    <a:srgbClr val="0070C0"/>
                  </a:solidFill>
                </a:rPr>
                <a:t>Digital forvaltning handler om tre parallelle utviklings-/endringsprosesser </a:t>
              </a:r>
            </a:p>
          </p:txBody>
        </p:sp>
      </p:grpSp>
      <p:grpSp>
        <p:nvGrpSpPr>
          <p:cNvPr id="16" name="Gruppe 15">
            <a:extLst>
              <a:ext uri="{FF2B5EF4-FFF2-40B4-BE49-F238E27FC236}">
                <a16:creationId xmlns:a16="http://schemas.microsoft.com/office/drawing/2014/main" id="{0D12CE1D-9C82-B8B9-EACF-C7A1165E81D7}"/>
              </a:ext>
            </a:extLst>
          </p:cNvPr>
          <p:cNvGrpSpPr/>
          <p:nvPr/>
        </p:nvGrpSpPr>
        <p:grpSpPr>
          <a:xfrm>
            <a:off x="3597759" y="1840887"/>
            <a:ext cx="1830652" cy="2238118"/>
            <a:chOff x="3597759" y="1840887"/>
            <a:chExt cx="1830652" cy="2238118"/>
          </a:xfrm>
        </p:grpSpPr>
        <p:sp>
          <p:nvSpPr>
            <p:cNvPr id="13" name="Arc 10">
              <a:extLst>
                <a:ext uri="{FF2B5EF4-FFF2-40B4-BE49-F238E27FC236}">
                  <a16:creationId xmlns:a16="http://schemas.microsoft.com/office/drawing/2014/main" id="{9E824919-3C1D-FF3F-445F-F58EE1ABC76E}"/>
                </a:ext>
              </a:extLst>
            </p:cNvPr>
            <p:cNvSpPr>
              <a:spLocks/>
            </p:cNvSpPr>
            <p:nvPr/>
          </p:nvSpPr>
          <p:spPr bwMode="auto">
            <a:xfrm rot="21094188" flipH="1">
              <a:off x="4055960" y="2406141"/>
              <a:ext cx="1372451" cy="1672864"/>
            </a:xfrm>
            <a:custGeom>
              <a:avLst/>
              <a:gdLst>
                <a:gd name="G0" fmla="+- 5270 0 0"/>
                <a:gd name="G1" fmla="+- 21600 0 0"/>
                <a:gd name="G2" fmla="+- 21600 0 0"/>
                <a:gd name="T0" fmla="*/ 0 w 26870"/>
                <a:gd name="T1" fmla="*/ 653 h 30371"/>
                <a:gd name="T2" fmla="*/ 25009 w 26870"/>
                <a:gd name="T3" fmla="*/ 30371 h 30371"/>
                <a:gd name="T4" fmla="*/ 5270 w 26870"/>
                <a:gd name="T5" fmla="*/ 21600 h 30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870" h="30371" fill="none" extrusionOk="0">
                  <a:moveTo>
                    <a:pt x="-1" y="652"/>
                  </a:moveTo>
                  <a:cubicBezTo>
                    <a:pt x="1723" y="219"/>
                    <a:pt x="3493" y="-1"/>
                    <a:pt x="5270" y="0"/>
                  </a:cubicBezTo>
                  <a:cubicBezTo>
                    <a:pt x="17199" y="0"/>
                    <a:pt x="26870" y="9670"/>
                    <a:pt x="26870" y="21600"/>
                  </a:cubicBezTo>
                  <a:cubicBezTo>
                    <a:pt x="26870" y="24621"/>
                    <a:pt x="26236" y="27609"/>
                    <a:pt x="25009" y="30371"/>
                  </a:cubicBezTo>
                </a:path>
                <a:path w="26870" h="30371" stroke="0" extrusionOk="0">
                  <a:moveTo>
                    <a:pt x="-1" y="652"/>
                  </a:moveTo>
                  <a:cubicBezTo>
                    <a:pt x="1723" y="219"/>
                    <a:pt x="3493" y="-1"/>
                    <a:pt x="5270" y="0"/>
                  </a:cubicBezTo>
                  <a:cubicBezTo>
                    <a:pt x="17199" y="0"/>
                    <a:pt x="26870" y="9670"/>
                    <a:pt x="26870" y="21600"/>
                  </a:cubicBezTo>
                  <a:cubicBezTo>
                    <a:pt x="26870" y="24621"/>
                    <a:pt x="26236" y="27609"/>
                    <a:pt x="25009" y="30371"/>
                  </a:cubicBezTo>
                  <a:lnTo>
                    <a:pt x="5270" y="21600"/>
                  </a:lnTo>
                  <a:close/>
                </a:path>
              </a:pathLst>
            </a:custGeom>
            <a:noFill/>
            <a:ln w="25400">
              <a:solidFill>
                <a:srgbClr val="7030A0"/>
              </a:solidFill>
              <a:round/>
              <a:headEnd type="non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5" name="TekstSylinder 14">
              <a:extLst>
                <a:ext uri="{FF2B5EF4-FFF2-40B4-BE49-F238E27FC236}">
                  <a16:creationId xmlns:a16="http://schemas.microsoft.com/office/drawing/2014/main" id="{AE07232D-9B1D-E40E-A096-686B644F3B77}"/>
                </a:ext>
              </a:extLst>
            </p:cNvPr>
            <p:cNvSpPr txBox="1"/>
            <p:nvPr/>
          </p:nvSpPr>
          <p:spPr>
            <a:xfrm>
              <a:off x="3597759" y="1840887"/>
              <a:ext cx="16665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>
                  <a:solidFill>
                    <a:srgbClr val="7030A0"/>
                  </a:solidFill>
                </a:rPr>
                <a:t>Automatiserings-</a:t>
              </a:r>
            </a:p>
            <a:p>
              <a:r>
                <a:rPr lang="nb-NO" sz="1600" dirty="0">
                  <a:solidFill>
                    <a:srgbClr val="7030A0"/>
                  </a:solidFill>
                </a:rPr>
                <a:t>vennlig lovgivning</a:t>
              </a:r>
            </a:p>
          </p:txBody>
        </p:sp>
      </p:grpSp>
      <p:grpSp>
        <p:nvGrpSpPr>
          <p:cNvPr id="18" name="Gruppe 17">
            <a:extLst>
              <a:ext uri="{FF2B5EF4-FFF2-40B4-BE49-F238E27FC236}">
                <a16:creationId xmlns:a16="http://schemas.microsoft.com/office/drawing/2014/main" id="{82F7F22B-EB22-F155-EA98-D65ACE60E3FF}"/>
              </a:ext>
            </a:extLst>
          </p:cNvPr>
          <p:cNvGrpSpPr/>
          <p:nvPr/>
        </p:nvGrpSpPr>
        <p:grpSpPr>
          <a:xfrm>
            <a:off x="2458396" y="2505222"/>
            <a:ext cx="3040432" cy="1997364"/>
            <a:chOff x="2458396" y="2505222"/>
            <a:chExt cx="3040432" cy="1997364"/>
          </a:xfrm>
        </p:grpSpPr>
        <p:sp>
          <p:nvSpPr>
            <p:cNvPr id="14" name="Arc 10">
              <a:extLst>
                <a:ext uri="{FF2B5EF4-FFF2-40B4-BE49-F238E27FC236}">
                  <a16:creationId xmlns:a16="http://schemas.microsoft.com/office/drawing/2014/main" id="{C5405AE4-A171-7856-9487-D5C00E93D72C}"/>
                </a:ext>
              </a:extLst>
            </p:cNvPr>
            <p:cNvSpPr>
              <a:spLocks/>
            </p:cNvSpPr>
            <p:nvPr/>
          </p:nvSpPr>
          <p:spPr bwMode="auto">
            <a:xfrm rot="21094188" flipH="1">
              <a:off x="4291774" y="2505222"/>
              <a:ext cx="1207054" cy="1650999"/>
            </a:xfrm>
            <a:custGeom>
              <a:avLst/>
              <a:gdLst>
                <a:gd name="G0" fmla="+- 5270 0 0"/>
                <a:gd name="G1" fmla="+- 21600 0 0"/>
                <a:gd name="G2" fmla="+- 21600 0 0"/>
                <a:gd name="T0" fmla="*/ 0 w 26870"/>
                <a:gd name="T1" fmla="*/ 653 h 30371"/>
                <a:gd name="T2" fmla="*/ 25009 w 26870"/>
                <a:gd name="T3" fmla="*/ 30371 h 30371"/>
                <a:gd name="T4" fmla="*/ 5270 w 26870"/>
                <a:gd name="T5" fmla="*/ 21600 h 30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870" h="30371" fill="none" extrusionOk="0">
                  <a:moveTo>
                    <a:pt x="-1" y="652"/>
                  </a:moveTo>
                  <a:cubicBezTo>
                    <a:pt x="1723" y="219"/>
                    <a:pt x="3493" y="-1"/>
                    <a:pt x="5270" y="0"/>
                  </a:cubicBezTo>
                  <a:cubicBezTo>
                    <a:pt x="17199" y="0"/>
                    <a:pt x="26870" y="9670"/>
                    <a:pt x="26870" y="21600"/>
                  </a:cubicBezTo>
                  <a:cubicBezTo>
                    <a:pt x="26870" y="24621"/>
                    <a:pt x="26236" y="27609"/>
                    <a:pt x="25009" y="30371"/>
                  </a:cubicBezTo>
                </a:path>
                <a:path w="26870" h="30371" stroke="0" extrusionOk="0">
                  <a:moveTo>
                    <a:pt x="-1" y="652"/>
                  </a:moveTo>
                  <a:cubicBezTo>
                    <a:pt x="1723" y="219"/>
                    <a:pt x="3493" y="-1"/>
                    <a:pt x="5270" y="0"/>
                  </a:cubicBezTo>
                  <a:cubicBezTo>
                    <a:pt x="17199" y="0"/>
                    <a:pt x="26870" y="9670"/>
                    <a:pt x="26870" y="21600"/>
                  </a:cubicBezTo>
                  <a:cubicBezTo>
                    <a:pt x="26870" y="24621"/>
                    <a:pt x="26236" y="27609"/>
                    <a:pt x="25009" y="30371"/>
                  </a:cubicBezTo>
                  <a:lnTo>
                    <a:pt x="5270" y="21600"/>
                  </a:lnTo>
                  <a:close/>
                </a:path>
              </a:pathLst>
            </a:custGeom>
            <a:noFill/>
            <a:ln w="25400" cmpd="sng">
              <a:solidFill>
                <a:schemeClr val="accent2"/>
              </a:solidFill>
              <a:prstDash val="solid"/>
              <a:round/>
              <a:headEnd type="triangl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-45 w 1207054"/>
                        <a:gd name="connsiteY0" fmla="*/ 35443 h 1650999"/>
                        <a:gd name="connsiteX1" fmla="*/ 236738 w 1207054"/>
                        <a:gd name="connsiteY1" fmla="*/ 0 h 1650999"/>
                        <a:gd name="connsiteX2" fmla="*/ 1207054 w 1207054"/>
                        <a:gd name="connsiteY2" fmla="*/ 1174198 h 1650999"/>
                        <a:gd name="connsiteX3" fmla="*/ 1123454 w 1207054"/>
                        <a:gd name="connsiteY3" fmla="*/ 1650999 h 1650999"/>
                        <a:gd name="connsiteX0" fmla="*/ -45 w 1207054"/>
                        <a:gd name="connsiteY0" fmla="*/ 35443 h 1650999"/>
                        <a:gd name="connsiteX1" fmla="*/ 236738 w 1207054"/>
                        <a:gd name="connsiteY1" fmla="*/ 0 h 1650999"/>
                        <a:gd name="connsiteX2" fmla="*/ 1207054 w 1207054"/>
                        <a:gd name="connsiteY2" fmla="*/ 1174198 h 1650999"/>
                        <a:gd name="connsiteX3" fmla="*/ 1123454 w 1207054"/>
                        <a:gd name="connsiteY3" fmla="*/ 1650999 h 1650999"/>
                        <a:gd name="connsiteX4" fmla="*/ 697830 w 1207054"/>
                        <a:gd name="connsiteY4" fmla="*/ 1422135 h 1650999"/>
                        <a:gd name="connsiteX5" fmla="*/ 236738 w 1207054"/>
                        <a:gd name="connsiteY5" fmla="*/ 1174198 h 1650999"/>
                        <a:gd name="connsiteX6" fmla="*/ 113611 w 1207054"/>
                        <a:gd name="connsiteY6" fmla="*/ 582045 h 1650999"/>
                        <a:gd name="connsiteX7" fmla="*/ -45 w 1207054"/>
                        <a:gd name="connsiteY7" fmla="*/ 35443 h 16509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207054" h="1650999" fill="none" extrusionOk="0">
                          <a:moveTo>
                            <a:pt x="-45" y="35443"/>
                          </a:moveTo>
                          <a:cubicBezTo>
                            <a:pt x="71077" y="8005"/>
                            <a:pt x="145585" y="4196"/>
                            <a:pt x="236738" y="0"/>
                          </a:cubicBezTo>
                          <a:cubicBezTo>
                            <a:pt x="858817" y="18148"/>
                            <a:pt x="1079153" y="529738"/>
                            <a:pt x="1207054" y="1174198"/>
                          </a:cubicBezTo>
                          <a:cubicBezTo>
                            <a:pt x="1195752" y="1349460"/>
                            <a:pt x="1173055" y="1531354"/>
                            <a:pt x="1123454" y="1650999"/>
                          </a:cubicBezTo>
                        </a:path>
                        <a:path w="1207054" h="1650999" stroke="0" extrusionOk="0">
                          <a:moveTo>
                            <a:pt x="-45" y="35443"/>
                          </a:moveTo>
                          <a:cubicBezTo>
                            <a:pt x="65509" y="5399"/>
                            <a:pt x="161679" y="2222"/>
                            <a:pt x="236738" y="0"/>
                          </a:cubicBezTo>
                          <a:cubicBezTo>
                            <a:pt x="875581" y="12215"/>
                            <a:pt x="1224130" y="490528"/>
                            <a:pt x="1207054" y="1174198"/>
                          </a:cubicBezTo>
                          <a:cubicBezTo>
                            <a:pt x="1187020" y="1335355"/>
                            <a:pt x="1151487" y="1526354"/>
                            <a:pt x="1123454" y="1650999"/>
                          </a:cubicBezTo>
                          <a:cubicBezTo>
                            <a:pt x="1023813" y="1591928"/>
                            <a:pt x="901708" y="1506359"/>
                            <a:pt x="697830" y="1422135"/>
                          </a:cubicBezTo>
                          <a:cubicBezTo>
                            <a:pt x="493952" y="1337911"/>
                            <a:pt x="452013" y="1297226"/>
                            <a:pt x="236738" y="1174198"/>
                          </a:cubicBezTo>
                          <a:cubicBezTo>
                            <a:pt x="160728" y="889466"/>
                            <a:pt x="141563" y="795803"/>
                            <a:pt x="113611" y="582045"/>
                          </a:cubicBezTo>
                          <a:cubicBezTo>
                            <a:pt x="85659" y="368287"/>
                            <a:pt x="49177" y="250681"/>
                            <a:pt x="-45" y="35443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7" name="TekstSylinder 16">
              <a:extLst>
                <a:ext uri="{FF2B5EF4-FFF2-40B4-BE49-F238E27FC236}">
                  <a16:creationId xmlns:a16="http://schemas.microsoft.com/office/drawing/2014/main" id="{0559B47A-547D-F5A7-52C5-D1E6326EBE2C}"/>
                </a:ext>
              </a:extLst>
            </p:cNvPr>
            <p:cNvSpPr txBox="1"/>
            <p:nvPr/>
          </p:nvSpPr>
          <p:spPr>
            <a:xfrm>
              <a:off x="2458396" y="3671589"/>
              <a:ext cx="196233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600" dirty="0">
                  <a:solidFill>
                    <a:schemeClr val="accent2"/>
                  </a:solidFill>
                </a:rPr>
                <a:t>Transformering av</a:t>
              </a:r>
            </a:p>
            <a:p>
              <a:r>
                <a:rPr lang="nb-NO" sz="1600" dirty="0">
                  <a:solidFill>
                    <a:schemeClr val="accent2"/>
                  </a:solidFill>
                </a:rPr>
                <a:t>rettskilder – fra lov-</a:t>
              </a:r>
            </a:p>
            <a:p>
              <a:r>
                <a:rPr lang="nb-NO" sz="1600" dirty="0">
                  <a:solidFill>
                    <a:schemeClr val="accent2"/>
                  </a:solidFill>
                </a:rPr>
                <a:t>tekst til programkode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6299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Box 16">
            <a:extLst>
              <a:ext uri="{FF2B5EF4-FFF2-40B4-BE49-F238E27FC236}">
                <a16:creationId xmlns:a16="http://schemas.microsoft.com/office/drawing/2014/main" id="{D6860DEF-07EF-4C89-A7FC-566F7BF05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3693" y="2953043"/>
            <a:ext cx="2072490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dirty="0"/>
              <a:t>Rettslig beslutnings-</a:t>
            </a:r>
          </a:p>
          <a:p>
            <a:r>
              <a:rPr lang="nb-NO" dirty="0"/>
              <a:t>system</a:t>
            </a: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087651" y="415218"/>
            <a:ext cx="968806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nb-NO" sz="3200" b="1" dirty="0">
                <a:solidFill>
                  <a:srgbClr val="0070C0"/>
                </a:solidFill>
                <a:latin typeface="+mj-lt"/>
              </a:rPr>
              <a:t>Jus som ramme for og innhold i RBS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821060" y="2368402"/>
            <a:ext cx="6365602" cy="33146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432322" y="3679493"/>
            <a:ext cx="3424954" cy="923898"/>
            <a:chOff x="1960" y="1983"/>
            <a:chExt cx="1774" cy="389"/>
          </a:xfrm>
        </p:grpSpPr>
        <p:sp>
          <p:nvSpPr>
            <p:cNvPr id="6170" name="Text Box 7"/>
            <p:cNvSpPr txBox="1">
              <a:spLocks noChangeArrowheads="1"/>
            </p:cNvSpPr>
            <p:nvPr/>
          </p:nvSpPr>
          <p:spPr bwMode="auto">
            <a:xfrm>
              <a:off x="1960" y="1983"/>
              <a:ext cx="61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dirty="0">
                  <a:solidFill>
                    <a:srgbClr val="9900CC"/>
                  </a:solidFill>
                </a:rPr>
                <a:t>Autentiske</a:t>
              </a:r>
            </a:p>
            <a:p>
              <a:r>
                <a:rPr lang="nb-NO" dirty="0">
                  <a:solidFill>
                    <a:srgbClr val="9900CC"/>
                  </a:solidFill>
                </a:rPr>
                <a:t>rettskilder</a:t>
              </a:r>
              <a:endParaRPr lang="nb-NO" dirty="0">
                <a:solidFill>
                  <a:schemeClr val="accent2"/>
                </a:solidFill>
              </a:endParaRPr>
            </a:p>
          </p:txBody>
        </p:sp>
        <p:sp>
          <p:nvSpPr>
            <p:cNvPr id="6171" name="Text Box 8"/>
            <p:cNvSpPr txBox="1">
              <a:spLocks noChangeArrowheads="1"/>
            </p:cNvSpPr>
            <p:nvPr/>
          </p:nvSpPr>
          <p:spPr bwMode="auto">
            <a:xfrm>
              <a:off x="2896" y="1983"/>
              <a:ext cx="838" cy="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dirty="0">
                  <a:solidFill>
                    <a:schemeClr val="accent2"/>
                  </a:solidFill>
                </a:rPr>
                <a:t>Rettsregler</a:t>
              </a:r>
            </a:p>
            <a:p>
              <a:r>
                <a:rPr lang="nb-NO" dirty="0">
                  <a:solidFill>
                    <a:schemeClr val="accent2"/>
                  </a:solidFill>
                </a:rPr>
                <a:t>transformert til</a:t>
              </a:r>
            </a:p>
            <a:p>
              <a:r>
                <a:rPr lang="nb-NO" dirty="0">
                  <a:solidFill>
                    <a:schemeClr val="accent2"/>
                  </a:solidFill>
                </a:rPr>
                <a:t>programkode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223741" y="2862472"/>
            <a:ext cx="2780121" cy="2394060"/>
            <a:chOff x="2400" y="2016"/>
            <a:chExt cx="1440" cy="1008"/>
          </a:xfrm>
        </p:grpSpPr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2400" y="2016"/>
              <a:ext cx="1440" cy="1008"/>
              <a:chOff x="2400" y="2064"/>
              <a:chExt cx="1440" cy="960"/>
            </a:xfrm>
          </p:grpSpPr>
          <p:sp>
            <p:nvSpPr>
              <p:cNvPr id="6167" name="Line 12"/>
              <p:cNvSpPr>
                <a:spLocks noChangeShapeType="1"/>
              </p:cNvSpPr>
              <p:nvPr/>
            </p:nvSpPr>
            <p:spPr bwMode="auto">
              <a:xfrm flipV="1">
                <a:off x="2400" y="2064"/>
                <a:ext cx="0" cy="960"/>
              </a:xfrm>
              <a:prstGeom prst="line">
                <a:avLst/>
              </a:prstGeom>
              <a:noFill/>
              <a:ln w="19050">
                <a:solidFill>
                  <a:srgbClr val="99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168" name="Line 13"/>
              <p:cNvSpPr>
                <a:spLocks noChangeShapeType="1"/>
              </p:cNvSpPr>
              <p:nvPr/>
            </p:nvSpPr>
            <p:spPr bwMode="auto">
              <a:xfrm>
                <a:off x="2400" y="2064"/>
                <a:ext cx="1440" cy="0"/>
              </a:xfrm>
              <a:prstGeom prst="line">
                <a:avLst/>
              </a:prstGeom>
              <a:noFill/>
              <a:ln w="19050">
                <a:solidFill>
                  <a:srgbClr val="99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169" name="Line 14"/>
              <p:cNvSpPr>
                <a:spLocks noChangeShapeType="1"/>
              </p:cNvSpPr>
              <p:nvPr/>
            </p:nvSpPr>
            <p:spPr bwMode="auto">
              <a:xfrm>
                <a:off x="2400" y="3024"/>
                <a:ext cx="1440" cy="0"/>
              </a:xfrm>
              <a:prstGeom prst="line">
                <a:avLst/>
              </a:prstGeom>
              <a:noFill/>
              <a:ln w="19050">
                <a:solidFill>
                  <a:srgbClr val="99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sp>
          <p:nvSpPr>
            <p:cNvPr id="6166" name="Line 15"/>
            <p:cNvSpPr>
              <a:spLocks noChangeShapeType="1"/>
            </p:cNvSpPr>
            <p:nvPr/>
          </p:nvSpPr>
          <p:spPr bwMode="auto">
            <a:xfrm>
              <a:off x="3840" y="2016"/>
              <a:ext cx="0" cy="1008"/>
            </a:xfrm>
            <a:prstGeom prst="line">
              <a:avLst/>
            </a:prstGeom>
            <a:noFill/>
            <a:ln w="19050">
              <a:solidFill>
                <a:srgbClr val="9900CC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6152" name="Text Box 16"/>
          <p:cNvSpPr txBox="1">
            <a:spLocks noChangeArrowheads="1"/>
          </p:cNvSpPr>
          <p:nvPr/>
        </p:nvSpPr>
        <p:spPr bwMode="auto">
          <a:xfrm>
            <a:off x="4335790" y="2976475"/>
            <a:ext cx="1218234" cy="64601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dirty="0"/>
              <a:t>Rettskilde-</a:t>
            </a:r>
          </a:p>
          <a:p>
            <a:r>
              <a:rPr lang="nb-NO" dirty="0"/>
              <a:t>systemer</a:t>
            </a:r>
          </a:p>
        </p:txBody>
      </p:sp>
      <p:sp>
        <p:nvSpPr>
          <p:cNvPr id="6153" name="Line 17"/>
          <p:cNvSpPr>
            <a:spLocks noChangeShapeType="1"/>
          </p:cNvSpPr>
          <p:nvPr/>
        </p:nvSpPr>
        <p:spPr bwMode="auto">
          <a:xfrm>
            <a:off x="4335790" y="2862472"/>
            <a:ext cx="0" cy="239406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sp>
        <p:nvSpPr>
          <p:cNvPr id="6154" name="Text Box 18"/>
          <p:cNvSpPr txBox="1">
            <a:spLocks noChangeArrowheads="1"/>
          </p:cNvSpPr>
          <p:nvPr/>
        </p:nvSpPr>
        <p:spPr bwMode="auto">
          <a:xfrm rot="16200000">
            <a:off x="3267015" y="3891759"/>
            <a:ext cx="878772" cy="33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600"/>
              <a:t>manuelt</a:t>
            </a:r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 rot="10800000">
            <a:off x="6003862" y="2862472"/>
            <a:ext cx="2780121" cy="2394060"/>
            <a:chOff x="2400" y="2016"/>
            <a:chExt cx="1440" cy="1008"/>
          </a:xfrm>
        </p:grpSpPr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2400" y="2016"/>
              <a:ext cx="1440" cy="1008"/>
              <a:chOff x="2400" y="2064"/>
              <a:chExt cx="1440" cy="960"/>
            </a:xfrm>
          </p:grpSpPr>
          <p:sp>
            <p:nvSpPr>
              <p:cNvPr id="6162" name="Line 21"/>
              <p:cNvSpPr>
                <a:spLocks noChangeShapeType="1"/>
              </p:cNvSpPr>
              <p:nvPr/>
            </p:nvSpPr>
            <p:spPr bwMode="auto">
              <a:xfrm flipV="1">
                <a:off x="2400" y="2064"/>
                <a:ext cx="0" cy="96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163" name="Line 22"/>
              <p:cNvSpPr>
                <a:spLocks noChangeShapeType="1"/>
              </p:cNvSpPr>
              <p:nvPr/>
            </p:nvSpPr>
            <p:spPr bwMode="auto">
              <a:xfrm>
                <a:off x="2400" y="2064"/>
                <a:ext cx="1440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6164" name="Line 23"/>
              <p:cNvSpPr>
                <a:spLocks noChangeShapeType="1"/>
              </p:cNvSpPr>
              <p:nvPr/>
            </p:nvSpPr>
            <p:spPr bwMode="auto">
              <a:xfrm>
                <a:off x="2400" y="3024"/>
                <a:ext cx="1440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sp>
          <p:nvSpPr>
            <p:cNvPr id="6161" name="Line 24"/>
            <p:cNvSpPr>
              <a:spLocks noChangeShapeType="1"/>
            </p:cNvSpPr>
            <p:nvPr/>
          </p:nvSpPr>
          <p:spPr bwMode="auto">
            <a:xfrm>
              <a:off x="3840" y="2016"/>
              <a:ext cx="0" cy="1008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9" name="TekstSylinder 8">
            <a:extLst>
              <a:ext uri="{FF2B5EF4-FFF2-40B4-BE49-F238E27FC236}">
                <a16:creationId xmlns:a16="http://schemas.microsoft.com/office/drawing/2014/main" id="{15F6742A-14C7-4ECC-885C-AD65A4BB652F}"/>
              </a:ext>
            </a:extLst>
          </p:cNvPr>
          <p:cNvSpPr txBox="1"/>
          <p:nvPr/>
        </p:nvSpPr>
        <p:spPr>
          <a:xfrm>
            <a:off x="2701229" y="1760867"/>
            <a:ext cx="6958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u="sng" dirty="0">
                <a:solidFill>
                  <a:srgbClr val="7030A0"/>
                </a:solidFill>
              </a:rPr>
              <a:t>Ramme</a:t>
            </a:r>
            <a:r>
              <a:rPr lang="nb-NO" b="1" dirty="0">
                <a:solidFill>
                  <a:srgbClr val="7030A0"/>
                </a:solidFill>
              </a:rPr>
              <a:t>:</a:t>
            </a:r>
            <a:r>
              <a:rPr lang="nb-NO" dirty="0"/>
              <a:t> Rettslige krav til systemløsningen: forvaltningsloven, NAV-loven,</a:t>
            </a:r>
          </a:p>
          <a:p>
            <a:r>
              <a:rPr lang="nb-NO" dirty="0"/>
              <a:t>personvernforordningen (GDPR), arkivloven mv.</a:t>
            </a:r>
          </a:p>
        </p:txBody>
      </p:sp>
      <p:grpSp>
        <p:nvGrpSpPr>
          <p:cNvPr id="17" name="Gruppe 16">
            <a:extLst>
              <a:ext uri="{FF2B5EF4-FFF2-40B4-BE49-F238E27FC236}">
                <a16:creationId xmlns:a16="http://schemas.microsoft.com/office/drawing/2014/main" id="{782523A7-BEF3-4AA3-AF85-86820170A70E}"/>
              </a:ext>
            </a:extLst>
          </p:cNvPr>
          <p:cNvGrpSpPr/>
          <p:nvPr/>
        </p:nvGrpSpPr>
        <p:grpSpPr>
          <a:xfrm>
            <a:off x="6013011" y="2899993"/>
            <a:ext cx="2771431" cy="2394060"/>
            <a:chOff x="5942303" y="2469943"/>
            <a:chExt cx="2771431" cy="2394060"/>
          </a:xfrm>
        </p:grpSpPr>
        <p:sp>
          <p:nvSpPr>
            <p:cNvPr id="6156" name="Text Box 25"/>
            <p:cNvSpPr txBox="1">
              <a:spLocks noChangeArrowheads="1"/>
            </p:cNvSpPr>
            <p:nvPr/>
          </p:nvSpPr>
          <p:spPr bwMode="auto">
            <a:xfrm>
              <a:off x="6024354" y="2583946"/>
              <a:ext cx="2185484" cy="64601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dirty="0"/>
                <a:t>Rettslige beslutnings-</a:t>
              </a:r>
              <a:br>
                <a:rPr lang="nb-NO" dirty="0"/>
              </a:br>
              <a:r>
                <a:rPr lang="nb-NO" dirty="0"/>
                <a:t>systemer</a:t>
              </a:r>
            </a:p>
          </p:txBody>
        </p:sp>
        <p:grpSp>
          <p:nvGrpSpPr>
            <p:cNvPr id="8" name="Group 26"/>
            <p:cNvGrpSpPr>
              <a:grpSpLocks/>
            </p:cNvGrpSpPr>
            <p:nvPr/>
          </p:nvGrpSpPr>
          <p:grpSpPr bwMode="auto">
            <a:xfrm>
              <a:off x="8248450" y="2469943"/>
              <a:ext cx="465284" cy="2394060"/>
              <a:chOff x="3984" y="1584"/>
              <a:chExt cx="241" cy="1008"/>
            </a:xfrm>
          </p:grpSpPr>
          <p:sp>
            <p:nvSpPr>
              <p:cNvPr id="6158" name="Text Box 27"/>
              <p:cNvSpPr txBox="1">
                <a:spLocks noChangeArrowheads="1"/>
              </p:cNvSpPr>
              <p:nvPr/>
            </p:nvSpPr>
            <p:spPr bwMode="auto">
              <a:xfrm rot="16200000">
                <a:off x="3953" y="2001"/>
                <a:ext cx="370" cy="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nb-NO" sz="1600"/>
                  <a:t>manuelt</a:t>
                </a:r>
              </a:p>
            </p:txBody>
          </p:sp>
          <p:sp>
            <p:nvSpPr>
              <p:cNvPr id="6159" name="Line 28"/>
              <p:cNvSpPr>
                <a:spLocks noChangeShapeType="1"/>
              </p:cNvSpPr>
              <p:nvPr/>
            </p:nvSpPr>
            <p:spPr bwMode="auto">
              <a:xfrm>
                <a:off x="3984" y="1584"/>
                <a:ext cx="0" cy="10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sp>
          <p:nvSpPr>
            <p:cNvPr id="39" name="TekstSylinder 38">
              <a:extLst>
                <a:ext uri="{FF2B5EF4-FFF2-40B4-BE49-F238E27FC236}">
                  <a16:creationId xmlns:a16="http://schemas.microsoft.com/office/drawing/2014/main" id="{AB4D6232-A043-481B-B8F9-299A69CF0A00}"/>
                </a:ext>
              </a:extLst>
            </p:cNvPr>
            <p:cNvSpPr txBox="1"/>
            <p:nvPr/>
          </p:nvSpPr>
          <p:spPr>
            <a:xfrm>
              <a:off x="5942303" y="2486641"/>
              <a:ext cx="2744067" cy="230832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nb-NO" dirty="0"/>
            </a:p>
            <a:p>
              <a:r>
                <a:rPr lang="nb-NO" dirty="0"/>
                <a:t>   modeller</a:t>
              </a:r>
              <a:br>
                <a:rPr lang="nb-NO" dirty="0"/>
              </a:br>
              <a:r>
                <a:rPr lang="nb-NO" dirty="0"/>
                <a:t>     datamodeller</a:t>
              </a:r>
            </a:p>
            <a:p>
              <a:r>
                <a:rPr lang="nb-NO" dirty="0"/>
                <a:t>     prosessmodeller</a:t>
              </a:r>
            </a:p>
            <a:p>
              <a:endParaRPr lang="nb-NO" dirty="0"/>
            </a:p>
            <a:p>
              <a:r>
                <a:rPr lang="nb-NO" dirty="0"/>
                <a:t>   pseudokode</a:t>
              </a:r>
            </a:p>
            <a:p>
              <a:endParaRPr lang="nb-NO" dirty="0"/>
            </a:p>
            <a:p>
              <a:endParaRPr lang="nb-NO" dirty="0"/>
            </a:p>
          </p:txBody>
        </p:sp>
        <p:sp>
          <p:nvSpPr>
            <p:cNvPr id="16" name="TekstSylinder 15">
              <a:extLst>
                <a:ext uri="{FF2B5EF4-FFF2-40B4-BE49-F238E27FC236}">
                  <a16:creationId xmlns:a16="http://schemas.microsoft.com/office/drawing/2014/main" id="{EDF52FF6-548D-4D8D-8889-DADC96071658}"/>
                </a:ext>
              </a:extLst>
            </p:cNvPr>
            <p:cNvSpPr txBox="1"/>
            <p:nvPr/>
          </p:nvSpPr>
          <p:spPr>
            <a:xfrm rot="10800000">
              <a:off x="8020634" y="2653414"/>
              <a:ext cx="461665" cy="149272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nb-NO" dirty="0"/>
                <a:t>programkode</a:t>
              </a:r>
            </a:p>
          </p:txBody>
        </p:sp>
      </p:grpSp>
      <p:sp>
        <p:nvSpPr>
          <p:cNvPr id="41" name="AutoShape 9">
            <a:extLst>
              <a:ext uri="{FF2B5EF4-FFF2-40B4-BE49-F238E27FC236}">
                <a16:creationId xmlns:a16="http://schemas.microsoft.com/office/drawing/2014/main" id="{473A2094-B5CC-4493-B53C-BF39E2AB1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8371" y="3946745"/>
            <a:ext cx="648695" cy="228006"/>
          </a:xfrm>
          <a:prstGeom prst="leftRightArrow">
            <a:avLst>
              <a:gd name="adj1" fmla="val 50000"/>
              <a:gd name="adj2" fmla="val 7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b-NO"/>
          </a:p>
        </p:txBody>
      </p:sp>
      <p:grpSp>
        <p:nvGrpSpPr>
          <p:cNvPr id="35" name="Gruppe 34">
            <a:extLst>
              <a:ext uri="{FF2B5EF4-FFF2-40B4-BE49-F238E27FC236}">
                <a16:creationId xmlns:a16="http://schemas.microsoft.com/office/drawing/2014/main" id="{D34ACFE1-D39E-405C-8C88-A73F6250A9FA}"/>
              </a:ext>
            </a:extLst>
          </p:cNvPr>
          <p:cNvGrpSpPr/>
          <p:nvPr/>
        </p:nvGrpSpPr>
        <p:grpSpPr>
          <a:xfrm>
            <a:off x="2839432" y="2404707"/>
            <a:ext cx="6328858" cy="3242027"/>
            <a:chOff x="3083339" y="2385391"/>
            <a:chExt cx="5689600" cy="2557670"/>
          </a:xfrm>
        </p:grpSpPr>
        <p:sp>
          <p:nvSpPr>
            <p:cNvPr id="36" name="Rektangel 35">
              <a:extLst>
                <a:ext uri="{FF2B5EF4-FFF2-40B4-BE49-F238E27FC236}">
                  <a16:creationId xmlns:a16="http://schemas.microsoft.com/office/drawing/2014/main" id="{A215EBC4-2F3C-46E2-B5A4-DEA17A2FE3F3}"/>
                </a:ext>
              </a:extLst>
            </p:cNvPr>
            <p:cNvSpPr/>
            <p:nvPr/>
          </p:nvSpPr>
          <p:spPr>
            <a:xfrm>
              <a:off x="3083339" y="2385391"/>
              <a:ext cx="5689600" cy="255767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37" name="TekstSylinder 36">
              <a:extLst>
                <a:ext uri="{FF2B5EF4-FFF2-40B4-BE49-F238E27FC236}">
                  <a16:creationId xmlns:a16="http://schemas.microsoft.com/office/drawing/2014/main" id="{3FEF0D6A-D481-4D4B-9D9C-88A637E9D2CD}"/>
                </a:ext>
              </a:extLst>
            </p:cNvPr>
            <p:cNvSpPr txBox="1"/>
            <p:nvPr/>
          </p:nvSpPr>
          <p:spPr>
            <a:xfrm>
              <a:off x="3423479" y="3034748"/>
              <a:ext cx="4717030" cy="7124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b="1" u="sng" dirty="0">
                  <a:solidFill>
                    <a:srgbClr val="7030A0"/>
                  </a:solidFill>
                </a:rPr>
                <a:t>Innhold</a:t>
              </a:r>
              <a:r>
                <a:rPr lang="nb-NO" b="1" dirty="0"/>
                <a:t>:</a:t>
              </a:r>
              <a:r>
                <a:rPr lang="nb-NO" dirty="0"/>
                <a:t> Den særlovgivning mv. som er bestemmende</a:t>
              </a:r>
              <a:br>
                <a:rPr lang="nb-NO" dirty="0"/>
              </a:br>
              <a:r>
                <a:rPr lang="nb-NO" dirty="0"/>
                <a:t>for vedkommende forvaltningsordning der </a:t>
              </a:r>
            </a:p>
            <a:p>
              <a:r>
                <a:rPr lang="nb-NO" dirty="0"/>
                <a:t>saksbehandlingen skal automatiseres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84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8083D0-021C-4519-A8EC-12FBE2672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88" y="0"/>
            <a:ext cx="10872787" cy="1325563"/>
          </a:xfrm>
        </p:spPr>
        <p:txBody>
          <a:bodyPr>
            <a:normAutofit/>
          </a:bodyPr>
          <a:lstStyle/>
          <a:p>
            <a:r>
              <a:rPr lang="nb-NO" sz="3600" dirty="0">
                <a:solidFill>
                  <a:srgbClr val="C00000"/>
                </a:solidFill>
              </a:rPr>
              <a:t>Transformering: Fra rettskildesystem til beslutningssystem</a:t>
            </a:r>
          </a:p>
        </p:txBody>
      </p:sp>
      <p:grpSp>
        <p:nvGrpSpPr>
          <p:cNvPr id="4" name="Gruppe 3">
            <a:extLst>
              <a:ext uri="{FF2B5EF4-FFF2-40B4-BE49-F238E27FC236}">
                <a16:creationId xmlns:a16="http://schemas.microsoft.com/office/drawing/2014/main" id="{13239E73-5124-E4F5-12CB-7495BF4A0B2E}"/>
              </a:ext>
            </a:extLst>
          </p:cNvPr>
          <p:cNvGrpSpPr/>
          <p:nvPr/>
        </p:nvGrpSpPr>
        <p:grpSpPr>
          <a:xfrm>
            <a:off x="2986087" y="895616"/>
            <a:ext cx="4924889" cy="2174051"/>
            <a:chOff x="2986087" y="895616"/>
            <a:chExt cx="4924889" cy="2174051"/>
          </a:xfrm>
        </p:grpSpPr>
        <p:pic>
          <p:nvPicPr>
            <p:cNvPr id="23" name="Bilde 22">
              <a:extLst>
                <a:ext uri="{FF2B5EF4-FFF2-40B4-BE49-F238E27FC236}">
                  <a16:creationId xmlns:a16="http://schemas.microsoft.com/office/drawing/2014/main" id="{EC5F96ED-467A-4FEE-9910-43F78D8CC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86087" y="895616"/>
              <a:ext cx="4924889" cy="2174051"/>
            </a:xfrm>
            <a:prstGeom prst="rect">
              <a:avLst/>
            </a:prstGeom>
          </p:spPr>
        </p:pic>
        <p:sp>
          <p:nvSpPr>
            <p:cNvPr id="3" name="Pil: høyre 2">
              <a:extLst>
                <a:ext uri="{FF2B5EF4-FFF2-40B4-BE49-F238E27FC236}">
                  <a16:creationId xmlns:a16="http://schemas.microsoft.com/office/drawing/2014/main" id="{F05D837D-9A5A-486F-9D85-3CC25F20D8E6}"/>
                </a:ext>
              </a:extLst>
            </p:cNvPr>
            <p:cNvSpPr/>
            <p:nvPr/>
          </p:nvSpPr>
          <p:spPr>
            <a:xfrm>
              <a:off x="5091113" y="2741920"/>
              <a:ext cx="736014" cy="187018"/>
            </a:xfrm>
            <a:prstGeom prst="rightArrow">
              <a:avLst>
                <a:gd name="adj1" fmla="val 50000"/>
                <a:gd name="adj2" fmla="val 83690"/>
              </a:avLst>
            </a:prstGeom>
            <a:solidFill>
              <a:srgbClr val="C00000"/>
            </a:solidFill>
            <a:ln cap="sq" cmpd="sng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5" name="TekstSylinder 4">
            <a:extLst>
              <a:ext uri="{FF2B5EF4-FFF2-40B4-BE49-F238E27FC236}">
                <a16:creationId xmlns:a16="http://schemas.microsoft.com/office/drawing/2014/main" id="{DDFE0C4B-0C5B-4401-9FA3-C2968251691A}"/>
              </a:ext>
            </a:extLst>
          </p:cNvPr>
          <p:cNvSpPr txBox="1"/>
          <p:nvPr/>
        </p:nvSpPr>
        <p:spPr>
          <a:xfrm>
            <a:off x="421480" y="3131165"/>
            <a:ext cx="1116806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accent5">
                    <a:lumMod val="50000"/>
                  </a:schemeClr>
                </a:solidFill>
              </a:rPr>
              <a:t>Transformering innebærer omforming fra rettskilder i naturlig tekst til rettskilder uttrykt som programmerte </a:t>
            </a:r>
            <a:r>
              <a:rPr lang="nb-NO" sz="2000" i="1" dirty="0">
                <a:solidFill>
                  <a:schemeClr val="accent5">
                    <a:lumMod val="50000"/>
                  </a:schemeClr>
                </a:solidFill>
              </a:rPr>
              <a:t>algoritmer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i="1" dirty="0">
                <a:solidFill>
                  <a:srgbClr val="7030A0"/>
                </a:solidFill>
              </a:rPr>
              <a:t>Handler om å forstå rettskildene som regler datamaskiner kan programmeres til å utføre, dvs. gjennomføre beregninger (aritmetiske operasjoner) og prøve om vilkår er oppfylt (logiske operasjoner)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i="1" dirty="0">
                <a:solidFill>
                  <a:srgbClr val="660033"/>
                </a:solidFill>
              </a:rPr>
              <a:t>Pseudokode</a:t>
            </a:r>
            <a:r>
              <a:rPr lang="nb-NO" sz="2000" dirty="0">
                <a:solidFill>
                  <a:srgbClr val="660033"/>
                </a:solidFill>
              </a:rPr>
              <a:t> («</a:t>
            </a:r>
            <a:r>
              <a:rPr lang="nb-NO" sz="2000" dirty="0" err="1">
                <a:solidFill>
                  <a:srgbClr val="660033"/>
                </a:solidFill>
              </a:rPr>
              <a:t>kvasi</a:t>
            </a:r>
            <a:r>
              <a:rPr lang="nb-NO" sz="2000" dirty="0">
                <a:solidFill>
                  <a:srgbClr val="660033"/>
                </a:solidFill>
              </a:rPr>
              <a:t>(program)kode») er et halvveis formalisert mellomstadium mellom naturlig språk og programkode og kan brukes i transformeringsprosessen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accent6">
                    <a:lumMod val="50000"/>
                  </a:schemeClr>
                </a:solidFill>
              </a:rPr>
              <a:t>Transformering innebærer å </a:t>
            </a:r>
            <a:r>
              <a:rPr lang="nb-NO" sz="2000" i="1" dirty="0">
                <a:solidFill>
                  <a:schemeClr val="accent6">
                    <a:lumMod val="50000"/>
                  </a:schemeClr>
                </a:solidFill>
              </a:rPr>
              <a:t>fortolke</a:t>
            </a:r>
            <a:r>
              <a:rPr lang="nb-NO" sz="2000" dirty="0">
                <a:solidFill>
                  <a:schemeClr val="accent6">
                    <a:lumMod val="50000"/>
                  </a:schemeClr>
                </a:solidFill>
              </a:rPr>
              <a:t> med tanke på å </a:t>
            </a:r>
            <a:r>
              <a:rPr lang="nb-NO" sz="2000" i="1" dirty="0">
                <a:solidFill>
                  <a:schemeClr val="accent6">
                    <a:lumMod val="50000"/>
                  </a:schemeClr>
                </a:solidFill>
              </a:rPr>
              <a:t>formalisere</a:t>
            </a:r>
            <a:r>
              <a:rPr lang="nb-NO" sz="2000" dirty="0">
                <a:solidFill>
                  <a:schemeClr val="accent6">
                    <a:lumMod val="50000"/>
                  </a:schemeClr>
                </a:solidFill>
              </a:rPr>
              <a:t>, dvs. utlede rettsregler og bringe dem over i «fast form» </a:t>
            </a:r>
            <a:r>
              <a:rPr lang="nb-NO" sz="2000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 angi på </a:t>
            </a:r>
            <a:r>
              <a:rPr lang="nb-NO" sz="2000" i="1" u="sng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entydig</a:t>
            </a:r>
            <a:r>
              <a:rPr lang="nb-NO" sz="2000" i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nb-NO" sz="2000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og</a:t>
            </a:r>
            <a:r>
              <a:rPr lang="nb-NO" sz="2000" i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nb-NO" sz="2000" i="1" u="sng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fullstendig</a:t>
            </a:r>
            <a:r>
              <a:rPr lang="nb-NO" sz="2000" i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nb-NO" sz="2000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måte (jf. «algoritme»), hvilke data som skal være gjenstand for behandling, og hvilke behandlingsregler som skal anvendes på disse dataene</a:t>
            </a:r>
            <a:endParaRPr lang="nb-NO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Transformeringen skjer som ledd i systemutviklingen og innebærer derfor massiv forhåndsavgjørelse av rettsspørsmål  </a:t>
            </a:r>
            <a:r>
              <a:rPr lang="nb-NO" sz="2000" b="1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nb-NO" sz="20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 en egen type rettslig beslutningsprosess</a:t>
            </a:r>
            <a:endParaRPr lang="nb-NO" sz="2000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8083D0-021C-4519-A8EC-12FBE2672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054" y="41774"/>
            <a:ext cx="8656630" cy="1113071"/>
          </a:xfrm>
        </p:spPr>
        <p:txBody>
          <a:bodyPr>
            <a:normAutofit/>
          </a:bodyPr>
          <a:lstStyle/>
          <a:p>
            <a:r>
              <a:rPr lang="nb-NO" sz="3600" b="1" dirty="0">
                <a:solidFill>
                  <a:srgbClr val="7030A0"/>
                </a:solidFill>
              </a:rPr>
              <a:t>Transformering: Fra rettskilder til programkode</a:t>
            </a:r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51F48CDD-F8BC-A3D3-1E1B-048C95F3B227}"/>
              </a:ext>
            </a:extLst>
          </p:cNvPr>
          <p:cNvGrpSpPr/>
          <p:nvPr/>
        </p:nvGrpSpPr>
        <p:grpSpPr>
          <a:xfrm>
            <a:off x="727621" y="2442403"/>
            <a:ext cx="5042695" cy="2226055"/>
            <a:chOff x="2910297" y="997030"/>
            <a:chExt cx="5042695" cy="2226055"/>
          </a:xfrm>
        </p:grpSpPr>
        <p:pic>
          <p:nvPicPr>
            <p:cNvPr id="23" name="Bilde 22">
              <a:extLst>
                <a:ext uri="{FF2B5EF4-FFF2-40B4-BE49-F238E27FC236}">
                  <a16:creationId xmlns:a16="http://schemas.microsoft.com/office/drawing/2014/main" id="{EC5F96ED-467A-4FEE-9910-43F78D8CC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10297" y="997030"/>
              <a:ext cx="5042695" cy="2226055"/>
            </a:xfrm>
            <a:prstGeom prst="rect">
              <a:avLst/>
            </a:prstGeom>
          </p:spPr>
        </p:pic>
        <p:sp>
          <p:nvSpPr>
            <p:cNvPr id="3" name="Pil: høyre 2">
              <a:extLst>
                <a:ext uri="{FF2B5EF4-FFF2-40B4-BE49-F238E27FC236}">
                  <a16:creationId xmlns:a16="http://schemas.microsoft.com/office/drawing/2014/main" id="{F05D837D-9A5A-486F-9D85-3CC25F20D8E6}"/>
                </a:ext>
              </a:extLst>
            </p:cNvPr>
            <p:cNvSpPr/>
            <p:nvPr/>
          </p:nvSpPr>
          <p:spPr>
            <a:xfrm>
              <a:off x="5054084" y="2875414"/>
              <a:ext cx="755120" cy="197908"/>
            </a:xfrm>
            <a:prstGeom prst="rightArrow">
              <a:avLst>
                <a:gd name="adj1" fmla="val 50000"/>
                <a:gd name="adj2" fmla="val 83690"/>
              </a:avLst>
            </a:prstGeom>
            <a:solidFill>
              <a:srgbClr val="C00000"/>
            </a:solidFill>
            <a:ln cap="sq" cmpd="sng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grpSp>
        <p:nvGrpSpPr>
          <p:cNvPr id="9" name="Gruppe 8">
            <a:extLst>
              <a:ext uri="{FF2B5EF4-FFF2-40B4-BE49-F238E27FC236}">
                <a16:creationId xmlns:a16="http://schemas.microsoft.com/office/drawing/2014/main" id="{4E1ED8DB-EA75-3BAD-7FA8-A0F8A04A51BB}"/>
              </a:ext>
            </a:extLst>
          </p:cNvPr>
          <p:cNvGrpSpPr/>
          <p:nvPr/>
        </p:nvGrpSpPr>
        <p:grpSpPr>
          <a:xfrm>
            <a:off x="5951537" y="2442403"/>
            <a:ext cx="4728633" cy="2310927"/>
            <a:chOff x="6375400" y="1118073"/>
            <a:chExt cx="4728633" cy="2310927"/>
          </a:xfrm>
        </p:grpSpPr>
        <p:pic>
          <p:nvPicPr>
            <p:cNvPr id="5" name="Bilde 4">
              <a:extLst>
                <a:ext uri="{FF2B5EF4-FFF2-40B4-BE49-F238E27FC236}">
                  <a16:creationId xmlns:a16="http://schemas.microsoft.com/office/drawing/2014/main" id="{52E69778-4F95-E3CE-E722-FD4BB60424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03534" y="1118073"/>
              <a:ext cx="4000499" cy="2310927"/>
            </a:xfrm>
            <a:prstGeom prst="rect">
              <a:avLst/>
            </a:prstGeom>
          </p:spPr>
        </p:pic>
        <p:sp>
          <p:nvSpPr>
            <p:cNvPr id="8" name="Pil: høyre 7">
              <a:extLst>
                <a:ext uri="{FF2B5EF4-FFF2-40B4-BE49-F238E27FC236}">
                  <a16:creationId xmlns:a16="http://schemas.microsoft.com/office/drawing/2014/main" id="{9F70BFE5-1ADF-7617-66C5-382813250538}"/>
                </a:ext>
              </a:extLst>
            </p:cNvPr>
            <p:cNvSpPr/>
            <p:nvPr/>
          </p:nvSpPr>
          <p:spPr>
            <a:xfrm>
              <a:off x="6375400" y="2235201"/>
              <a:ext cx="563033" cy="376766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47843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1482</Words>
  <Application>Microsoft Office PowerPoint</Application>
  <PresentationFormat>Widescreen</PresentationFormat>
  <Paragraphs>185</Paragraphs>
  <Slides>18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Times New Roman</vt:lpstr>
      <vt:lpstr>Office-tema</vt:lpstr>
      <vt:lpstr>Oversikt over FINF4021 Automatisert rettsanvendelse og rettsteknologi</vt:lpstr>
      <vt:lpstr>Hva emnet handler om (1)</vt:lpstr>
      <vt:lpstr>Hva emnet handler om (2)</vt:lpstr>
      <vt:lpstr>Et lite historisk tilbakeblikk</vt:lpstr>
      <vt:lpstr>Både statlig og kommunal forvaltning er brukere av RBS …</vt:lpstr>
      <vt:lpstr>PowerPoint-presentasjon</vt:lpstr>
      <vt:lpstr>PowerPoint-presentasjon</vt:lpstr>
      <vt:lpstr>Transformering: Fra rettskildesystem til beslutningssystem</vt:lpstr>
      <vt:lpstr>Transformering: Fra rettskilder til programkode</vt:lpstr>
      <vt:lpstr>PowerPoint-presentasjon</vt:lpstr>
      <vt:lpstr>PowerPoint-presentasjon</vt:lpstr>
      <vt:lpstr>PowerPoint-presentasjon</vt:lpstr>
      <vt:lpstr>Inndeling av systemutviklingsarbeidet i åtte faser</vt:lpstr>
      <vt:lpstr>Undervisningen i emnet</vt:lpstr>
      <vt:lpstr>Kommentarer til pensum (1)</vt:lpstr>
      <vt:lpstr>Kommentar til pensum (2)</vt:lpstr>
      <vt:lpstr>Kommentar til pensum (3)</vt:lpstr>
      <vt:lpstr>Anbefalte studieteknikker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Oversikt over FINF4021 Automatisert rettsanvendelse og rettsteknologi</dc:title>
  <dc:creator>dag wiese schartum</dc:creator>
  <cp:lastModifiedBy>dag wiese schartum</cp:lastModifiedBy>
  <cp:revision>31</cp:revision>
  <cp:lastPrinted>2021-01-18T12:53:21Z</cp:lastPrinted>
  <dcterms:created xsi:type="dcterms:W3CDTF">2021-01-17T12:34:52Z</dcterms:created>
  <dcterms:modified xsi:type="dcterms:W3CDTF">2023-01-20T15:49:29Z</dcterms:modified>
</cp:coreProperties>
</file>