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2"/>
  </p:notesMasterIdLst>
  <p:handoutMasterIdLst>
    <p:handoutMasterId r:id="rId23"/>
  </p:handoutMasterIdLst>
  <p:sldIdLst>
    <p:sldId id="268" r:id="rId2"/>
    <p:sldId id="294" r:id="rId3"/>
    <p:sldId id="347" r:id="rId4"/>
    <p:sldId id="320" r:id="rId5"/>
    <p:sldId id="321" r:id="rId6"/>
    <p:sldId id="322" r:id="rId7"/>
    <p:sldId id="323" r:id="rId8"/>
    <p:sldId id="352" r:id="rId9"/>
    <p:sldId id="325" r:id="rId10"/>
    <p:sldId id="297" r:id="rId11"/>
    <p:sldId id="353" r:id="rId12"/>
    <p:sldId id="354" r:id="rId13"/>
    <p:sldId id="357" r:id="rId14"/>
    <p:sldId id="4998" r:id="rId15"/>
    <p:sldId id="336" r:id="rId16"/>
    <p:sldId id="4996" r:id="rId17"/>
    <p:sldId id="358" r:id="rId18"/>
    <p:sldId id="4994" r:id="rId19"/>
    <p:sldId id="4997" r:id="rId20"/>
    <p:sldId id="4999" r:id="rId21"/>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46"/>
    <a:srgbClr val="001A58"/>
    <a:srgbClr val="BCCFE8"/>
    <a:srgbClr val="008C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81610-AA82-4ED7-A273-91FC2BC6D772}" v="34" dt="2023-03-14T11:53:01.006"/>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3" autoAdjust="0"/>
    <p:restoredTop sz="86358" autoAdjust="0"/>
  </p:normalViewPr>
  <p:slideViewPr>
    <p:cSldViewPr snapToGrid="0" snapToObjects="1">
      <p:cViewPr varScale="1">
        <p:scale>
          <a:sx n="97" d="100"/>
          <a:sy n="97" d="100"/>
        </p:scale>
        <p:origin x="903" y="36"/>
      </p:cViewPr>
      <p:guideLst>
        <p:guide orient="horz" pos="2160"/>
        <p:guide pos="3840"/>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E6778F-9D10-D546-AD42-60AA27D9D64A}" type="datetimeFigureOut">
              <a:t>14.03.2023</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A0029-8412-49FA-BAD0-72DB8F93EEED}" type="datetimeFigureOut">
              <a:rPr lang="nb-NO" smtClean="0"/>
              <a:t>14.03.2023</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842B7-BC52-4D7A-8451-66233E21419B}" type="slidenum">
              <a:rPr lang="nb-NO" smtClean="0"/>
              <a:t>‹#›</a:t>
            </a:fld>
            <a:endParaRPr lang="nb-NO"/>
          </a:p>
        </p:txBody>
      </p:sp>
    </p:spTree>
    <p:extLst>
      <p:ext uri="{BB962C8B-B14F-4D97-AF65-F5344CB8AC3E}">
        <p14:creationId xmlns:p14="http://schemas.microsoft.com/office/powerpoint/2010/main" val="1203168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dirty="0"/>
              <a:t>30 min</a:t>
            </a:r>
          </a:p>
        </p:txBody>
      </p:sp>
      <p:sp>
        <p:nvSpPr>
          <p:cNvPr id="4" name="Plassholder for lysbildenummer 3"/>
          <p:cNvSpPr>
            <a:spLocks noGrp="1"/>
          </p:cNvSpPr>
          <p:nvPr>
            <p:ph type="sldNum" sz="quarter" idx="10"/>
          </p:nvPr>
        </p:nvSpPr>
        <p:spPr/>
        <p:txBody>
          <a:bodyPr/>
          <a:lstStyle/>
          <a:p>
            <a:fld id="{D51FD0A5-E9FF-449F-9E6C-EA6FECB95E81}" type="slidenum">
              <a:rPr lang="en-US" smtClean="0"/>
              <a:pPr/>
              <a:t>1</a:t>
            </a:fld>
            <a:endParaRPr lang="en-US" dirty="0"/>
          </a:p>
        </p:txBody>
      </p:sp>
    </p:spTree>
    <p:extLst>
      <p:ext uri="{BB962C8B-B14F-4D97-AF65-F5344CB8AC3E}">
        <p14:creationId xmlns:p14="http://schemas.microsoft.com/office/powerpoint/2010/main" val="120262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a:ln/>
        </p:spPr>
      </p:sp>
      <p:sp>
        <p:nvSpPr>
          <p:cNvPr id="25603" name="Plassholder for notater 2"/>
          <p:cNvSpPr>
            <a:spLocks noGrp="1"/>
          </p:cNvSpPr>
          <p:nvPr>
            <p:ph type="body" idx="1"/>
          </p:nvPr>
        </p:nvSpPr>
        <p:spPr>
          <a:noFill/>
          <a:ln w="9525"/>
        </p:spPr>
        <p:txBody>
          <a:bodyPr/>
          <a:lstStyle/>
          <a:p>
            <a:endParaRPr lang="nb-NO">
              <a:latin typeface="Times New Roman" pitchFamily="18" charset="0"/>
            </a:endParaRPr>
          </a:p>
        </p:txBody>
      </p:sp>
      <p:sp>
        <p:nvSpPr>
          <p:cNvPr id="25604" name="Plassholder for lysbildenummer 3"/>
          <p:cNvSpPr>
            <a:spLocks noGrp="1"/>
          </p:cNvSpPr>
          <p:nvPr>
            <p:ph type="sldNum" sz="quarter" idx="5"/>
          </p:nvPr>
        </p:nvSpPr>
        <p:spPr>
          <a:noFill/>
        </p:spPr>
        <p:txBody>
          <a:bodyPr/>
          <a:lstStyle/>
          <a:p>
            <a:fld id="{F08F0092-04EB-4EA9-9BBF-DA8B5C738A7B}" type="slidenum">
              <a:rPr lang="nb-NO" smtClean="0">
                <a:latin typeface="Times New Roman" pitchFamily="18" charset="0"/>
              </a:rPr>
              <a:pPr/>
              <a:t>6</a:t>
            </a:fld>
            <a:endParaRPr lang="nb-NO">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AE842B7-BC52-4D7A-8451-66233E21419B}" type="slidenum">
              <a:rPr lang="nb-NO" smtClean="0"/>
              <a:t>12</a:t>
            </a:fld>
            <a:endParaRPr lang="nb-NO"/>
          </a:p>
        </p:txBody>
      </p:sp>
    </p:spTree>
    <p:extLst>
      <p:ext uri="{BB962C8B-B14F-4D97-AF65-F5344CB8AC3E}">
        <p14:creationId xmlns:p14="http://schemas.microsoft.com/office/powerpoint/2010/main" val="184867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AE842B7-BC52-4D7A-8451-66233E21419B}" type="slidenum">
              <a:rPr lang="nb-NO" smtClean="0"/>
              <a:t>17</a:t>
            </a:fld>
            <a:endParaRPr lang="nb-NO"/>
          </a:p>
        </p:txBody>
      </p:sp>
    </p:spTree>
    <p:extLst>
      <p:ext uri="{BB962C8B-B14F-4D97-AF65-F5344CB8AC3E}">
        <p14:creationId xmlns:p14="http://schemas.microsoft.com/office/powerpoint/2010/main" val="17346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683951"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10"/>
          </p:nvPr>
        </p:nvSpPr>
        <p:spPr/>
        <p:txBody>
          <a:bodyPr/>
          <a:lstStyle/>
          <a:p>
            <a:pPr marL="0" marR="0" lvl="0" indent="0" algn="r" defTabSz="683951" rtl="0" eaLnBrk="1" fontAlgn="auto" latinLnBrk="0" hangingPunct="1">
              <a:lnSpc>
                <a:spcPct val="100000"/>
              </a:lnSpc>
              <a:spcBef>
                <a:spcPts val="0"/>
              </a:spcBef>
              <a:spcAft>
                <a:spcPts val="0"/>
              </a:spcAft>
              <a:buClrTx/>
              <a:buSzTx/>
              <a:buFontTx/>
              <a:buNone/>
              <a:tabLst/>
              <a:defRPr/>
            </a:pPr>
            <a:fld id="{632A0872-C380-4561-BB86-44E3F0E0336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3951"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26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AE842B7-BC52-4D7A-8451-66233E21419B}" type="slidenum">
              <a:rPr lang="nb-NO" smtClean="0"/>
              <a:t>19</a:t>
            </a:fld>
            <a:endParaRPr lang="nb-NO"/>
          </a:p>
        </p:txBody>
      </p:sp>
    </p:spTree>
    <p:extLst>
      <p:ext uri="{BB962C8B-B14F-4D97-AF65-F5344CB8AC3E}">
        <p14:creationId xmlns:p14="http://schemas.microsoft.com/office/powerpoint/2010/main" val="3126270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endParaRPr lang="nb-NO" dirty="0"/>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endParaRPr lang="nb-NO" dirty="0"/>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725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dirty="0"/>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dirty="0"/>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dirty="0"/>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64226" y="2196036"/>
            <a:ext cx="9915291"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a:t>Klikk for å redigere tittelstil</a:t>
            </a:r>
          </a:p>
        </p:txBody>
      </p:sp>
      <p:sp>
        <p:nvSpPr>
          <p:cNvPr id="3" name="Undertittel 2"/>
          <p:cNvSpPr>
            <a:spLocks noGrp="1"/>
          </p:cNvSpPr>
          <p:nvPr>
            <p:ph type="subTitle" idx="1" hasCustomPrompt="1"/>
          </p:nvPr>
        </p:nvSpPr>
        <p:spPr>
          <a:xfrm>
            <a:off x="664227" y="2794020"/>
            <a:ext cx="85344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Navn Etternavn</a:t>
            </a:r>
          </a:p>
        </p:txBody>
      </p:sp>
    </p:spTree>
    <p:extLst>
      <p:ext uri="{BB962C8B-B14F-4D97-AF65-F5344CB8AC3E}">
        <p14:creationId xmlns:p14="http://schemas.microsoft.com/office/powerpoint/2010/main" val="2652335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12290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dirty="0"/>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14.03.2023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74402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p:cNvSpPr>
            <a:spLocks noGrp="1"/>
          </p:cNvSpPr>
          <p:nvPr>
            <p:ph type="dt" sz="half" idx="10"/>
          </p:nvPr>
        </p:nvSpPr>
        <p:spPr/>
        <p:txBody>
          <a:bodyPr/>
          <a:lstStyle/>
          <a:p>
            <a:fld id="{49540C3D-7D2E-B046-9707-68B92A5A8B5C}" type="datetimeFigureOut">
              <a:t>14.03.2023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14.03.2023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14.03.2023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dirty="0"/>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14.03.2023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3757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14.03.2023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61821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14.03.2023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24372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14.03.2023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39154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14.03.2023</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3" r:id="rId4"/>
    <p:sldLayoutId id="2147483704" r:id="rId5"/>
    <p:sldLayoutId id="2147483705" r:id="rId6"/>
    <p:sldLayoutId id="2147483706" r:id="rId7"/>
    <p:sldLayoutId id="2147483707" r:id="rId8"/>
    <p:sldLayoutId id="2147483708" r:id="rId9"/>
    <p:sldLayoutId id="2147483649" r:id="rId10"/>
    <p:sldLayoutId id="2147483709" r:id="rId11"/>
    <p:sldLayoutId id="2147483710" r:id="rId12"/>
    <p:sldLayoutId id="2147483711" r:id="rId13"/>
    <p:sldLayoutId id="2147483712" r:id="rId14"/>
  </p:sldLayoutIdLs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97" y="3495675"/>
            <a:ext cx="11527773" cy="990600"/>
          </a:xfrm>
        </p:spPr>
        <p:txBody>
          <a:bodyPr/>
          <a:lstStyle/>
          <a:p>
            <a:pPr lvl="0"/>
            <a:r>
              <a:rPr lang="nb-NO" sz="2000" dirty="0"/>
              <a:t>Anne Mette Dørum, Spesialrådgiver KS</a:t>
            </a:r>
            <a:br>
              <a:rPr lang="nb-NO" sz="2000" dirty="0"/>
            </a:br>
            <a:endParaRPr lang="nb-NO" sz="2000" dirty="0"/>
          </a:p>
        </p:txBody>
      </p:sp>
      <p:sp>
        <p:nvSpPr>
          <p:cNvPr id="3" name="TekstSylinder 2"/>
          <p:cNvSpPr txBox="1"/>
          <p:nvPr/>
        </p:nvSpPr>
        <p:spPr>
          <a:xfrm>
            <a:off x="277906" y="1568824"/>
            <a:ext cx="11717464" cy="954107"/>
          </a:xfrm>
          <a:prstGeom prst="rect">
            <a:avLst/>
          </a:prstGeom>
          <a:noFill/>
        </p:spPr>
        <p:txBody>
          <a:bodyPr wrap="square" rtlCol="0">
            <a:spAutoFit/>
          </a:bodyPr>
          <a:lstStyle/>
          <a:p>
            <a:r>
              <a:rPr lang="nb-NO" sz="2800" dirty="0">
                <a:solidFill>
                  <a:schemeClr val="bg1"/>
                </a:solidFill>
              </a:rPr>
              <a:t>Forslag til lovbestemte plikter til å dokumentere forvaltningens datasystemer</a:t>
            </a:r>
          </a:p>
          <a:p>
            <a:r>
              <a:rPr lang="nb-NO" sz="2800" dirty="0">
                <a:solidFill>
                  <a:schemeClr val="bg1"/>
                </a:solidFill>
              </a:rPr>
              <a:t> </a:t>
            </a:r>
            <a:r>
              <a:rPr lang="nb-NO" sz="2000" dirty="0">
                <a:solidFill>
                  <a:schemeClr val="bg1"/>
                </a:solidFill>
              </a:rPr>
              <a:t>Seminar 15. mars om "Forklarbarhet og dokumentasjon av forvaltningens datasystemer»</a:t>
            </a:r>
          </a:p>
        </p:txBody>
      </p:sp>
    </p:spTree>
    <p:extLst>
      <p:ext uri="{BB962C8B-B14F-4D97-AF65-F5344CB8AC3E}">
        <p14:creationId xmlns:p14="http://schemas.microsoft.com/office/powerpoint/2010/main" val="146197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64226" y="2196036"/>
            <a:ext cx="9639979" cy="1230558"/>
          </a:xfrm>
        </p:spPr>
        <p:txBody>
          <a:bodyPr/>
          <a:lstStyle/>
          <a:p>
            <a:r>
              <a:rPr lang="nb-NO" dirty="0"/>
              <a:t>Plikter til å dokumentere – to be </a:t>
            </a:r>
            <a:br>
              <a:rPr lang="nb-NO" dirty="0"/>
            </a:br>
            <a:endParaRPr lang="nb-NO" dirty="0"/>
          </a:p>
        </p:txBody>
      </p:sp>
    </p:spTree>
    <p:extLst>
      <p:ext uri="{BB962C8B-B14F-4D97-AF65-F5344CB8AC3E}">
        <p14:creationId xmlns:p14="http://schemas.microsoft.com/office/powerpoint/2010/main" val="243937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2617F5-6568-EE10-C758-18C6AF6EEADC}"/>
              </a:ext>
            </a:extLst>
          </p:cNvPr>
          <p:cNvSpPr>
            <a:spLocks noGrp="1"/>
          </p:cNvSpPr>
          <p:nvPr>
            <p:ph type="title"/>
          </p:nvPr>
        </p:nvSpPr>
        <p:spPr>
          <a:xfrm>
            <a:off x="609600" y="325985"/>
            <a:ext cx="10972800" cy="1132114"/>
          </a:xfrm>
        </p:spPr>
        <p:txBody>
          <a:bodyPr/>
          <a:lstStyle/>
          <a:p>
            <a:r>
              <a:rPr lang="nb-NO" dirty="0"/>
              <a:t>Forslag – </a:t>
            </a:r>
            <a:r>
              <a:rPr lang="nb-NO" dirty="0">
                <a:solidFill>
                  <a:schemeClr val="accent3">
                    <a:lumMod val="75000"/>
                  </a:schemeClr>
                </a:solidFill>
              </a:rPr>
              <a:t>Dokumentasjonsstrategi </a:t>
            </a:r>
            <a:r>
              <a:rPr lang="nb-NO" dirty="0"/>
              <a:t>– ikke videreført i arkivlovforslaget</a:t>
            </a:r>
          </a:p>
        </p:txBody>
      </p:sp>
      <p:sp>
        <p:nvSpPr>
          <p:cNvPr id="3" name="Plassholder for innhold 2">
            <a:extLst>
              <a:ext uri="{FF2B5EF4-FFF2-40B4-BE49-F238E27FC236}">
                <a16:creationId xmlns:a16="http://schemas.microsoft.com/office/drawing/2014/main" id="{14AABACD-D8E0-CE1B-71D4-00927A25C0B9}"/>
              </a:ext>
            </a:extLst>
          </p:cNvPr>
          <p:cNvSpPr>
            <a:spLocks noGrp="1"/>
          </p:cNvSpPr>
          <p:nvPr>
            <p:ph sz="quarter" idx="10"/>
          </p:nvPr>
        </p:nvSpPr>
        <p:spPr>
          <a:xfrm>
            <a:off x="609601" y="1458099"/>
            <a:ext cx="10972800" cy="5072010"/>
          </a:xfrm>
        </p:spPr>
        <p:txBody>
          <a:bodyPr>
            <a:normAutofit lnSpcReduction="10000"/>
          </a:bodyPr>
          <a:lstStyle/>
          <a:p>
            <a:pPr marL="457200" lvl="1" indent="0">
              <a:buNone/>
            </a:pPr>
            <a:r>
              <a:rPr lang="nb-NO" i="1" dirty="0"/>
              <a:t>(1) </a:t>
            </a:r>
            <a:r>
              <a:rPr lang="nb-NO" i="1" dirty="0">
                <a:solidFill>
                  <a:schemeClr val="accent3">
                    <a:lumMod val="75000"/>
                  </a:schemeClr>
                </a:solidFill>
              </a:rPr>
              <a:t>Virksomheter skal regelmessig ajourføre en dokumentasjonsstrategi </a:t>
            </a:r>
            <a:r>
              <a:rPr lang="nb-NO" i="1" dirty="0"/>
              <a:t>som:</a:t>
            </a:r>
          </a:p>
          <a:p>
            <a:pPr marL="457200" lvl="1" indent="0">
              <a:buNone/>
            </a:pPr>
            <a:r>
              <a:rPr lang="nb-NO" i="1" dirty="0"/>
              <a:t>a) gjør rede for </a:t>
            </a:r>
            <a:r>
              <a:rPr lang="nb-NO" b="1" i="1" dirty="0"/>
              <a:t>dokumentasjonsplikter</a:t>
            </a:r>
            <a:r>
              <a:rPr lang="nb-NO" i="1" dirty="0"/>
              <a:t> som gjelder for virksomheten, og for hvilken dokumentasjon som er særlig viktig for virksomheten</a:t>
            </a:r>
          </a:p>
          <a:p>
            <a:pPr marL="457200" lvl="1" indent="0">
              <a:buNone/>
            </a:pPr>
            <a:r>
              <a:rPr lang="nb-NO" i="1" dirty="0"/>
              <a:t>b) beskriver organiseringen av arbeidet med å ivareta </a:t>
            </a:r>
            <a:r>
              <a:rPr lang="nb-NO" b="1" i="1" dirty="0"/>
              <a:t>dokumentasjonspliktene</a:t>
            </a:r>
          </a:p>
          <a:p>
            <a:pPr marL="457200" lvl="1" indent="0">
              <a:buNone/>
            </a:pPr>
            <a:r>
              <a:rPr lang="nb-NO" i="1" dirty="0"/>
              <a:t>c) gjør rede for hvilke </a:t>
            </a:r>
            <a:r>
              <a:rPr lang="nb-NO" b="1" i="1" dirty="0"/>
              <a:t>informasjonssystemer</a:t>
            </a:r>
            <a:r>
              <a:rPr lang="nb-NO" i="1" dirty="0"/>
              <a:t> i virksomheten som skaper og tar vare på dokumentasjon omfattet av denne loven</a:t>
            </a:r>
          </a:p>
          <a:p>
            <a:pPr marL="457200" lvl="1" indent="0">
              <a:buNone/>
            </a:pPr>
            <a:r>
              <a:rPr lang="nb-NO" i="1" dirty="0"/>
              <a:t>d) gjør rede for virksomhetens bruk av </a:t>
            </a:r>
            <a:r>
              <a:rPr lang="nb-NO" b="1" i="1" dirty="0"/>
              <a:t>kommunikasjonskanaler</a:t>
            </a:r>
            <a:r>
              <a:rPr lang="nb-NO" i="1" dirty="0"/>
              <a:t>, herunder sosiale medier</a:t>
            </a:r>
          </a:p>
          <a:p>
            <a:pPr marL="457200" lvl="1" indent="0">
              <a:buNone/>
            </a:pPr>
            <a:r>
              <a:rPr lang="nb-NO" i="1" dirty="0"/>
              <a:t>e) gjør rede for hvordan virksomheten sørger for </a:t>
            </a:r>
            <a:r>
              <a:rPr lang="nb-NO" b="1" i="1" dirty="0"/>
              <a:t>langtidsbevaring, minimering og sletting av dokumentasjon og arkiver</a:t>
            </a:r>
          </a:p>
          <a:p>
            <a:pPr marL="457200" lvl="1" indent="0">
              <a:buNone/>
            </a:pPr>
            <a:r>
              <a:rPr lang="nb-NO" i="1" dirty="0"/>
              <a:t>f) refererer til virksomhetens </a:t>
            </a:r>
            <a:r>
              <a:rPr lang="nb-NO" b="1" i="1" dirty="0"/>
              <a:t>styringsdokumenter for informasjonssikkerhet, personvern, anskaffelser</a:t>
            </a:r>
            <a:r>
              <a:rPr lang="nb-NO" i="1" dirty="0"/>
              <a:t> mv. og</a:t>
            </a:r>
          </a:p>
          <a:p>
            <a:pPr marL="457200" lvl="1" indent="0">
              <a:buNone/>
            </a:pPr>
            <a:r>
              <a:rPr lang="nb-NO" i="1" dirty="0"/>
              <a:t>g) gir en vurdering av virksomhetens etterlevelse av denne loven.</a:t>
            </a:r>
          </a:p>
          <a:p>
            <a:pPr marL="457200" lvl="1" indent="0">
              <a:buNone/>
            </a:pPr>
            <a:endParaRPr lang="nb-NO" i="1" dirty="0"/>
          </a:p>
          <a:p>
            <a:pPr marL="457200" lvl="1" indent="0">
              <a:buNone/>
            </a:pPr>
            <a:r>
              <a:rPr lang="nb-NO" i="1" dirty="0">
                <a:solidFill>
                  <a:schemeClr val="accent3">
                    <a:lumMod val="75000"/>
                  </a:schemeClr>
                </a:solidFill>
              </a:rPr>
              <a:t>(2) Øverste organ i virksomheter omfattet av § 2 første ledd bokstav a til c skal vedta dokumentasjonsstrategien minst én gang hvert fjerde år.</a:t>
            </a:r>
          </a:p>
          <a:p>
            <a:endParaRPr lang="nb-NO" dirty="0"/>
          </a:p>
        </p:txBody>
      </p:sp>
    </p:spTree>
    <p:extLst>
      <p:ext uri="{BB962C8B-B14F-4D97-AF65-F5344CB8AC3E}">
        <p14:creationId xmlns:p14="http://schemas.microsoft.com/office/powerpoint/2010/main" val="114729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3624AF-1ABD-5235-A870-E798960A7DDF}"/>
              </a:ext>
            </a:extLst>
          </p:cNvPr>
          <p:cNvSpPr>
            <a:spLocks noGrp="1"/>
          </p:cNvSpPr>
          <p:nvPr>
            <p:ph type="title"/>
          </p:nvPr>
        </p:nvSpPr>
        <p:spPr>
          <a:xfrm>
            <a:off x="609600" y="427583"/>
            <a:ext cx="10972800" cy="1132114"/>
          </a:xfrm>
        </p:spPr>
        <p:txBody>
          <a:bodyPr/>
          <a:lstStyle/>
          <a:p>
            <a:r>
              <a:rPr lang="nb-NO" dirty="0"/>
              <a:t>Forslag: </a:t>
            </a:r>
            <a:r>
              <a:rPr lang="nb-NO" dirty="0">
                <a:solidFill>
                  <a:schemeClr val="accent3">
                    <a:lumMod val="75000"/>
                  </a:schemeClr>
                </a:solidFill>
              </a:rPr>
              <a:t>Plikt til å skape dokumentasjon</a:t>
            </a:r>
          </a:p>
        </p:txBody>
      </p:sp>
      <p:sp>
        <p:nvSpPr>
          <p:cNvPr id="3" name="Plassholder for innhold 2">
            <a:extLst>
              <a:ext uri="{FF2B5EF4-FFF2-40B4-BE49-F238E27FC236}">
                <a16:creationId xmlns:a16="http://schemas.microsoft.com/office/drawing/2014/main" id="{36D6B60D-F0B7-D992-0ED3-89D849346C70}"/>
              </a:ext>
            </a:extLst>
          </p:cNvPr>
          <p:cNvSpPr>
            <a:spLocks noGrp="1"/>
          </p:cNvSpPr>
          <p:nvPr>
            <p:ph sz="quarter" idx="10"/>
          </p:nvPr>
        </p:nvSpPr>
        <p:spPr>
          <a:xfrm>
            <a:off x="609601" y="1422400"/>
            <a:ext cx="10972800" cy="5008017"/>
          </a:xfrm>
        </p:spPr>
        <p:txBody>
          <a:bodyPr>
            <a:normAutofit lnSpcReduction="10000"/>
          </a:bodyPr>
          <a:lstStyle/>
          <a:p>
            <a:pPr marL="0" indent="0">
              <a:buNone/>
            </a:pPr>
            <a:r>
              <a:rPr lang="nb-NO" dirty="0">
                <a:solidFill>
                  <a:srgbClr val="001046"/>
                </a:solidFill>
              </a:rPr>
              <a:t>Forsøk på operasjonalisering av hva som er "arkivverdig". </a:t>
            </a:r>
          </a:p>
          <a:p>
            <a:pPr marL="0" indent="0">
              <a:buNone/>
            </a:pPr>
            <a:br>
              <a:rPr lang="nb-NO" dirty="0">
                <a:solidFill>
                  <a:srgbClr val="001046"/>
                </a:solidFill>
              </a:rPr>
            </a:br>
            <a:r>
              <a:rPr lang="nb-NO" b="1" dirty="0">
                <a:solidFill>
                  <a:srgbClr val="001046"/>
                </a:solidFill>
              </a:rPr>
              <a:t>Dette forslaget er videreført: </a:t>
            </a:r>
          </a:p>
          <a:p>
            <a:pPr marL="0" indent="0">
              <a:buNone/>
            </a:pPr>
            <a:r>
              <a:rPr lang="nb-NO" dirty="0">
                <a:solidFill>
                  <a:srgbClr val="001046"/>
                </a:solidFill>
              </a:rPr>
              <a:t>§ 7 Ansvar for dokumentasjon i felles saksbehandlingssystem gjennom  avtale (ny § 5)</a:t>
            </a:r>
          </a:p>
          <a:p>
            <a:pPr marL="0" indent="0">
              <a:buNone/>
            </a:pPr>
            <a:endParaRPr lang="nb-NO" dirty="0">
              <a:solidFill>
                <a:srgbClr val="001046"/>
              </a:solidFill>
            </a:endParaRPr>
          </a:p>
          <a:p>
            <a:pPr marL="0" indent="0">
              <a:buNone/>
            </a:pPr>
            <a:r>
              <a:rPr lang="nb-NO" b="1" dirty="0">
                <a:solidFill>
                  <a:srgbClr val="001046"/>
                </a:solidFill>
              </a:rPr>
              <a:t>Disse er ikke videreført (kan komme som forskrifter, jf § 4 i forslag til ny arkivlov ):</a:t>
            </a:r>
          </a:p>
          <a:p>
            <a:pPr marL="0" indent="0">
              <a:lnSpc>
                <a:spcPct val="150000"/>
              </a:lnSpc>
              <a:buNone/>
            </a:pPr>
            <a:r>
              <a:rPr lang="nb-NO" dirty="0">
                <a:solidFill>
                  <a:srgbClr val="001046"/>
                </a:solidFill>
              </a:rPr>
              <a:t>§ 8 Plikt til å dokumentere virksomhetens kommunikasjon som erstatning for journalføringsplikten</a:t>
            </a:r>
          </a:p>
          <a:p>
            <a:pPr marL="0" indent="0">
              <a:lnSpc>
                <a:spcPct val="150000"/>
              </a:lnSpc>
              <a:buNone/>
            </a:pPr>
            <a:r>
              <a:rPr lang="nb-NO" dirty="0">
                <a:solidFill>
                  <a:srgbClr val="001046"/>
                </a:solidFill>
              </a:rPr>
              <a:t>§ 9 Plikt til å dokumentere informasjonssystemer, databaser, registre</a:t>
            </a:r>
          </a:p>
          <a:p>
            <a:pPr marL="0" indent="0">
              <a:lnSpc>
                <a:spcPct val="150000"/>
              </a:lnSpc>
              <a:buNone/>
            </a:pPr>
            <a:r>
              <a:rPr lang="nb-NO" dirty="0">
                <a:solidFill>
                  <a:srgbClr val="001046"/>
                </a:solidFill>
              </a:rPr>
              <a:t>§ 10 Plikt til å dokumentere ved automatisert rettsanvendelse – datatyper, kilder, behandlingsregler </a:t>
            </a:r>
          </a:p>
          <a:p>
            <a:pPr marL="0" indent="0">
              <a:lnSpc>
                <a:spcPct val="150000"/>
              </a:lnSpc>
              <a:buNone/>
            </a:pPr>
            <a:r>
              <a:rPr lang="nb-NO" dirty="0">
                <a:solidFill>
                  <a:srgbClr val="001046"/>
                </a:solidFill>
              </a:rPr>
              <a:t>§ 11 Plikt til å dokumentere avgjørelser</a:t>
            </a:r>
          </a:p>
          <a:p>
            <a:pPr marL="0" indent="0">
              <a:lnSpc>
                <a:spcPct val="150000"/>
              </a:lnSpc>
              <a:buNone/>
            </a:pPr>
            <a:r>
              <a:rPr lang="nb-NO" dirty="0">
                <a:solidFill>
                  <a:srgbClr val="001046"/>
                </a:solidFill>
              </a:rPr>
              <a:t>§ 12. Dokumentasjonsplikter i annet regelverk – føre oversikt over slike dokumentasjonsplikter</a:t>
            </a:r>
          </a:p>
          <a:p>
            <a:pPr marL="0" indent="0">
              <a:lnSpc>
                <a:spcPct val="150000"/>
              </a:lnSpc>
              <a:buNone/>
            </a:pPr>
            <a:r>
              <a:rPr lang="nb-NO" dirty="0">
                <a:solidFill>
                  <a:srgbClr val="001046"/>
                </a:solidFill>
              </a:rPr>
              <a:t>§ 13 Plikt til å dokumentere ut fra konkret vurdering </a:t>
            </a:r>
          </a:p>
          <a:p>
            <a:endParaRPr lang="nb-NO" dirty="0"/>
          </a:p>
        </p:txBody>
      </p:sp>
    </p:spTree>
    <p:extLst>
      <p:ext uri="{BB962C8B-B14F-4D97-AF65-F5344CB8AC3E}">
        <p14:creationId xmlns:p14="http://schemas.microsoft.com/office/powerpoint/2010/main" val="286884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C9755B-8760-D507-3AC2-4925499B7038}"/>
              </a:ext>
            </a:extLst>
          </p:cNvPr>
          <p:cNvSpPr>
            <a:spLocks noGrp="1"/>
          </p:cNvSpPr>
          <p:nvPr>
            <p:ph type="title"/>
          </p:nvPr>
        </p:nvSpPr>
        <p:spPr>
          <a:xfrm>
            <a:off x="609600" y="250987"/>
            <a:ext cx="10972800" cy="1143000"/>
          </a:xfrm>
        </p:spPr>
        <p:txBody>
          <a:bodyPr/>
          <a:lstStyle/>
          <a:p>
            <a:r>
              <a:rPr lang="nn-NO" dirty="0"/>
              <a:t>Forslag til ny arkivlov: § 4 Arkivplikt for offentlege organ</a:t>
            </a:r>
            <a:endParaRPr lang="nb-NO" dirty="0"/>
          </a:p>
        </p:txBody>
      </p:sp>
      <p:sp>
        <p:nvSpPr>
          <p:cNvPr id="6" name="TekstSylinder 5">
            <a:extLst>
              <a:ext uri="{FF2B5EF4-FFF2-40B4-BE49-F238E27FC236}">
                <a16:creationId xmlns:a16="http://schemas.microsoft.com/office/drawing/2014/main" id="{E5401A00-8DCB-7F38-ED8E-3170AECDDBFE}"/>
              </a:ext>
            </a:extLst>
          </p:cNvPr>
          <p:cNvSpPr txBox="1"/>
          <p:nvPr/>
        </p:nvSpPr>
        <p:spPr>
          <a:xfrm>
            <a:off x="258617" y="1289094"/>
            <a:ext cx="11582401" cy="5016758"/>
          </a:xfrm>
          <a:prstGeom prst="rect">
            <a:avLst/>
          </a:prstGeom>
          <a:noFill/>
        </p:spPr>
        <p:txBody>
          <a:bodyPr wrap="square">
            <a:spAutoFit/>
          </a:bodyPr>
          <a:lstStyle/>
          <a:p>
            <a:r>
              <a:rPr lang="nn-NO" dirty="0"/>
              <a:t>	</a:t>
            </a:r>
            <a:r>
              <a:rPr lang="nn-NO" sz="2000" dirty="0"/>
              <a:t>«Offentlege organ skal arkivere </a:t>
            </a:r>
            <a:r>
              <a:rPr lang="nn-NO" sz="2000" dirty="0">
                <a:solidFill>
                  <a:srgbClr val="FF0000"/>
                </a:solidFill>
              </a:rPr>
              <a:t>dokument</a:t>
            </a:r>
            <a:r>
              <a:rPr lang="nn-NO" sz="2000" dirty="0"/>
              <a:t> som er skapte eller mottekne som ledd i verksemda deira, og som har inngått i saksbehandlinga, eller som dokumenterer saksbehandling eller oppgåveløysing. Organa skal arkivere strukturert informasjon i databasar og informasjonssystem når den har verdi som dokumentasjon. </a:t>
            </a:r>
            <a:r>
              <a:rPr lang="nn-NO" sz="2000" b="1" dirty="0"/>
              <a:t>KUDs merknad: fastset kva som skal reknast som og forvaltast som arkiv</a:t>
            </a:r>
          </a:p>
          <a:p>
            <a:endParaRPr lang="nn-NO" sz="2000" dirty="0"/>
          </a:p>
          <a:p>
            <a:r>
              <a:rPr lang="nn-NO" sz="2000" dirty="0"/>
              <a:t>	Arkiva skal sikrast, ordnast og forvaltast slik at </a:t>
            </a:r>
          </a:p>
          <a:p>
            <a:r>
              <a:rPr lang="nn-NO" sz="2000" dirty="0"/>
              <a:t>		a. informasjonsinnhaldet ikkje blir endra </a:t>
            </a:r>
          </a:p>
          <a:p>
            <a:r>
              <a:rPr lang="nn-NO" sz="2000" dirty="0"/>
              <a:t>		b. informasjonsinnhaldet kan nyttast </a:t>
            </a:r>
          </a:p>
          <a:p>
            <a:r>
              <a:rPr lang="nn-NO" sz="2000" dirty="0"/>
              <a:t>		c. opphavet til informasjonen alltid er kjent </a:t>
            </a:r>
          </a:p>
          <a:p>
            <a:r>
              <a:rPr lang="nn-NO" sz="2000" dirty="0"/>
              <a:t>		d. informasjonen blir teken vare på i den samanhengen han inngår i. </a:t>
            </a:r>
          </a:p>
          <a:p>
            <a:r>
              <a:rPr lang="nn-NO" sz="2000" b="1" dirty="0"/>
              <a:t>KUDs merknad: fastset grunnleggjande arkivfaglege prinsipp som offentlege organ skal følgje i den </a:t>
            </a:r>
            <a:r>
              <a:rPr lang="nn-NO" sz="2000" b="1" dirty="0" err="1"/>
              <a:t>løpande</a:t>
            </a:r>
            <a:r>
              <a:rPr lang="nn-NO" sz="2000" b="1" dirty="0"/>
              <a:t> dokumentasjonsforvaltninga si, og i arkivdepotet etter avlevering til langtidsbevaring</a:t>
            </a:r>
          </a:p>
          <a:p>
            <a:endParaRPr lang="nn-NO" sz="2000" dirty="0"/>
          </a:p>
          <a:p>
            <a:r>
              <a:rPr lang="nn-NO" sz="2000" dirty="0"/>
              <a:t>	Offentlege organ skal ha ein arkivplan som viser kva arkivet til verksemda omfattar, og korleis det er organisert. Departementet kan gi forskrift om innhaldet i arkivplanen.</a:t>
            </a:r>
          </a:p>
          <a:p>
            <a:r>
              <a:rPr lang="nn-NO" sz="2000" b="1" dirty="0"/>
              <a:t>KUDs merknad: fører vidare plikta til å ha ein arkivplan og journalføringsplikta blir vidareført som i dag</a:t>
            </a:r>
            <a:r>
              <a:rPr lang="nn-NO" sz="2000" dirty="0"/>
              <a:t>»</a:t>
            </a:r>
            <a:endParaRPr lang="nb-NO" sz="2000" dirty="0"/>
          </a:p>
        </p:txBody>
      </p:sp>
    </p:spTree>
    <p:extLst>
      <p:ext uri="{BB962C8B-B14F-4D97-AF65-F5344CB8AC3E}">
        <p14:creationId xmlns:p14="http://schemas.microsoft.com/office/powerpoint/2010/main" val="199322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F7501DBE-0CE9-F7F1-CEC7-56278E22841F}"/>
              </a:ext>
            </a:extLst>
          </p:cNvPr>
          <p:cNvSpPr txBox="1"/>
          <p:nvPr/>
        </p:nvSpPr>
        <p:spPr>
          <a:xfrm>
            <a:off x="872094" y="3913027"/>
            <a:ext cx="10710305" cy="2554545"/>
          </a:xfrm>
          <a:prstGeom prst="rect">
            <a:avLst/>
          </a:prstGeom>
          <a:noFill/>
        </p:spPr>
        <p:txBody>
          <a:bodyPr wrap="square">
            <a:spAutoFit/>
          </a:bodyPr>
          <a:lstStyle/>
          <a:p>
            <a:pPr algn="l"/>
            <a:r>
              <a:rPr lang="nn-NO" sz="2000" b="0" i="0" dirty="0">
                <a:solidFill>
                  <a:srgbClr val="333333"/>
                </a:solidFill>
                <a:effectLst/>
                <a:latin typeface="Helvetica Neue"/>
              </a:rPr>
              <a:t>Offentleglova § 4:</a:t>
            </a:r>
          </a:p>
          <a:p>
            <a:pPr algn="l"/>
            <a:r>
              <a:rPr lang="nn-NO" sz="2000" b="0" i="0" dirty="0">
                <a:solidFill>
                  <a:srgbClr val="333333"/>
                </a:solidFill>
                <a:effectLst/>
                <a:latin typeface="Helvetica Neue"/>
              </a:rPr>
              <a:t>	Med </a:t>
            </a:r>
            <a:r>
              <a:rPr lang="nn-NO" sz="2000" b="0" i="0" dirty="0">
                <a:solidFill>
                  <a:srgbClr val="FF0000"/>
                </a:solidFill>
                <a:effectLst/>
                <a:latin typeface="Helvetica Neue"/>
              </a:rPr>
              <a:t>dokument</a:t>
            </a:r>
            <a:r>
              <a:rPr lang="nn-NO" sz="2000" b="0" i="0" dirty="0">
                <a:solidFill>
                  <a:srgbClr val="333333"/>
                </a:solidFill>
                <a:effectLst/>
                <a:latin typeface="Helvetica Neue"/>
              </a:rPr>
              <a:t> er meint ei logisk avgrensa informasjonsmengd som er lagra på eit medium for seinare lesing, lytting, framsyning, overføring eller liknande.</a:t>
            </a:r>
          </a:p>
          <a:p>
            <a:pPr algn="l"/>
            <a:endParaRPr lang="nn-NO" sz="2000" b="0" i="0" dirty="0">
              <a:solidFill>
                <a:srgbClr val="333333"/>
              </a:solidFill>
              <a:effectLst/>
              <a:latin typeface="Helvetica Neue"/>
            </a:endParaRPr>
          </a:p>
          <a:p>
            <a:pPr algn="l"/>
            <a:r>
              <a:rPr lang="nn-NO" sz="2000" b="0" i="0" dirty="0">
                <a:solidFill>
                  <a:srgbClr val="333333"/>
                </a:solidFill>
                <a:effectLst/>
                <a:latin typeface="Helvetica Neue"/>
              </a:rPr>
              <a:t>	</a:t>
            </a:r>
            <a:r>
              <a:rPr lang="nn-NO" sz="2000" b="0" i="0" dirty="0">
                <a:solidFill>
                  <a:srgbClr val="FF0000"/>
                </a:solidFill>
                <a:effectLst/>
                <a:latin typeface="Helvetica Neue"/>
              </a:rPr>
              <a:t>Saksdokument </a:t>
            </a:r>
            <a:r>
              <a:rPr lang="nn-NO" sz="2000" b="0" i="0" dirty="0">
                <a:solidFill>
                  <a:srgbClr val="333333"/>
                </a:solidFill>
                <a:effectLst/>
                <a:latin typeface="Helvetica Neue"/>
              </a:rPr>
              <a:t>for organet er dokument som er komne inn til eller lagde fram for eit organ, eller som organet sjølv har oppretta, og som gjeld ansvarsområdet eller verksemda til organet. Eit dokument er oppretta når det er sendt ut av organet. Dersom dette ikkje skjer, skal dokumentet reknast som oppretta når det er </a:t>
            </a:r>
            <a:r>
              <a:rPr lang="nn-NO" sz="2000" b="0" i="0" dirty="0" err="1">
                <a:solidFill>
                  <a:srgbClr val="333333"/>
                </a:solidFill>
                <a:effectLst/>
                <a:latin typeface="Helvetica Neue"/>
              </a:rPr>
              <a:t>ferdigstilt</a:t>
            </a:r>
            <a:r>
              <a:rPr lang="nn-NO" sz="2000" b="0" i="0" dirty="0">
                <a:solidFill>
                  <a:srgbClr val="333333"/>
                </a:solidFill>
                <a:effectLst/>
                <a:latin typeface="Helvetica Neue"/>
              </a:rPr>
              <a:t>.</a:t>
            </a:r>
          </a:p>
        </p:txBody>
      </p:sp>
      <p:pic>
        <p:nvPicPr>
          <p:cNvPr id="6" name="Bilde 5">
            <a:extLst>
              <a:ext uri="{FF2B5EF4-FFF2-40B4-BE49-F238E27FC236}">
                <a16:creationId xmlns:a16="http://schemas.microsoft.com/office/drawing/2014/main" id="{224E29AA-61DA-8B33-79C8-8DFC17A26D04}"/>
              </a:ext>
            </a:extLst>
          </p:cNvPr>
          <p:cNvPicPr>
            <a:picLocks noChangeAspect="1"/>
          </p:cNvPicPr>
          <p:nvPr/>
        </p:nvPicPr>
        <p:blipFill>
          <a:blip r:embed="rId2"/>
          <a:stretch>
            <a:fillRect/>
          </a:stretch>
        </p:blipFill>
        <p:spPr>
          <a:xfrm>
            <a:off x="609601" y="74737"/>
            <a:ext cx="6096528" cy="3429297"/>
          </a:xfrm>
          <a:prstGeom prst="rect">
            <a:avLst/>
          </a:prstGeom>
        </p:spPr>
      </p:pic>
    </p:spTree>
    <p:extLst>
      <p:ext uri="{BB962C8B-B14F-4D97-AF65-F5344CB8AC3E}">
        <p14:creationId xmlns:p14="http://schemas.microsoft.com/office/powerpoint/2010/main" val="208625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a:xfrm>
            <a:off x="762000" y="819150"/>
            <a:ext cx="10668000" cy="681038"/>
          </a:xfrm>
        </p:spPr>
        <p:txBody>
          <a:bodyPr>
            <a:normAutofit/>
          </a:bodyPr>
          <a:lstStyle/>
          <a:p>
            <a:r>
              <a:rPr lang="nb-NO" dirty="0"/>
              <a:t>Bevaringsplikten – forslag til ny arkivlov § 9</a:t>
            </a:r>
          </a:p>
        </p:txBody>
      </p:sp>
      <p:sp>
        <p:nvSpPr>
          <p:cNvPr id="20483" name="Plassholder for innhold 2"/>
          <p:cNvSpPr>
            <a:spLocks noGrp="1"/>
          </p:cNvSpPr>
          <p:nvPr>
            <p:ph idx="4294967295"/>
          </p:nvPr>
        </p:nvSpPr>
        <p:spPr>
          <a:xfrm>
            <a:off x="571501" y="2592822"/>
            <a:ext cx="10909300" cy="1757507"/>
          </a:xfrm>
          <a:prstGeom prst="rect">
            <a:avLst/>
          </a:prstGeom>
        </p:spPr>
        <p:txBody>
          <a:bodyPr/>
          <a:lstStyle/>
          <a:p>
            <a:pPr marL="0" indent="0">
              <a:buNone/>
            </a:pPr>
            <a:endParaRPr lang="nb-NO" dirty="0"/>
          </a:p>
          <a:p>
            <a:pPr marL="0" indent="0">
              <a:buNone/>
            </a:pPr>
            <a:r>
              <a:rPr lang="nn-NO" dirty="0"/>
              <a:t>«Statlege, fylkeskommunale og kommunale arkiv som har eit vesentleg kulturelt eller forskingsrelatert verde, eller som inneheld rettsleg eller viktig forvaltningsrelatert dokumentasjon, skal takast vare på og vere tilgjengeleg for ettertida. Slike arkiv skal avleverast til eit arkivdepot»</a:t>
            </a:r>
            <a:endParaRPr lang="nb-NO" i="0" dirty="0">
              <a:latin typeface="+mn-lt"/>
            </a:endParaRPr>
          </a:p>
          <a:p>
            <a:endParaRPr lang="nb-NO" dirty="0"/>
          </a:p>
        </p:txBody>
      </p:sp>
      <p:grpSp>
        <p:nvGrpSpPr>
          <p:cNvPr id="20484" name="Gruppe 11"/>
          <p:cNvGrpSpPr>
            <a:grpSpLocks/>
          </p:cNvGrpSpPr>
          <p:nvPr/>
        </p:nvGrpSpPr>
        <p:grpSpPr bwMode="auto">
          <a:xfrm>
            <a:off x="7810500" y="142876"/>
            <a:ext cx="4191000" cy="2214563"/>
            <a:chOff x="5857884" y="142852"/>
            <a:chExt cx="3143272" cy="2214578"/>
          </a:xfrm>
        </p:grpSpPr>
        <p:grpSp>
          <p:nvGrpSpPr>
            <p:cNvPr id="20485" name="Gruppe 14"/>
            <p:cNvGrpSpPr>
              <a:grpSpLocks/>
            </p:cNvGrpSpPr>
            <p:nvPr/>
          </p:nvGrpSpPr>
          <p:grpSpPr bwMode="auto">
            <a:xfrm>
              <a:off x="5857884" y="142852"/>
              <a:ext cx="3143272" cy="2214578"/>
              <a:chOff x="5214942" y="142852"/>
              <a:chExt cx="3857652" cy="2643206"/>
            </a:xfrm>
          </p:grpSpPr>
          <p:sp>
            <p:nvSpPr>
              <p:cNvPr id="8" name="Ellipse 2"/>
              <p:cNvSpPr/>
              <p:nvPr/>
            </p:nvSpPr>
            <p:spPr bwMode="auto">
              <a:xfrm>
                <a:off x="5214942" y="142852"/>
                <a:ext cx="3857652" cy="2643206"/>
              </a:xfrm>
              <a:prstGeom prst="ellips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lstStyle/>
              <a:p>
                <a:pPr>
                  <a:defRPr/>
                </a:pPr>
                <a:endParaRPr lang="nb-NO">
                  <a:latin typeface="Times New Roman" charset="0"/>
                </a:endParaRPr>
              </a:p>
            </p:txBody>
          </p:sp>
          <p:sp>
            <p:nvSpPr>
              <p:cNvPr id="9" name="Ellipse 8"/>
              <p:cNvSpPr/>
              <p:nvPr/>
            </p:nvSpPr>
            <p:spPr bwMode="auto">
              <a:xfrm>
                <a:off x="6118957" y="756758"/>
                <a:ext cx="2429542" cy="1604872"/>
              </a:xfrm>
              <a:prstGeom prst="ellips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a:defRPr/>
                </a:pPr>
                <a:endParaRPr lang="nb-NO">
                  <a:latin typeface="Times New Roman" charset="0"/>
                </a:endParaRPr>
              </a:p>
            </p:txBody>
          </p:sp>
          <p:sp>
            <p:nvSpPr>
              <p:cNvPr id="20490" name="TekstSylinder 9"/>
              <p:cNvSpPr txBox="1">
                <a:spLocks noChangeArrowheads="1"/>
              </p:cNvSpPr>
              <p:nvPr/>
            </p:nvSpPr>
            <p:spPr bwMode="auto">
              <a:xfrm>
                <a:off x="5828659" y="398647"/>
                <a:ext cx="1841152" cy="367347"/>
              </a:xfrm>
              <a:prstGeom prst="rect">
                <a:avLst/>
              </a:prstGeom>
              <a:noFill/>
              <a:ln w="9525">
                <a:noFill/>
                <a:miter lim="800000"/>
                <a:headEnd/>
                <a:tailEnd/>
              </a:ln>
            </p:spPr>
            <p:txBody>
              <a:bodyPr>
                <a:spAutoFit/>
              </a:bodyPr>
              <a:lstStyle/>
              <a:p>
                <a:r>
                  <a:rPr lang="nb-NO" sz="1400"/>
                  <a:t>Arkiveringsplikt</a:t>
                </a:r>
              </a:p>
            </p:txBody>
          </p:sp>
          <p:sp>
            <p:nvSpPr>
              <p:cNvPr id="20491" name="TekstSylinder 10"/>
              <p:cNvSpPr txBox="1">
                <a:spLocks noChangeArrowheads="1"/>
              </p:cNvSpPr>
              <p:nvPr/>
            </p:nvSpPr>
            <p:spPr bwMode="auto">
              <a:xfrm>
                <a:off x="6442377" y="1677616"/>
                <a:ext cx="1571636" cy="367349"/>
              </a:xfrm>
              <a:prstGeom prst="rect">
                <a:avLst/>
              </a:prstGeom>
              <a:noFill/>
              <a:ln w="9525">
                <a:noFill/>
                <a:miter lim="800000"/>
                <a:headEnd/>
                <a:tailEnd/>
              </a:ln>
            </p:spPr>
            <p:txBody>
              <a:bodyPr>
                <a:spAutoFit/>
              </a:bodyPr>
              <a:lstStyle/>
              <a:p>
                <a:r>
                  <a:rPr lang="nb-NO" sz="1400"/>
                  <a:t>Journalføringsplikt</a:t>
                </a:r>
              </a:p>
            </p:txBody>
          </p:sp>
        </p:grpSp>
        <p:sp>
          <p:nvSpPr>
            <p:cNvPr id="20486" name="Frihåndsform 5"/>
            <p:cNvSpPr>
              <a:spLocks noChangeArrowheads="1"/>
            </p:cNvSpPr>
            <p:nvPr/>
          </p:nvSpPr>
          <p:spPr bwMode="auto">
            <a:xfrm>
              <a:off x="7565968" y="389176"/>
              <a:ext cx="1132501" cy="1143980"/>
            </a:xfrm>
            <a:custGeom>
              <a:avLst/>
              <a:gdLst>
                <a:gd name="T0" fmla="*/ 30707 w 2084832"/>
                <a:gd name="T1" fmla="*/ 950 h 2066544"/>
                <a:gd name="T2" fmla="*/ 26382 w 2084832"/>
                <a:gd name="T3" fmla="*/ 2377 h 2066544"/>
                <a:gd name="T4" fmla="*/ 25084 w 2084832"/>
                <a:gd name="T5" fmla="*/ 5704 h 2066544"/>
                <a:gd name="T6" fmla="*/ 22922 w 2084832"/>
                <a:gd name="T7" fmla="*/ 8556 h 2066544"/>
                <a:gd name="T8" fmla="*/ 21192 w 2084832"/>
                <a:gd name="T9" fmla="*/ 11408 h 2066544"/>
                <a:gd name="T10" fmla="*/ 18164 w 2084832"/>
                <a:gd name="T11" fmla="*/ 17588 h 2066544"/>
                <a:gd name="T12" fmla="*/ 16002 w 2084832"/>
                <a:gd name="T13" fmla="*/ 21866 h 2066544"/>
                <a:gd name="T14" fmla="*/ 14705 w 2084832"/>
                <a:gd name="T15" fmla="*/ 23767 h 2066544"/>
                <a:gd name="T16" fmla="*/ 13840 w 2084832"/>
                <a:gd name="T17" fmla="*/ 25669 h 2066544"/>
                <a:gd name="T18" fmla="*/ 12110 w 2084832"/>
                <a:gd name="T19" fmla="*/ 28521 h 2066544"/>
                <a:gd name="T20" fmla="*/ 11677 w 2084832"/>
                <a:gd name="T21" fmla="*/ 29947 h 2066544"/>
                <a:gd name="T22" fmla="*/ 9947 w 2084832"/>
                <a:gd name="T23" fmla="*/ 32799 h 2066544"/>
                <a:gd name="T24" fmla="*/ 9082 w 2084832"/>
                <a:gd name="T25" fmla="*/ 34225 h 2066544"/>
                <a:gd name="T26" fmla="*/ 8217 w 2084832"/>
                <a:gd name="T27" fmla="*/ 36126 h 2066544"/>
                <a:gd name="T28" fmla="*/ 6920 w 2084832"/>
                <a:gd name="T29" fmla="*/ 40404 h 2066544"/>
                <a:gd name="T30" fmla="*/ 6055 w 2084832"/>
                <a:gd name="T31" fmla="*/ 44207 h 2066544"/>
                <a:gd name="T32" fmla="*/ 3892 w 2084832"/>
                <a:gd name="T33" fmla="*/ 48009 h 2066544"/>
                <a:gd name="T34" fmla="*/ 2595 w 2084832"/>
                <a:gd name="T35" fmla="*/ 49911 h 2066544"/>
                <a:gd name="T36" fmla="*/ 1730 w 2084832"/>
                <a:gd name="T37" fmla="*/ 51812 h 2066544"/>
                <a:gd name="T38" fmla="*/ 1297 w 2084832"/>
                <a:gd name="T39" fmla="*/ 54664 h 2066544"/>
                <a:gd name="T40" fmla="*/ 0 w 2084832"/>
                <a:gd name="T41" fmla="*/ 56566 h 2066544"/>
                <a:gd name="T42" fmla="*/ 1297 w 2084832"/>
                <a:gd name="T43" fmla="*/ 98871 h 2066544"/>
                <a:gd name="T44" fmla="*/ 3027 w 2084832"/>
                <a:gd name="T45" fmla="*/ 100297 h 2066544"/>
                <a:gd name="T46" fmla="*/ 6920 w 2084832"/>
                <a:gd name="T47" fmla="*/ 100772 h 2066544"/>
                <a:gd name="T48" fmla="*/ 25949 w 2084832"/>
                <a:gd name="T49" fmla="*/ 103624 h 2066544"/>
                <a:gd name="T50" fmla="*/ 28976 w 2084832"/>
                <a:gd name="T51" fmla="*/ 105526 h 2066544"/>
                <a:gd name="T52" fmla="*/ 36329 w 2084832"/>
                <a:gd name="T53" fmla="*/ 107427 h 2066544"/>
                <a:gd name="T54" fmla="*/ 68333 w 2084832"/>
                <a:gd name="T55" fmla="*/ 107427 h 2066544"/>
                <a:gd name="T56" fmla="*/ 88661 w 2084832"/>
                <a:gd name="T57" fmla="*/ 106952 h 2066544"/>
                <a:gd name="T58" fmla="*/ 89092 w 2084832"/>
                <a:gd name="T59" fmla="*/ 105526 h 2066544"/>
                <a:gd name="T60" fmla="*/ 90390 w 2084832"/>
                <a:gd name="T61" fmla="*/ 104575 h 2066544"/>
                <a:gd name="T62" fmla="*/ 91687 w 2084832"/>
                <a:gd name="T63" fmla="*/ 103149 h 2066544"/>
                <a:gd name="T64" fmla="*/ 95147 w 2084832"/>
                <a:gd name="T65" fmla="*/ 98871 h 2066544"/>
                <a:gd name="T66" fmla="*/ 97310 w 2084832"/>
                <a:gd name="T67" fmla="*/ 98396 h 2066544"/>
                <a:gd name="T68" fmla="*/ 98607 w 2084832"/>
                <a:gd name="T69" fmla="*/ 95544 h 2066544"/>
                <a:gd name="T70" fmla="*/ 98175 w 2084832"/>
                <a:gd name="T71" fmla="*/ 32799 h 2066544"/>
                <a:gd name="T72" fmla="*/ 97742 w 2084832"/>
                <a:gd name="T73" fmla="*/ 26619 h 2066544"/>
                <a:gd name="T74" fmla="*/ 97310 w 2084832"/>
                <a:gd name="T75" fmla="*/ 24242 h 2066544"/>
                <a:gd name="T76" fmla="*/ 92120 w 2084832"/>
                <a:gd name="T77" fmla="*/ 23767 h 2066544"/>
                <a:gd name="T78" fmla="*/ 79145 w 2084832"/>
                <a:gd name="T79" fmla="*/ 22341 h 2066544"/>
                <a:gd name="T80" fmla="*/ 76550 w 2084832"/>
                <a:gd name="T81" fmla="*/ 18538 h 2066544"/>
                <a:gd name="T82" fmla="*/ 75685 w 2084832"/>
                <a:gd name="T83" fmla="*/ 14260 h 2066544"/>
                <a:gd name="T84" fmla="*/ 73955 w 2084832"/>
                <a:gd name="T85" fmla="*/ 11408 h 2066544"/>
                <a:gd name="T86" fmla="*/ 70496 w 2084832"/>
                <a:gd name="T87" fmla="*/ 10458 h 2066544"/>
                <a:gd name="T88" fmla="*/ 60548 w 2084832"/>
                <a:gd name="T89" fmla="*/ 9506 h 2066544"/>
                <a:gd name="T90" fmla="*/ 59251 w 2084832"/>
                <a:gd name="T91" fmla="*/ 8556 h 2066544"/>
                <a:gd name="T92" fmla="*/ 56656 w 2084832"/>
                <a:gd name="T93" fmla="*/ 7131 h 2066544"/>
                <a:gd name="T94" fmla="*/ 55791 w 2084832"/>
                <a:gd name="T95" fmla="*/ 5704 h 2066544"/>
                <a:gd name="T96" fmla="*/ 54494 w 2084832"/>
                <a:gd name="T97" fmla="*/ 5229 h 2066544"/>
                <a:gd name="T98" fmla="*/ 44979 w 2084832"/>
                <a:gd name="T99" fmla="*/ 4754 h 2066544"/>
                <a:gd name="T100" fmla="*/ 41086 w 2084832"/>
                <a:gd name="T101" fmla="*/ 4278 h 2066544"/>
                <a:gd name="T102" fmla="*/ 40654 w 2084832"/>
                <a:gd name="T103" fmla="*/ 2852 h 2066544"/>
                <a:gd name="T104" fmla="*/ 39357 w 2084832"/>
                <a:gd name="T105" fmla="*/ 1901 h 2066544"/>
                <a:gd name="T106" fmla="*/ 36329 w 2084832"/>
                <a:gd name="T107" fmla="*/ 950 h 2066544"/>
                <a:gd name="T108" fmla="*/ 31139 w 2084832"/>
                <a:gd name="T109" fmla="*/ 0 h 2066544"/>
                <a:gd name="T110" fmla="*/ 30707 w 2084832"/>
                <a:gd name="T111" fmla="*/ 950 h 20665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84832"/>
                <a:gd name="T169" fmla="*/ 0 h 2066544"/>
                <a:gd name="T170" fmla="*/ 2084832 w 2084832"/>
                <a:gd name="T171" fmla="*/ 2066544 h 20665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84832" h="2066544">
                  <a:moveTo>
                    <a:pt x="649224" y="18288"/>
                  </a:moveTo>
                  <a:cubicBezTo>
                    <a:pt x="632460" y="25908"/>
                    <a:pt x="586247" y="31489"/>
                    <a:pt x="557784" y="45720"/>
                  </a:cubicBezTo>
                  <a:cubicBezTo>
                    <a:pt x="536914" y="56155"/>
                    <a:pt x="537142" y="93885"/>
                    <a:pt x="530352" y="109728"/>
                  </a:cubicBezTo>
                  <a:cubicBezTo>
                    <a:pt x="516985" y="140918"/>
                    <a:pt x="505604" y="137628"/>
                    <a:pt x="484632" y="164592"/>
                  </a:cubicBezTo>
                  <a:cubicBezTo>
                    <a:pt x="471138" y="181942"/>
                    <a:pt x="460248" y="201168"/>
                    <a:pt x="448056" y="219456"/>
                  </a:cubicBezTo>
                  <a:cubicBezTo>
                    <a:pt x="425023" y="311587"/>
                    <a:pt x="461342" y="183740"/>
                    <a:pt x="384048" y="338328"/>
                  </a:cubicBezTo>
                  <a:cubicBezTo>
                    <a:pt x="366618" y="373188"/>
                    <a:pt x="361291" y="386179"/>
                    <a:pt x="338328" y="420624"/>
                  </a:cubicBezTo>
                  <a:cubicBezTo>
                    <a:pt x="329874" y="433304"/>
                    <a:pt x="318973" y="444277"/>
                    <a:pt x="310896" y="457200"/>
                  </a:cubicBezTo>
                  <a:cubicBezTo>
                    <a:pt x="303672" y="468759"/>
                    <a:pt x="299621" y="482087"/>
                    <a:pt x="292608" y="493776"/>
                  </a:cubicBezTo>
                  <a:cubicBezTo>
                    <a:pt x="281300" y="512623"/>
                    <a:pt x="262983" y="527788"/>
                    <a:pt x="256032" y="548640"/>
                  </a:cubicBezTo>
                  <a:cubicBezTo>
                    <a:pt x="252984" y="557784"/>
                    <a:pt x="251569" y="567646"/>
                    <a:pt x="246888" y="576072"/>
                  </a:cubicBezTo>
                  <a:cubicBezTo>
                    <a:pt x="236214" y="595285"/>
                    <a:pt x="222504" y="612648"/>
                    <a:pt x="210312" y="630936"/>
                  </a:cubicBezTo>
                  <a:cubicBezTo>
                    <a:pt x="204216" y="640080"/>
                    <a:pt x="196939" y="648538"/>
                    <a:pt x="192024" y="658368"/>
                  </a:cubicBezTo>
                  <a:lnTo>
                    <a:pt x="173736" y="694944"/>
                  </a:lnTo>
                  <a:cubicBezTo>
                    <a:pt x="147531" y="825971"/>
                    <a:pt x="184162" y="663667"/>
                    <a:pt x="146304" y="777240"/>
                  </a:cubicBezTo>
                  <a:cubicBezTo>
                    <a:pt x="138356" y="801085"/>
                    <a:pt x="140948" y="828839"/>
                    <a:pt x="128016" y="850392"/>
                  </a:cubicBezTo>
                  <a:cubicBezTo>
                    <a:pt x="111999" y="877086"/>
                    <a:pt x="99888" y="898916"/>
                    <a:pt x="82296" y="923544"/>
                  </a:cubicBezTo>
                  <a:cubicBezTo>
                    <a:pt x="73438" y="935945"/>
                    <a:pt x="62941" y="947197"/>
                    <a:pt x="54864" y="960120"/>
                  </a:cubicBezTo>
                  <a:cubicBezTo>
                    <a:pt x="47640" y="971679"/>
                    <a:pt x="42672" y="984504"/>
                    <a:pt x="36576" y="996696"/>
                  </a:cubicBezTo>
                  <a:cubicBezTo>
                    <a:pt x="33528" y="1014984"/>
                    <a:pt x="34318" y="1034346"/>
                    <a:pt x="27432" y="1051560"/>
                  </a:cubicBezTo>
                  <a:cubicBezTo>
                    <a:pt x="21772" y="1065710"/>
                    <a:pt x="0" y="1072896"/>
                    <a:pt x="0" y="1088136"/>
                  </a:cubicBezTo>
                  <a:cubicBezTo>
                    <a:pt x="0" y="1359562"/>
                    <a:pt x="6840" y="1631308"/>
                    <a:pt x="27432" y="1901952"/>
                  </a:cubicBezTo>
                  <a:cubicBezTo>
                    <a:pt x="28588" y="1917148"/>
                    <a:pt x="49442" y="1924902"/>
                    <a:pt x="64008" y="1929384"/>
                  </a:cubicBezTo>
                  <a:cubicBezTo>
                    <a:pt x="90388" y="1937501"/>
                    <a:pt x="118872" y="1935480"/>
                    <a:pt x="146304" y="1938528"/>
                  </a:cubicBezTo>
                  <a:cubicBezTo>
                    <a:pt x="283573" y="2041480"/>
                    <a:pt x="144553" y="1947473"/>
                    <a:pt x="548640" y="1993392"/>
                  </a:cubicBezTo>
                  <a:cubicBezTo>
                    <a:pt x="569386" y="1995749"/>
                    <a:pt x="594562" y="2020925"/>
                    <a:pt x="612648" y="2029968"/>
                  </a:cubicBezTo>
                  <a:cubicBezTo>
                    <a:pt x="668752" y="2058020"/>
                    <a:pt x="696496" y="2054611"/>
                    <a:pt x="768096" y="2066544"/>
                  </a:cubicBezTo>
                  <a:cubicBezTo>
                    <a:pt x="1327252" y="2045835"/>
                    <a:pt x="638464" y="2066544"/>
                    <a:pt x="1444752" y="2066544"/>
                  </a:cubicBezTo>
                  <a:cubicBezTo>
                    <a:pt x="1588040" y="2066544"/>
                    <a:pt x="1731264" y="2060448"/>
                    <a:pt x="1874520" y="2057400"/>
                  </a:cubicBezTo>
                  <a:cubicBezTo>
                    <a:pt x="1877568" y="2048256"/>
                    <a:pt x="1877643" y="2037494"/>
                    <a:pt x="1883664" y="2029968"/>
                  </a:cubicBezTo>
                  <a:cubicBezTo>
                    <a:pt x="1890529" y="2021386"/>
                    <a:pt x="1902653" y="2018715"/>
                    <a:pt x="1911096" y="2011680"/>
                  </a:cubicBezTo>
                  <a:cubicBezTo>
                    <a:pt x="1921030" y="2003401"/>
                    <a:pt x="1930112" y="1994066"/>
                    <a:pt x="1938528" y="1984248"/>
                  </a:cubicBezTo>
                  <a:cubicBezTo>
                    <a:pt x="1962564" y="1956206"/>
                    <a:pt x="1978274" y="1921995"/>
                    <a:pt x="2011680" y="1901952"/>
                  </a:cubicBezTo>
                  <a:cubicBezTo>
                    <a:pt x="2025007" y="1893956"/>
                    <a:pt x="2042160" y="1895856"/>
                    <a:pt x="2057400" y="1892808"/>
                  </a:cubicBezTo>
                  <a:cubicBezTo>
                    <a:pt x="2066646" y="1878938"/>
                    <a:pt x="2084832" y="1856873"/>
                    <a:pt x="2084832" y="1837944"/>
                  </a:cubicBezTo>
                  <a:cubicBezTo>
                    <a:pt x="2084832" y="1435596"/>
                    <a:pt x="2081237" y="1033245"/>
                    <a:pt x="2075688" y="630936"/>
                  </a:cubicBezTo>
                  <a:cubicBezTo>
                    <a:pt x="2075140" y="591199"/>
                    <a:pt x="2070933" y="551562"/>
                    <a:pt x="2066544" y="512064"/>
                  </a:cubicBezTo>
                  <a:cubicBezTo>
                    <a:pt x="2064828" y="496617"/>
                    <a:pt x="2071511" y="472857"/>
                    <a:pt x="2057400" y="466344"/>
                  </a:cubicBezTo>
                  <a:cubicBezTo>
                    <a:pt x="2024075" y="450963"/>
                    <a:pt x="1984209" y="460680"/>
                    <a:pt x="1947672" y="457200"/>
                  </a:cubicBezTo>
                  <a:lnTo>
                    <a:pt x="1673352" y="429768"/>
                  </a:lnTo>
                  <a:cubicBezTo>
                    <a:pt x="1655064" y="405384"/>
                    <a:pt x="1624466" y="386504"/>
                    <a:pt x="1618488" y="356616"/>
                  </a:cubicBezTo>
                  <a:cubicBezTo>
                    <a:pt x="1617526" y="351806"/>
                    <a:pt x="1604504" y="282929"/>
                    <a:pt x="1600200" y="274320"/>
                  </a:cubicBezTo>
                  <a:cubicBezTo>
                    <a:pt x="1590370" y="254661"/>
                    <a:pt x="1584476" y="226407"/>
                    <a:pt x="1563624" y="219456"/>
                  </a:cubicBezTo>
                  <a:cubicBezTo>
                    <a:pt x="1535494" y="210079"/>
                    <a:pt x="1522994" y="204653"/>
                    <a:pt x="1490472" y="201168"/>
                  </a:cubicBezTo>
                  <a:cubicBezTo>
                    <a:pt x="1420504" y="193671"/>
                    <a:pt x="1350264" y="188976"/>
                    <a:pt x="1280160" y="182880"/>
                  </a:cubicBezTo>
                  <a:cubicBezTo>
                    <a:pt x="1271016" y="176784"/>
                    <a:pt x="1262558" y="169507"/>
                    <a:pt x="1252728" y="164592"/>
                  </a:cubicBezTo>
                  <a:cubicBezTo>
                    <a:pt x="1177012" y="126734"/>
                    <a:pt x="1276480" y="189571"/>
                    <a:pt x="1197864" y="137160"/>
                  </a:cubicBezTo>
                  <a:cubicBezTo>
                    <a:pt x="1191768" y="128016"/>
                    <a:pt x="1188158" y="116593"/>
                    <a:pt x="1179576" y="109728"/>
                  </a:cubicBezTo>
                  <a:cubicBezTo>
                    <a:pt x="1172050" y="103707"/>
                    <a:pt x="1161752" y="101353"/>
                    <a:pt x="1152144" y="100584"/>
                  </a:cubicBezTo>
                  <a:cubicBezTo>
                    <a:pt x="1085233" y="95231"/>
                    <a:pt x="1018032" y="94488"/>
                    <a:pt x="950976" y="91440"/>
                  </a:cubicBezTo>
                  <a:cubicBezTo>
                    <a:pt x="923544" y="88392"/>
                    <a:pt x="894307" y="92547"/>
                    <a:pt x="868680" y="82296"/>
                  </a:cubicBezTo>
                  <a:cubicBezTo>
                    <a:pt x="859731" y="78716"/>
                    <a:pt x="865557" y="62390"/>
                    <a:pt x="859536" y="54864"/>
                  </a:cubicBezTo>
                  <a:cubicBezTo>
                    <a:pt x="852671" y="46282"/>
                    <a:pt x="841934" y="41491"/>
                    <a:pt x="832104" y="36576"/>
                  </a:cubicBezTo>
                  <a:cubicBezTo>
                    <a:pt x="819885" y="30466"/>
                    <a:pt x="778643" y="20632"/>
                    <a:pt x="768096" y="18288"/>
                  </a:cubicBezTo>
                  <a:cubicBezTo>
                    <a:pt x="719961" y="7591"/>
                    <a:pt x="711803" y="7634"/>
                    <a:pt x="658368" y="0"/>
                  </a:cubicBezTo>
                  <a:cubicBezTo>
                    <a:pt x="615878" y="10622"/>
                    <a:pt x="665988" y="10668"/>
                    <a:pt x="649224" y="18288"/>
                  </a:cubicBezTo>
                  <a:close/>
                </a:path>
              </a:pathLst>
            </a:custGeom>
            <a:solidFill>
              <a:srgbClr val="FF0000"/>
            </a:solidFill>
            <a:ln w="12700" algn="ctr">
              <a:solidFill>
                <a:schemeClr val="tx1"/>
              </a:solidFill>
              <a:round/>
              <a:headEnd/>
              <a:tailEnd/>
            </a:ln>
          </p:spPr>
          <p:txBody>
            <a:bodyPr/>
            <a:lstStyle/>
            <a:p>
              <a:endParaRPr lang="nb-NO"/>
            </a:p>
          </p:txBody>
        </p:sp>
        <p:sp>
          <p:nvSpPr>
            <p:cNvPr id="20487" name="TekstSylinder 6"/>
            <p:cNvSpPr txBox="1">
              <a:spLocks noChangeArrowheads="1"/>
            </p:cNvSpPr>
            <p:nvPr/>
          </p:nvSpPr>
          <p:spPr bwMode="auto">
            <a:xfrm>
              <a:off x="7662355" y="920947"/>
              <a:ext cx="1164175" cy="307779"/>
            </a:xfrm>
            <a:prstGeom prst="rect">
              <a:avLst/>
            </a:prstGeom>
            <a:noFill/>
            <a:ln w="9525">
              <a:noFill/>
              <a:miter lim="800000"/>
              <a:headEnd/>
              <a:tailEnd/>
            </a:ln>
          </p:spPr>
          <p:txBody>
            <a:bodyPr>
              <a:spAutoFit/>
            </a:bodyPr>
            <a:lstStyle/>
            <a:p>
              <a:r>
                <a:rPr lang="nb-NO" sz="1400"/>
                <a:t>Bevarings-plikt</a:t>
              </a:r>
            </a:p>
          </p:txBody>
        </p:sp>
      </p:grpSp>
      <p:pic>
        <p:nvPicPr>
          <p:cNvPr id="2" name="Picture 2" descr="http://www.danmarkskonger.dk/tn_B44.jpg">
            <a:extLst>
              <a:ext uri="{FF2B5EF4-FFF2-40B4-BE49-F238E27FC236}">
                <a16:creationId xmlns:a16="http://schemas.microsoft.com/office/drawing/2014/main" id="{E610E357-9DFA-CAAE-A1E4-BB0D563A7CDD}"/>
              </a:ext>
            </a:extLst>
          </p:cNvPr>
          <p:cNvPicPr>
            <a:picLocks noChangeAspect="1" noChangeArrowheads="1"/>
          </p:cNvPicPr>
          <p:nvPr/>
        </p:nvPicPr>
        <p:blipFill>
          <a:blip r:embed="rId2" cstate="print"/>
          <a:srcRect/>
          <a:stretch>
            <a:fillRect/>
          </a:stretch>
        </p:blipFill>
        <p:spPr bwMode="auto">
          <a:xfrm>
            <a:off x="9014299" y="4138465"/>
            <a:ext cx="2639484" cy="2473713"/>
          </a:xfrm>
          <a:prstGeom prst="rect">
            <a:avLst/>
          </a:prstGeom>
          <a:noFill/>
          <a:ln w="12700">
            <a:noFill/>
            <a:miter lim="800000"/>
            <a:headEnd/>
            <a:tailEnd/>
          </a:ln>
        </p:spPr>
      </p:pic>
    </p:spTree>
    <p:extLst>
      <p:ext uri="{BB962C8B-B14F-4D97-AF65-F5344CB8AC3E}">
        <p14:creationId xmlns:p14="http://schemas.microsoft.com/office/powerpoint/2010/main" val="362744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64226" y="2196035"/>
            <a:ext cx="9639979" cy="2634583"/>
          </a:xfrm>
        </p:spPr>
        <p:txBody>
          <a:bodyPr/>
          <a:lstStyle/>
          <a:p>
            <a:r>
              <a:rPr lang="nb-NO" dirty="0"/>
              <a:t>Plikter til å dokumentere sett i lys av</a:t>
            </a:r>
            <a:br>
              <a:rPr lang="nb-NO" dirty="0"/>
            </a:br>
            <a:r>
              <a:rPr lang="nb-NO" dirty="0"/>
              <a:t>sammenhengende digitale tjenester </a:t>
            </a:r>
            <a:br>
              <a:rPr lang="nb-NO" dirty="0"/>
            </a:br>
            <a:r>
              <a:rPr lang="nb-NO" dirty="0"/>
              <a:t>på tvers av forvaltningsnivå </a:t>
            </a:r>
            <a:br>
              <a:rPr lang="nb-NO" dirty="0"/>
            </a:br>
            <a:r>
              <a:rPr lang="nb-NO" dirty="0"/>
              <a:t>med innbygger i sentrum</a:t>
            </a:r>
            <a:br>
              <a:rPr lang="nb-NO" dirty="0"/>
            </a:br>
            <a:r>
              <a:rPr lang="nb-NO" dirty="0"/>
              <a:t>- to eksempler fra Skatteetaten</a:t>
            </a:r>
            <a:br>
              <a:rPr lang="nb-NO" dirty="0"/>
            </a:br>
            <a:endParaRPr lang="nb-NO" dirty="0"/>
          </a:p>
        </p:txBody>
      </p:sp>
    </p:spTree>
    <p:extLst>
      <p:ext uri="{BB962C8B-B14F-4D97-AF65-F5344CB8AC3E}">
        <p14:creationId xmlns:p14="http://schemas.microsoft.com/office/powerpoint/2010/main" val="300776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A92D57-2E8B-2A7E-A5F9-E65EA3EF096E}"/>
              </a:ext>
            </a:extLst>
          </p:cNvPr>
          <p:cNvSpPr>
            <a:spLocks noGrp="1"/>
          </p:cNvSpPr>
          <p:nvPr>
            <p:ph type="title"/>
          </p:nvPr>
        </p:nvSpPr>
        <p:spPr>
          <a:xfrm>
            <a:off x="609600" y="268824"/>
            <a:ext cx="10972800" cy="1143000"/>
          </a:xfrm>
        </p:spPr>
        <p:txBody>
          <a:bodyPr/>
          <a:lstStyle/>
          <a:p>
            <a:r>
              <a:rPr lang="nb-NO" dirty="0"/>
              <a:t>Skatteetatens prosjekt fremtidens innkreving – dokumentasjonsplikter?</a:t>
            </a:r>
          </a:p>
        </p:txBody>
      </p:sp>
      <p:pic>
        <p:nvPicPr>
          <p:cNvPr id="6" name="Bilde 5">
            <a:extLst>
              <a:ext uri="{FF2B5EF4-FFF2-40B4-BE49-F238E27FC236}">
                <a16:creationId xmlns:a16="http://schemas.microsoft.com/office/drawing/2014/main" id="{4EC48B6E-6B33-C31C-715A-3B7B64CFD473}"/>
              </a:ext>
            </a:extLst>
          </p:cNvPr>
          <p:cNvPicPr>
            <a:picLocks noChangeAspect="1"/>
          </p:cNvPicPr>
          <p:nvPr/>
        </p:nvPicPr>
        <p:blipFill>
          <a:blip r:embed="rId3"/>
          <a:stretch>
            <a:fillRect/>
          </a:stretch>
        </p:blipFill>
        <p:spPr>
          <a:xfrm>
            <a:off x="609600" y="1241534"/>
            <a:ext cx="10489324" cy="5900245"/>
          </a:xfrm>
          <a:prstGeom prst="rect">
            <a:avLst/>
          </a:prstGeom>
        </p:spPr>
      </p:pic>
      <p:sp>
        <p:nvSpPr>
          <p:cNvPr id="24" name="TekstSylinder 23">
            <a:extLst>
              <a:ext uri="{FF2B5EF4-FFF2-40B4-BE49-F238E27FC236}">
                <a16:creationId xmlns:a16="http://schemas.microsoft.com/office/drawing/2014/main" id="{63A93A5D-907C-2CB4-27A6-4D26F48EB760}"/>
              </a:ext>
            </a:extLst>
          </p:cNvPr>
          <p:cNvSpPr txBox="1"/>
          <p:nvPr/>
        </p:nvSpPr>
        <p:spPr>
          <a:xfrm>
            <a:off x="651903" y="1186181"/>
            <a:ext cx="4449489" cy="1631216"/>
          </a:xfrm>
          <a:prstGeom prst="rect">
            <a:avLst/>
          </a:prstGeom>
          <a:solidFill>
            <a:schemeClr val="bg1">
              <a:lumMod val="95000"/>
            </a:schemeClr>
          </a:solidFill>
          <a:ln>
            <a:solidFill>
              <a:srgbClr val="002060"/>
            </a:solidFill>
          </a:ln>
        </p:spPr>
        <p:txBody>
          <a:bodyPr wrap="square" rtlCol="0">
            <a:spAutoFit/>
          </a:bodyPr>
          <a:lstStyle/>
          <a:p>
            <a:r>
              <a:rPr lang="nb-NO" sz="2000" dirty="0">
                <a:solidFill>
                  <a:srgbClr val="FF0000"/>
                </a:solidFill>
              </a:rPr>
              <a:t>Rettslige systemavgjørelser?</a:t>
            </a:r>
          </a:p>
          <a:p>
            <a:r>
              <a:rPr lang="nb-NO" sz="2000" dirty="0">
                <a:solidFill>
                  <a:srgbClr val="FF0000"/>
                </a:solidFill>
              </a:rPr>
              <a:t>Automatisert rettsanvendelse?</a:t>
            </a:r>
          </a:p>
          <a:p>
            <a:r>
              <a:rPr lang="nb-NO" sz="2000" dirty="0">
                <a:solidFill>
                  <a:srgbClr val="FF0000"/>
                </a:solidFill>
              </a:rPr>
              <a:t>Systemenes oppbygging?</a:t>
            </a:r>
          </a:p>
          <a:p>
            <a:r>
              <a:rPr lang="nb-NO" sz="2000" dirty="0">
                <a:solidFill>
                  <a:srgbClr val="FF0000"/>
                </a:solidFill>
              </a:rPr>
              <a:t>Algoritmene?</a:t>
            </a:r>
          </a:p>
          <a:p>
            <a:r>
              <a:rPr lang="nb-NO" sz="2000" dirty="0">
                <a:solidFill>
                  <a:srgbClr val="FF0000"/>
                </a:solidFill>
              </a:rPr>
              <a:t>Kommunikasjon i prosessene?</a:t>
            </a:r>
          </a:p>
        </p:txBody>
      </p:sp>
    </p:spTree>
    <p:extLst>
      <p:ext uri="{BB962C8B-B14F-4D97-AF65-F5344CB8AC3E}">
        <p14:creationId xmlns:p14="http://schemas.microsoft.com/office/powerpoint/2010/main" val="3873605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p:cNvSpPr txBox="1"/>
          <p:nvPr/>
        </p:nvSpPr>
        <p:spPr>
          <a:xfrm>
            <a:off x="599557" y="127097"/>
            <a:ext cx="10788879" cy="502573"/>
          </a:xfrm>
          <a:prstGeom prst="rect">
            <a:avLst/>
          </a:prstGeom>
          <a:noFill/>
        </p:spPr>
        <p:txBody>
          <a:bodyPr wrap="square" rtlCol="0">
            <a:spAutoFit/>
          </a:bodyPr>
          <a:lstStyle/>
          <a:p>
            <a:pPr defTabSz="905416">
              <a:defRPr/>
            </a:pPr>
            <a:r>
              <a:rPr lang="nb-NO" sz="2666" dirty="0">
                <a:solidFill>
                  <a:prstClr val="black"/>
                </a:solidFill>
                <a:latin typeface="Arial" panose="020B0604020202020204"/>
              </a:rPr>
              <a:t>Skatteetatens konsept for utleggstrekk – dokumentasjonsplikter?</a:t>
            </a:r>
          </a:p>
        </p:txBody>
      </p:sp>
      <p:grpSp>
        <p:nvGrpSpPr>
          <p:cNvPr id="4" name="Gruppe 3">
            <a:extLst>
              <a:ext uri="{FF2B5EF4-FFF2-40B4-BE49-F238E27FC236}">
                <a16:creationId xmlns:a16="http://schemas.microsoft.com/office/drawing/2014/main" id="{14C04DDB-236E-4EB3-9B8E-8AF1992CFDBC}"/>
              </a:ext>
            </a:extLst>
          </p:cNvPr>
          <p:cNvGrpSpPr/>
          <p:nvPr/>
        </p:nvGrpSpPr>
        <p:grpSpPr>
          <a:xfrm>
            <a:off x="1390318" y="1305468"/>
            <a:ext cx="10153030" cy="5378257"/>
            <a:chOff x="491687" y="581552"/>
            <a:chExt cx="8181232" cy="4445487"/>
          </a:xfrm>
        </p:grpSpPr>
        <p:pic>
          <p:nvPicPr>
            <p:cNvPr id="2" name="Grafikk 2">
              <a:extLst>
                <a:ext uri="{FF2B5EF4-FFF2-40B4-BE49-F238E27FC236}">
                  <a16:creationId xmlns:a16="http://schemas.microsoft.com/office/drawing/2014/main" id="{9F401EFB-957E-4E0F-B3EF-FF36D3D5C2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687" y="581552"/>
              <a:ext cx="8012698" cy="4305568"/>
            </a:xfrm>
            <a:prstGeom prst="rect">
              <a:avLst/>
            </a:prstGeom>
          </p:spPr>
        </p:pic>
        <p:sp>
          <p:nvSpPr>
            <p:cNvPr id="3" name="Rectangle 20">
              <a:extLst>
                <a:ext uri="{FF2B5EF4-FFF2-40B4-BE49-F238E27FC236}">
                  <a16:creationId xmlns:a16="http://schemas.microsoft.com/office/drawing/2014/main" id="{18F4B44E-1D20-41CF-9E02-DCAE1683A023}"/>
                </a:ext>
              </a:extLst>
            </p:cNvPr>
            <p:cNvSpPr/>
            <p:nvPr/>
          </p:nvSpPr>
          <p:spPr>
            <a:xfrm>
              <a:off x="530946" y="2925261"/>
              <a:ext cx="1402349" cy="246260"/>
            </a:xfrm>
            <a:prstGeom prst="rect">
              <a:avLst/>
            </a:prstGeom>
          </p:spPr>
          <p:txBody>
            <a:bodyPr wrap="square" lIns="121050" tIns="60524" rIns="121050" bIns="60524" anchor="t">
              <a:spAutoFit/>
            </a:bodyPr>
            <a:lstStyle/>
            <a:p>
              <a:pPr algn="ctr" defTabSz="905416">
                <a:defRPr/>
              </a:pPr>
              <a:r>
                <a:rPr lang="en-GB" sz="1324" b="1">
                  <a:solidFill>
                    <a:prstClr val="black"/>
                  </a:solidFill>
                  <a:latin typeface="Arial" panose="020B0604020202020204"/>
                </a:rPr>
                <a:t>Krav </a:t>
              </a:r>
              <a:r>
                <a:rPr lang="en-GB" sz="1324" b="1" err="1">
                  <a:solidFill>
                    <a:prstClr val="black"/>
                  </a:solidFill>
                  <a:latin typeface="Arial" panose="020B0604020202020204"/>
                </a:rPr>
                <a:t>misligholdes</a:t>
              </a:r>
              <a:r>
                <a:rPr lang="en-GB" sz="1324" b="1">
                  <a:solidFill>
                    <a:prstClr val="black"/>
                  </a:solidFill>
                  <a:latin typeface="Arial" panose="020B0604020202020204"/>
                </a:rPr>
                <a:t> </a:t>
              </a:r>
            </a:p>
          </p:txBody>
        </p:sp>
        <p:sp>
          <p:nvSpPr>
            <p:cNvPr id="9" name="Rectangle 20">
              <a:extLst>
                <a:ext uri="{FF2B5EF4-FFF2-40B4-BE49-F238E27FC236}">
                  <a16:creationId xmlns:a16="http://schemas.microsoft.com/office/drawing/2014/main" id="{8D4D13BD-7A9E-4FA9-8A38-70B18251BE55}"/>
                </a:ext>
              </a:extLst>
            </p:cNvPr>
            <p:cNvSpPr/>
            <p:nvPr/>
          </p:nvSpPr>
          <p:spPr>
            <a:xfrm>
              <a:off x="587640" y="3116182"/>
              <a:ext cx="1289179" cy="215310"/>
            </a:xfrm>
            <a:prstGeom prst="rect">
              <a:avLst/>
            </a:prstGeom>
          </p:spPr>
          <p:txBody>
            <a:bodyPr wrap="square" lIns="121050" tIns="60524" rIns="121050" bIns="60524" anchor="t">
              <a:spAutoFit/>
            </a:bodyPr>
            <a:lstStyle/>
            <a:p>
              <a:pPr algn="ctr" defTabSz="905416">
                <a:defRPr/>
              </a:pPr>
              <a:r>
                <a:rPr lang="en-GB" sz="1058">
                  <a:solidFill>
                    <a:prstClr val="black"/>
                  </a:solidFill>
                  <a:latin typeface="Arial" panose="020B0604020202020204"/>
                </a:rPr>
                <a:t>Krav </a:t>
              </a:r>
              <a:r>
                <a:rPr lang="en-GB" sz="1058" err="1">
                  <a:solidFill>
                    <a:prstClr val="black"/>
                  </a:solidFill>
                  <a:latin typeface="Arial" panose="020B0604020202020204"/>
                </a:rPr>
                <a:t>sendes</a:t>
              </a:r>
              <a:r>
                <a:rPr lang="en-GB" sz="1058">
                  <a:solidFill>
                    <a:prstClr val="black"/>
                  </a:solidFill>
                  <a:latin typeface="Arial" panose="020B0604020202020204"/>
                </a:rPr>
                <a:t> </a:t>
              </a:r>
              <a:r>
                <a:rPr lang="en-GB" sz="1058" err="1">
                  <a:solidFill>
                    <a:prstClr val="black"/>
                  </a:solidFill>
                  <a:latin typeface="Arial" panose="020B0604020202020204"/>
                </a:rPr>
                <a:t>til</a:t>
              </a:r>
              <a:r>
                <a:rPr lang="en-GB" sz="1058">
                  <a:solidFill>
                    <a:prstClr val="black"/>
                  </a:solidFill>
                  <a:latin typeface="Arial" panose="020B0604020202020204"/>
                </a:rPr>
                <a:t> </a:t>
              </a:r>
              <a:r>
                <a:rPr lang="en-GB" sz="1058" err="1">
                  <a:solidFill>
                    <a:prstClr val="black"/>
                  </a:solidFill>
                  <a:latin typeface="Arial" panose="020B0604020202020204"/>
                </a:rPr>
                <a:t>utlegg</a:t>
              </a:r>
              <a:r>
                <a:rPr lang="en-GB" sz="1058">
                  <a:solidFill>
                    <a:prstClr val="black"/>
                  </a:solidFill>
                  <a:latin typeface="Arial" panose="020B0604020202020204"/>
                </a:rPr>
                <a:t>.</a:t>
              </a:r>
              <a:endParaRPr lang="en-GB" sz="1058" err="1">
                <a:solidFill>
                  <a:prstClr val="black"/>
                </a:solidFill>
                <a:latin typeface="Arial" panose="020B0604020202020204"/>
                <a:cs typeface="Arial"/>
              </a:endParaRPr>
            </a:p>
          </p:txBody>
        </p:sp>
        <p:sp>
          <p:nvSpPr>
            <p:cNvPr id="10" name="Rectangle 20">
              <a:extLst>
                <a:ext uri="{FF2B5EF4-FFF2-40B4-BE49-F238E27FC236}">
                  <a16:creationId xmlns:a16="http://schemas.microsoft.com/office/drawing/2014/main" id="{7AFE596D-6389-4F84-9CD5-0F396801A4C6}"/>
                </a:ext>
              </a:extLst>
            </p:cNvPr>
            <p:cNvSpPr/>
            <p:nvPr/>
          </p:nvSpPr>
          <p:spPr>
            <a:xfrm>
              <a:off x="2855635" y="3469741"/>
              <a:ext cx="1640966" cy="437897"/>
            </a:xfrm>
            <a:prstGeom prst="rect">
              <a:avLst/>
            </a:prstGeom>
          </p:spPr>
          <p:txBody>
            <a:bodyPr wrap="square" lIns="121050" tIns="60524" rIns="121050" bIns="60524" anchor="t">
              <a:spAutoFit/>
            </a:bodyPr>
            <a:lstStyle/>
            <a:p>
              <a:pPr algn="ctr" defTabSz="905416">
                <a:defRPr/>
              </a:pPr>
              <a:r>
                <a:rPr lang="en-GB" sz="1324" b="1" dirty="0" err="1">
                  <a:solidFill>
                    <a:prstClr val="black"/>
                  </a:solidFill>
                  <a:latin typeface="Arial" panose="020B0604020202020204"/>
                </a:rPr>
                <a:t>Saksbehandling</a:t>
              </a:r>
              <a:r>
                <a:rPr lang="en-GB" sz="1324" b="1" dirty="0">
                  <a:solidFill>
                    <a:prstClr val="black"/>
                  </a:solidFill>
                  <a:latin typeface="Arial" panose="020B0604020202020204"/>
                </a:rPr>
                <a:t>, </a:t>
              </a:r>
              <a:r>
                <a:rPr lang="en-GB" sz="1324" b="1" dirty="0" err="1">
                  <a:solidFill>
                    <a:prstClr val="black"/>
                  </a:solidFill>
                  <a:latin typeface="Arial" panose="020B0604020202020204"/>
                </a:rPr>
                <a:t>namsmyndighetene</a:t>
              </a:r>
              <a:endParaRPr lang="en-GB" sz="1324" b="1" dirty="0">
                <a:solidFill>
                  <a:prstClr val="black"/>
                </a:solidFill>
                <a:latin typeface="Arial" panose="020B0604020202020204"/>
                <a:cs typeface="Arial"/>
              </a:endParaRPr>
            </a:p>
          </p:txBody>
        </p:sp>
        <p:sp>
          <p:nvSpPr>
            <p:cNvPr id="13" name="Rectangle 20">
              <a:extLst>
                <a:ext uri="{FF2B5EF4-FFF2-40B4-BE49-F238E27FC236}">
                  <a16:creationId xmlns:a16="http://schemas.microsoft.com/office/drawing/2014/main" id="{37A657BB-BA5F-493E-9560-4A1C7D447CD7}"/>
                </a:ext>
              </a:extLst>
            </p:cNvPr>
            <p:cNvSpPr/>
            <p:nvPr/>
          </p:nvSpPr>
          <p:spPr>
            <a:xfrm>
              <a:off x="2977053" y="3843961"/>
              <a:ext cx="1402349" cy="504730"/>
            </a:xfrm>
            <a:prstGeom prst="rect">
              <a:avLst/>
            </a:prstGeom>
          </p:spPr>
          <p:txBody>
            <a:bodyPr wrap="square" lIns="121050" tIns="60524" rIns="121050" bIns="60524" anchor="t">
              <a:spAutoFit/>
            </a:bodyPr>
            <a:lstStyle/>
            <a:p>
              <a:pPr algn="ctr" defTabSz="905416">
                <a:defRPr/>
              </a:pPr>
              <a:r>
                <a:rPr lang="en-GB" sz="1058" dirty="0" err="1">
                  <a:solidFill>
                    <a:srgbClr val="FF0000"/>
                  </a:solidFill>
                  <a:latin typeface="Arial" panose="020B0604020202020204"/>
                  <a:cs typeface="Arial"/>
                </a:rPr>
                <a:t>Saken</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bygger</a:t>
              </a:r>
              <a:r>
                <a:rPr lang="en-GB" sz="1058" dirty="0">
                  <a:solidFill>
                    <a:srgbClr val="FF0000"/>
                  </a:solidFill>
                  <a:latin typeface="Arial" panose="020B0604020202020204"/>
                  <a:cs typeface="Arial"/>
                </a:rPr>
                <a:t> seg </a:t>
              </a:r>
              <a:r>
                <a:rPr lang="en-GB" sz="1058" dirty="0" err="1">
                  <a:solidFill>
                    <a:srgbClr val="FF0000"/>
                  </a:solidFill>
                  <a:latin typeface="Arial" panose="020B0604020202020204"/>
                  <a:cs typeface="Arial"/>
                </a:rPr>
                <a:t>selv</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basert</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på</a:t>
              </a:r>
              <a:r>
                <a:rPr lang="en-GB" sz="1058" dirty="0">
                  <a:solidFill>
                    <a:srgbClr val="FF0000"/>
                  </a:solidFill>
                  <a:latin typeface="Arial" panose="020B0604020202020204"/>
                  <a:cs typeface="Arial"/>
                </a:rPr>
                <a:t> data og </a:t>
              </a:r>
              <a:r>
                <a:rPr lang="en-GB" sz="1058" dirty="0" err="1">
                  <a:solidFill>
                    <a:srgbClr val="FF0000"/>
                  </a:solidFill>
                  <a:latin typeface="Arial" panose="020B0604020202020204"/>
                  <a:cs typeface="Arial"/>
                </a:rPr>
                <a:t>registre</a:t>
              </a:r>
              <a:r>
                <a:rPr lang="en-GB" sz="1058" dirty="0">
                  <a:solidFill>
                    <a:srgbClr val="FF0000"/>
                  </a:solidFill>
                  <a:latin typeface="Arial" panose="020B0604020202020204"/>
                  <a:cs typeface="Arial"/>
                </a:rPr>
                <a:t>.</a:t>
              </a:r>
            </a:p>
          </p:txBody>
        </p:sp>
        <p:sp>
          <p:nvSpPr>
            <p:cNvPr id="14" name="Rectangle 20">
              <a:extLst>
                <a:ext uri="{FF2B5EF4-FFF2-40B4-BE49-F238E27FC236}">
                  <a16:creationId xmlns:a16="http://schemas.microsoft.com/office/drawing/2014/main" id="{E5527193-4CC5-4918-9D17-3ABEFFA07BBA}"/>
                </a:ext>
              </a:extLst>
            </p:cNvPr>
            <p:cNvSpPr/>
            <p:nvPr/>
          </p:nvSpPr>
          <p:spPr>
            <a:xfrm>
              <a:off x="4660334" y="2196926"/>
              <a:ext cx="440401" cy="215310"/>
            </a:xfrm>
            <a:prstGeom prst="rect">
              <a:avLst/>
            </a:prstGeom>
          </p:spPr>
          <p:txBody>
            <a:bodyPr wrap="square" lIns="121050" tIns="60524" rIns="121050" bIns="60524" anchor="t">
              <a:spAutoFit/>
            </a:bodyPr>
            <a:lstStyle/>
            <a:p>
              <a:pPr algn="ctr" defTabSz="905416">
                <a:defRPr/>
              </a:pPr>
              <a:r>
                <a:rPr lang="en-GB" sz="1058" b="1">
                  <a:solidFill>
                    <a:prstClr val="black"/>
                  </a:solidFill>
                  <a:latin typeface="Arial" panose="020B0604020202020204"/>
                </a:rPr>
                <a:t>ITU</a:t>
              </a:r>
              <a:endParaRPr lang="nb-NO" sz="1456">
                <a:solidFill>
                  <a:prstClr val="black"/>
                </a:solidFill>
                <a:latin typeface="Arial" panose="020B0604020202020204"/>
              </a:endParaRPr>
            </a:p>
          </p:txBody>
        </p:sp>
        <p:sp>
          <p:nvSpPr>
            <p:cNvPr id="15" name="Rectangle 20">
              <a:extLst>
                <a:ext uri="{FF2B5EF4-FFF2-40B4-BE49-F238E27FC236}">
                  <a16:creationId xmlns:a16="http://schemas.microsoft.com/office/drawing/2014/main" id="{EE0CD14F-47EB-4B4C-8256-0A74DB6EC16D}"/>
                </a:ext>
              </a:extLst>
            </p:cNvPr>
            <p:cNvSpPr/>
            <p:nvPr/>
          </p:nvSpPr>
          <p:spPr>
            <a:xfrm>
              <a:off x="5064845" y="2734336"/>
              <a:ext cx="596010" cy="338288"/>
            </a:xfrm>
            <a:prstGeom prst="rect">
              <a:avLst/>
            </a:prstGeom>
          </p:spPr>
          <p:txBody>
            <a:bodyPr wrap="square" lIns="121050" tIns="60524" rIns="121050" bIns="60524" anchor="t">
              <a:spAutoFit/>
            </a:bodyPr>
            <a:lstStyle/>
            <a:p>
              <a:pPr algn="ctr" defTabSz="905416">
                <a:defRPr/>
              </a:pPr>
              <a:r>
                <a:rPr lang="en-GB" sz="1058" b="1" err="1">
                  <a:solidFill>
                    <a:prstClr val="black"/>
                  </a:solidFill>
                  <a:latin typeface="Arial" panose="020B0604020202020204"/>
                  <a:cs typeface="Arial"/>
                </a:rPr>
                <a:t>Utlegg</a:t>
              </a:r>
              <a:r>
                <a:rPr lang="en-GB" sz="1058" b="1">
                  <a:solidFill>
                    <a:prstClr val="black"/>
                  </a:solidFill>
                  <a:latin typeface="Arial" panose="020B0604020202020204"/>
                  <a:cs typeface="Arial"/>
                </a:rPr>
                <a:t> i konto</a:t>
              </a:r>
            </a:p>
          </p:txBody>
        </p:sp>
        <p:sp>
          <p:nvSpPr>
            <p:cNvPr id="16" name="Rectangle 20">
              <a:extLst>
                <a:ext uri="{FF2B5EF4-FFF2-40B4-BE49-F238E27FC236}">
                  <a16:creationId xmlns:a16="http://schemas.microsoft.com/office/drawing/2014/main" id="{D332E827-4409-4C68-88C4-5C9F1685453C}"/>
                </a:ext>
              </a:extLst>
            </p:cNvPr>
            <p:cNvSpPr/>
            <p:nvPr/>
          </p:nvSpPr>
          <p:spPr>
            <a:xfrm>
              <a:off x="4831625" y="3165678"/>
              <a:ext cx="588937" cy="338288"/>
            </a:xfrm>
            <a:prstGeom prst="rect">
              <a:avLst/>
            </a:prstGeom>
          </p:spPr>
          <p:txBody>
            <a:bodyPr wrap="square" lIns="121050" tIns="60524" rIns="121050" bIns="60524" anchor="t">
              <a:spAutoFit/>
            </a:bodyPr>
            <a:lstStyle/>
            <a:p>
              <a:pPr algn="ctr" defTabSz="905416">
                <a:defRPr/>
              </a:pPr>
              <a:r>
                <a:rPr lang="en-GB" sz="1058" b="1">
                  <a:solidFill>
                    <a:prstClr val="black"/>
                  </a:solidFill>
                  <a:latin typeface="Arial" panose="020B0604020202020204"/>
                  <a:cs typeface="Arial"/>
                </a:rPr>
                <a:t>Annen pant</a:t>
              </a:r>
            </a:p>
          </p:txBody>
        </p:sp>
        <p:sp>
          <p:nvSpPr>
            <p:cNvPr id="17" name="Rectangle 20">
              <a:extLst>
                <a:ext uri="{FF2B5EF4-FFF2-40B4-BE49-F238E27FC236}">
                  <a16:creationId xmlns:a16="http://schemas.microsoft.com/office/drawing/2014/main" id="{FBCC2F08-405E-4FF3-B2D5-5B531B5FCBB7}"/>
                </a:ext>
              </a:extLst>
            </p:cNvPr>
            <p:cNvSpPr/>
            <p:nvPr/>
          </p:nvSpPr>
          <p:spPr>
            <a:xfrm>
              <a:off x="5801394" y="2534286"/>
              <a:ext cx="1402349" cy="246260"/>
            </a:xfrm>
            <a:prstGeom prst="rect">
              <a:avLst/>
            </a:prstGeom>
          </p:spPr>
          <p:txBody>
            <a:bodyPr wrap="square" lIns="121050" tIns="60524" rIns="121050" bIns="60524" anchor="t">
              <a:spAutoFit/>
            </a:bodyPr>
            <a:lstStyle/>
            <a:p>
              <a:pPr algn="ctr" defTabSz="905416">
                <a:defRPr/>
              </a:pPr>
              <a:r>
                <a:rPr lang="en-GB" sz="1324" b="1" err="1">
                  <a:solidFill>
                    <a:prstClr val="black"/>
                  </a:solidFill>
                  <a:latin typeface="Arial" panose="020B0604020202020204"/>
                </a:rPr>
                <a:t>Utleggstrekk</a:t>
              </a:r>
              <a:endParaRPr lang="nb-NO" sz="1853">
                <a:solidFill>
                  <a:prstClr val="black"/>
                </a:solidFill>
                <a:latin typeface="Arial" panose="020B0604020202020204"/>
              </a:endParaRPr>
            </a:p>
          </p:txBody>
        </p:sp>
        <p:sp>
          <p:nvSpPr>
            <p:cNvPr id="18" name="Rectangle 20">
              <a:extLst>
                <a:ext uri="{FF2B5EF4-FFF2-40B4-BE49-F238E27FC236}">
                  <a16:creationId xmlns:a16="http://schemas.microsoft.com/office/drawing/2014/main" id="{B47E1CE7-BA48-475C-8AD4-7B59014AB188}"/>
                </a:ext>
              </a:extLst>
            </p:cNvPr>
            <p:cNvSpPr/>
            <p:nvPr/>
          </p:nvSpPr>
          <p:spPr>
            <a:xfrm>
              <a:off x="5555347" y="2826678"/>
              <a:ext cx="1894445" cy="504730"/>
            </a:xfrm>
            <a:prstGeom prst="rect">
              <a:avLst/>
            </a:prstGeom>
          </p:spPr>
          <p:txBody>
            <a:bodyPr wrap="square" lIns="121050" tIns="60524" rIns="121050" bIns="60524" anchor="t">
              <a:spAutoFit/>
            </a:bodyPr>
            <a:lstStyle/>
            <a:p>
              <a:pPr algn="ctr" defTabSz="905416">
                <a:defRPr/>
              </a:pPr>
              <a:r>
                <a:rPr lang="en-GB" sz="1058" dirty="0" err="1">
                  <a:solidFill>
                    <a:srgbClr val="FF0000"/>
                  </a:solidFill>
                  <a:latin typeface="Arial" panose="020B0604020202020204"/>
                  <a:cs typeface="Arial"/>
                </a:rPr>
                <a:t>Trekket</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kommer</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automatisk</a:t>
              </a:r>
              <a:r>
                <a:rPr lang="en-GB" sz="1058" dirty="0">
                  <a:solidFill>
                    <a:srgbClr val="FF0000"/>
                  </a:solidFill>
                  <a:latin typeface="Arial" panose="020B0604020202020204"/>
                  <a:cs typeface="Arial"/>
                </a:rPr>
                <a:t> inn i </a:t>
              </a:r>
              <a:r>
                <a:rPr lang="en-GB" sz="1058" dirty="0" err="1">
                  <a:solidFill>
                    <a:srgbClr val="FF0000"/>
                  </a:solidFill>
                  <a:latin typeface="Arial" panose="020B0604020202020204"/>
                  <a:cs typeface="Arial"/>
                </a:rPr>
                <a:t>lønnssystemet</a:t>
              </a:r>
              <a:r>
                <a:rPr lang="en-GB" sz="1058" dirty="0">
                  <a:solidFill>
                    <a:srgbClr val="FF0000"/>
                  </a:solidFill>
                  <a:latin typeface="Arial" panose="020B0604020202020204"/>
                  <a:cs typeface="Arial"/>
                </a:rPr>
                <a:t> og </a:t>
              </a:r>
              <a:r>
                <a:rPr lang="en-GB" sz="1058" dirty="0" err="1">
                  <a:solidFill>
                    <a:srgbClr val="FF0000"/>
                  </a:solidFill>
                  <a:latin typeface="Arial" panose="020B0604020202020204"/>
                  <a:cs typeface="Arial"/>
                </a:rPr>
                <a:t>betales</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ut</a:t>
              </a:r>
              <a:r>
                <a:rPr lang="en-GB" sz="1058" dirty="0">
                  <a:solidFill>
                    <a:srgbClr val="FF0000"/>
                  </a:solidFill>
                  <a:latin typeface="Arial" panose="020B0604020202020204"/>
                  <a:cs typeface="Arial"/>
                </a:rPr>
                <a:t> i </a:t>
              </a:r>
              <a:r>
                <a:rPr lang="en-GB" sz="1058" dirty="0" err="1">
                  <a:solidFill>
                    <a:srgbClr val="FF0000"/>
                  </a:solidFill>
                  <a:latin typeface="Arial" panose="020B0604020202020204"/>
                  <a:cs typeface="Arial"/>
                </a:rPr>
                <a:t>en</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felles</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pott</a:t>
              </a:r>
              <a:r>
                <a:rPr lang="en-GB" sz="1058" dirty="0">
                  <a:solidFill>
                    <a:srgbClr val="FF0000"/>
                  </a:solidFill>
                  <a:latin typeface="Arial" panose="020B0604020202020204"/>
                  <a:cs typeface="Arial"/>
                </a:rPr>
                <a:t>.</a:t>
              </a:r>
              <a:endParaRPr lang="nb-NO" sz="1853" dirty="0">
                <a:solidFill>
                  <a:srgbClr val="FF0000"/>
                </a:solidFill>
                <a:latin typeface="Arial" panose="020B0604020202020204"/>
              </a:endParaRPr>
            </a:p>
          </p:txBody>
        </p:sp>
        <p:sp>
          <p:nvSpPr>
            <p:cNvPr id="19" name="Rectangle 20">
              <a:extLst>
                <a:ext uri="{FF2B5EF4-FFF2-40B4-BE49-F238E27FC236}">
                  <a16:creationId xmlns:a16="http://schemas.microsoft.com/office/drawing/2014/main" id="{B802AB19-E694-404A-9D65-2524ED7EA5E5}"/>
                </a:ext>
              </a:extLst>
            </p:cNvPr>
            <p:cNvSpPr/>
            <p:nvPr/>
          </p:nvSpPr>
          <p:spPr>
            <a:xfrm>
              <a:off x="7270570" y="3179821"/>
              <a:ext cx="1402349" cy="246260"/>
            </a:xfrm>
            <a:prstGeom prst="rect">
              <a:avLst/>
            </a:prstGeom>
          </p:spPr>
          <p:txBody>
            <a:bodyPr wrap="square" lIns="121050" tIns="60524" rIns="121050" bIns="60524" anchor="t">
              <a:spAutoFit/>
            </a:bodyPr>
            <a:lstStyle/>
            <a:p>
              <a:pPr algn="ctr" defTabSz="905416">
                <a:defRPr/>
              </a:pPr>
              <a:r>
                <a:rPr lang="en-GB" sz="1324" b="1" err="1">
                  <a:solidFill>
                    <a:prstClr val="black"/>
                  </a:solidFill>
                  <a:latin typeface="Arial" panose="020B0604020202020204"/>
                </a:rPr>
                <a:t>Systemet</a:t>
              </a:r>
              <a:endParaRPr lang="nb-NO" sz="1853" err="1">
                <a:solidFill>
                  <a:prstClr val="black"/>
                </a:solidFill>
                <a:latin typeface="Arial" panose="020B0604020202020204"/>
              </a:endParaRPr>
            </a:p>
          </p:txBody>
        </p:sp>
        <p:sp>
          <p:nvSpPr>
            <p:cNvPr id="20" name="Rectangle 20">
              <a:extLst>
                <a:ext uri="{FF2B5EF4-FFF2-40B4-BE49-F238E27FC236}">
                  <a16:creationId xmlns:a16="http://schemas.microsoft.com/office/drawing/2014/main" id="{9405FE8D-F8BE-403E-A897-5195C566A805}"/>
                </a:ext>
              </a:extLst>
            </p:cNvPr>
            <p:cNvSpPr/>
            <p:nvPr/>
          </p:nvSpPr>
          <p:spPr>
            <a:xfrm>
              <a:off x="7242397" y="3363670"/>
              <a:ext cx="1402349" cy="639295"/>
            </a:xfrm>
            <a:prstGeom prst="rect">
              <a:avLst/>
            </a:prstGeom>
          </p:spPr>
          <p:txBody>
            <a:bodyPr wrap="square" lIns="121050" tIns="60524" rIns="121050" bIns="60524" anchor="t">
              <a:spAutoFit/>
            </a:bodyPr>
            <a:lstStyle/>
            <a:p>
              <a:pPr algn="ctr" defTabSz="905416">
                <a:defRPr/>
              </a:pPr>
              <a:r>
                <a:rPr lang="en-GB" sz="1058" dirty="0" err="1">
                  <a:solidFill>
                    <a:srgbClr val="FF0000"/>
                  </a:solidFill>
                  <a:latin typeface="Arial" panose="020B0604020202020204"/>
                  <a:cs typeface="Arial"/>
                </a:rPr>
                <a:t>Beløpene</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kommer</a:t>
              </a:r>
              <a:r>
                <a:rPr lang="en-GB" sz="1058" dirty="0">
                  <a:solidFill>
                    <a:srgbClr val="FF0000"/>
                  </a:solidFill>
                  <a:latin typeface="Arial" panose="020B0604020202020204"/>
                  <a:cs typeface="Arial"/>
                </a:rPr>
                <a:t> inn </a:t>
              </a:r>
              <a:r>
                <a:rPr lang="en-GB" sz="1058" dirty="0" err="1">
                  <a:solidFill>
                    <a:srgbClr val="FF0000"/>
                  </a:solidFill>
                  <a:latin typeface="Arial" panose="020B0604020202020204"/>
                  <a:cs typeface="Arial"/>
                </a:rPr>
                <a:t>sentralt</a:t>
              </a:r>
              <a:r>
                <a:rPr lang="en-GB" sz="1058" dirty="0">
                  <a:solidFill>
                    <a:srgbClr val="FF0000"/>
                  </a:solidFill>
                  <a:latin typeface="Arial" panose="020B0604020202020204"/>
                  <a:cs typeface="Arial"/>
                </a:rPr>
                <a:t> og </a:t>
              </a:r>
              <a:r>
                <a:rPr lang="en-GB" sz="1058" dirty="0" err="1">
                  <a:solidFill>
                    <a:srgbClr val="FF0000"/>
                  </a:solidFill>
                  <a:latin typeface="Arial" panose="020B0604020202020204"/>
                  <a:cs typeface="Arial"/>
                </a:rPr>
                <a:t>blir</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automatisk</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overført</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til</a:t>
              </a:r>
              <a:r>
                <a:rPr lang="en-GB" sz="1058" dirty="0">
                  <a:solidFill>
                    <a:srgbClr val="FF0000"/>
                  </a:solidFill>
                  <a:latin typeface="Arial" panose="020B0604020202020204"/>
                  <a:cs typeface="Arial"/>
                </a:rPr>
                <a:t> </a:t>
              </a:r>
              <a:r>
                <a:rPr lang="en-GB" sz="1058" dirty="0" err="1">
                  <a:solidFill>
                    <a:srgbClr val="FF0000"/>
                  </a:solidFill>
                  <a:latin typeface="Arial" panose="020B0604020202020204"/>
                  <a:cs typeface="Arial"/>
                </a:rPr>
                <a:t>kreditor</a:t>
              </a:r>
              <a:r>
                <a:rPr lang="en-GB" sz="1058" dirty="0">
                  <a:solidFill>
                    <a:srgbClr val="FF0000"/>
                  </a:solidFill>
                  <a:latin typeface="Arial" panose="020B0604020202020204"/>
                  <a:cs typeface="Arial"/>
                </a:rPr>
                <a:t>.</a:t>
              </a:r>
              <a:endParaRPr lang="nb-NO" sz="1853" dirty="0">
                <a:solidFill>
                  <a:srgbClr val="FF0000"/>
                </a:solidFill>
                <a:latin typeface="Arial" panose="020B0604020202020204"/>
              </a:endParaRPr>
            </a:p>
          </p:txBody>
        </p:sp>
        <p:sp>
          <p:nvSpPr>
            <p:cNvPr id="21" name="Rectangle 20">
              <a:extLst>
                <a:ext uri="{FF2B5EF4-FFF2-40B4-BE49-F238E27FC236}">
                  <a16:creationId xmlns:a16="http://schemas.microsoft.com/office/drawing/2014/main" id="{62AF3631-4D3B-4C78-BAF0-86ACD021F550}"/>
                </a:ext>
              </a:extLst>
            </p:cNvPr>
            <p:cNvSpPr/>
            <p:nvPr/>
          </p:nvSpPr>
          <p:spPr>
            <a:xfrm>
              <a:off x="1910703" y="3554594"/>
              <a:ext cx="970887" cy="461267"/>
            </a:xfrm>
            <a:prstGeom prst="rect">
              <a:avLst/>
            </a:prstGeom>
          </p:spPr>
          <p:txBody>
            <a:bodyPr wrap="square" lIns="121050" tIns="60524" rIns="121050" bIns="60524" anchor="t">
              <a:spAutoFit/>
            </a:bodyPr>
            <a:lstStyle/>
            <a:p>
              <a:pPr algn="ctr" defTabSz="905416">
                <a:defRPr/>
              </a:pPr>
              <a:r>
                <a:rPr lang="en-GB" sz="1058">
                  <a:solidFill>
                    <a:prstClr val="black"/>
                  </a:solidFill>
                  <a:latin typeface="Arial" panose="020B0604020202020204"/>
                  <a:cs typeface="Arial"/>
                </a:rPr>
                <a:t>Ved </a:t>
              </a:r>
              <a:r>
                <a:rPr lang="en-GB" sz="1058" err="1">
                  <a:solidFill>
                    <a:prstClr val="black"/>
                  </a:solidFill>
                  <a:latin typeface="Arial" panose="020B0604020202020204"/>
                  <a:cs typeface="Arial"/>
                </a:rPr>
                <a:t>behov</a:t>
              </a:r>
              <a:r>
                <a:rPr lang="en-GB" sz="1058">
                  <a:solidFill>
                    <a:prstClr val="black"/>
                  </a:solidFill>
                  <a:latin typeface="Arial" panose="020B0604020202020204"/>
                  <a:cs typeface="Arial"/>
                </a:rPr>
                <a:t> </a:t>
              </a:r>
              <a:r>
                <a:rPr lang="en-GB" sz="1058" err="1">
                  <a:solidFill>
                    <a:prstClr val="black"/>
                  </a:solidFill>
                  <a:latin typeface="Arial" panose="020B0604020202020204"/>
                  <a:cs typeface="Arial"/>
                </a:rPr>
                <a:t>går</a:t>
              </a:r>
              <a:r>
                <a:rPr lang="en-GB" sz="1058">
                  <a:solidFill>
                    <a:prstClr val="black"/>
                  </a:solidFill>
                  <a:latin typeface="Arial" panose="020B0604020202020204"/>
                  <a:cs typeface="Arial"/>
                </a:rPr>
                <a:t> </a:t>
              </a:r>
              <a:r>
                <a:rPr lang="en-GB" sz="1058" err="1">
                  <a:solidFill>
                    <a:prstClr val="black"/>
                  </a:solidFill>
                  <a:latin typeface="Arial" panose="020B0604020202020204"/>
                  <a:cs typeface="Arial"/>
                </a:rPr>
                <a:t>saken</a:t>
              </a:r>
              <a:r>
                <a:rPr lang="en-GB" sz="1058">
                  <a:solidFill>
                    <a:prstClr val="black"/>
                  </a:solidFill>
                  <a:latin typeface="Arial" panose="020B0604020202020204"/>
                  <a:cs typeface="Arial"/>
                </a:rPr>
                <a:t> </a:t>
              </a:r>
              <a:r>
                <a:rPr lang="en-GB" sz="1058" err="1">
                  <a:solidFill>
                    <a:prstClr val="black"/>
                  </a:solidFill>
                  <a:latin typeface="Arial" panose="020B0604020202020204"/>
                  <a:cs typeface="Arial"/>
                </a:rPr>
                <a:t>innom</a:t>
              </a:r>
              <a:r>
                <a:rPr lang="en-GB" sz="1058">
                  <a:solidFill>
                    <a:prstClr val="black"/>
                  </a:solidFill>
                  <a:latin typeface="Arial" panose="020B0604020202020204"/>
                  <a:cs typeface="Arial"/>
                </a:rPr>
                <a:t> </a:t>
              </a:r>
              <a:r>
                <a:rPr lang="en-GB" sz="1058" err="1">
                  <a:solidFill>
                    <a:prstClr val="black"/>
                  </a:solidFill>
                  <a:latin typeface="Arial" panose="020B0604020202020204"/>
                  <a:cs typeface="Arial"/>
                </a:rPr>
                <a:t>saksbehandler</a:t>
              </a:r>
              <a:r>
                <a:rPr lang="en-GB" sz="1058">
                  <a:solidFill>
                    <a:prstClr val="black"/>
                  </a:solidFill>
                  <a:latin typeface="Arial" panose="020B0604020202020204"/>
                  <a:cs typeface="Arial"/>
                </a:rPr>
                <a:t>.</a:t>
              </a:r>
              <a:endParaRPr lang="nb-NO" sz="1853">
                <a:solidFill>
                  <a:prstClr val="black"/>
                </a:solidFill>
                <a:latin typeface="Arial" panose="020B0604020202020204"/>
              </a:endParaRPr>
            </a:p>
          </p:txBody>
        </p:sp>
        <p:sp>
          <p:nvSpPr>
            <p:cNvPr id="22" name="Rectangle 20">
              <a:extLst>
                <a:ext uri="{FF2B5EF4-FFF2-40B4-BE49-F238E27FC236}">
                  <a16:creationId xmlns:a16="http://schemas.microsoft.com/office/drawing/2014/main" id="{8E3894A8-12C1-440B-8742-9B41434F42DA}"/>
                </a:ext>
              </a:extLst>
            </p:cNvPr>
            <p:cNvSpPr/>
            <p:nvPr/>
          </p:nvSpPr>
          <p:spPr>
            <a:xfrm>
              <a:off x="6599148" y="1107960"/>
              <a:ext cx="850644" cy="338288"/>
            </a:xfrm>
            <a:prstGeom prst="rect">
              <a:avLst/>
            </a:prstGeom>
          </p:spPr>
          <p:txBody>
            <a:bodyPr wrap="square" lIns="121050" tIns="60524" rIns="121050" bIns="60524" anchor="t">
              <a:spAutoFit/>
            </a:bodyPr>
            <a:lstStyle/>
            <a:p>
              <a:pPr algn="ctr" defTabSz="905416">
                <a:defRPr/>
              </a:pPr>
              <a:r>
                <a:rPr lang="en-GB" sz="1058" dirty="0" err="1">
                  <a:solidFill>
                    <a:prstClr val="black"/>
                  </a:solidFill>
                  <a:latin typeface="Arial" panose="020B0604020202020204"/>
                  <a:cs typeface="Arial"/>
                </a:rPr>
                <a:t>Kreditor</a:t>
              </a:r>
              <a:r>
                <a:rPr lang="en-GB" sz="1058" dirty="0">
                  <a:solidFill>
                    <a:prstClr val="black"/>
                  </a:solidFill>
                  <a:latin typeface="Arial" panose="020B0604020202020204"/>
                  <a:cs typeface="Arial"/>
                </a:rPr>
                <a:t> </a:t>
              </a:r>
              <a:r>
                <a:rPr lang="en-GB" sz="1058" dirty="0" err="1">
                  <a:solidFill>
                    <a:prstClr val="black"/>
                  </a:solidFill>
                  <a:latin typeface="Arial" panose="020B0604020202020204"/>
                  <a:cs typeface="Arial"/>
                </a:rPr>
                <a:t>har</a:t>
              </a:r>
              <a:r>
                <a:rPr lang="en-GB" sz="1058" dirty="0">
                  <a:solidFill>
                    <a:prstClr val="black"/>
                  </a:solidFill>
                  <a:latin typeface="Arial" panose="020B0604020202020204"/>
                  <a:cs typeface="Arial"/>
                </a:rPr>
                <a:t> god </a:t>
              </a:r>
              <a:r>
                <a:rPr lang="en-GB" sz="1058" dirty="0" err="1">
                  <a:solidFill>
                    <a:prstClr val="black"/>
                  </a:solidFill>
                  <a:latin typeface="Arial" panose="020B0604020202020204"/>
                  <a:cs typeface="Arial"/>
                </a:rPr>
                <a:t>oversikt</a:t>
              </a:r>
              <a:endParaRPr lang="nb-NO" sz="1853" dirty="0">
                <a:solidFill>
                  <a:prstClr val="black"/>
                </a:solidFill>
                <a:latin typeface="Arial" panose="020B0604020202020204"/>
              </a:endParaRPr>
            </a:p>
          </p:txBody>
        </p:sp>
        <p:sp>
          <p:nvSpPr>
            <p:cNvPr id="23" name="Rectangle 20">
              <a:extLst>
                <a:ext uri="{FF2B5EF4-FFF2-40B4-BE49-F238E27FC236}">
                  <a16:creationId xmlns:a16="http://schemas.microsoft.com/office/drawing/2014/main" id="{CCA9C76D-DDE3-4A74-8C86-15B5D6B0E648}"/>
                </a:ext>
              </a:extLst>
            </p:cNvPr>
            <p:cNvSpPr/>
            <p:nvPr/>
          </p:nvSpPr>
          <p:spPr>
            <a:xfrm>
              <a:off x="4254807" y="4565772"/>
              <a:ext cx="992107" cy="461267"/>
            </a:xfrm>
            <a:prstGeom prst="rect">
              <a:avLst/>
            </a:prstGeom>
          </p:spPr>
          <p:txBody>
            <a:bodyPr wrap="square" lIns="121050" tIns="60524" rIns="121050" bIns="60524" anchor="t">
              <a:spAutoFit/>
            </a:bodyPr>
            <a:lstStyle/>
            <a:p>
              <a:pPr algn="ctr" defTabSz="905416">
                <a:defRPr/>
              </a:pPr>
              <a:r>
                <a:rPr lang="en-GB" sz="1058" dirty="0" err="1">
                  <a:solidFill>
                    <a:prstClr val="black"/>
                  </a:solidFill>
                  <a:latin typeface="Arial" panose="020B0604020202020204"/>
                  <a:cs typeface="Arial"/>
                </a:rPr>
                <a:t>Skyldner</a:t>
              </a:r>
              <a:r>
                <a:rPr lang="en-GB" sz="1058" dirty="0">
                  <a:solidFill>
                    <a:prstClr val="black"/>
                  </a:solidFill>
                  <a:latin typeface="Arial" panose="020B0604020202020204"/>
                  <a:cs typeface="Arial"/>
                </a:rPr>
                <a:t> </a:t>
              </a:r>
              <a:r>
                <a:rPr lang="en-GB" sz="1058" dirty="0" err="1">
                  <a:solidFill>
                    <a:prstClr val="black"/>
                  </a:solidFill>
                  <a:latin typeface="Arial" panose="020B0604020202020204"/>
                  <a:cs typeface="Arial"/>
                </a:rPr>
                <a:t>får</a:t>
              </a:r>
              <a:r>
                <a:rPr lang="en-GB" sz="1058" dirty="0">
                  <a:solidFill>
                    <a:prstClr val="black"/>
                  </a:solidFill>
                  <a:latin typeface="Arial" panose="020B0604020202020204"/>
                  <a:cs typeface="Arial"/>
                </a:rPr>
                <a:t> </a:t>
              </a:r>
              <a:r>
                <a:rPr lang="en-GB" sz="1058" dirty="0" err="1">
                  <a:solidFill>
                    <a:prstClr val="black"/>
                  </a:solidFill>
                  <a:latin typeface="Arial" panose="020B0604020202020204"/>
                  <a:cs typeface="Arial"/>
                </a:rPr>
                <a:t>veiledning</a:t>
              </a:r>
              <a:r>
                <a:rPr lang="en-GB" sz="1058" dirty="0">
                  <a:solidFill>
                    <a:prstClr val="black"/>
                  </a:solidFill>
                  <a:latin typeface="Arial" panose="020B0604020202020204"/>
                  <a:cs typeface="Arial"/>
                </a:rPr>
                <a:t> og </a:t>
              </a:r>
              <a:r>
                <a:rPr lang="en-GB" sz="1058" dirty="0" err="1">
                  <a:solidFill>
                    <a:prstClr val="black"/>
                  </a:solidFill>
                  <a:latin typeface="Arial" panose="020B0604020202020204"/>
                  <a:cs typeface="Arial"/>
                </a:rPr>
                <a:t>har</a:t>
              </a:r>
              <a:r>
                <a:rPr lang="en-GB" sz="1058" dirty="0">
                  <a:solidFill>
                    <a:prstClr val="black"/>
                  </a:solidFill>
                  <a:latin typeface="Arial" panose="020B0604020202020204"/>
                  <a:cs typeface="Arial"/>
                </a:rPr>
                <a:t> god </a:t>
              </a:r>
              <a:r>
                <a:rPr lang="en-GB" sz="1058" dirty="0" err="1">
                  <a:solidFill>
                    <a:prstClr val="black"/>
                  </a:solidFill>
                  <a:latin typeface="Arial" panose="020B0604020202020204"/>
                  <a:cs typeface="Arial"/>
                </a:rPr>
                <a:t>oversikt</a:t>
              </a:r>
              <a:r>
                <a:rPr lang="en-GB" sz="1058" dirty="0">
                  <a:solidFill>
                    <a:prstClr val="black"/>
                  </a:solidFill>
                  <a:latin typeface="Arial" panose="020B0604020202020204"/>
                  <a:cs typeface="Arial"/>
                </a:rPr>
                <a:t>.</a:t>
              </a:r>
              <a:endParaRPr lang="nb-NO" sz="1853" dirty="0">
                <a:solidFill>
                  <a:prstClr val="black"/>
                </a:solidFill>
                <a:latin typeface="Arial" panose="020B0604020202020204"/>
              </a:endParaRPr>
            </a:p>
          </p:txBody>
        </p:sp>
      </p:grpSp>
      <p:sp>
        <p:nvSpPr>
          <p:cNvPr id="5" name="TekstSylinder 4">
            <a:extLst>
              <a:ext uri="{FF2B5EF4-FFF2-40B4-BE49-F238E27FC236}">
                <a16:creationId xmlns:a16="http://schemas.microsoft.com/office/drawing/2014/main" id="{3AED29D5-D947-E978-3CB9-70512986D234}"/>
              </a:ext>
            </a:extLst>
          </p:cNvPr>
          <p:cNvSpPr txBox="1"/>
          <p:nvPr/>
        </p:nvSpPr>
        <p:spPr>
          <a:xfrm>
            <a:off x="247537" y="739412"/>
            <a:ext cx="4808353" cy="1631216"/>
          </a:xfrm>
          <a:prstGeom prst="rect">
            <a:avLst/>
          </a:prstGeom>
          <a:solidFill>
            <a:schemeClr val="bg1">
              <a:lumMod val="95000"/>
            </a:schemeClr>
          </a:solidFill>
          <a:ln>
            <a:solidFill>
              <a:srgbClr val="002060"/>
            </a:solidFill>
          </a:ln>
        </p:spPr>
        <p:txBody>
          <a:bodyPr wrap="square" rtlCol="0">
            <a:spAutoFit/>
          </a:bodyPr>
          <a:lstStyle/>
          <a:p>
            <a:r>
              <a:rPr lang="nb-NO" sz="2000" dirty="0">
                <a:solidFill>
                  <a:srgbClr val="FF0000"/>
                </a:solidFill>
              </a:rPr>
              <a:t>Rettslige systemavgjørelser?</a:t>
            </a:r>
          </a:p>
          <a:p>
            <a:r>
              <a:rPr lang="nb-NO" sz="2000" dirty="0">
                <a:solidFill>
                  <a:srgbClr val="FF0000"/>
                </a:solidFill>
              </a:rPr>
              <a:t>Automatisert rettsanvendelse?</a:t>
            </a:r>
          </a:p>
          <a:p>
            <a:r>
              <a:rPr lang="nb-NO" sz="2000" dirty="0">
                <a:solidFill>
                  <a:srgbClr val="FF0000"/>
                </a:solidFill>
              </a:rPr>
              <a:t>Systemenes oppbygging?</a:t>
            </a:r>
          </a:p>
          <a:p>
            <a:r>
              <a:rPr lang="nb-NO" sz="2000" dirty="0">
                <a:solidFill>
                  <a:srgbClr val="FF0000"/>
                </a:solidFill>
              </a:rPr>
              <a:t>Algoritmene?</a:t>
            </a:r>
          </a:p>
          <a:p>
            <a:r>
              <a:rPr lang="nb-NO" sz="2000" dirty="0">
                <a:solidFill>
                  <a:srgbClr val="FF0000"/>
                </a:solidFill>
              </a:rPr>
              <a:t>Kommunikasjon i prosessene?</a:t>
            </a:r>
          </a:p>
        </p:txBody>
      </p:sp>
    </p:spTree>
    <p:extLst>
      <p:ext uri="{BB962C8B-B14F-4D97-AF65-F5344CB8AC3E}">
        <p14:creationId xmlns:p14="http://schemas.microsoft.com/office/powerpoint/2010/main" val="41682715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4DFA2F-88A8-A1FF-9428-43C77844A9F1}"/>
              </a:ext>
            </a:extLst>
          </p:cNvPr>
          <p:cNvSpPr>
            <a:spLocks noGrp="1"/>
          </p:cNvSpPr>
          <p:nvPr>
            <p:ph type="title"/>
          </p:nvPr>
        </p:nvSpPr>
        <p:spPr>
          <a:xfrm>
            <a:off x="609600" y="352910"/>
            <a:ext cx="10972800" cy="1143000"/>
          </a:xfrm>
        </p:spPr>
        <p:txBody>
          <a:bodyPr/>
          <a:lstStyle/>
          <a:p>
            <a:r>
              <a:rPr lang="nb-NO" dirty="0"/>
              <a:t>Dokumentasjonsreisen – </a:t>
            </a:r>
            <a:r>
              <a:rPr lang="nb-NO" dirty="0" err="1"/>
              <a:t>work</a:t>
            </a:r>
            <a:r>
              <a:rPr lang="nb-NO" dirty="0"/>
              <a:t> in progress </a:t>
            </a:r>
          </a:p>
        </p:txBody>
      </p:sp>
      <p:pic>
        <p:nvPicPr>
          <p:cNvPr id="4" name="Bilde 3">
            <a:extLst>
              <a:ext uri="{FF2B5EF4-FFF2-40B4-BE49-F238E27FC236}">
                <a16:creationId xmlns:a16="http://schemas.microsoft.com/office/drawing/2014/main" id="{7B0D2391-75CE-C29E-D77E-67C2034CC292}"/>
              </a:ext>
            </a:extLst>
          </p:cNvPr>
          <p:cNvPicPr>
            <a:picLocks noChangeAspect="1"/>
          </p:cNvPicPr>
          <p:nvPr/>
        </p:nvPicPr>
        <p:blipFill>
          <a:blip r:embed="rId3"/>
          <a:stretch>
            <a:fillRect/>
          </a:stretch>
        </p:blipFill>
        <p:spPr>
          <a:xfrm>
            <a:off x="0" y="1711733"/>
            <a:ext cx="12192000" cy="5137187"/>
          </a:xfrm>
          <a:prstGeom prst="rect">
            <a:avLst/>
          </a:prstGeom>
        </p:spPr>
      </p:pic>
    </p:spTree>
    <p:extLst>
      <p:ext uri="{BB962C8B-B14F-4D97-AF65-F5344CB8AC3E}">
        <p14:creationId xmlns:p14="http://schemas.microsoft.com/office/powerpoint/2010/main" val="405921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166323"/>
            <a:ext cx="10972800" cy="1132114"/>
          </a:xfrm>
        </p:spPr>
        <p:txBody>
          <a:bodyPr>
            <a:normAutofit/>
          </a:bodyPr>
          <a:lstStyle/>
          <a:p>
            <a:r>
              <a:rPr lang="nb-NO" dirty="0"/>
              <a:t>Arkivlovutvalget</a:t>
            </a:r>
          </a:p>
        </p:txBody>
      </p:sp>
      <p:sp>
        <p:nvSpPr>
          <p:cNvPr id="3" name="Plassholder for innhold 2"/>
          <p:cNvSpPr>
            <a:spLocks noGrp="1"/>
          </p:cNvSpPr>
          <p:nvPr>
            <p:ph sz="quarter" idx="10"/>
          </p:nvPr>
        </p:nvSpPr>
        <p:spPr>
          <a:xfrm>
            <a:off x="609601" y="1508941"/>
            <a:ext cx="10972800" cy="3829975"/>
          </a:xfrm>
        </p:spPr>
        <p:txBody>
          <a:bodyPr>
            <a:normAutofit/>
          </a:bodyPr>
          <a:lstStyle/>
          <a:p>
            <a:r>
              <a:rPr lang="nb-NO" dirty="0">
                <a:solidFill>
                  <a:srgbClr val="002060"/>
                </a:solidFill>
              </a:rPr>
              <a:t>Beskrive de viktigste utfordringene for arkivene</a:t>
            </a:r>
          </a:p>
          <a:p>
            <a:r>
              <a:rPr lang="nb-NO" dirty="0">
                <a:solidFill>
                  <a:srgbClr val="002060"/>
                </a:solidFill>
              </a:rPr>
              <a:t>Forslag til ny arkivlov</a:t>
            </a:r>
          </a:p>
          <a:p>
            <a:r>
              <a:rPr lang="nb-NO" dirty="0">
                <a:solidFill>
                  <a:srgbClr val="002060"/>
                </a:solidFill>
              </a:rPr>
              <a:t>NOARK-standarden skal vurderes</a:t>
            </a:r>
          </a:p>
          <a:p>
            <a:r>
              <a:rPr lang="nb-NO" dirty="0" err="1">
                <a:solidFill>
                  <a:srgbClr val="002060"/>
                </a:solidFill>
              </a:rPr>
              <a:t>Regelfesting</a:t>
            </a:r>
            <a:r>
              <a:rPr lang="nb-NO" dirty="0">
                <a:solidFill>
                  <a:srgbClr val="002060"/>
                </a:solidFill>
              </a:rPr>
              <a:t> av offentlige virksomheters bruk av skytjenester for arkivpliktig materiale. </a:t>
            </a:r>
          </a:p>
          <a:p>
            <a:endParaRPr lang="nb-NO" dirty="0">
              <a:solidFill>
                <a:srgbClr val="002060"/>
              </a:solidFill>
            </a:endParaRPr>
          </a:p>
          <a:p>
            <a:r>
              <a:rPr lang="nb-NO" dirty="0">
                <a:solidFill>
                  <a:srgbClr val="002060"/>
                </a:solidFill>
              </a:rPr>
              <a:t>Arkivloven kan fungere uavhengig av hvordan offentlig virksomhet er organisert.</a:t>
            </a:r>
          </a:p>
          <a:p>
            <a:r>
              <a:rPr lang="nb-NO" dirty="0">
                <a:solidFill>
                  <a:srgbClr val="002060"/>
                </a:solidFill>
              </a:rPr>
              <a:t>Lovforslaget skal ha et enkelt og klart språk.</a:t>
            </a:r>
          </a:p>
          <a:p>
            <a:endParaRPr lang="nb-NO" dirty="0">
              <a:solidFill>
                <a:srgbClr val="002060"/>
              </a:solidFill>
            </a:endParaRPr>
          </a:p>
          <a:p>
            <a:r>
              <a:rPr lang="nb-NO" dirty="0">
                <a:solidFill>
                  <a:srgbClr val="002060"/>
                </a:solidFill>
              </a:rPr>
              <a:t>NOU 2019: 9 Fra kalveskinn til datasjø — Ny lov om samfunnsdokumentasjon og arkiver </a:t>
            </a:r>
            <a:br>
              <a:rPr lang="nb-NO" dirty="0">
                <a:solidFill>
                  <a:srgbClr val="002060"/>
                </a:solidFill>
              </a:rPr>
            </a:br>
            <a:r>
              <a:rPr lang="nb-NO" dirty="0">
                <a:solidFill>
                  <a:srgbClr val="002060"/>
                </a:solidFill>
              </a:rPr>
              <a:t>ble overrakt til Kulturdepartementet 2. april 2019.</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188" y="117475"/>
            <a:ext cx="434657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147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4A019F-9D06-C288-782A-B077F82A63F9}"/>
              </a:ext>
            </a:extLst>
          </p:cNvPr>
          <p:cNvSpPr>
            <a:spLocks noGrp="1"/>
          </p:cNvSpPr>
          <p:nvPr>
            <p:ph type="ctrTitle"/>
          </p:nvPr>
        </p:nvSpPr>
        <p:spPr/>
        <p:txBody>
          <a:bodyPr/>
          <a:lstStyle/>
          <a:p>
            <a:r>
              <a:rPr lang="nb-NO" dirty="0"/>
              <a:t>Takk for meg!</a:t>
            </a:r>
          </a:p>
        </p:txBody>
      </p:sp>
      <p:sp>
        <p:nvSpPr>
          <p:cNvPr id="6" name="TekstSylinder 5">
            <a:extLst>
              <a:ext uri="{FF2B5EF4-FFF2-40B4-BE49-F238E27FC236}">
                <a16:creationId xmlns:a16="http://schemas.microsoft.com/office/drawing/2014/main" id="{8761FB88-C0B1-7604-8336-83E63FCBB16F}"/>
              </a:ext>
            </a:extLst>
          </p:cNvPr>
          <p:cNvSpPr txBox="1"/>
          <p:nvPr/>
        </p:nvSpPr>
        <p:spPr>
          <a:xfrm>
            <a:off x="788670" y="5389156"/>
            <a:ext cx="11372850" cy="1323439"/>
          </a:xfrm>
          <a:prstGeom prst="rect">
            <a:avLst/>
          </a:prstGeom>
          <a:noFill/>
        </p:spPr>
        <p:txBody>
          <a:bodyPr wrap="square">
            <a:spAutoFit/>
          </a:bodyPr>
          <a:lstStyle/>
          <a:p>
            <a:r>
              <a:rPr lang="nb-NO" sz="2000" dirty="0">
                <a:solidFill>
                  <a:schemeClr val="bg1"/>
                </a:solidFill>
              </a:rPr>
              <a:t>Lesestoff:</a:t>
            </a:r>
          </a:p>
          <a:p>
            <a:r>
              <a:rPr lang="nb-NO" sz="2000" dirty="0">
                <a:solidFill>
                  <a:schemeClr val="bg1"/>
                </a:solidFill>
              </a:rPr>
              <a:t>Krav til dokumentasjon i gjeldene lover og forskrifter, 2018. </a:t>
            </a:r>
          </a:p>
          <a:p>
            <a:r>
              <a:rPr lang="nb-NO" sz="2000" dirty="0">
                <a:solidFill>
                  <a:schemeClr val="bg1"/>
                </a:solidFill>
              </a:rPr>
              <a:t>https://www.regjeringen.no/contentassets/d4091c3f6abc4eacae1ae527a4cef30b/nn-no/sved/digitalt_vedlegg_4_dokumentasjonskrav_samlet.pdf </a:t>
            </a:r>
          </a:p>
        </p:txBody>
      </p:sp>
    </p:spTree>
    <p:extLst>
      <p:ext uri="{BB962C8B-B14F-4D97-AF65-F5344CB8AC3E}">
        <p14:creationId xmlns:p14="http://schemas.microsoft.com/office/powerpoint/2010/main" val="84273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664226" y="2196036"/>
            <a:ext cx="9028413" cy="1134305"/>
          </a:xfrm>
        </p:spPr>
        <p:txBody>
          <a:bodyPr/>
          <a:lstStyle/>
          <a:p>
            <a:r>
              <a:rPr lang="nb-NO" dirty="0"/>
              <a:t>Plikter til å dokumentere – as is</a:t>
            </a:r>
            <a:br>
              <a:rPr lang="nb-NO" dirty="0"/>
            </a:br>
            <a:br>
              <a:rPr lang="nb-NO" dirty="0"/>
            </a:br>
            <a:endParaRPr lang="nb-NO" dirty="0"/>
          </a:p>
        </p:txBody>
      </p:sp>
    </p:spTree>
    <p:extLst>
      <p:ext uri="{BB962C8B-B14F-4D97-AF65-F5344CB8AC3E}">
        <p14:creationId xmlns:p14="http://schemas.microsoft.com/office/powerpoint/2010/main" val="382933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911072"/>
            <a:ext cx="10972800" cy="593878"/>
          </a:xfrm>
        </p:spPr>
        <p:txBody>
          <a:bodyPr/>
          <a:lstStyle/>
          <a:p>
            <a:r>
              <a:rPr lang="nb-NO" dirty="0"/>
              <a:t>Arkivlovens formålsparagraf (§ 1)</a:t>
            </a:r>
          </a:p>
        </p:txBody>
      </p:sp>
      <p:sp>
        <p:nvSpPr>
          <p:cNvPr id="3" name="Plassholder for innhold 2"/>
          <p:cNvSpPr>
            <a:spLocks noGrp="1"/>
          </p:cNvSpPr>
          <p:nvPr>
            <p:ph idx="4294967295"/>
          </p:nvPr>
        </p:nvSpPr>
        <p:spPr>
          <a:xfrm>
            <a:off x="609600" y="1940791"/>
            <a:ext cx="8275782" cy="3168804"/>
          </a:xfrm>
          <a:prstGeom prst="rect">
            <a:avLst/>
          </a:prstGeom>
        </p:spPr>
        <p:txBody>
          <a:bodyPr>
            <a:normAutofit/>
          </a:bodyPr>
          <a:lstStyle/>
          <a:p>
            <a:endParaRPr lang="nb-NO" dirty="0"/>
          </a:p>
          <a:p>
            <a:pPr>
              <a:buNone/>
            </a:pPr>
            <a:r>
              <a:rPr lang="nn-NO" i="0" dirty="0"/>
              <a:t>	«Føremålet med denne lova er å tryggja arkiv som har </a:t>
            </a:r>
            <a:br>
              <a:rPr lang="nn-NO" i="0" dirty="0"/>
            </a:br>
            <a:r>
              <a:rPr lang="nn-NO" i="0" dirty="0"/>
              <a:t>monaleg kulturelt eller </a:t>
            </a:r>
            <a:r>
              <a:rPr lang="nn-NO" i="0" dirty="0" err="1"/>
              <a:t>forskingsmessig</a:t>
            </a:r>
            <a:r>
              <a:rPr lang="nn-NO" i="0" dirty="0"/>
              <a:t> verde eller </a:t>
            </a:r>
            <a:br>
              <a:rPr lang="nn-NO" i="0" dirty="0"/>
            </a:br>
            <a:r>
              <a:rPr lang="nn-NO" i="0" dirty="0"/>
              <a:t>som inneheld rettsleg eller viktig </a:t>
            </a:r>
            <a:r>
              <a:rPr lang="nn-NO" i="0" dirty="0" err="1"/>
              <a:t>forvaltningsmessig</a:t>
            </a:r>
            <a:r>
              <a:rPr lang="nn-NO" i="0" dirty="0"/>
              <a:t> dokumentasjon, </a:t>
            </a:r>
            <a:br>
              <a:rPr lang="nn-NO" i="0" dirty="0"/>
            </a:br>
            <a:r>
              <a:rPr lang="nn-NO" i="0" dirty="0"/>
              <a:t>slik at desse kan verta tekne vare på og gjorde tilgjengelege for ettertida.»</a:t>
            </a:r>
            <a:endParaRPr lang="nb-NO" i="0" dirty="0"/>
          </a:p>
          <a:p>
            <a:pPr>
              <a:buNone/>
            </a:pPr>
            <a:endParaRPr lang="nb-NO" dirty="0"/>
          </a:p>
        </p:txBody>
      </p:sp>
      <p:sp>
        <p:nvSpPr>
          <p:cNvPr id="4" name="TekstSylinder 3"/>
          <p:cNvSpPr txBox="1"/>
          <p:nvPr/>
        </p:nvSpPr>
        <p:spPr>
          <a:xfrm flipH="1">
            <a:off x="1006763" y="5784499"/>
            <a:ext cx="9901382" cy="707886"/>
          </a:xfrm>
          <a:prstGeom prst="rect">
            <a:avLst/>
          </a:prstGeom>
          <a:noFill/>
        </p:spPr>
        <p:txBody>
          <a:bodyPr wrap="square" rtlCol="0">
            <a:spAutoFit/>
          </a:bodyPr>
          <a:lstStyle/>
          <a:p>
            <a:r>
              <a:rPr lang="nb-NO" sz="2000" dirty="0">
                <a:solidFill>
                  <a:srgbClr val="FF0000"/>
                </a:solidFill>
                <a:latin typeface="+mj-lt"/>
              </a:rPr>
              <a:t>Arkivloven er en bevaringslov.</a:t>
            </a:r>
          </a:p>
          <a:p>
            <a:r>
              <a:rPr lang="nb-NO" sz="2000" dirty="0">
                <a:solidFill>
                  <a:srgbClr val="FF0000"/>
                </a:solidFill>
                <a:latin typeface="+mj-lt"/>
              </a:rPr>
              <a:t>Arkivverket er en bevaringsinstitusjon.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879" y="134784"/>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90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a:xfrm>
            <a:off x="609600" y="577697"/>
            <a:ext cx="10972800" cy="593878"/>
          </a:xfrm>
        </p:spPr>
        <p:txBody>
          <a:bodyPr>
            <a:normAutofit fontScale="90000"/>
          </a:bodyPr>
          <a:lstStyle/>
          <a:p>
            <a:r>
              <a:rPr lang="nb-NO" dirty="0"/>
              <a:t>Hvilke arkivplikter har vi? </a:t>
            </a:r>
            <a:br>
              <a:rPr lang="nb-NO" dirty="0"/>
            </a:br>
            <a:endParaRPr lang="nb-NO" dirty="0"/>
          </a:p>
        </p:txBody>
      </p:sp>
      <p:sp>
        <p:nvSpPr>
          <p:cNvPr id="3" name="Ellipse 2"/>
          <p:cNvSpPr/>
          <p:nvPr/>
        </p:nvSpPr>
        <p:spPr bwMode="auto">
          <a:xfrm>
            <a:off x="3714751" y="2214563"/>
            <a:ext cx="7715249" cy="4000500"/>
          </a:xfrm>
          <a:prstGeom prst="ellips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lstStyle/>
          <a:p>
            <a:pPr>
              <a:defRPr/>
            </a:pPr>
            <a:endParaRPr lang="nb-NO">
              <a:latin typeface="Times New Roman" charset="0"/>
            </a:endParaRPr>
          </a:p>
        </p:txBody>
      </p:sp>
      <p:sp>
        <p:nvSpPr>
          <p:cNvPr id="4" name="Ellipse 3"/>
          <p:cNvSpPr/>
          <p:nvPr/>
        </p:nvSpPr>
        <p:spPr bwMode="auto">
          <a:xfrm>
            <a:off x="5524500" y="3143251"/>
            <a:ext cx="4857751" cy="2428875"/>
          </a:xfrm>
          <a:prstGeom prst="ellipse">
            <a:avLst/>
          </a:prstGeom>
          <a:solidFill>
            <a:schemeClr val="accent3">
              <a:lumMod val="20000"/>
              <a:lumOff val="80000"/>
            </a:schemeClr>
          </a:solidFill>
          <a:ln w="12700" cap="flat" cmpd="sng" algn="ctr">
            <a:solidFill>
              <a:schemeClr val="tx1"/>
            </a:solidFill>
            <a:prstDash val="solid"/>
            <a:round/>
            <a:headEnd type="none" w="med" len="med"/>
            <a:tailEnd type="none" w="med" len="med"/>
          </a:ln>
          <a:effectLst/>
        </p:spPr>
        <p:txBody>
          <a:bodyPr/>
          <a:lstStyle/>
          <a:p>
            <a:pPr>
              <a:defRPr/>
            </a:pPr>
            <a:endParaRPr lang="nb-NO">
              <a:latin typeface="Times New Roman" charset="0"/>
            </a:endParaRPr>
          </a:p>
        </p:txBody>
      </p:sp>
      <p:sp>
        <p:nvSpPr>
          <p:cNvPr id="5" name="Frihåndsform 4"/>
          <p:cNvSpPr/>
          <p:nvPr/>
        </p:nvSpPr>
        <p:spPr bwMode="auto">
          <a:xfrm>
            <a:off x="7603067" y="2428876"/>
            <a:ext cx="2779184" cy="2066925"/>
          </a:xfrm>
          <a:custGeom>
            <a:avLst/>
            <a:gdLst>
              <a:gd name="connsiteX0" fmla="*/ 649224 w 2084832"/>
              <a:gd name="connsiteY0" fmla="*/ 18288 h 2066544"/>
              <a:gd name="connsiteX1" fmla="*/ 557784 w 2084832"/>
              <a:gd name="connsiteY1" fmla="*/ 45720 h 2066544"/>
              <a:gd name="connsiteX2" fmla="*/ 530352 w 2084832"/>
              <a:gd name="connsiteY2" fmla="*/ 109728 h 2066544"/>
              <a:gd name="connsiteX3" fmla="*/ 484632 w 2084832"/>
              <a:gd name="connsiteY3" fmla="*/ 164592 h 2066544"/>
              <a:gd name="connsiteX4" fmla="*/ 448056 w 2084832"/>
              <a:gd name="connsiteY4" fmla="*/ 219456 h 2066544"/>
              <a:gd name="connsiteX5" fmla="*/ 384048 w 2084832"/>
              <a:gd name="connsiteY5" fmla="*/ 338328 h 2066544"/>
              <a:gd name="connsiteX6" fmla="*/ 338328 w 2084832"/>
              <a:gd name="connsiteY6" fmla="*/ 420624 h 2066544"/>
              <a:gd name="connsiteX7" fmla="*/ 310896 w 2084832"/>
              <a:gd name="connsiteY7" fmla="*/ 457200 h 2066544"/>
              <a:gd name="connsiteX8" fmla="*/ 292608 w 2084832"/>
              <a:gd name="connsiteY8" fmla="*/ 493776 h 2066544"/>
              <a:gd name="connsiteX9" fmla="*/ 256032 w 2084832"/>
              <a:gd name="connsiteY9" fmla="*/ 548640 h 2066544"/>
              <a:gd name="connsiteX10" fmla="*/ 246888 w 2084832"/>
              <a:gd name="connsiteY10" fmla="*/ 576072 h 2066544"/>
              <a:gd name="connsiteX11" fmla="*/ 210312 w 2084832"/>
              <a:gd name="connsiteY11" fmla="*/ 630936 h 2066544"/>
              <a:gd name="connsiteX12" fmla="*/ 192024 w 2084832"/>
              <a:gd name="connsiteY12" fmla="*/ 658368 h 2066544"/>
              <a:gd name="connsiteX13" fmla="*/ 173736 w 2084832"/>
              <a:gd name="connsiteY13" fmla="*/ 694944 h 2066544"/>
              <a:gd name="connsiteX14" fmla="*/ 146304 w 2084832"/>
              <a:gd name="connsiteY14" fmla="*/ 777240 h 2066544"/>
              <a:gd name="connsiteX15" fmla="*/ 128016 w 2084832"/>
              <a:gd name="connsiteY15" fmla="*/ 850392 h 2066544"/>
              <a:gd name="connsiteX16" fmla="*/ 82296 w 2084832"/>
              <a:gd name="connsiteY16" fmla="*/ 923544 h 2066544"/>
              <a:gd name="connsiteX17" fmla="*/ 54864 w 2084832"/>
              <a:gd name="connsiteY17" fmla="*/ 960120 h 2066544"/>
              <a:gd name="connsiteX18" fmla="*/ 36576 w 2084832"/>
              <a:gd name="connsiteY18" fmla="*/ 996696 h 2066544"/>
              <a:gd name="connsiteX19" fmla="*/ 27432 w 2084832"/>
              <a:gd name="connsiteY19" fmla="*/ 1051560 h 2066544"/>
              <a:gd name="connsiteX20" fmla="*/ 0 w 2084832"/>
              <a:gd name="connsiteY20" fmla="*/ 1088136 h 2066544"/>
              <a:gd name="connsiteX21" fmla="*/ 27432 w 2084832"/>
              <a:gd name="connsiteY21" fmla="*/ 1901952 h 2066544"/>
              <a:gd name="connsiteX22" fmla="*/ 64008 w 2084832"/>
              <a:gd name="connsiteY22" fmla="*/ 1929384 h 2066544"/>
              <a:gd name="connsiteX23" fmla="*/ 146304 w 2084832"/>
              <a:gd name="connsiteY23" fmla="*/ 1938528 h 2066544"/>
              <a:gd name="connsiteX24" fmla="*/ 548640 w 2084832"/>
              <a:gd name="connsiteY24" fmla="*/ 1993392 h 2066544"/>
              <a:gd name="connsiteX25" fmla="*/ 612648 w 2084832"/>
              <a:gd name="connsiteY25" fmla="*/ 2029968 h 2066544"/>
              <a:gd name="connsiteX26" fmla="*/ 768096 w 2084832"/>
              <a:gd name="connsiteY26" fmla="*/ 2066544 h 2066544"/>
              <a:gd name="connsiteX27" fmla="*/ 1444752 w 2084832"/>
              <a:gd name="connsiteY27" fmla="*/ 2066544 h 2066544"/>
              <a:gd name="connsiteX28" fmla="*/ 1874520 w 2084832"/>
              <a:gd name="connsiteY28" fmla="*/ 2057400 h 2066544"/>
              <a:gd name="connsiteX29" fmla="*/ 1883664 w 2084832"/>
              <a:gd name="connsiteY29" fmla="*/ 2029968 h 2066544"/>
              <a:gd name="connsiteX30" fmla="*/ 1911096 w 2084832"/>
              <a:gd name="connsiteY30" fmla="*/ 2011680 h 2066544"/>
              <a:gd name="connsiteX31" fmla="*/ 1938528 w 2084832"/>
              <a:gd name="connsiteY31" fmla="*/ 1984248 h 2066544"/>
              <a:gd name="connsiteX32" fmla="*/ 2011680 w 2084832"/>
              <a:gd name="connsiteY32" fmla="*/ 1901952 h 2066544"/>
              <a:gd name="connsiteX33" fmla="*/ 2057400 w 2084832"/>
              <a:gd name="connsiteY33" fmla="*/ 1892808 h 2066544"/>
              <a:gd name="connsiteX34" fmla="*/ 2084832 w 2084832"/>
              <a:gd name="connsiteY34" fmla="*/ 1837944 h 2066544"/>
              <a:gd name="connsiteX35" fmla="*/ 2075688 w 2084832"/>
              <a:gd name="connsiteY35" fmla="*/ 630936 h 2066544"/>
              <a:gd name="connsiteX36" fmla="*/ 2066544 w 2084832"/>
              <a:gd name="connsiteY36" fmla="*/ 512064 h 2066544"/>
              <a:gd name="connsiteX37" fmla="*/ 2057400 w 2084832"/>
              <a:gd name="connsiteY37" fmla="*/ 466344 h 2066544"/>
              <a:gd name="connsiteX38" fmla="*/ 1947672 w 2084832"/>
              <a:gd name="connsiteY38" fmla="*/ 457200 h 2066544"/>
              <a:gd name="connsiteX39" fmla="*/ 1673352 w 2084832"/>
              <a:gd name="connsiteY39" fmla="*/ 429768 h 2066544"/>
              <a:gd name="connsiteX40" fmla="*/ 1618488 w 2084832"/>
              <a:gd name="connsiteY40" fmla="*/ 356616 h 2066544"/>
              <a:gd name="connsiteX41" fmla="*/ 1600200 w 2084832"/>
              <a:gd name="connsiteY41" fmla="*/ 274320 h 2066544"/>
              <a:gd name="connsiteX42" fmla="*/ 1563624 w 2084832"/>
              <a:gd name="connsiteY42" fmla="*/ 219456 h 2066544"/>
              <a:gd name="connsiteX43" fmla="*/ 1490472 w 2084832"/>
              <a:gd name="connsiteY43" fmla="*/ 201168 h 2066544"/>
              <a:gd name="connsiteX44" fmla="*/ 1280160 w 2084832"/>
              <a:gd name="connsiteY44" fmla="*/ 182880 h 2066544"/>
              <a:gd name="connsiteX45" fmla="*/ 1252728 w 2084832"/>
              <a:gd name="connsiteY45" fmla="*/ 164592 h 2066544"/>
              <a:gd name="connsiteX46" fmla="*/ 1197864 w 2084832"/>
              <a:gd name="connsiteY46" fmla="*/ 137160 h 2066544"/>
              <a:gd name="connsiteX47" fmla="*/ 1179576 w 2084832"/>
              <a:gd name="connsiteY47" fmla="*/ 109728 h 2066544"/>
              <a:gd name="connsiteX48" fmla="*/ 1152144 w 2084832"/>
              <a:gd name="connsiteY48" fmla="*/ 100584 h 2066544"/>
              <a:gd name="connsiteX49" fmla="*/ 950976 w 2084832"/>
              <a:gd name="connsiteY49" fmla="*/ 91440 h 2066544"/>
              <a:gd name="connsiteX50" fmla="*/ 868680 w 2084832"/>
              <a:gd name="connsiteY50" fmla="*/ 82296 h 2066544"/>
              <a:gd name="connsiteX51" fmla="*/ 859536 w 2084832"/>
              <a:gd name="connsiteY51" fmla="*/ 54864 h 2066544"/>
              <a:gd name="connsiteX52" fmla="*/ 832104 w 2084832"/>
              <a:gd name="connsiteY52" fmla="*/ 36576 h 2066544"/>
              <a:gd name="connsiteX53" fmla="*/ 768096 w 2084832"/>
              <a:gd name="connsiteY53" fmla="*/ 18288 h 2066544"/>
              <a:gd name="connsiteX54" fmla="*/ 658368 w 2084832"/>
              <a:gd name="connsiteY54" fmla="*/ 0 h 2066544"/>
              <a:gd name="connsiteX55" fmla="*/ 649224 w 2084832"/>
              <a:gd name="connsiteY55" fmla="*/ 18288 h 20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84832" h="2066544">
                <a:moveTo>
                  <a:pt x="649224" y="18288"/>
                </a:moveTo>
                <a:cubicBezTo>
                  <a:pt x="632460" y="25908"/>
                  <a:pt x="586247" y="31489"/>
                  <a:pt x="557784" y="45720"/>
                </a:cubicBezTo>
                <a:cubicBezTo>
                  <a:pt x="536914" y="56155"/>
                  <a:pt x="537142" y="93885"/>
                  <a:pt x="530352" y="109728"/>
                </a:cubicBezTo>
                <a:cubicBezTo>
                  <a:pt x="516985" y="140918"/>
                  <a:pt x="505604" y="137628"/>
                  <a:pt x="484632" y="164592"/>
                </a:cubicBezTo>
                <a:cubicBezTo>
                  <a:pt x="471138" y="181942"/>
                  <a:pt x="460248" y="201168"/>
                  <a:pt x="448056" y="219456"/>
                </a:cubicBezTo>
                <a:cubicBezTo>
                  <a:pt x="425023" y="311587"/>
                  <a:pt x="461342" y="183740"/>
                  <a:pt x="384048" y="338328"/>
                </a:cubicBezTo>
                <a:cubicBezTo>
                  <a:pt x="366618" y="373188"/>
                  <a:pt x="361291" y="386179"/>
                  <a:pt x="338328" y="420624"/>
                </a:cubicBezTo>
                <a:cubicBezTo>
                  <a:pt x="329874" y="433304"/>
                  <a:pt x="318973" y="444277"/>
                  <a:pt x="310896" y="457200"/>
                </a:cubicBezTo>
                <a:cubicBezTo>
                  <a:pt x="303672" y="468759"/>
                  <a:pt x="299621" y="482087"/>
                  <a:pt x="292608" y="493776"/>
                </a:cubicBezTo>
                <a:cubicBezTo>
                  <a:pt x="281300" y="512623"/>
                  <a:pt x="262983" y="527788"/>
                  <a:pt x="256032" y="548640"/>
                </a:cubicBezTo>
                <a:cubicBezTo>
                  <a:pt x="252984" y="557784"/>
                  <a:pt x="251569" y="567646"/>
                  <a:pt x="246888" y="576072"/>
                </a:cubicBezTo>
                <a:cubicBezTo>
                  <a:pt x="236214" y="595285"/>
                  <a:pt x="222504" y="612648"/>
                  <a:pt x="210312" y="630936"/>
                </a:cubicBezTo>
                <a:cubicBezTo>
                  <a:pt x="204216" y="640080"/>
                  <a:pt x="196939" y="648538"/>
                  <a:pt x="192024" y="658368"/>
                </a:cubicBezTo>
                <a:lnTo>
                  <a:pt x="173736" y="694944"/>
                </a:lnTo>
                <a:cubicBezTo>
                  <a:pt x="147531" y="825971"/>
                  <a:pt x="184162" y="663667"/>
                  <a:pt x="146304" y="777240"/>
                </a:cubicBezTo>
                <a:cubicBezTo>
                  <a:pt x="138356" y="801085"/>
                  <a:pt x="140948" y="828839"/>
                  <a:pt x="128016" y="850392"/>
                </a:cubicBezTo>
                <a:cubicBezTo>
                  <a:pt x="111999" y="877086"/>
                  <a:pt x="99888" y="898916"/>
                  <a:pt x="82296" y="923544"/>
                </a:cubicBezTo>
                <a:cubicBezTo>
                  <a:pt x="73438" y="935945"/>
                  <a:pt x="62941" y="947197"/>
                  <a:pt x="54864" y="960120"/>
                </a:cubicBezTo>
                <a:cubicBezTo>
                  <a:pt x="47640" y="971679"/>
                  <a:pt x="42672" y="984504"/>
                  <a:pt x="36576" y="996696"/>
                </a:cubicBezTo>
                <a:cubicBezTo>
                  <a:pt x="33528" y="1014984"/>
                  <a:pt x="34318" y="1034346"/>
                  <a:pt x="27432" y="1051560"/>
                </a:cubicBezTo>
                <a:cubicBezTo>
                  <a:pt x="21772" y="1065710"/>
                  <a:pt x="0" y="1072896"/>
                  <a:pt x="0" y="1088136"/>
                </a:cubicBezTo>
                <a:cubicBezTo>
                  <a:pt x="0" y="1359562"/>
                  <a:pt x="6840" y="1631308"/>
                  <a:pt x="27432" y="1901952"/>
                </a:cubicBezTo>
                <a:cubicBezTo>
                  <a:pt x="28588" y="1917148"/>
                  <a:pt x="49442" y="1924902"/>
                  <a:pt x="64008" y="1929384"/>
                </a:cubicBezTo>
                <a:cubicBezTo>
                  <a:pt x="90388" y="1937501"/>
                  <a:pt x="118872" y="1935480"/>
                  <a:pt x="146304" y="1938528"/>
                </a:cubicBezTo>
                <a:cubicBezTo>
                  <a:pt x="283573" y="2041480"/>
                  <a:pt x="144553" y="1947473"/>
                  <a:pt x="548640" y="1993392"/>
                </a:cubicBezTo>
                <a:cubicBezTo>
                  <a:pt x="569386" y="1995749"/>
                  <a:pt x="594562" y="2020925"/>
                  <a:pt x="612648" y="2029968"/>
                </a:cubicBezTo>
                <a:cubicBezTo>
                  <a:pt x="668752" y="2058020"/>
                  <a:pt x="696496" y="2054611"/>
                  <a:pt x="768096" y="2066544"/>
                </a:cubicBezTo>
                <a:cubicBezTo>
                  <a:pt x="1327252" y="2045835"/>
                  <a:pt x="638464" y="2066544"/>
                  <a:pt x="1444752" y="2066544"/>
                </a:cubicBezTo>
                <a:cubicBezTo>
                  <a:pt x="1588040" y="2066544"/>
                  <a:pt x="1731264" y="2060448"/>
                  <a:pt x="1874520" y="2057400"/>
                </a:cubicBezTo>
                <a:cubicBezTo>
                  <a:pt x="1877568" y="2048256"/>
                  <a:pt x="1877643" y="2037494"/>
                  <a:pt x="1883664" y="2029968"/>
                </a:cubicBezTo>
                <a:cubicBezTo>
                  <a:pt x="1890529" y="2021386"/>
                  <a:pt x="1902653" y="2018715"/>
                  <a:pt x="1911096" y="2011680"/>
                </a:cubicBezTo>
                <a:cubicBezTo>
                  <a:pt x="1921030" y="2003401"/>
                  <a:pt x="1930112" y="1994066"/>
                  <a:pt x="1938528" y="1984248"/>
                </a:cubicBezTo>
                <a:cubicBezTo>
                  <a:pt x="1962564" y="1956206"/>
                  <a:pt x="1978274" y="1921995"/>
                  <a:pt x="2011680" y="1901952"/>
                </a:cubicBezTo>
                <a:cubicBezTo>
                  <a:pt x="2025007" y="1893956"/>
                  <a:pt x="2042160" y="1895856"/>
                  <a:pt x="2057400" y="1892808"/>
                </a:cubicBezTo>
                <a:cubicBezTo>
                  <a:pt x="2066646" y="1878938"/>
                  <a:pt x="2084832" y="1856873"/>
                  <a:pt x="2084832" y="1837944"/>
                </a:cubicBezTo>
                <a:cubicBezTo>
                  <a:pt x="2084832" y="1435596"/>
                  <a:pt x="2081237" y="1033245"/>
                  <a:pt x="2075688" y="630936"/>
                </a:cubicBezTo>
                <a:cubicBezTo>
                  <a:pt x="2075140" y="591199"/>
                  <a:pt x="2070933" y="551562"/>
                  <a:pt x="2066544" y="512064"/>
                </a:cubicBezTo>
                <a:cubicBezTo>
                  <a:pt x="2064828" y="496617"/>
                  <a:pt x="2071511" y="472857"/>
                  <a:pt x="2057400" y="466344"/>
                </a:cubicBezTo>
                <a:cubicBezTo>
                  <a:pt x="2024075" y="450963"/>
                  <a:pt x="1984209" y="460680"/>
                  <a:pt x="1947672" y="457200"/>
                </a:cubicBezTo>
                <a:lnTo>
                  <a:pt x="1673352" y="429768"/>
                </a:lnTo>
                <a:cubicBezTo>
                  <a:pt x="1655064" y="405384"/>
                  <a:pt x="1624466" y="386504"/>
                  <a:pt x="1618488" y="356616"/>
                </a:cubicBezTo>
                <a:cubicBezTo>
                  <a:pt x="1617526" y="351806"/>
                  <a:pt x="1604504" y="282929"/>
                  <a:pt x="1600200" y="274320"/>
                </a:cubicBezTo>
                <a:cubicBezTo>
                  <a:pt x="1590370" y="254661"/>
                  <a:pt x="1584476" y="226407"/>
                  <a:pt x="1563624" y="219456"/>
                </a:cubicBezTo>
                <a:cubicBezTo>
                  <a:pt x="1535494" y="210079"/>
                  <a:pt x="1522994" y="204653"/>
                  <a:pt x="1490472" y="201168"/>
                </a:cubicBezTo>
                <a:cubicBezTo>
                  <a:pt x="1420504" y="193671"/>
                  <a:pt x="1350264" y="188976"/>
                  <a:pt x="1280160" y="182880"/>
                </a:cubicBezTo>
                <a:cubicBezTo>
                  <a:pt x="1271016" y="176784"/>
                  <a:pt x="1262558" y="169507"/>
                  <a:pt x="1252728" y="164592"/>
                </a:cubicBezTo>
                <a:cubicBezTo>
                  <a:pt x="1177012" y="126734"/>
                  <a:pt x="1276480" y="189571"/>
                  <a:pt x="1197864" y="137160"/>
                </a:cubicBezTo>
                <a:cubicBezTo>
                  <a:pt x="1191768" y="128016"/>
                  <a:pt x="1188158" y="116593"/>
                  <a:pt x="1179576" y="109728"/>
                </a:cubicBezTo>
                <a:cubicBezTo>
                  <a:pt x="1172050" y="103707"/>
                  <a:pt x="1161752" y="101353"/>
                  <a:pt x="1152144" y="100584"/>
                </a:cubicBezTo>
                <a:cubicBezTo>
                  <a:pt x="1085233" y="95231"/>
                  <a:pt x="1018032" y="94488"/>
                  <a:pt x="950976" y="91440"/>
                </a:cubicBezTo>
                <a:cubicBezTo>
                  <a:pt x="923544" y="88392"/>
                  <a:pt x="894307" y="92547"/>
                  <a:pt x="868680" y="82296"/>
                </a:cubicBezTo>
                <a:cubicBezTo>
                  <a:pt x="859731" y="78716"/>
                  <a:pt x="865557" y="62390"/>
                  <a:pt x="859536" y="54864"/>
                </a:cubicBezTo>
                <a:cubicBezTo>
                  <a:pt x="852671" y="46282"/>
                  <a:pt x="841934" y="41491"/>
                  <a:pt x="832104" y="36576"/>
                </a:cubicBezTo>
                <a:cubicBezTo>
                  <a:pt x="819885" y="30466"/>
                  <a:pt x="778643" y="20632"/>
                  <a:pt x="768096" y="18288"/>
                </a:cubicBezTo>
                <a:cubicBezTo>
                  <a:pt x="719961" y="7591"/>
                  <a:pt x="711803" y="7634"/>
                  <a:pt x="658368" y="0"/>
                </a:cubicBezTo>
                <a:cubicBezTo>
                  <a:pt x="615878" y="10622"/>
                  <a:pt x="665988" y="10668"/>
                  <a:pt x="649224" y="18288"/>
                </a:cubicBezTo>
                <a:close/>
              </a:path>
            </a:pathLst>
          </a:custGeom>
          <a:solidFill>
            <a:schemeClr val="bg2">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nb-NO">
              <a:latin typeface="Times New Roman" charset="0"/>
            </a:endParaRPr>
          </a:p>
        </p:txBody>
      </p:sp>
      <p:sp>
        <p:nvSpPr>
          <p:cNvPr id="6" name="TekstSylinder 5"/>
          <p:cNvSpPr txBox="1">
            <a:spLocks noChangeArrowheads="1"/>
          </p:cNvSpPr>
          <p:nvPr/>
        </p:nvSpPr>
        <p:spPr bwMode="auto">
          <a:xfrm>
            <a:off x="381000" y="2071688"/>
            <a:ext cx="4953000" cy="369332"/>
          </a:xfrm>
          <a:prstGeom prst="rect">
            <a:avLst/>
          </a:prstGeom>
          <a:noFill/>
          <a:ln w="9525">
            <a:noFill/>
            <a:miter lim="800000"/>
            <a:headEnd/>
            <a:tailEnd/>
          </a:ln>
        </p:spPr>
        <p:txBody>
          <a:bodyPr>
            <a:spAutoFit/>
          </a:bodyPr>
          <a:lstStyle/>
          <a:p>
            <a:r>
              <a:rPr lang="nb-NO" dirty="0"/>
              <a:t>Arkiveringsplikt</a:t>
            </a:r>
          </a:p>
        </p:txBody>
      </p:sp>
      <p:sp>
        <p:nvSpPr>
          <p:cNvPr id="7" name="TekstSylinder 6"/>
          <p:cNvSpPr txBox="1">
            <a:spLocks noChangeArrowheads="1"/>
          </p:cNvSpPr>
          <p:nvPr/>
        </p:nvSpPr>
        <p:spPr bwMode="auto">
          <a:xfrm>
            <a:off x="381000" y="2714626"/>
            <a:ext cx="3429000" cy="369332"/>
          </a:xfrm>
          <a:prstGeom prst="rect">
            <a:avLst/>
          </a:prstGeom>
          <a:noFill/>
          <a:ln w="9525">
            <a:noFill/>
            <a:miter lim="800000"/>
            <a:headEnd/>
            <a:tailEnd/>
          </a:ln>
        </p:spPr>
        <p:txBody>
          <a:bodyPr>
            <a:spAutoFit/>
          </a:bodyPr>
          <a:lstStyle/>
          <a:p>
            <a:r>
              <a:rPr lang="nb-NO" dirty="0"/>
              <a:t>Journalføringsplikt</a:t>
            </a:r>
          </a:p>
        </p:txBody>
      </p:sp>
      <p:sp>
        <p:nvSpPr>
          <p:cNvPr id="8" name="TekstSylinder 7"/>
          <p:cNvSpPr txBox="1">
            <a:spLocks noChangeArrowheads="1"/>
          </p:cNvSpPr>
          <p:nvPr/>
        </p:nvSpPr>
        <p:spPr bwMode="auto">
          <a:xfrm>
            <a:off x="381001" y="3429001"/>
            <a:ext cx="3238500" cy="369332"/>
          </a:xfrm>
          <a:prstGeom prst="rect">
            <a:avLst/>
          </a:prstGeom>
          <a:noFill/>
          <a:ln w="9525">
            <a:noFill/>
            <a:miter lim="800000"/>
            <a:headEnd/>
            <a:tailEnd/>
          </a:ln>
        </p:spPr>
        <p:txBody>
          <a:bodyPr>
            <a:spAutoFit/>
          </a:bodyPr>
          <a:lstStyle/>
          <a:p>
            <a:r>
              <a:rPr lang="nb-NO" dirty="0"/>
              <a:t>Bevaringsplikt</a:t>
            </a:r>
          </a:p>
        </p:txBody>
      </p:sp>
    </p:spTree>
    <p:extLst>
      <p:ext uri="{BB962C8B-B14F-4D97-AF65-F5344CB8AC3E}">
        <p14:creationId xmlns:p14="http://schemas.microsoft.com/office/powerpoint/2010/main" val="15848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5E-6 1.85185E-6 L 0.35226 0.09074 " pathEditMode="relative" rAng="0" ptsTypes="AA">
                                      <p:cBhvr>
                                        <p:cTn id="6" dur="2000" fill="hold"/>
                                        <p:tgtEl>
                                          <p:spTgt spid="6"/>
                                        </p:tgtEl>
                                        <p:attrNameLst>
                                          <p:attrName>ppt_x</p:attrName>
                                          <p:attrName>ppt_y</p:attrName>
                                        </p:attrNameLst>
                                      </p:cBhvr>
                                      <p:rCtr x="17600" y="45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5E-6 1.85185E-6 L 0.46198 0.28055 " pathEditMode="relative" rAng="0" ptsTypes="AA">
                                      <p:cBhvr>
                                        <p:cTn id="10" dur="2000" fill="hold"/>
                                        <p:tgtEl>
                                          <p:spTgt spid="7"/>
                                        </p:tgtEl>
                                        <p:attrNameLst>
                                          <p:attrName>ppt_x</p:attrName>
                                          <p:attrName>ppt_y</p:attrName>
                                        </p:attrNameLst>
                                      </p:cBhvr>
                                      <p:rCtr x="23100" y="1400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2.5E-6 -4.81481E-6 L 0.59584 -0.00208 " pathEditMode="relative" rAng="0" ptsTypes="AA">
                                      <p:cBhvr>
                                        <p:cTn id="14" dur="2000" fill="hold"/>
                                        <p:tgtEl>
                                          <p:spTgt spid="8"/>
                                        </p:tgtEl>
                                        <p:attrNameLst>
                                          <p:attrName>ppt_x</p:attrName>
                                          <p:attrName>ppt_y</p:attrName>
                                        </p:attrNameLst>
                                      </p:cBhvr>
                                      <p:rCtr x="298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tel 1"/>
          <p:cNvSpPr>
            <a:spLocks noGrp="1"/>
          </p:cNvSpPr>
          <p:nvPr>
            <p:ph type="title"/>
          </p:nvPr>
        </p:nvSpPr>
        <p:spPr>
          <a:xfrm>
            <a:off x="711201" y="785814"/>
            <a:ext cx="5670551" cy="642937"/>
          </a:xfrm>
        </p:spPr>
        <p:txBody>
          <a:bodyPr/>
          <a:lstStyle/>
          <a:p>
            <a:r>
              <a:rPr lang="nb-NO"/>
              <a:t>Arkiveringsplikten</a:t>
            </a:r>
          </a:p>
        </p:txBody>
      </p:sp>
      <p:grpSp>
        <p:nvGrpSpPr>
          <p:cNvPr id="5123" name="Gruppe 10"/>
          <p:cNvGrpSpPr>
            <a:grpSpLocks/>
          </p:cNvGrpSpPr>
          <p:nvPr/>
        </p:nvGrpSpPr>
        <p:grpSpPr bwMode="auto">
          <a:xfrm>
            <a:off x="6953251" y="142875"/>
            <a:ext cx="5143500" cy="2643188"/>
            <a:chOff x="5000628" y="357166"/>
            <a:chExt cx="3857652" cy="2643206"/>
          </a:xfrm>
        </p:grpSpPr>
        <p:grpSp>
          <p:nvGrpSpPr>
            <p:cNvPr id="5126" name="Gruppe 6"/>
            <p:cNvGrpSpPr>
              <a:grpSpLocks/>
            </p:cNvGrpSpPr>
            <p:nvPr/>
          </p:nvGrpSpPr>
          <p:grpSpPr bwMode="auto">
            <a:xfrm>
              <a:off x="5000628" y="357166"/>
              <a:ext cx="3857652" cy="2643206"/>
              <a:chOff x="5000628" y="357166"/>
              <a:chExt cx="3857652" cy="2643206"/>
            </a:xfrm>
          </p:grpSpPr>
          <p:sp>
            <p:nvSpPr>
              <p:cNvPr id="5130" name="Ellipse 2"/>
              <p:cNvSpPr>
                <a:spLocks noChangeArrowheads="1"/>
              </p:cNvSpPr>
              <p:nvPr/>
            </p:nvSpPr>
            <p:spPr bwMode="auto">
              <a:xfrm>
                <a:off x="5000628" y="357166"/>
                <a:ext cx="3857652" cy="2643206"/>
              </a:xfrm>
              <a:prstGeom prst="ellipse">
                <a:avLst/>
              </a:prstGeom>
              <a:solidFill>
                <a:srgbClr val="FF0000"/>
              </a:solidFill>
              <a:ln w="12700" algn="ctr">
                <a:solidFill>
                  <a:schemeClr val="tx1"/>
                </a:solidFill>
                <a:round/>
                <a:headEnd/>
                <a:tailEnd/>
              </a:ln>
            </p:spPr>
            <p:txBody>
              <a:bodyPr/>
              <a:lstStyle/>
              <a:p>
                <a:endParaRPr lang="nb-NO"/>
              </a:p>
            </p:txBody>
          </p:sp>
          <p:sp>
            <p:nvSpPr>
              <p:cNvPr id="4" name="Ellipse 3"/>
              <p:cNvSpPr/>
              <p:nvPr/>
            </p:nvSpPr>
            <p:spPr bwMode="auto">
              <a:xfrm>
                <a:off x="5905509" y="971533"/>
                <a:ext cx="2428892" cy="1603386"/>
              </a:xfrm>
              <a:prstGeom prst="ellips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a:lstStyle/>
              <a:p>
                <a:pPr>
                  <a:defRPr/>
                </a:pPr>
                <a:endParaRPr lang="nb-NO">
                  <a:latin typeface="Times New Roman" charset="0"/>
                </a:endParaRPr>
              </a:p>
            </p:txBody>
          </p:sp>
          <p:sp>
            <p:nvSpPr>
              <p:cNvPr id="5" name="Frihåndsform 4"/>
              <p:cNvSpPr/>
              <p:nvPr/>
            </p:nvSpPr>
            <p:spPr bwMode="auto">
              <a:xfrm>
                <a:off x="6943742" y="498455"/>
                <a:ext cx="1390660" cy="1365259"/>
              </a:xfrm>
              <a:custGeom>
                <a:avLst/>
                <a:gdLst>
                  <a:gd name="connsiteX0" fmla="*/ 649224 w 2084832"/>
                  <a:gd name="connsiteY0" fmla="*/ 18288 h 2066544"/>
                  <a:gd name="connsiteX1" fmla="*/ 557784 w 2084832"/>
                  <a:gd name="connsiteY1" fmla="*/ 45720 h 2066544"/>
                  <a:gd name="connsiteX2" fmla="*/ 530352 w 2084832"/>
                  <a:gd name="connsiteY2" fmla="*/ 109728 h 2066544"/>
                  <a:gd name="connsiteX3" fmla="*/ 484632 w 2084832"/>
                  <a:gd name="connsiteY3" fmla="*/ 164592 h 2066544"/>
                  <a:gd name="connsiteX4" fmla="*/ 448056 w 2084832"/>
                  <a:gd name="connsiteY4" fmla="*/ 219456 h 2066544"/>
                  <a:gd name="connsiteX5" fmla="*/ 384048 w 2084832"/>
                  <a:gd name="connsiteY5" fmla="*/ 338328 h 2066544"/>
                  <a:gd name="connsiteX6" fmla="*/ 338328 w 2084832"/>
                  <a:gd name="connsiteY6" fmla="*/ 420624 h 2066544"/>
                  <a:gd name="connsiteX7" fmla="*/ 310896 w 2084832"/>
                  <a:gd name="connsiteY7" fmla="*/ 457200 h 2066544"/>
                  <a:gd name="connsiteX8" fmla="*/ 292608 w 2084832"/>
                  <a:gd name="connsiteY8" fmla="*/ 493776 h 2066544"/>
                  <a:gd name="connsiteX9" fmla="*/ 256032 w 2084832"/>
                  <a:gd name="connsiteY9" fmla="*/ 548640 h 2066544"/>
                  <a:gd name="connsiteX10" fmla="*/ 246888 w 2084832"/>
                  <a:gd name="connsiteY10" fmla="*/ 576072 h 2066544"/>
                  <a:gd name="connsiteX11" fmla="*/ 210312 w 2084832"/>
                  <a:gd name="connsiteY11" fmla="*/ 630936 h 2066544"/>
                  <a:gd name="connsiteX12" fmla="*/ 192024 w 2084832"/>
                  <a:gd name="connsiteY12" fmla="*/ 658368 h 2066544"/>
                  <a:gd name="connsiteX13" fmla="*/ 173736 w 2084832"/>
                  <a:gd name="connsiteY13" fmla="*/ 694944 h 2066544"/>
                  <a:gd name="connsiteX14" fmla="*/ 146304 w 2084832"/>
                  <a:gd name="connsiteY14" fmla="*/ 777240 h 2066544"/>
                  <a:gd name="connsiteX15" fmla="*/ 128016 w 2084832"/>
                  <a:gd name="connsiteY15" fmla="*/ 850392 h 2066544"/>
                  <a:gd name="connsiteX16" fmla="*/ 82296 w 2084832"/>
                  <a:gd name="connsiteY16" fmla="*/ 923544 h 2066544"/>
                  <a:gd name="connsiteX17" fmla="*/ 54864 w 2084832"/>
                  <a:gd name="connsiteY17" fmla="*/ 960120 h 2066544"/>
                  <a:gd name="connsiteX18" fmla="*/ 36576 w 2084832"/>
                  <a:gd name="connsiteY18" fmla="*/ 996696 h 2066544"/>
                  <a:gd name="connsiteX19" fmla="*/ 27432 w 2084832"/>
                  <a:gd name="connsiteY19" fmla="*/ 1051560 h 2066544"/>
                  <a:gd name="connsiteX20" fmla="*/ 0 w 2084832"/>
                  <a:gd name="connsiteY20" fmla="*/ 1088136 h 2066544"/>
                  <a:gd name="connsiteX21" fmla="*/ 27432 w 2084832"/>
                  <a:gd name="connsiteY21" fmla="*/ 1901952 h 2066544"/>
                  <a:gd name="connsiteX22" fmla="*/ 64008 w 2084832"/>
                  <a:gd name="connsiteY22" fmla="*/ 1929384 h 2066544"/>
                  <a:gd name="connsiteX23" fmla="*/ 146304 w 2084832"/>
                  <a:gd name="connsiteY23" fmla="*/ 1938528 h 2066544"/>
                  <a:gd name="connsiteX24" fmla="*/ 548640 w 2084832"/>
                  <a:gd name="connsiteY24" fmla="*/ 1993392 h 2066544"/>
                  <a:gd name="connsiteX25" fmla="*/ 612648 w 2084832"/>
                  <a:gd name="connsiteY25" fmla="*/ 2029968 h 2066544"/>
                  <a:gd name="connsiteX26" fmla="*/ 768096 w 2084832"/>
                  <a:gd name="connsiteY26" fmla="*/ 2066544 h 2066544"/>
                  <a:gd name="connsiteX27" fmla="*/ 1444752 w 2084832"/>
                  <a:gd name="connsiteY27" fmla="*/ 2066544 h 2066544"/>
                  <a:gd name="connsiteX28" fmla="*/ 1874520 w 2084832"/>
                  <a:gd name="connsiteY28" fmla="*/ 2057400 h 2066544"/>
                  <a:gd name="connsiteX29" fmla="*/ 1883664 w 2084832"/>
                  <a:gd name="connsiteY29" fmla="*/ 2029968 h 2066544"/>
                  <a:gd name="connsiteX30" fmla="*/ 1911096 w 2084832"/>
                  <a:gd name="connsiteY30" fmla="*/ 2011680 h 2066544"/>
                  <a:gd name="connsiteX31" fmla="*/ 1938528 w 2084832"/>
                  <a:gd name="connsiteY31" fmla="*/ 1984248 h 2066544"/>
                  <a:gd name="connsiteX32" fmla="*/ 2011680 w 2084832"/>
                  <a:gd name="connsiteY32" fmla="*/ 1901952 h 2066544"/>
                  <a:gd name="connsiteX33" fmla="*/ 2057400 w 2084832"/>
                  <a:gd name="connsiteY33" fmla="*/ 1892808 h 2066544"/>
                  <a:gd name="connsiteX34" fmla="*/ 2084832 w 2084832"/>
                  <a:gd name="connsiteY34" fmla="*/ 1837944 h 2066544"/>
                  <a:gd name="connsiteX35" fmla="*/ 2075688 w 2084832"/>
                  <a:gd name="connsiteY35" fmla="*/ 630936 h 2066544"/>
                  <a:gd name="connsiteX36" fmla="*/ 2066544 w 2084832"/>
                  <a:gd name="connsiteY36" fmla="*/ 512064 h 2066544"/>
                  <a:gd name="connsiteX37" fmla="*/ 2057400 w 2084832"/>
                  <a:gd name="connsiteY37" fmla="*/ 466344 h 2066544"/>
                  <a:gd name="connsiteX38" fmla="*/ 1947672 w 2084832"/>
                  <a:gd name="connsiteY38" fmla="*/ 457200 h 2066544"/>
                  <a:gd name="connsiteX39" fmla="*/ 1673352 w 2084832"/>
                  <a:gd name="connsiteY39" fmla="*/ 429768 h 2066544"/>
                  <a:gd name="connsiteX40" fmla="*/ 1618488 w 2084832"/>
                  <a:gd name="connsiteY40" fmla="*/ 356616 h 2066544"/>
                  <a:gd name="connsiteX41" fmla="*/ 1600200 w 2084832"/>
                  <a:gd name="connsiteY41" fmla="*/ 274320 h 2066544"/>
                  <a:gd name="connsiteX42" fmla="*/ 1563624 w 2084832"/>
                  <a:gd name="connsiteY42" fmla="*/ 219456 h 2066544"/>
                  <a:gd name="connsiteX43" fmla="*/ 1490472 w 2084832"/>
                  <a:gd name="connsiteY43" fmla="*/ 201168 h 2066544"/>
                  <a:gd name="connsiteX44" fmla="*/ 1280160 w 2084832"/>
                  <a:gd name="connsiteY44" fmla="*/ 182880 h 2066544"/>
                  <a:gd name="connsiteX45" fmla="*/ 1252728 w 2084832"/>
                  <a:gd name="connsiteY45" fmla="*/ 164592 h 2066544"/>
                  <a:gd name="connsiteX46" fmla="*/ 1197864 w 2084832"/>
                  <a:gd name="connsiteY46" fmla="*/ 137160 h 2066544"/>
                  <a:gd name="connsiteX47" fmla="*/ 1179576 w 2084832"/>
                  <a:gd name="connsiteY47" fmla="*/ 109728 h 2066544"/>
                  <a:gd name="connsiteX48" fmla="*/ 1152144 w 2084832"/>
                  <a:gd name="connsiteY48" fmla="*/ 100584 h 2066544"/>
                  <a:gd name="connsiteX49" fmla="*/ 950976 w 2084832"/>
                  <a:gd name="connsiteY49" fmla="*/ 91440 h 2066544"/>
                  <a:gd name="connsiteX50" fmla="*/ 868680 w 2084832"/>
                  <a:gd name="connsiteY50" fmla="*/ 82296 h 2066544"/>
                  <a:gd name="connsiteX51" fmla="*/ 859536 w 2084832"/>
                  <a:gd name="connsiteY51" fmla="*/ 54864 h 2066544"/>
                  <a:gd name="connsiteX52" fmla="*/ 832104 w 2084832"/>
                  <a:gd name="connsiteY52" fmla="*/ 36576 h 2066544"/>
                  <a:gd name="connsiteX53" fmla="*/ 768096 w 2084832"/>
                  <a:gd name="connsiteY53" fmla="*/ 18288 h 2066544"/>
                  <a:gd name="connsiteX54" fmla="*/ 658368 w 2084832"/>
                  <a:gd name="connsiteY54" fmla="*/ 0 h 2066544"/>
                  <a:gd name="connsiteX55" fmla="*/ 649224 w 2084832"/>
                  <a:gd name="connsiteY55" fmla="*/ 18288 h 20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84832" h="2066544">
                    <a:moveTo>
                      <a:pt x="649224" y="18288"/>
                    </a:moveTo>
                    <a:cubicBezTo>
                      <a:pt x="632460" y="25908"/>
                      <a:pt x="586247" y="31489"/>
                      <a:pt x="557784" y="45720"/>
                    </a:cubicBezTo>
                    <a:cubicBezTo>
                      <a:pt x="536914" y="56155"/>
                      <a:pt x="537142" y="93885"/>
                      <a:pt x="530352" y="109728"/>
                    </a:cubicBezTo>
                    <a:cubicBezTo>
                      <a:pt x="516985" y="140918"/>
                      <a:pt x="505604" y="137628"/>
                      <a:pt x="484632" y="164592"/>
                    </a:cubicBezTo>
                    <a:cubicBezTo>
                      <a:pt x="471138" y="181942"/>
                      <a:pt x="460248" y="201168"/>
                      <a:pt x="448056" y="219456"/>
                    </a:cubicBezTo>
                    <a:cubicBezTo>
                      <a:pt x="425023" y="311587"/>
                      <a:pt x="461342" y="183740"/>
                      <a:pt x="384048" y="338328"/>
                    </a:cubicBezTo>
                    <a:cubicBezTo>
                      <a:pt x="366618" y="373188"/>
                      <a:pt x="361291" y="386179"/>
                      <a:pt x="338328" y="420624"/>
                    </a:cubicBezTo>
                    <a:cubicBezTo>
                      <a:pt x="329874" y="433304"/>
                      <a:pt x="318973" y="444277"/>
                      <a:pt x="310896" y="457200"/>
                    </a:cubicBezTo>
                    <a:cubicBezTo>
                      <a:pt x="303672" y="468759"/>
                      <a:pt x="299621" y="482087"/>
                      <a:pt x="292608" y="493776"/>
                    </a:cubicBezTo>
                    <a:cubicBezTo>
                      <a:pt x="281300" y="512623"/>
                      <a:pt x="262983" y="527788"/>
                      <a:pt x="256032" y="548640"/>
                    </a:cubicBezTo>
                    <a:cubicBezTo>
                      <a:pt x="252984" y="557784"/>
                      <a:pt x="251569" y="567646"/>
                      <a:pt x="246888" y="576072"/>
                    </a:cubicBezTo>
                    <a:cubicBezTo>
                      <a:pt x="236214" y="595285"/>
                      <a:pt x="222504" y="612648"/>
                      <a:pt x="210312" y="630936"/>
                    </a:cubicBezTo>
                    <a:cubicBezTo>
                      <a:pt x="204216" y="640080"/>
                      <a:pt x="196939" y="648538"/>
                      <a:pt x="192024" y="658368"/>
                    </a:cubicBezTo>
                    <a:lnTo>
                      <a:pt x="173736" y="694944"/>
                    </a:lnTo>
                    <a:cubicBezTo>
                      <a:pt x="147531" y="825971"/>
                      <a:pt x="184162" y="663667"/>
                      <a:pt x="146304" y="777240"/>
                    </a:cubicBezTo>
                    <a:cubicBezTo>
                      <a:pt x="138356" y="801085"/>
                      <a:pt x="140948" y="828839"/>
                      <a:pt x="128016" y="850392"/>
                    </a:cubicBezTo>
                    <a:cubicBezTo>
                      <a:pt x="111999" y="877086"/>
                      <a:pt x="99888" y="898916"/>
                      <a:pt x="82296" y="923544"/>
                    </a:cubicBezTo>
                    <a:cubicBezTo>
                      <a:pt x="73438" y="935945"/>
                      <a:pt x="62941" y="947197"/>
                      <a:pt x="54864" y="960120"/>
                    </a:cubicBezTo>
                    <a:cubicBezTo>
                      <a:pt x="47640" y="971679"/>
                      <a:pt x="42672" y="984504"/>
                      <a:pt x="36576" y="996696"/>
                    </a:cubicBezTo>
                    <a:cubicBezTo>
                      <a:pt x="33528" y="1014984"/>
                      <a:pt x="34318" y="1034346"/>
                      <a:pt x="27432" y="1051560"/>
                    </a:cubicBezTo>
                    <a:cubicBezTo>
                      <a:pt x="21772" y="1065710"/>
                      <a:pt x="0" y="1072896"/>
                      <a:pt x="0" y="1088136"/>
                    </a:cubicBezTo>
                    <a:cubicBezTo>
                      <a:pt x="0" y="1359562"/>
                      <a:pt x="6840" y="1631308"/>
                      <a:pt x="27432" y="1901952"/>
                    </a:cubicBezTo>
                    <a:cubicBezTo>
                      <a:pt x="28588" y="1917148"/>
                      <a:pt x="49442" y="1924902"/>
                      <a:pt x="64008" y="1929384"/>
                    </a:cubicBezTo>
                    <a:cubicBezTo>
                      <a:pt x="90388" y="1937501"/>
                      <a:pt x="118872" y="1935480"/>
                      <a:pt x="146304" y="1938528"/>
                    </a:cubicBezTo>
                    <a:cubicBezTo>
                      <a:pt x="283573" y="2041480"/>
                      <a:pt x="144553" y="1947473"/>
                      <a:pt x="548640" y="1993392"/>
                    </a:cubicBezTo>
                    <a:cubicBezTo>
                      <a:pt x="569386" y="1995749"/>
                      <a:pt x="594562" y="2020925"/>
                      <a:pt x="612648" y="2029968"/>
                    </a:cubicBezTo>
                    <a:cubicBezTo>
                      <a:pt x="668752" y="2058020"/>
                      <a:pt x="696496" y="2054611"/>
                      <a:pt x="768096" y="2066544"/>
                    </a:cubicBezTo>
                    <a:cubicBezTo>
                      <a:pt x="1327252" y="2045835"/>
                      <a:pt x="638464" y="2066544"/>
                      <a:pt x="1444752" y="2066544"/>
                    </a:cubicBezTo>
                    <a:cubicBezTo>
                      <a:pt x="1588040" y="2066544"/>
                      <a:pt x="1731264" y="2060448"/>
                      <a:pt x="1874520" y="2057400"/>
                    </a:cubicBezTo>
                    <a:cubicBezTo>
                      <a:pt x="1877568" y="2048256"/>
                      <a:pt x="1877643" y="2037494"/>
                      <a:pt x="1883664" y="2029968"/>
                    </a:cubicBezTo>
                    <a:cubicBezTo>
                      <a:pt x="1890529" y="2021386"/>
                      <a:pt x="1902653" y="2018715"/>
                      <a:pt x="1911096" y="2011680"/>
                    </a:cubicBezTo>
                    <a:cubicBezTo>
                      <a:pt x="1921030" y="2003401"/>
                      <a:pt x="1930112" y="1994066"/>
                      <a:pt x="1938528" y="1984248"/>
                    </a:cubicBezTo>
                    <a:cubicBezTo>
                      <a:pt x="1962564" y="1956206"/>
                      <a:pt x="1978274" y="1921995"/>
                      <a:pt x="2011680" y="1901952"/>
                    </a:cubicBezTo>
                    <a:cubicBezTo>
                      <a:pt x="2025007" y="1893956"/>
                      <a:pt x="2042160" y="1895856"/>
                      <a:pt x="2057400" y="1892808"/>
                    </a:cubicBezTo>
                    <a:cubicBezTo>
                      <a:pt x="2066646" y="1878938"/>
                      <a:pt x="2084832" y="1856873"/>
                      <a:pt x="2084832" y="1837944"/>
                    </a:cubicBezTo>
                    <a:cubicBezTo>
                      <a:pt x="2084832" y="1435596"/>
                      <a:pt x="2081237" y="1033245"/>
                      <a:pt x="2075688" y="630936"/>
                    </a:cubicBezTo>
                    <a:cubicBezTo>
                      <a:pt x="2075140" y="591199"/>
                      <a:pt x="2070933" y="551562"/>
                      <a:pt x="2066544" y="512064"/>
                    </a:cubicBezTo>
                    <a:cubicBezTo>
                      <a:pt x="2064828" y="496617"/>
                      <a:pt x="2071511" y="472857"/>
                      <a:pt x="2057400" y="466344"/>
                    </a:cubicBezTo>
                    <a:cubicBezTo>
                      <a:pt x="2024075" y="450963"/>
                      <a:pt x="1984209" y="460680"/>
                      <a:pt x="1947672" y="457200"/>
                    </a:cubicBezTo>
                    <a:lnTo>
                      <a:pt x="1673352" y="429768"/>
                    </a:lnTo>
                    <a:cubicBezTo>
                      <a:pt x="1655064" y="405384"/>
                      <a:pt x="1624466" y="386504"/>
                      <a:pt x="1618488" y="356616"/>
                    </a:cubicBezTo>
                    <a:cubicBezTo>
                      <a:pt x="1617526" y="351806"/>
                      <a:pt x="1604504" y="282929"/>
                      <a:pt x="1600200" y="274320"/>
                    </a:cubicBezTo>
                    <a:cubicBezTo>
                      <a:pt x="1590370" y="254661"/>
                      <a:pt x="1584476" y="226407"/>
                      <a:pt x="1563624" y="219456"/>
                    </a:cubicBezTo>
                    <a:cubicBezTo>
                      <a:pt x="1535494" y="210079"/>
                      <a:pt x="1522994" y="204653"/>
                      <a:pt x="1490472" y="201168"/>
                    </a:cubicBezTo>
                    <a:cubicBezTo>
                      <a:pt x="1420504" y="193671"/>
                      <a:pt x="1350264" y="188976"/>
                      <a:pt x="1280160" y="182880"/>
                    </a:cubicBezTo>
                    <a:cubicBezTo>
                      <a:pt x="1271016" y="176784"/>
                      <a:pt x="1262558" y="169507"/>
                      <a:pt x="1252728" y="164592"/>
                    </a:cubicBezTo>
                    <a:cubicBezTo>
                      <a:pt x="1177012" y="126734"/>
                      <a:pt x="1276480" y="189571"/>
                      <a:pt x="1197864" y="137160"/>
                    </a:cubicBezTo>
                    <a:cubicBezTo>
                      <a:pt x="1191768" y="128016"/>
                      <a:pt x="1188158" y="116593"/>
                      <a:pt x="1179576" y="109728"/>
                    </a:cubicBezTo>
                    <a:cubicBezTo>
                      <a:pt x="1172050" y="103707"/>
                      <a:pt x="1161752" y="101353"/>
                      <a:pt x="1152144" y="100584"/>
                    </a:cubicBezTo>
                    <a:cubicBezTo>
                      <a:pt x="1085233" y="95231"/>
                      <a:pt x="1018032" y="94488"/>
                      <a:pt x="950976" y="91440"/>
                    </a:cubicBezTo>
                    <a:cubicBezTo>
                      <a:pt x="923544" y="88392"/>
                      <a:pt x="894307" y="92547"/>
                      <a:pt x="868680" y="82296"/>
                    </a:cubicBezTo>
                    <a:cubicBezTo>
                      <a:pt x="859731" y="78716"/>
                      <a:pt x="865557" y="62390"/>
                      <a:pt x="859536" y="54864"/>
                    </a:cubicBezTo>
                    <a:cubicBezTo>
                      <a:pt x="852671" y="46282"/>
                      <a:pt x="841934" y="41491"/>
                      <a:pt x="832104" y="36576"/>
                    </a:cubicBezTo>
                    <a:cubicBezTo>
                      <a:pt x="819885" y="30466"/>
                      <a:pt x="778643" y="20632"/>
                      <a:pt x="768096" y="18288"/>
                    </a:cubicBezTo>
                    <a:cubicBezTo>
                      <a:pt x="719961" y="7591"/>
                      <a:pt x="711803" y="7634"/>
                      <a:pt x="658368" y="0"/>
                    </a:cubicBezTo>
                    <a:cubicBezTo>
                      <a:pt x="615878" y="10622"/>
                      <a:pt x="665988" y="10668"/>
                      <a:pt x="649224" y="18288"/>
                    </a:cubicBezTo>
                    <a:close/>
                  </a:path>
                </a:pathLst>
              </a:custGeom>
              <a:solidFill>
                <a:schemeClr val="bg2">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nb-NO">
                  <a:latin typeface="Times New Roman" charset="0"/>
                </a:endParaRPr>
              </a:p>
            </p:txBody>
          </p:sp>
        </p:grpSp>
        <p:sp>
          <p:nvSpPr>
            <p:cNvPr id="5127" name="TekstSylinder 7"/>
            <p:cNvSpPr txBox="1">
              <a:spLocks noChangeArrowheads="1"/>
            </p:cNvSpPr>
            <p:nvPr/>
          </p:nvSpPr>
          <p:spPr bwMode="auto">
            <a:xfrm>
              <a:off x="5500694" y="642918"/>
              <a:ext cx="1643074" cy="307777"/>
            </a:xfrm>
            <a:prstGeom prst="rect">
              <a:avLst/>
            </a:prstGeom>
            <a:noFill/>
            <a:ln w="9525">
              <a:noFill/>
              <a:miter lim="800000"/>
              <a:headEnd/>
              <a:tailEnd/>
            </a:ln>
          </p:spPr>
          <p:txBody>
            <a:bodyPr>
              <a:spAutoFit/>
            </a:bodyPr>
            <a:lstStyle/>
            <a:p>
              <a:r>
                <a:rPr lang="nb-NO" sz="1400"/>
                <a:t>Arkiveringsplikt</a:t>
              </a:r>
            </a:p>
          </p:txBody>
        </p:sp>
        <p:sp>
          <p:nvSpPr>
            <p:cNvPr id="5128" name="TekstSylinder 8"/>
            <p:cNvSpPr txBox="1">
              <a:spLocks noChangeArrowheads="1"/>
            </p:cNvSpPr>
            <p:nvPr/>
          </p:nvSpPr>
          <p:spPr bwMode="auto">
            <a:xfrm>
              <a:off x="6286512" y="1978215"/>
              <a:ext cx="1571636" cy="307777"/>
            </a:xfrm>
            <a:prstGeom prst="rect">
              <a:avLst/>
            </a:prstGeom>
            <a:noFill/>
            <a:ln w="9525">
              <a:noFill/>
              <a:miter lim="800000"/>
              <a:headEnd/>
              <a:tailEnd/>
            </a:ln>
          </p:spPr>
          <p:txBody>
            <a:bodyPr>
              <a:spAutoFit/>
            </a:bodyPr>
            <a:lstStyle/>
            <a:p>
              <a:r>
                <a:rPr lang="nb-NO" sz="1400"/>
                <a:t>Journalføringsplikt</a:t>
              </a:r>
            </a:p>
          </p:txBody>
        </p:sp>
        <p:sp>
          <p:nvSpPr>
            <p:cNvPr id="5129" name="TekstSylinder 9"/>
            <p:cNvSpPr txBox="1">
              <a:spLocks noChangeArrowheads="1"/>
            </p:cNvSpPr>
            <p:nvPr/>
          </p:nvSpPr>
          <p:spPr bwMode="auto">
            <a:xfrm>
              <a:off x="6929454" y="1142984"/>
              <a:ext cx="1357322" cy="307777"/>
            </a:xfrm>
            <a:prstGeom prst="rect">
              <a:avLst/>
            </a:prstGeom>
            <a:noFill/>
            <a:ln w="9525">
              <a:noFill/>
              <a:miter lim="800000"/>
              <a:headEnd/>
              <a:tailEnd/>
            </a:ln>
          </p:spPr>
          <p:txBody>
            <a:bodyPr>
              <a:spAutoFit/>
            </a:bodyPr>
            <a:lstStyle/>
            <a:p>
              <a:r>
                <a:rPr lang="nb-NO" sz="1400"/>
                <a:t>Bevaringsplikt</a:t>
              </a:r>
            </a:p>
          </p:txBody>
        </p:sp>
      </p:grpSp>
      <p:sp>
        <p:nvSpPr>
          <p:cNvPr id="5124" name="TekstSylinder 11"/>
          <p:cNvSpPr txBox="1">
            <a:spLocks noChangeArrowheads="1"/>
          </p:cNvSpPr>
          <p:nvPr/>
        </p:nvSpPr>
        <p:spPr bwMode="auto">
          <a:xfrm>
            <a:off x="571501" y="1601788"/>
            <a:ext cx="11239500" cy="2554545"/>
          </a:xfrm>
          <a:prstGeom prst="rect">
            <a:avLst/>
          </a:prstGeom>
          <a:noFill/>
          <a:ln w="9525">
            <a:noFill/>
            <a:miter lim="800000"/>
            <a:headEnd/>
            <a:tailEnd/>
          </a:ln>
        </p:spPr>
        <p:txBody>
          <a:bodyPr>
            <a:spAutoFit/>
          </a:bodyPr>
          <a:lstStyle/>
          <a:p>
            <a:r>
              <a:rPr lang="nb-NO" sz="2000" dirty="0"/>
              <a:t>Offentlige organ har en uttrykkelig </a:t>
            </a:r>
            <a:br>
              <a:rPr lang="nb-NO" sz="2000" dirty="0"/>
            </a:br>
            <a:r>
              <a:rPr lang="nb-NO" sz="2000" dirty="0"/>
              <a:t>plikt til å </a:t>
            </a:r>
            <a:r>
              <a:rPr lang="nb-NO" sz="2000" i="1" dirty="0"/>
              <a:t>arkivere</a:t>
            </a:r>
            <a:r>
              <a:rPr lang="nb-NO" sz="2000" dirty="0"/>
              <a:t> alle dokument </a:t>
            </a:r>
            <a:br>
              <a:rPr lang="nb-NO" sz="2000" dirty="0"/>
            </a:br>
            <a:r>
              <a:rPr lang="nb-NO" sz="2000" i="1" dirty="0"/>
              <a:t>som blir til som ledd i organets virksomhet. </a:t>
            </a:r>
            <a:br>
              <a:rPr lang="nb-NO" sz="2000" i="1" dirty="0"/>
            </a:br>
            <a:endParaRPr lang="nb-NO" sz="2000" i="1" dirty="0"/>
          </a:p>
          <a:p>
            <a:r>
              <a:rPr lang="nb-NO" sz="2000" dirty="0"/>
              <a:t>Unntak: dokumenter som kan </a:t>
            </a:r>
            <a:r>
              <a:rPr lang="nb-NO" sz="2000" i="1" dirty="0" err="1"/>
              <a:t>arkivbegrenses</a:t>
            </a:r>
            <a:r>
              <a:rPr lang="nb-NO" sz="2000" i="1" dirty="0"/>
              <a:t>.</a:t>
            </a:r>
            <a:endParaRPr lang="nb-NO" sz="2000" dirty="0"/>
          </a:p>
          <a:p>
            <a:endParaRPr lang="nb-NO" sz="2000" dirty="0"/>
          </a:p>
          <a:p>
            <a:r>
              <a:rPr lang="nb-NO" sz="2000" dirty="0"/>
              <a:t>(Jf arkivloven § 6 og § 2 bokstav a og b, </a:t>
            </a:r>
            <a:br>
              <a:rPr lang="nb-NO" sz="2000" dirty="0"/>
            </a:br>
            <a:r>
              <a:rPr lang="nb-NO" sz="2000" dirty="0"/>
              <a:t>arkivforskriften </a:t>
            </a:r>
            <a:r>
              <a:rPr lang="nn-NO" sz="2000" dirty="0"/>
              <a:t>§ 12.</a:t>
            </a:r>
            <a:r>
              <a:rPr lang="nn-NO" sz="2000" i="1" dirty="0"/>
              <a:t>Behandling av dokument som skal inngå i eit arkiv)</a:t>
            </a:r>
            <a:endParaRPr lang="nb-NO" sz="2000" dirty="0"/>
          </a:p>
        </p:txBody>
      </p:sp>
      <p:sp>
        <p:nvSpPr>
          <p:cNvPr id="5125" name="Rektangel 12"/>
          <p:cNvSpPr>
            <a:spLocks noChangeArrowheads="1"/>
          </p:cNvSpPr>
          <p:nvPr/>
        </p:nvSpPr>
        <p:spPr bwMode="auto">
          <a:xfrm rot="10800000" flipV="1">
            <a:off x="571500" y="5075307"/>
            <a:ext cx="11049000" cy="707886"/>
          </a:xfrm>
          <a:prstGeom prst="rect">
            <a:avLst/>
          </a:prstGeom>
          <a:noFill/>
          <a:ln w="9525">
            <a:noFill/>
            <a:miter lim="800000"/>
            <a:headEnd/>
            <a:tailEnd/>
          </a:ln>
        </p:spPr>
        <p:txBody>
          <a:bodyPr>
            <a:spAutoFit/>
          </a:bodyPr>
          <a:lstStyle/>
          <a:p>
            <a:r>
              <a:rPr lang="nb-NO" sz="2000" dirty="0" err="1">
                <a:solidFill>
                  <a:srgbClr val="FF0000"/>
                </a:solidFill>
              </a:rPr>
              <a:t>Offentleglovas</a:t>
            </a:r>
            <a:r>
              <a:rPr lang="nb-NO" sz="2000" dirty="0">
                <a:solidFill>
                  <a:srgbClr val="FF0000"/>
                </a:solidFill>
              </a:rPr>
              <a:t> </a:t>
            </a:r>
            <a:r>
              <a:rPr lang="nb-NO" sz="2000" i="1" dirty="0">
                <a:solidFill>
                  <a:srgbClr val="FF0000"/>
                </a:solidFill>
              </a:rPr>
              <a:t>innsynsrett</a:t>
            </a:r>
            <a:r>
              <a:rPr lang="nb-NO" sz="2000" dirty="0">
                <a:solidFill>
                  <a:srgbClr val="FF0000"/>
                </a:solidFill>
              </a:rPr>
              <a:t> omfatter dokumenter </a:t>
            </a:r>
            <a:br>
              <a:rPr lang="nb-NO" sz="2000" dirty="0">
                <a:solidFill>
                  <a:srgbClr val="FF0000"/>
                </a:solidFill>
              </a:rPr>
            </a:br>
            <a:r>
              <a:rPr lang="nb-NO" sz="2000" dirty="0">
                <a:solidFill>
                  <a:srgbClr val="FF0000"/>
                </a:solidFill>
              </a:rPr>
              <a:t>som kommer inn under </a:t>
            </a:r>
            <a:r>
              <a:rPr lang="nb-NO" sz="2000" i="1" dirty="0">
                <a:solidFill>
                  <a:srgbClr val="FF0000"/>
                </a:solidFill>
              </a:rPr>
              <a:t>arkiveringsplikten</a:t>
            </a:r>
          </a:p>
        </p:txBody>
      </p:sp>
    </p:spTree>
    <p:extLst>
      <p:ext uri="{BB962C8B-B14F-4D97-AF65-F5344CB8AC3E}">
        <p14:creationId xmlns:p14="http://schemas.microsoft.com/office/powerpoint/2010/main" val="232176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tel 1"/>
          <p:cNvSpPr>
            <a:spLocks noGrp="1"/>
          </p:cNvSpPr>
          <p:nvPr>
            <p:ph type="title"/>
          </p:nvPr>
        </p:nvSpPr>
        <p:spPr>
          <a:xfrm>
            <a:off x="666752" y="5438776"/>
            <a:ext cx="10712449" cy="790575"/>
          </a:xfrm>
        </p:spPr>
        <p:txBody>
          <a:bodyPr>
            <a:normAutofit/>
          </a:bodyPr>
          <a:lstStyle/>
          <a:p>
            <a:r>
              <a:rPr lang="nb-NO" sz="1800" dirty="0">
                <a:solidFill>
                  <a:srgbClr val="002060"/>
                </a:solidFill>
              </a:rPr>
              <a:t>Christian VI (dansk/norsk konge 1730–1746) </a:t>
            </a:r>
            <a:br>
              <a:rPr lang="nb-NO" sz="1800" dirty="0">
                <a:solidFill>
                  <a:srgbClr val="002060"/>
                </a:solidFill>
              </a:rPr>
            </a:br>
            <a:r>
              <a:rPr lang="nb-NO" sz="1800" dirty="0">
                <a:solidFill>
                  <a:srgbClr val="002060"/>
                </a:solidFill>
              </a:rPr>
              <a:t>– kjent for innføring av </a:t>
            </a:r>
            <a:r>
              <a:rPr lang="nb-NO" sz="1800" dirty="0" err="1">
                <a:solidFill>
                  <a:srgbClr val="002060"/>
                </a:solidFill>
              </a:rPr>
              <a:t>almueskole</a:t>
            </a:r>
            <a:r>
              <a:rPr lang="nb-NO" sz="1800" dirty="0">
                <a:solidFill>
                  <a:srgbClr val="002060"/>
                </a:solidFill>
              </a:rPr>
              <a:t>, bedre jusstudier, konfirmasjon og journalføring</a:t>
            </a:r>
          </a:p>
        </p:txBody>
      </p:sp>
      <p:pic>
        <p:nvPicPr>
          <p:cNvPr id="6147" name="Picture 2" descr="http://www.danmarkskonger.dk/tn_B44.jpg"/>
          <p:cNvPicPr>
            <a:picLocks noChangeAspect="1" noChangeArrowheads="1"/>
          </p:cNvPicPr>
          <p:nvPr/>
        </p:nvPicPr>
        <p:blipFill>
          <a:blip r:embed="rId2" cstate="print"/>
          <a:srcRect/>
          <a:stretch>
            <a:fillRect/>
          </a:stretch>
        </p:blipFill>
        <p:spPr bwMode="auto">
          <a:xfrm>
            <a:off x="4095751" y="1643063"/>
            <a:ext cx="3909483" cy="3663950"/>
          </a:xfrm>
          <a:prstGeom prst="rect">
            <a:avLst/>
          </a:prstGeom>
          <a:noFill/>
          <a:ln w="12700">
            <a:noFill/>
            <a:miter lim="800000"/>
            <a:headEnd/>
            <a:tailEnd/>
          </a:ln>
        </p:spPr>
      </p:pic>
      <p:sp>
        <p:nvSpPr>
          <p:cNvPr id="12" name="Frihåndsform 11"/>
          <p:cNvSpPr/>
          <p:nvPr/>
        </p:nvSpPr>
        <p:spPr bwMode="auto">
          <a:xfrm>
            <a:off x="9544051" y="284163"/>
            <a:ext cx="1854200" cy="1365250"/>
          </a:xfrm>
          <a:custGeom>
            <a:avLst/>
            <a:gdLst>
              <a:gd name="connsiteX0" fmla="*/ 649224 w 2084832"/>
              <a:gd name="connsiteY0" fmla="*/ 18288 h 2066544"/>
              <a:gd name="connsiteX1" fmla="*/ 557784 w 2084832"/>
              <a:gd name="connsiteY1" fmla="*/ 45720 h 2066544"/>
              <a:gd name="connsiteX2" fmla="*/ 530352 w 2084832"/>
              <a:gd name="connsiteY2" fmla="*/ 109728 h 2066544"/>
              <a:gd name="connsiteX3" fmla="*/ 484632 w 2084832"/>
              <a:gd name="connsiteY3" fmla="*/ 164592 h 2066544"/>
              <a:gd name="connsiteX4" fmla="*/ 448056 w 2084832"/>
              <a:gd name="connsiteY4" fmla="*/ 219456 h 2066544"/>
              <a:gd name="connsiteX5" fmla="*/ 384048 w 2084832"/>
              <a:gd name="connsiteY5" fmla="*/ 338328 h 2066544"/>
              <a:gd name="connsiteX6" fmla="*/ 338328 w 2084832"/>
              <a:gd name="connsiteY6" fmla="*/ 420624 h 2066544"/>
              <a:gd name="connsiteX7" fmla="*/ 310896 w 2084832"/>
              <a:gd name="connsiteY7" fmla="*/ 457200 h 2066544"/>
              <a:gd name="connsiteX8" fmla="*/ 292608 w 2084832"/>
              <a:gd name="connsiteY8" fmla="*/ 493776 h 2066544"/>
              <a:gd name="connsiteX9" fmla="*/ 256032 w 2084832"/>
              <a:gd name="connsiteY9" fmla="*/ 548640 h 2066544"/>
              <a:gd name="connsiteX10" fmla="*/ 246888 w 2084832"/>
              <a:gd name="connsiteY10" fmla="*/ 576072 h 2066544"/>
              <a:gd name="connsiteX11" fmla="*/ 210312 w 2084832"/>
              <a:gd name="connsiteY11" fmla="*/ 630936 h 2066544"/>
              <a:gd name="connsiteX12" fmla="*/ 192024 w 2084832"/>
              <a:gd name="connsiteY12" fmla="*/ 658368 h 2066544"/>
              <a:gd name="connsiteX13" fmla="*/ 173736 w 2084832"/>
              <a:gd name="connsiteY13" fmla="*/ 694944 h 2066544"/>
              <a:gd name="connsiteX14" fmla="*/ 146304 w 2084832"/>
              <a:gd name="connsiteY14" fmla="*/ 777240 h 2066544"/>
              <a:gd name="connsiteX15" fmla="*/ 128016 w 2084832"/>
              <a:gd name="connsiteY15" fmla="*/ 850392 h 2066544"/>
              <a:gd name="connsiteX16" fmla="*/ 82296 w 2084832"/>
              <a:gd name="connsiteY16" fmla="*/ 923544 h 2066544"/>
              <a:gd name="connsiteX17" fmla="*/ 54864 w 2084832"/>
              <a:gd name="connsiteY17" fmla="*/ 960120 h 2066544"/>
              <a:gd name="connsiteX18" fmla="*/ 36576 w 2084832"/>
              <a:gd name="connsiteY18" fmla="*/ 996696 h 2066544"/>
              <a:gd name="connsiteX19" fmla="*/ 27432 w 2084832"/>
              <a:gd name="connsiteY19" fmla="*/ 1051560 h 2066544"/>
              <a:gd name="connsiteX20" fmla="*/ 0 w 2084832"/>
              <a:gd name="connsiteY20" fmla="*/ 1088136 h 2066544"/>
              <a:gd name="connsiteX21" fmla="*/ 27432 w 2084832"/>
              <a:gd name="connsiteY21" fmla="*/ 1901952 h 2066544"/>
              <a:gd name="connsiteX22" fmla="*/ 64008 w 2084832"/>
              <a:gd name="connsiteY22" fmla="*/ 1929384 h 2066544"/>
              <a:gd name="connsiteX23" fmla="*/ 146304 w 2084832"/>
              <a:gd name="connsiteY23" fmla="*/ 1938528 h 2066544"/>
              <a:gd name="connsiteX24" fmla="*/ 548640 w 2084832"/>
              <a:gd name="connsiteY24" fmla="*/ 1993392 h 2066544"/>
              <a:gd name="connsiteX25" fmla="*/ 612648 w 2084832"/>
              <a:gd name="connsiteY25" fmla="*/ 2029968 h 2066544"/>
              <a:gd name="connsiteX26" fmla="*/ 768096 w 2084832"/>
              <a:gd name="connsiteY26" fmla="*/ 2066544 h 2066544"/>
              <a:gd name="connsiteX27" fmla="*/ 1444752 w 2084832"/>
              <a:gd name="connsiteY27" fmla="*/ 2066544 h 2066544"/>
              <a:gd name="connsiteX28" fmla="*/ 1874520 w 2084832"/>
              <a:gd name="connsiteY28" fmla="*/ 2057400 h 2066544"/>
              <a:gd name="connsiteX29" fmla="*/ 1883664 w 2084832"/>
              <a:gd name="connsiteY29" fmla="*/ 2029968 h 2066544"/>
              <a:gd name="connsiteX30" fmla="*/ 1911096 w 2084832"/>
              <a:gd name="connsiteY30" fmla="*/ 2011680 h 2066544"/>
              <a:gd name="connsiteX31" fmla="*/ 1938528 w 2084832"/>
              <a:gd name="connsiteY31" fmla="*/ 1984248 h 2066544"/>
              <a:gd name="connsiteX32" fmla="*/ 2011680 w 2084832"/>
              <a:gd name="connsiteY32" fmla="*/ 1901952 h 2066544"/>
              <a:gd name="connsiteX33" fmla="*/ 2057400 w 2084832"/>
              <a:gd name="connsiteY33" fmla="*/ 1892808 h 2066544"/>
              <a:gd name="connsiteX34" fmla="*/ 2084832 w 2084832"/>
              <a:gd name="connsiteY34" fmla="*/ 1837944 h 2066544"/>
              <a:gd name="connsiteX35" fmla="*/ 2075688 w 2084832"/>
              <a:gd name="connsiteY35" fmla="*/ 630936 h 2066544"/>
              <a:gd name="connsiteX36" fmla="*/ 2066544 w 2084832"/>
              <a:gd name="connsiteY36" fmla="*/ 512064 h 2066544"/>
              <a:gd name="connsiteX37" fmla="*/ 2057400 w 2084832"/>
              <a:gd name="connsiteY37" fmla="*/ 466344 h 2066544"/>
              <a:gd name="connsiteX38" fmla="*/ 1947672 w 2084832"/>
              <a:gd name="connsiteY38" fmla="*/ 457200 h 2066544"/>
              <a:gd name="connsiteX39" fmla="*/ 1673352 w 2084832"/>
              <a:gd name="connsiteY39" fmla="*/ 429768 h 2066544"/>
              <a:gd name="connsiteX40" fmla="*/ 1618488 w 2084832"/>
              <a:gd name="connsiteY40" fmla="*/ 356616 h 2066544"/>
              <a:gd name="connsiteX41" fmla="*/ 1600200 w 2084832"/>
              <a:gd name="connsiteY41" fmla="*/ 274320 h 2066544"/>
              <a:gd name="connsiteX42" fmla="*/ 1563624 w 2084832"/>
              <a:gd name="connsiteY42" fmla="*/ 219456 h 2066544"/>
              <a:gd name="connsiteX43" fmla="*/ 1490472 w 2084832"/>
              <a:gd name="connsiteY43" fmla="*/ 201168 h 2066544"/>
              <a:gd name="connsiteX44" fmla="*/ 1280160 w 2084832"/>
              <a:gd name="connsiteY44" fmla="*/ 182880 h 2066544"/>
              <a:gd name="connsiteX45" fmla="*/ 1252728 w 2084832"/>
              <a:gd name="connsiteY45" fmla="*/ 164592 h 2066544"/>
              <a:gd name="connsiteX46" fmla="*/ 1197864 w 2084832"/>
              <a:gd name="connsiteY46" fmla="*/ 137160 h 2066544"/>
              <a:gd name="connsiteX47" fmla="*/ 1179576 w 2084832"/>
              <a:gd name="connsiteY47" fmla="*/ 109728 h 2066544"/>
              <a:gd name="connsiteX48" fmla="*/ 1152144 w 2084832"/>
              <a:gd name="connsiteY48" fmla="*/ 100584 h 2066544"/>
              <a:gd name="connsiteX49" fmla="*/ 950976 w 2084832"/>
              <a:gd name="connsiteY49" fmla="*/ 91440 h 2066544"/>
              <a:gd name="connsiteX50" fmla="*/ 868680 w 2084832"/>
              <a:gd name="connsiteY50" fmla="*/ 82296 h 2066544"/>
              <a:gd name="connsiteX51" fmla="*/ 859536 w 2084832"/>
              <a:gd name="connsiteY51" fmla="*/ 54864 h 2066544"/>
              <a:gd name="connsiteX52" fmla="*/ 832104 w 2084832"/>
              <a:gd name="connsiteY52" fmla="*/ 36576 h 2066544"/>
              <a:gd name="connsiteX53" fmla="*/ 768096 w 2084832"/>
              <a:gd name="connsiteY53" fmla="*/ 18288 h 2066544"/>
              <a:gd name="connsiteX54" fmla="*/ 658368 w 2084832"/>
              <a:gd name="connsiteY54" fmla="*/ 0 h 2066544"/>
              <a:gd name="connsiteX55" fmla="*/ 649224 w 2084832"/>
              <a:gd name="connsiteY55" fmla="*/ 18288 h 20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84832" h="2066544">
                <a:moveTo>
                  <a:pt x="649224" y="18288"/>
                </a:moveTo>
                <a:cubicBezTo>
                  <a:pt x="632460" y="25908"/>
                  <a:pt x="586247" y="31489"/>
                  <a:pt x="557784" y="45720"/>
                </a:cubicBezTo>
                <a:cubicBezTo>
                  <a:pt x="536914" y="56155"/>
                  <a:pt x="537142" y="93885"/>
                  <a:pt x="530352" y="109728"/>
                </a:cubicBezTo>
                <a:cubicBezTo>
                  <a:pt x="516985" y="140918"/>
                  <a:pt x="505604" y="137628"/>
                  <a:pt x="484632" y="164592"/>
                </a:cubicBezTo>
                <a:cubicBezTo>
                  <a:pt x="471138" y="181942"/>
                  <a:pt x="460248" y="201168"/>
                  <a:pt x="448056" y="219456"/>
                </a:cubicBezTo>
                <a:cubicBezTo>
                  <a:pt x="425023" y="311587"/>
                  <a:pt x="461342" y="183740"/>
                  <a:pt x="384048" y="338328"/>
                </a:cubicBezTo>
                <a:cubicBezTo>
                  <a:pt x="366618" y="373188"/>
                  <a:pt x="361291" y="386179"/>
                  <a:pt x="338328" y="420624"/>
                </a:cubicBezTo>
                <a:cubicBezTo>
                  <a:pt x="329874" y="433304"/>
                  <a:pt x="318973" y="444277"/>
                  <a:pt x="310896" y="457200"/>
                </a:cubicBezTo>
                <a:cubicBezTo>
                  <a:pt x="303672" y="468759"/>
                  <a:pt x="299621" y="482087"/>
                  <a:pt x="292608" y="493776"/>
                </a:cubicBezTo>
                <a:cubicBezTo>
                  <a:pt x="281300" y="512623"/>
                  <a:pt x="262983" y="527788"/>
                  <a:pt x="256032" y="548640"/>
                </a:cubicBezTo>
                <a:cubicBezTo>
                  <a:pt x="252984" y="557784"/>
                  <a:pt x="251569" y="567646"/>
                  <a:pt x="246888" y="576072"/>
                </a:cubicBezTo>
                <a:cubicBezTo>
                  <a:pt x="236214" y="595285"/>
                  <a:pt x="222504" y="612648"/>
                  <a:pt x="210312" y="630936"/>
                </a:cubicBezTo>
                <a:cubicBezTo>
                  <a:pt x="204216" y="640080"/>
                  <a:pt x="196939" y="648538"/>
                  <a:pt x="192024" y="658368"/>
                </a:cubicBezTo>
                <a:lnTo>
                  <a:pt x="173736" y="694944"/>
                </a:lnTo>
                <a:cubicBezTo>
                  <a:pt x="147531" y="825971"/>
                  <a:pt x="184162" y="663667"/>
                  <a:pt x="146304" y="777240"/>
                </a:cubicBezTo>
                <a:cubicBezTo>
                  <a:pt x="138356" y="801085"/>
                  <a:pt x="140948" y="828839"/>
                  <a:pt x="128016" y="850392"/>
                </a:cubicBezTo>
                <a:cubicBezTo>
                  <a:pt x="111999" y="877086"/>
                  <a:pt x="99888" y="898916"/>
                  <a:pt x="82296" y="923544"/>
                </a:cubicBezTo>
                <a:cubicBezTo>
                  <a:pt x="73438" y="935945"/>
                  <a:pt x="62941" y="947197"/>
                  <a:pt x="54864" y="960120"/>
                </a:cubicBezTo>
                <a:cubicBezTo>
                  <a:pt x="47640" y="971679"/>
                  <a:pt x="42672" y="984504"/>
                  <a:pt x="36576" y="996696"/>
                </a:cubicBezTo>
                <a:cubicBezTo>
                  <a:pt x="33528" y="1014984"/>
                  <a:pt x="34318" y="1034346"/>
                  <a:pt x="27432" y="1051560"/>
                </a:cubicBezTo>
                <a:cubicBezTo>
                  <a:pt x="21772" y="1065710"/>
                  <a:pt x="0" y="1072896"/>
                  <a:pt x="0" y="1088136"/>
                </a:cubicBezTo>
                <a:cubicBezTo>
                  <a:pt x="0" y="1359562"/>
                  <a:pt x="6840" y="1631308"/>
                  <a:pt x="27432" y="1901952"/>
                </a:cubicBezTo>
                <a:cubicBezTo>
                  <a:pt x="28588" y="1917148"/>
                  <a:pt x="49442" y="1924902"/>
                  <a:pt x="64008" y="1929384"/>
                </a:cubicBezTo>
                <a:cubicBezTo>
                  <a:pt x="90388" y="1937501"/>
                  <a:pt x="118872" y="1935480"/>
                  <a:pt x="146304" y="1938528"/>
                </a:cubicBezTo>
                <a:cubicBezTo>
                  <a:pt x="283573" y="2041480"/>
                  <a:pt x="144553" y="1947473"/>
                  <a:pt x="548640" y="1993392"/>
                </a:cubicBezTo>
                <a:cubicBezTo>
                  <a:pt x="569386" y="1995749"/>
                  <a:pt x="594562" y="2020925"/>
                  <a:pt x="612648" y="2029968"/>
                </a:cubicBezTo>
                <a:cubicBezTo>
                  <a:pt x="668752" y="2058020"/>
                  <a:pt x="696496" y="2054611"/>
                  <a:pt x="768096" y="2066544"/>
                </a:cubicBezTo>
                <a:cubicBezTo>
                  <a:pt x="1327252" y="2045835"/>
                  <a:pt x="638464" y="2066544"/>
                  <a:pt x="1444752" y="2066544"/>
                </a:cubicBezTo>
                <a:cubicBezTo>
                  <a:pt x="1588040" y="2066544"/>
                  <a:pt x="1731264" y="2060448"/>
                  <a:pt x="1874520" y="2057400"/>
                </a:cubicBezTo>
                <a:cubicBezTo>
                  <a:pt x="1877568" y="2048256"/>
                  <a:pt x="1877643" y="2037494"/>
                  <a:pt x="1883664" y="2029968"/>
                </a:cubicBezTo>
                <a:cubicBezTo>
                  <a:pt x="1890529" y="2021386"/>
                  <a:pt x="1902653" y="2018715"/>
                  <a:pt x="1911096" y="2011680"/>
                </a:cubicBezTo>
                <a:cubicBezTo>
                  <a:pt x="1921030" y="2003401"/>
                  <a:pt x="1930112" y="1994066"/>
                  <a:pt x="1938528" y="1984248"/>
                </a:cubicBezTo>
                <a:cubicBezTo>
                  <a:pt x="1962564" y="1956206"/>
                  <a:pt x="1978274" y="1921995"/>
                  <a:pt x="2011680" y="1901952"/>
                </a:cubicBezTo>
                <a:cubicBezTo>
                  <a:pt x="2025007" y="1893956"/>
                  <a:pt x="2042160" y="1895856"/>
                  <a:pt x="2057400" y="1892808"/>
                </a:cubicBezTo>
                <a:cubicBezTo>
                  <a:pt x="2066646" y="1878938"/>
                  <a:pt x="2084832" y="1856873"/>
                  <a:pt x="2084832" y="1837944"/>
                </a:cubicBezTo>
                <a:cubicBezTo>
                  <a:pt x="2084832" y="1435596"/>
                  <a:pt x="2081237" y="1033245"/>
                  <a:pt x="2075688" y="630936"/>
                </a:cubicBezTo>
                <a:cubicBezTo>
                  <a:pt x="2075140" y="591199"/>
                  <a:pt x="2070933" y="551562"/>
                  <a:pt x="2066544" y="512064"/>
                </a:cubicBezTo>
                <a:cubicBezTo>
                  <a:pt x="2064828" y="496617"/>
                  <a:pt x="2071511" y="472857"/>
                  <a:pt x="2057400" y="466344"/>
                </a:cubicBezTo>
                <a:cubicBezTo>
                  <a:pt x="2024075" y="450963"/>
                  <a:pt x="1984209" y="460680"/>
                  <a:pt x="1947672" y="457200"/>
                </a:cubicBezTo>
                <a:lnTo>
                  <a:pt x="1673352" y="429768"/>
                </a:lnTo>
                <a:cubicBezTo>
                  <a:pt x="1655064" y="405384"/>
                  <a:pt x="1624466" y="386504"/>
                  <a:pt x="1618488" y="356616"/>
                </a:cubicBezTo>
                <a:cubicBezTo>
                  <a:pt x="1617526" y="351806"/>
                  <a:pt x="1604504" y="282929"/>
                  <a:pt x="1600200" y="274320"/>
                </a:cubicBezTo>
                <a:cubicBezTo>
                  <a:pt x="1590370" y="254661"/>
                  <a:pt x="1584476" y="226407"/>
                  <a:pt x="1563624" y="219456"/>
                </a:cubicBezTo>
                <a:cubicBezTo>
                  <a:pt x="1535494" y="210079"/>
                  <a:pt x="1522994" y="204653"/>
                  <a:pt x="1490472" y="201168"/>
                </a:cubicBezTo>
                <a:cubicBezTo>
                  <a:pt x="1420504" y="193671"/>
                  <a:pt x="1350264" y="188976"/>
                  <a:pt x="1280160" y="182880"/>
                </a:cubicBezTo>
                <a:cubicBezTo>
                  <a:pt x="1271016" y="176784"/>
                  <a:pt x="1262558" y="169507"/>
                  <a:pt x="1252728" y="164592"/>
                </a:cubicBezTo>
                <a:cubicBezTo>
                  <a:pt x="1177012" y="126734"/>
                  <a:pt x="1276480" y="189571"/>
                  <a:pt x="1197864" y="137160"/>
                </a:cubicBezTo>
                <a:cubicBezTo>
                  <a:pt x="1191768" y="128016"/>
                  <a:pt x="1188158" y="116593"/>
                  <a:pt x="1179576" y="109728"/>
                </a:cubicBezTo>
                <a:cubicBezTo>
                  <a:pt x="1172050" y="103707"/>
                  <a:pt x="1161752" y="101353"/>
                  <a:pt x="1152144" y="100584"/>
                </a:cubicBezTo>
                <a:cubicBezTo>
                  <a:pt x="1085233" y="95231"/>
                  <a:pt x="1018032" y="94488"/>
                  <a:pt x="950976" y="91440"/>
                </a:cubicBezTo>
                <a:cubicBezTo>
                  <a:pt x="923544" y="88392"/>
                  <a:pt x="894307" y="92547"/>
                  <a:pt x="868680" y="82296"/>
                </a:cubicBezTo>
                <a:cubicBezTo>
                  <a:pt x="859731" y="78716"/>
                  <a:pt x="865557" y="62390"/>
                  <a:pt x="859536" y="54864"/>
                </a:cubicBezTo>
                <a:cubicBezTo>
                  <a:pt x="852671" y="46282"/>
                  <a:pt x="841934" y="41491"/>
                  <a:pt x="832104" y="36576"/>
                </a:cubicBezTo>
                <a:cubicBezTo>
                  <a:pt x="819885" y="30466"/>
                  <a:pt x="778643" y="20632"/>
                  <a:pt x="768096" y="18288"/>
                </a:cubicBezTo>
                <a:cubicBezTo>
                  <a:pt x="719961" y="7591"/>
                  <a:pt x="711803" y="7634"/>
                  <a:pt x="658368" y="0"/>
                </a:cubicBezTo>
                <a:cubicBezTo>
                  <a:pt x="615878" y="10622"/>
                  <a:pt x="665988" y="10668"/>
                  <a:pt x="649224" y="18288"/>
                </a:cubicBezTo>
                <a:close/>
              </a:path>
            </a:pathLst>
          </a:custGeom>
          <a:solidFill>
            <a:schemeClr val="bg2">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nb-NO">
              <a:latin typeface="Times New Roman" charset="0"/>
            </a:endParaRPr>
          </a:p>
        </p:txBody>
      </p:sp>
      <p:sp>
        <p:nvSpPr>
          <p:cNvPr id="14" name="Tittel 1"/>
          <p:cNvSpPr txBox="1">
            <a:spLocks/>
          </p:cNvSpPr>
          <p:nvPr/>
        </p:nvSpPr>
        <p:spPr bwMode="auto">
          <a:xfrm>
            <a:off x="711201" y="714375"/>
            <a:ext cx="6337300" cy="642938"/>
          </a:xfrm>
          <a:prstGeom prst="rect">
            <a:avLst/>
          </a:prstGeom>
          <a:noFill/>
          <a:ln w="12700">
            <a:noFill/>
            <a:miter lim="800000"/>
            <a:headEnd/>
            <a:tailEnd/>
          </a:ln>
          <a:effectLst/>
        </p:spPr>
        <p:txBody>
          <a:bodyPr lIns="90488" tIns="44450" rIns="90488" bIns="44450" anchor="b"/>
          <a:lstStyle/>
          <a:p>
            <a:pPr>
              <a:defRPr/>
            </a:pPr>
            <a:r>
              <a:rPr lang="nb-NO" sz="3200" b="1" kern="0" dirty="0">
                <a:solidFill>
                  <a:srgbClr val="FF0000"/>
                </a:solidFill>
                <a:latin typeface="+mj-lt"/>
                <a:ea typeface="+mj-ea"/>
                <a:cs typeface="+mj-cs"/>
              </a:rPr>
              <a:t>Journalføringsplikten</a:t>
            </a:r>
          </a:p>
        </p:txBody>
      </p:sp>
      <p:grpSp>
        <p:nvGrpSpPr>
          <p:cNvPr id="6150" name="Gruppe 17"/>
          <p:cNvGrpSpPr>
            <a:grpSpLocks/>
          </p:cNvGrpSpPr>
          <p:nvPr/>
        </p:nvGrpSpPr>
        <p:grpSpPr bwMode="auto">
          <a:xfrm>
            <a:off x="8159751" y="142875"/>
            <a:ext cx="3937000" cy="1658938"/>
            <a:chOff x="5214942" y="142852"/>
            <a:chExt cx="3857652" cy="2643206"/>
          </a:xfrm>
        </p:grpSpPr>
        <p:grpSp>
          <p:nvGrpSpPr>
            <p:cNvPr id="6151" name="Gruppe 14"/>
            <p:cNvGrpSpPr>
              <a:grpSpLocks/>
            </p:cNvGrpSpPr>
            <p:nvPr/>
          </p:nvGrpSpPr>
          <p:grpSpPr bwMode="auto">
            <a:xfrm>
              <a:off x="5214942" y="142852"/>
              <a:ext cx="3857652" cy="2643206"/>
              <a:chOff x="5214942" y="142852"/>
              <a:chExt cx="3857652" cy="2643206"/>
            </a:xfrm>
          </p:grpSpPr>
          <p:sp>
            <p:nvSpPr>
              <p:cNvPr id="10" name="Ellipse 2"/>
              <p:cNvSpPr/>
              <p:nvPr/>
            </p:nvSpPr>
            <p:spPr bwMode="auto">
              <a:xfrm>
                <a:off x="5214942" y="142852"/>
                <a:ext cx="3857652" cy="2643206"/>
              </a:xfrm>
              <a:prstGeom prst="ellips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lstStyle/>
              <a:p>
                <a:pPr>
                  <a:defRPr/>
                </a:pPr>
                <a:endParaRPr lang="nb-NO">
                  <a:latin typeface="Times New Roman" charset="0"/>
                </a:endParaRPr>
              </a:p>
            </p:txBody>
          </p:sp>
          <p:sp>
            <p:nvSpPr>
              <p:cNvPr id="6155" name="Ellipse 10"/>
              <p:cNvSpPr>
                <a:spLocks noChangeArrowheads="1"/>
              </p:cNvSpPr>
              <p:nvPr/>
            </p:nvSpPr>
            <p:spPr bwMode="auto">
              <a:xfrm>
                <a:off x="6119823" y="756453"/>
                <a:ext cx="2428892" cy="1604804"/>
              </a:xfrm>
              <a:prstGeom prst="ellipse">
                <a:avLst/>
              </a:prstGeom>
              <a:solidFill>
                <a:srgbClr val="FF0000"/>
              </a:solidFill>
              <a:ln w="12700" algn="ctr">
                <a:solidFill>
                  <a:schemeClr val="tx1"/>
                </a:solidFill>
                <a:round/>
                <a:headEnd/>
                <a:tailEnd/>
              </a:ln>
            </p:spPr>
            <p:txBody>
              <a:bodyPr/>
              <a:lstStyle/>
              <a:p>
                <a:endParaRPr lang="nb-NO"/>
              </a:p>
            </p:txBody>
          </p:sp>
          <p:sp>
            <p:nvSpPr>
              <p:cNvPr id="6156" name="TekstSylinder 6"/>
              <p:cNvSpPr txBox="1">
                <a:spLocks noChangeArrowheads="1"/>
              </p:cNvSpPr>
              <p:nvPr/>
            </p:nvSpPr>
            <p:spPr bwMode="auto">
              <a:xfrm>
                <a:off x="5715008" y="428605"/>
                <a:ext cx="1643074" cy="490385"/>
              </a:xfrm>
              <a:prstGeom prst="rect">
                <a:avLst/>
              </a:prstGeom>
              <a:noFill/>
              <a:ln w="9525">
                <a:noFill/>
                <a:miter lim="800000"/>
                <a:headEnd/>
                <a:tailEnd/>
              </a:ln>
            </p:spPr>
            <p:txBody>
              <a:bodyPr>
                <a:spAutoFit/>
              </a:bodyPr>
              <a:lstStyle/>
              <a:p>
                <a:r>
                  <a:rPr lang="nb-NO" sz="1400"/>
                  <a:t>Arkiveringsplikt</a:t>
                </a:r>
              </a:p>
            </p:txBody>
          </p:sp>
          <p:sp>
            <p:nvSpPr>
              <p:cNvPr id="6157" name="TekstSylinder 7"/>
              <p:cNvSpPr txBox="1">
                <a:spLocks noChangeArrowheads="1"/>
              </p:cNvSpPr>
              <p:nvPr/>
            </p:nvSpPr>
            <p:spPr bwMode="auto">
              <a:xfrm>
                <a:off x="6500826" y="1763900"/>
                <a:ext cx="1571636" cy="490385"/>
              </a:xfrm>
              <a:prstGeom prst="rect">
                <a:avLst/>
              </a:prstGeom>
              <a:noFill/>
              <a:ln w="9525">
                <a:noFill/>
                <a:miter lim="800000"/>
                <a:headEnd/>
                <a:tailEnd/>
              </a:ln>
            </p:spPr>
            <p:txBody>
              <a:bodyPr>
                <a:spAutoFit/>
              </a:bodyPr>
              <a:lstStyle/>
              <a:p>
                <a:r>
                  <a:rPr lang="nb-NO" sz="1400"/>
                  <a:t>Journalføringsplikt</a:t>
                </a:r>
              </a:p>
            </p:txBody>
          </p:sp>
        </p:grpSp>
        <p:sp>
          <p:nvSpPr>
            <p:cNvPr id="16" name="Frihåndsform 15"/>
            <p:cNvSpPr/>
            <p:nvPr/>
          </p:nvSpPr>
          <p:spPr bwMode="auto">
            <a:xfrm>
              <a:off x="7310457" y="436542"/>
              <a:ext cx="1390660" cy="1365259"/>
            </a:xfrm>
            <a:custGeom>
              <a:avLst/>
              <a:gdLst>
                <a:gd name="connsiteX0" fmla="*/ 649224 w 2084832"/>
                <a:gd name="connsiteY0" fmla="*/ 18288 h 2066544"/>
                <a:gd name="connsiteX1" fmla="*/ 557784 w 2084832"/>
                <a:gd name="connsiteY1" fmla="*/ 45720 h 2066544"/>
                <a:gd name="connsiteX2" fmla="*/ 530352 w 2084832"/>
                <a:gd name="connsiteY2" fmla="*/ 109728 h 2066544"/>
                <a:gd name="connsiteX3" fmla="*/ 484632 w 2084832"/>
                <a:gd name="connsiteY3" fmla="*/ 164592 h 2066544"/>
                <a:gd name="connsiteX4" fmla="*/ 448056 w 2084832"/>
                <a:gd name="connsiteY4" fmla="*/ 219456 h 2066544"/>
                <a:gd name="connsiteX5" fmla="*/ 384048 w 2084832"/>
                <a:gd name="connsiteY5" fmla="*/ 338328 h 2066544"/>
                <a:gd name="connsiteX6" fmla="*/ 338328 w 2084832"/>
                <a:gd name="connsiteY6" fmla="*/ 420624 h 2066544"/>
                <a:gd name="connsiteX7" fmla="*/ 310896 w 2084832"/>
                <a:gd name="connsiteY7" fmla="*/ 457200 h 2066544"/>
                <a:gd name="connsiteX8" fmla="*/ 292608 w 2084832"/>
                <a:gd name="connsiteY8" fmla="*/ 493776 h 2066544"/>
                <a:gd name="connsiteX9" fmla="*/ 256032 w 2084832"/>
                <a:gd name="connsiteY9" fmla="*/ 548640 h 2066544"/>
                <a:gd name="connsiteX10" fmla="*/ 246888 w 2084832"/>
                <a:gd name="connsiteY10" fmla="*/ 576072 h 2066544"/>
                <a:gd name="connsiteX11" fmla="*/ 210312 w 2084832"/>
                <a:gd name="connsiteY11" fmla="*/ 630936 h 2066544"/>
                <a:gd name="connsiteX12" fmla="*/ 192024 w 2084832"/>
                <a:gd name="connsiteY12" fmla="*/ 658368 h 2066544"/>
                <a:gd name="connsiteX13" fmla="*/ 173736 w 2084832"/>
                <a:gd name="connsiteY13" fmla="*/ 694944 h 2066544"/>
                <a:gd name="connsiteX14" fmla="*/ 146304 w 2084832"/>
                <a:gd name="connsiteY14" fmla="*/ 777240 h 2066544"/>
                <a:gd name="connsiteX15" fmla="*/ 128016 w 2084832"/>
                <a:gd name="connsiteY15" fmla="*/ 850392 h 2066544"/>
                <a:gd name="connsiteX16" fmla="*/ 82296 w 2084832"/>
                <a:gd name="connsiteY16" fmla="*/ 923544 h 2066544"/>
                <a:gd name="connsiteX17" fmla="*/ 54864 w 2084832"/>
                <a:gd name="connsiteY17" fmla="*/ 960120 h 2066544"/>
                <a:gd name="connsiteX18" fmla="*/ 36576 w 2084832"/>
                <a:gd name="connsiteY18" fmla="*/ 996696 h 2066544"/>
                <a:gd name="connsiteX19" fmla="*/ 27432 w 2084832"/>
                <a:gd name="connsiteY19" fmla="*/ 1051560 h 2066544"/>
                <a:gd name="connsiteX20" fmla="*/ 0 w 2084832"/>
                <a:gd name="connsiteY20" fmla="*/ 1088136 h 2066544"/>
                <a:gd name="connsiteX21" fmla="*/ 27432 w 2084832"/>
                <a:gd name="connsiteY21" fmla="*/ 1901952 h 2066544"/>
                <a:gd name="connsiteX22" fmla="*/ 64008 w 2084832"/>
                <a:gd name="connsiteY22" fmla="*/ 1929384 h 2066544"/>
                <a:gd name="connsiteX23" fmla="*/ 146304 w 2084832"/>
                <a:gd name="connsiteY23" fmla="*/ 1938528 h 2066544"/>
                <a:gd name="connsiteX24" fmla="*/ 548640 w 2084832"/>
                <a:gd name="connsiteY24" fmla="*/ 1993392 h 2066544"/>
                <a:gd name="connsiteX25" fmla="*/ 612648 w 2084832"/>
                <a:gd name="connsiteY25" fmla="*/ 2029968 h 2066544"/>
                <a:gd name="connsiteX26" fmla="*/ 768096 w 2084832"/>
                <a:gd name="connsiteY26" fmla="*/ 2066544 h 2066544"/>
                <a:gd name="connsiteX27" fmla="*/ 1444752 w 2084832"/>
                <a:gd name="connsiteY27" fmla="*/ 2066544 h 2066544"/>
                <a:gd name="connsiteX28" fmla="*/ 1874520 w 2084832"/>
                <a:gd name="connsiteY28" fmla="*/ 2057400 h 2066544"/>
                <a:gd name="connsiteX29" fmla="*/ 1883664 w 2084832"/>
                <a:gd name="connsiteY29" fmla="*/ 2029968 h 2066544"/>
                <a:gd name="connsiteX30" fmla="*/ 1911096 w 2084832"/>
                <a:gd name="connsiteY30" fmla="*/ 2011680 h 2066544"/>
                <a:gd name="connsiteX31" fmla="*/ 1938528 w 2084832"/>
                <a:gd name="connsiteY31" fmla="*/ 1984248 h 2066544"/>
                <a:gd name="connsiteX32" fmla="*/ 2011680 w 2084832"/>
                <a:gd name="connsiteY32" fmla="*/ 1901952 h 2066544"/>
                <a:gd name="connsiteX33" fmla="*/ 2057400 w 2084832"/>
                <a:gd name="connsiteY33" fmla="*/ 1892808 h 2066544"/>
                <a:gd name="connsiteX34" fmla="*/ 2084832 w 2084832"/>
                <a:gd name="connsiteY34" fmla="*/ 1837944 h 2066544"/>
                <a:gd name="connsiteX35" fmla="*/ 2075688 w 2084832"/>
                <a:gd name="connsiteY35" fmla="*/ 630936 h 2066544"/>
                <a:gd name="connsiteX36" fmla="*/ 2066544 w 2084832"/>
                <a:gd name="connsiteY36" fmla="*/ 512064 h 2066544"/>
                <a:gd name="connsiteX37" fmla="*/ 2057400 w 2084832"/>
                <a:gd name="connsiteY37" fmla="*/ 466344 h 2066544"/>
                <a:gd name="connsiteX38" fmla="*/ 1947672 w 2084832"/>
                <a:gd name="connsiteY38" fmla="*/ 457200 h 2066544"/>
                <a:gd name="connsiteX39" fmla="*/ 1673352 w 2084832"/>
                <a:gd name="connsiteY39" fmla="*/ 429768 h 2066544"/>
                <a:gd name="connsiteX40" fmla="*/ 1618488 w 2084832"/>
                <a:gd name="connsiteY40" fmla="*/ 356616 h 2066544"/>
                <a:gd name="connsiteX41" fmla="*/ 1600200 w 2084832"/>
                <a:gd name="connsiteY41" fmla="*/ 274320 h 2066544"/>
                <a:gd name="connsiteX42" fmla="*/ 1563624 w 2084832"/>
                <a:gd name="connsiteY42" fmla="*/ 219456 h 2066544"/>
                <a:gd name="connsiteX43" fmla="*/ 1490472 w 2084832"/>
                <a:gd name="connsiteY43" fmla="*/ 201168 h 2066544"/>
                <a:gd name="connsiteX44" fmla="*/ 1280160 w 2084832"/>
                <a:gd name="connsiteY44" fmla="*/ 182880 h 2066544"/>
                <a:gd name="connsiteX45" fmla="*/ 1252728 w 2084832"/>
                <a:gd name="connsiteY45" fmla="*/ 164592 h 2066544"/>
                <a:gd name="connsiteX46" fmla="*/ 1197864 w 2084832"/>
                <a:gd name="connsiteY46" fmla="*/ 137160 h 2066544"/>
                <a:gd name="connsiteX47" fmla="*/ 1179576 w 2084832"/>
                <a:gd name="connsiteY47" fmla="*/ 109728 h 2066544"/>
                <a:gd name="connsiteX48" fmla="*/ 1152144 w 2084832"/>
                <a:gd name="connsiteY48" fmla="*/ 100584 h 2066544"/>
                <a:gd name="connsiteX49" fmla="*/ 950976 w 2084832"/>
                <a:gd name="connsiteY49" fmla="*/ 91440 h 2066544"/>
                <a:gd name="connsiteX50" fmla="*/ 868680 w 2084832"/>
                <a:gd name="connsiteY50" fmla="*/ 82296 h 2066544"/>
                <a:gd name="connsiteX51" fmla="*/ 859536 w 2084832"/>
                <a:gd name="connsiteY51" fmla="*/ 54864 h 2066544"/>
                <a:gd name="connsiteX52" fmla="*/ 832104 w 2084832"/>
                <a:gd name="connsiteY52" fmla="*/ 36576 h 2066544"/>
                <a:gd name="connsiteX53" fmla="*/ 768096 w 2084832"/>
                <a:gd name="connsiteY53" fmla="*/ 18288 h 2066544"/>
                <a:gd name="connsiteX54" fmla="*/ 658368 w 2084832"/>
                <a:gd name="connsiteY54" fmla="*/ 0 h 2066544"/>
                <a:gd name="connsiteX55" fmla="*/ 649224 w 2084832"/>
                <a:gd name="connsiteY55" fmla="*/ 18288 h 206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84832" h="2066544">
                  <a:moveTo>
                    <a:pt x="649224" y="18288"/>
                  </a:moveTo>
                  <a:cubicBezTo>
                    <a:pt x="632460" y="25908"/>
                    <a:pt x="586247" y="31489"/>
                    <a:pt x="557784" y="45720"/>
                  </a:cubicBezTo>
                  <a:cubicBezTo>
                    <a:pt x="536914" y="56155"/>
                    <a:pt x="537142" y="93885"/>
                    <a:pt x="530352" y="109728"/>
                  </a:cubicBezTo>
                  <a:cubicBezTo>
                    <a:pt x="516985" y="140918"/>
                    <a:pt x="505604" y="137628"/>
                    <a:pt x="484632" y="164592"/>
                  </a:cubicBezTo>
                  <a:cubicBezTo>
                    <a:pt x="471138" y="181942"/>
                    <a:pt x="460248" y="201168"/>
                    <a:pt x="448056" y="219456"/>
                  </a:cubicBezTo>
                  <a:cubicBezTo>
                    <a:pt x="425023" y="311587"/>
                    <a:pt x="461342" y="183740"/>
                    <a:pt x="384048" y="338328"/>
                  </a:cubicBezTo>
                  <a:cubicBezTo>
                    <a:pt x="366618" y="373188"/>
                    <a:pt x="361291" y="386179"/>
                    <a:pt x="338328" y="420624"/>
                  </a:cubicBezTo>
                  <a:cubicBezTo>
                    <a:pt x="329874" y="433304"/>
                    <a:pt x="318973" y="444277"/>
                    <a:pt x="310896" y="457200"/>
                  </a:cubicBezTo>
                  <a:cubicBezTo>
                    <a:pt x="303672" y="468759"/>
                    <a:pt x="299621" y="482087"/>
                    <a:pt x="292608" y="493776"/>
                  </a:cubicBezTo>
                  <a:cubicBezTo>
                    <a:pt x="281300" y="512623"/>
                    <a:pt x="262983" y="527788"/>
                    <a:pt x="256032" y="548640"/>
                  </a:cubicBezTo>
                  <a:cubicBezTo>
                    <a:pt x="252984" y="557784"/>
                    <a:pt x="251569" y="567646"/>
                    <a:pt x="246888" y="576072"/>
                  </a:cubicBezTo>
                  <a:cubicBezTo>
                    <a:pt x="236214" y="595285"/>
                    <a:pt x="222504" y="612648"/>
                    <a:pt x="210312" y="630936"/>
                  </a:cubicBezTo>
                  <a:cubicBezTo>
                    <a:pt x="204216" y="640080"/>
                    <a:pt x="196939" y="648538"/>
                    <a:pt x="192024" y="658368"/>
                  </a:cubicBezTo>
                  <a:lnTo>
                    <a:pt x="173736" y="694944"/>
                  </a:lnTo>
                  <a:cubicBezTo>
                    <a:pt x="147531" y="825971"/>
                    <a:pt x="184162" y="663667"/>
                    <a:pt x="146304" y="777240"/>
                  </a:cubicBezTo>
                  <a:cubicBezTo>
                    <a:pt x="138356" y="801085"/>
                    <a:pt x="140948" y="828839"/>
                    <a:pt x="128016" y="850392"/>
                  </a:cubicBezTo>
                  <a:cubicBezTo>
                    <a:pt x="111999" y="877086"/>
                    <a:pt x="99888" y="898916"/>
                    <a:pt x="82296" y="923544"/>
                  </a:cubicBezTo>
                  <a:cubicBezTo>
                    <a:pt x="73438" y="935945"/>
                    <a:pt x="62941" y="947197"/>
                    <a:pt x="54864" y="960120"/>
                  </a:cubicBezTo>
                  <a:cubicBezTo>
                    <a:pt x="47640" y="971679"/>
                    <a:pt x="42672" y="984504"/>
                    <a:pt x="36576" y="996696"/>
                  </a:cubicBezTo>
                  <a:cubicBezTo>
                    <a:pt x="33528" y="1014984"/>
                    <a:pt x="34318" y="1034346"/>
                    <a:pt x="27432" y="1051560"/>
                  </a:cubicBezTo>
                  <a:cubicBezTo>
                    <a:pt x="21772" y="1065710"/>
                    <a:pt x="0" y="1072896"/>
                    <a:pt x="0" y="1088136"/>
                  </a:cubicBezTo>
                  <a:cubicBezTo>
                    <a:pt x="0" y="1359562"/>
                    <a:pt x="6840" y="1631308"/>
                    <a:pt x="27432" y="1901952"/>
                  </a:cubicBezTo>
                  <a:cubicBezTo>
                    <a:pt x="28588" y="1917148"/>
                    <a:pt x="49442" y="1924902"/>
                    <a:pt x="64008" y="1929384"/>
                  </a:cubicBezTo>
                  <a:cubicBezTo>
                    <a:pt x="90388" y="1937501"/>
                    <a:pt x="118872" y="1935480"/>
                    <a:pt x="146304" y="1938528"/>
                  </a:cubicBezTo>
                  <a:cubicBezTo>
                    <a:pt x="283573" y="2041480"/>
                    <a:pt x="144553" y="1947473"/>
                    <a:pt x="548640" y="1993392"/>
                  </a:cubicBezTo>
                  <a:cubicBezTo>
                    <a:pt x="569386" y="1995749"/>
                    <a:pt x="594562" y="2020925"/>
                    <a:pt x="612648" y="2029968"/>
                  </a:cubicBezTo>
                  <a:cubicBezTo>
                    <a:pt x="668752" y="2058020"/>
                    <a:pt x="696496" y="2054611"/>
                    <a:pt x="768096" y="2066544"/>
                  </a:cubicBezTo>
                  <a:cubicBezTo>
                    <a:pt x="1327252" y="2045835"/>
                    <a:pt x="638464" y="2066544"/>
                    <a:pt x="1444752" y="2066544"/>
                  </a:cubicBezTo>
                  <a:cubicBezTo>
                    <a:pt x="1588040" y="2066544"/>
                    <a:pt x="1731264" y="2060448"/>
                    <a:pt x="1874520" y="2057400"/>
                  </a:cubicBezTo>
                  <a:cubicBezTo>
                    <a:pt x="1877568" y="2048256"/>
                    <a:pt x="1877643" y="2037494"/>
                    <a:pt x="1883664" y="2029968"/>
                  </a:cubicBezTo>
                  <a:cubicBezTo>
                    <a:pt x="1890529" y="2021386"/>
                    <a:pt x="1902653" y="2018715"/>
                    <a:pt x="1911096" y="2011680"/>
                  </a:cubicBezTo>
                  <a:cubicBezTo>
                    <a:pt x="1921030" y="2003401"/>
                    <a:pt x="1930112" y="1994066"/>
                    <a:pt x="1938528" y="1984248"/>
                  </a:cubicBezTo>
                  <a:cubicBezTo>
                    <a:pt x="1962564" y="1956206"/>
                    <a:pt x="1978274" y="1921995"/>
                    <a:pt x="2011680" y="1901952"/>
                  </a:cubicBezTo>
                  <a:cubicBezTo>
                    <a:pt x="2025007" y="1893956"/>
                    <a:pt x="2042160" y="1895856"/>
                    <a:pt x="2057400" y="1892808"/>
                  </a:cubicBezTo>
                  <a:cubicBezTo>
                    <a:pt x="2066646" y="1878938"/>
                    <a:pt x="2084832" y="1856873"/>
                    <a:pt x="2084832" y="1837944"/>
                  </a:cubicBezTo>
                  <a:cubicBezTo>
                    <a:pt x="2084832" y="1435596"/>
                    <a:pt x="2081237" y="1033245"/>
                    <a:pt x="2075688" y="630936"/>
                  </a:cubicBezTo>
                  <a:cubicBezTo>
                    <a:pt x="2075140" y="591199"/>
                    <a:pt x="2070933" y="551562"/>
                    <a:pt x="2066544" y="512064"/>
                  </a:cubicBezTo>
                  <a:cubicBezTo>
                    <a:pt x="2064828" y="496617"/>
                    <a:pt x="2071511" y="472857"/>
                    <a:pt x="2057400" y="466344"/>
                  </a:cubicBezTo>
                  <a:cubicBezTo>
                    <a:pt x="2024075" y="450963"/>
                    <a:pt x="1984209" y="460680"/>
                    <a:pt x="1947672" y="457200"/>
                  </a:cubicBezTo>
                  <a:lnTo>
                    <a:pt x="1673352" y="429768"/>
                  </a:lnTo>
                  <a:cubicBezTo>
                    <a:pt x="1655064" y="405384"/>
                    <a:pt x="1624466" y="386504"/>
                    <a:pt x="1618488" y="356616"/>
                  </a:cubicBezTo>
                  <a:cubicBezTo>
                    <a:pt x="1617526" y="351806"/>
                    <a:pt x="1604504" y="282929"/>
                    <a:pt x="1600200" y="274320"/>
                  </a:cubicBezTo>
                  <a:cubicBezTo>
                    <a:pt x="1590370" y="254661"/>
                    <a:pt x="1584476" y="226407"/>
                    <a:pt x="1563624" y="219456"/>
                  </a:cubicBezTo>
                  <a:cubicBezTo>
                    <a:pt x="1535494" y="210079"/>
                    <a:pt x="1522994" y="204653"/>
                    <a:pt x="1490472" y="201168"/>
                  </a:cubicBezTo>
                  <a:cubicBezTo>
                    <a:pt x="1420504" y="193671"/>
                    <a:pt x="1350264" y="188976"/>
                    <a:pt x="1280160" y="182880"/>
                  </a:cubicBezTo>
                  <a:cubicBezTo>
                    <a:pt x="1271016" y="176784"/>
                    <a:pt x="1262558" y="169507"/>
                    <a:pt x="1252728" y="164592"/>
                  </a:cubicBezTo>
                  <a:cubicBezTo>
                    <a:pt x="1177012" y="126734"/>
                    <a:pt x="1276480" y="189571"/>
                    <a:pt x="1197864" y="137160"/>
                  </a:cubicBezTo>
                  <a:cubicBezTo>
                    <a:pt x="1191768" y="128016"/>
                    <a:pt x="1188158" y="116593"/>
                    <a:pt x="1179576" y="109728"/>
                  </a:cubicBezTo>
                  <a:cubicBezTo>
                    <a:pt x="1172050" y="103707"/>
                    <a:pt x="1161752" y="101353"/>
                    <a:pt x="1152144" y="100584"/>
                  </a:cubicBezTo>
                  <a:cubicBezTo>
                    <a:pt x="1085233" y="95231"/>
                    <a:pt x="1018032" y="94488"/>
                    <a:pt x="950976" y="91440"/>
                  </a:cubicBezTo>
                  <a:cubicBezTo>
                    <a:pt x="923544" y="88392"/>
                    <a:pt x="894307" y="92547"/>
                    <a:pt x="868680" y="82296"/>
                  </a:cubicBezTo>
                  <a:cubicBezTo>
                    <a:pt x="859731" y="78716"/>
                    <a:pt x="865557" y="62390"/>
                    <a:pt x="859536" y="54864"/>
                  </a:cubicBezTo>
                  <a:cubicBezTo>
                    <a:pt x="852671" y="46282"/>
                    <a:pt x="841934" y="41491"/>
                    <a:pt x="832104" y="36576"/>
                  </a:cubicBezTo>
                  <a:cubicBezTo>
                    <a:pt x="819885" y="30466"/>
                    <a:pt x="778643" y="20632"/>
                    <a:pt x="768096" y="18288"/>
                  </a:cubicBezTo>
                  <a:cubicBezTo>
                    <a:pt x="719961" y="7591"/>
                    <a:pt x="711803" y="7634"/>
                    <a:pt x="658368" y="0"/>
                  </a:cubicBezTo>
                  <a:cubicBezTo>
                    <a:pt x="615878" y="10622"/>
                    <a:pt x="665988" y="10668"/>
                    <a:pt x="649224" y="18288"/>
                  </a:cubicBezTo>
                  <a:close/>
                </a:path>
              </a:pathLst>
            </a:custGeom>
            <a:solidFill>
              <a:schemeClr val="bg2">
                <a:lumMod val="75000"/>
              </a:schemeClr>
            </a:solidFill>
            <a:ln w="12700" cap="flat" cmpd="sng" algn="ctr">
              <a:solidFill>
                <a:schemeClr val="tx1"/>
              </a:solidFill>
              <a:prstDash val="solid"/>
              <a:round/>
              <a:headEnd type="none" w="med" len="med"/>
              <a:tailEnd type="none" w="med" len="med"/>
            </a:ln>
            <a:effectLst/>
          </p:spPr>
          <p:txBody>
            <a:bodyPr/>
            <a:lstStyle/>
            <a:p>
              <a:pPr>
                <a:defRPr/>
              </a:pPr>
              <a:endParaRPr lang="nb-NO">
                <a:latin typeface="Times New Roman" charset="0"/>
              </a:endParaRPr>
            </a:p>
          </p:txBody>
        </p:sp>
        <p:sp>
          <p:nvSpPr>
            <p:cNvPr id="6153" name="TekstSylinder 16"/>
            <p:cNvSpPr txBox="1">
              <a:spLocks noChangeArrowheads="1"/>
            </p:cNvSpPr>
            <p:nvPr/>
          </p:nvSpPr>
          <p:spPr bwMode="auto">
            <a:xfrm>
              <a:off x="7429520" y="1071546"/>
              <a:ext cx="1428760" cy="490385"/>
            </a:xfrm>
            <a:prstGeom prst="rect">
              <a:avLst/>
            </a:prstGeom>
            <a:noFill/>
            <a:ln w="9525">
              <a:noFill/>
              <a:miter lim="800000"/>
              <a:headEnd/>
              <a:tailEnd/>
            </a:ln>
          </p:spPr>
          <p:txBody>
            <a:bodyPr>
              <a:spAutoFit/>
            </a:bodyPr>
            <a:lstStyle/>
            <a:p>
              <a:r>
                <a:rPr lang="nb-NO" sz="1400"/>
                <a:t>Bevaringsplikt</a:t>
              </a:r>
            </a:p>
          </p:txBody>
        </p:sp>
      </p:grpSp>
    </p:spTree>
    <p:extLst>
      <p:ext uri="{BB962C8B-B14F-4D97-AF65-F5344CB8AC3E}">
        <p14:creationId xmlns:p14="http://schemas.microsoft.com/office/powerpoint/2010/main" val="258078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198980"/>
            <a:ext cx="10972800" cy="1132114"/>
          </a:xfrm>
        </p:spPr>
        <p:txBody>
          <a:bodyPr>
            <a:normAutofit/>
          </a:bodyPr>
          <a:lstStyle/>
          <a:p>
            <a:r>
              <a:rPr lang="nb-NO" sz="2600" dirty="0"/>
              <a:t>Dette er journalføringsplikten </a:t>
            </a:r>
            <a:br>
              <a:rPr lang="nb-NO" sz="2600" dirty="0"/>
            </a:br>
            <a:r>
              <a:rPr lang="nb-NO" sz="2600" dirty="0"/>
              <a:t>(arkivforskriften § 10 </a:t>
            </a:r>
            <a:r>
              <a:rPr lang="nb-NO" sz="2600" dirty="0" err="1"/>
              <a:t>Opplysningar</a:t>
            </a:r>
            <a:r>
              <a:rPr lang="nb-NO" sz="2600" dirty="0"/>
              <a:t> i journalen)</a:t>
            </a:r>
          </a:p>
        </p:txBody>
      </p:sp>
      <p:sp>
        <p:nvSpPr>
          <p:cNvPr id="14" name="Rektangel 13"/>
          <p:cNvSpPr/>
          <p:nvPr/>
        </p:nvSpPr>
        <p:spPr>
          <a:xfrm>
            <a:off x="609600" y="1469680"/>
            <a:ext cx="10982325" cy="4247317"/>
          </a:xfrm>
          <a:prstGeom prst="rect">
            <a:avLst/>
          </a:prstGeom>
        </p:spPr>
        <p:txBody>
          <a:bodyPr wrap="square">
            <a:spAutoFit/>
          </a:bodyPr>
          <a:lstStyle/>
          <a:p>
            <a:r>
              <a:rPr lang="nn-NO" dirty="0"/>
              <a:t>Ved registrering av dokument i journalen skal </a:t>
            </a:r>
            <a:r>
              <a:rPr lang="nn-NO" dirty="0" err="1"/>
              <a:t>følgende</a:t>
            </a:r>
            <a:r>
              <a:rPr lang="nn-NO" dirty="0"/>
              <a:t> </a:t>
            </a:r>
            <a:r>
              <a:rPr lang="nn-NO" dirty="0" err="1"/>
              <a:t>opplysninger</a:t>
            </a:r>
            <a:r>
              <a:rPr lang="nn-NO" dirty="0"/>
              <a:t> være med:</a:t>
            </a:r>
          </a:p>
          <a:p>
            <a:endParaRPr lang="nn-NO" dirty="0"/>
          </a:p>
          <a:p>
            <a:pPr>
              <a:lnSpc>
                <a:spcPct val="150000"/>
              </a:lnSpc>
            </a:pPr>
            <a:r>
              <a:rPr lang="nn-NO" dirty="0"/>
              <a:t>a) journalføringsdato, </a:t>
            </a:r>
          </a:p>
          <a:p>
            <a:pPr>
              <a:lnSpc>
                <a:spcPct val="150000"/>
              </a:lnSpc>
            </a:pPr>
            <a:r>
              <a:rPr lang="nn-NO" dirty="0"/>
              <a:t>b) saks- og dokumentnummer (journalnummer i papirbaserte journalar), </a:t>
            </a:r>
          </a:p>
          <a:p>
            <a:pPr>
              <a:lnSpc>
                <a:spcPct val="150000"/>
              </a:lnSpc>
            </a:pPr>
            <a:r>
              <a:rPr lang="nn-NO" dirty="0"/>
              <a:t>c) namnet på sendaren eller mottakaren, </a:t>
            </a:r>
          </a:p>
          <a:p>
            <a:pPr>
              <a:lnSpc>
                <a:spcPct val="150000"/>
              </a:lnSpc>
            </a:pPr>
            <a:r>
              <a:rPr lang="nn-NO" dirty="0"/>
              <a:t>d) opplysningar om saka, innhaldet eller emnet, </a:t>
            </a:r>
          </a:p>
          <a:p>
            <a:pPr>
              <a:lnSpc>
                <a:spcPct val="150000"/>
              </a:lnSpc>
            </a:pPr>
            <a:r>
              <a:rPr lang="nn-NO" dirty="0"/>
              <a:t>e) dateringa på dokumentet, </a:t>
            </a:r>
          </a:p>
          <a:p>
            <a:pPr>
              <a:lnSpc>
                <a:spcPct val="150000"/>
              </a:lnSpc>
            </a:pPr>
            <a:r>
              <a:rPr lang="nn-NO" dirty="0"/>
              <a:t>f) klasse etter organets ordning for klassifikasjon, jf. § 5, </a:t>
            </a:r>
          </a:p>
          <a:p>
            <a:pPr>
              <a:lnSpc>
                <a:spcPct val="150000"/>
              </a:lnSpc>
            </a:pPr>
            <a:r>
              <a:rPr lang="nn-NO" dirty="0"/>
              <a:t>g) ekspedisjons- eller avskrivingsdato og </a:t>
            </a:r>
          </a:p>
          <a:p>
            <a:pPr>
              <a:lnSpc>
                <a:spcPct val="150000"/>
              </a:lnSpc>
            </a:pPr>
            <a:r>
              <a:rPr lang="nn-NO" dirty="0"/>
              <a:t>h) avskrivingsmåte. </a:t>
            </a:r>
          </a:p>
          <a:p>
            <a:endParaRPr lang="nn-NO"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575" y="122669"/>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ktangel 12">
            <a:extLst>
              <a:ext uri="{FF2B5EF4-FFF2-40B4-BE49-F238E27FC236}">
                <a16:creationId xmlns:a16="http://schemas.microsoft.com/office/drawing/2014/main" id="{E2137E2B-EAAB-CB48-EFE7-0FCFC246EA6C}"/>
              </a:ext>
            </a:extLst>
          </p:cNvPr>
          <p:cNvSpPr>
            <a:spLocks noChangeArrowheads="1"/>
          </p:cNvSpPr>
          <p:nvPr/>
        </p:nvSpPr>
        <p:spPr bwMode="auto">
          <a:xfrm rot="10800000" flipV="1">
            <a:off x="571500" y="5832683"/>
            <a:ext cx="11049000" cy="707886"/>
          </a:xfrm>
          <a:prstGeom prst="rect">
            <a:avLst/>
          </a:prstGeom>
          <a:noFill/>
          <a:ln w="9525">
            <a:noFill/>
            <a:miter lim="800000"/>
            <a:headEnd/>
            <a:tailEnd/>
          </a:ln>
        </p:spPr>
        <p:txBody>
          <a:bodyPr>
            <a:spAutoFit/>
          </a:bodyPr>
          <a:lstStyle/>
          <a:p>
            <a:r>
              <a:rPr lang="nb-NO" sz="2000" dirty="0">
                <a:solidFill>
                  <a:srgbClr val="FF0000"/>
                </a:solidFill>
              </a:rPr>
              <a:t>Dette er identifiseringskrav </a:t>
            </a:r>
          </a:p>
          <a:p>
            <a:r>
              <a:rPr lang="nb-NO" sz="2000" dirty="0">
                <a:solidFill>
                  <a:srgbClr val="FF0000"/>
                </a:solidFill>
              </a:rPr>
              <a:t>– ivaretakelse av behovet for å identifisere det enkelte dokument </a:t>
            </a:r>
            <a:r>
              <a:rPr lang="nb-NO" sz="2000" dirty="0" err="1">
                <a:solidFill>
                  <a:srgbClr val="FF0000"/>
                </a:solidFill>
              </a:rPr>
              <a:t>éntydig</a:t>
            </a:r>
            <a:endParaRPr lang="nb-NO" sz="2000" i="1" dirty="0">
              <a:solidFill>
                <a:srgbClr val="FF0000"/>
              </a:solidFill>
            </a:endParaRPr>
          </a:p>
        </p:txBody>
      </p:sp>
    </p:spTree>
    <p:extLst>
      <p:ext uri="{BB962C8B-B14F-4D97-AF65-F5344CB8AC3E}">
        <p14:creationId xmlns:p14="http://schemas.microsoft.com/office/powerpoint/2010/main" val="415144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a:xfrm>
            <a:off x="711200" y="252413"/>
            <a:ext cx="10668000" cy="914400"/>
          </a:xfrm>
        </p:spPr>
        <p:txBody>
          <a:bodyPr/>
          <a:lstStyle/>
          <a:p>
            <a:r>
              <a:rPr lang="nb-NO" dirty="0"/>
              <a:t>Hva omfattes av journalføringsplikten?</a:t>
            </a:r>
          </a:p>
        </p:txBody>
      </p:sp>
      <p:sp>
        <p:nvSpPr>
          <p:cNvPr id="8195" name="Plassholder for innhold 2"/>
          <p:cNvSpPr>
            <a:spLocks noGrp="1"/>
          </p:cNvSpPr>
          <p:nvPr>
            <p:ph idx="4294967295"/>
          </p:nvPr>
        </p:nvSpPr>
        <p:spPr>
          <a:xfrm>
            <a:off x="609600" y="1222661"/>
            <a:ext cx="11201400" cy="4199080"/>
          </a:xfrm>
          <a:prstGeom prst="rect">
            <a:avLst/>
          </a:prstGeom>
        </p:spPr>
        <p:txBody>
          <a:bodyPr>
            <a:normAutofit fontScale="92500"/>
          </a:bodyPr>
          <a:lstStyle/>
          <a:p>
            <a:pPr marL="0" indent="0">
              <a:buNone/>
            </a:pPr>
            <a:r>
              <a:rPr lang="nb-NO" i="0" dirty="0">
                <a:solidFill>
                  <a:srgbClr val="002060"/>
                </a:solidFill>
                <a:latin typeface="+mn-lt"/>
              </a:rPr>
              <a:t>Etter arkivforskriften § 9 er det journalføringsplikt</a:t>
            </a:r>
            <a:r>
              <a:rPr lang="en-US" i="0" dirty="0">
                <a:solidFill>
                  <a:srgbClr val="002060"/>
                </a:solidFill>
                <a:latin typeface="+mn-lt"/>
              </a:rPr>
              <a:t> for </a:t>
            </a:r>
            <a:r>
              <a:rPr lang="nb-NO" sz="2200" dirty="0">
                <a:solidFill>
                  <a:srgbClr val="002060"/>
                </a:solidFill>
                <a:latin typeface="+mn-lt"/>
              </a:rPr>
              <a:t>saksdokument for organet (jf </a:t>
            </a:r>
            <a:r>
              <a:rPr lang="nb-NO" sz="2200" dirty="0" err="1">
                <a:solidFill>
                  <a:srgbClr val="002060"/>
                </a:solidFill>
                <a:latin typeface="+mn-lt"/>
              </a:rPr>
              <a:t>offentleglova</a:t>
            </a:r>
            <a:r>
              <a:rPr lang="nb-NO" sz="2200" dirty="0">
                <a:solidFill>
                  <a:srgbClr val="002060"/>
                </a:solidFill>
                <a:latin typeface="+mn-lt"/>
              </a:rPr>
              <a:t> § 4):</a:t>
            </a:r>
          </a:p>
          <a:p>
            <a:pPr lvl="1" fontAlgn="t">
              <a:lnSpc>
                <a:spcPct val="160000"/>
              </a:lnSpc>
            </a:pPr>
            <a:r>
              <a:rPr lang="nb-NO" sz="2200" dirty="0">
                <a:solidFill>
                  <a:srgbClr val="002060"/>
                </a:solidFill>
                <a:latin typeface="+mn-lt"/>
              </a:rPr>
              <a:t>er kommet inn til eller sendt ut fra organet</a:t>
            </a:r>
          </a:p>
          <a:p>
            <a:pPr lvl="1" fontAlgn="t">
              <a:lnSpc>
                <a:spcPct val="160000"/>
              </a:lnSpc>
            </a:pPr>
            <a:r>
              <a:rPr lang="nb-NO" sz="2200" dirty="0">
                <a:solidFill>
                  <a:srgbClr val="002060"/>
                </a:solidFill>
                <a:latin typeface="+mn-lt"/>
              </a:rPr>
              <a:t>er gjenstand for saksbehandling og har verdi som dokumentasjon og</a:t>
            </a:r>
          </a:p>
          <a:p>
            <a:pPr lvl="1" fontAlgn="t">
              <a:lnSpc>
                <a:spcPct val="160000"/>
              </a:lnSpc>
            </a:pPr>
            <a:r>
              <a:rPr lang="nb-NO" sz="2200" dirty="0">
                <a:solidFill>
                  <a:srgbClr val="002060"/>
                </a:solidFill>
                <a:latin typeface="+mn-lt"/>
              </a:rPr>
              <a:t>ikke kommer inn under bestemmelsene om arkivbegrensning</a:t>
            </a:r>
          </a:p>
          <a:p>
            <a:pPr lvl="1" fontAlgn="t">
              <a:lnSpc>
                <a:spcPct val="160000"/>
              </a:lnSpc>
            </a:pPr>
            <a:r>
              <a:rPr lang="nb-NO" sz="2200" dirty="0">
                <a:solidFill>
                  <a:srgbClr val="002060"/>
                </a:solidFill>
              </a:rPr>
              <a:t>organinterne dokument etter </a:t>
            </a:r>
            <a:r>
              <a:rPr lang="nb-NO" sz="2200" dirty="0" err="1">
                <a:solidFill>
                  <a:srgbClr val="002060"/>
                </a:solidFill>
              </a:rPr>
              <a:t>offentleglova</a:t>
            </a:r>
            <a:r>
              <a:rPr lang="nb-NO" sz="2200" dirty="0">
                <a:solidFill>
                  <a:srgbClr val="002060"/>
                </a:solidFill>
              </a:rPr>
              <a:t> § 14 skal organet registrere i journalen så langt organet finn det tjenlig</a:t>
            </a:r>
            <a:endParaRPr lang="nb-NO" sz="2000" dirty="0">
              <a:solidFill>
                <a:srgbClr val="002060"/>
              </a:solidFill>
              <a:latin typeface="+mn-lt"/>
            </a:endParaRPr>
          </a:p>
          <a:p>
            <a:pPr marL="0" indent="0" fontAlgn="t">
              <a:lnSpc>
                <a:spcPct val="160000"/>
              </a:lnSpc>
              <a:buNone/>
            </a:pPr>
            <a:r>
              <a:rPr lang="nb-NO" sz="2000" dirty="0">
                <a:solidFill>
                  <a:srgbClr val="002060"/>
                </a:solidFill>
                <a:latin typeface="+mn-lt"/>
              </a:rPr>
              <a:t>Når alle disse kriteriene er oppfylt, er det plikt til å journalføre dokumentet.</a:t>
            </a:r>
          </a:p>
          <a:p>
            <a:pPr marL="0" indent="0" fontAlgn="t">
              <a:lnSpc>
                <a:spcPct val="160000"/>
              </a:lnSpc>
              <a:buNone/>
            </a:pPr>
            <a:r>
              <a:rPr lang="nb-NO" sz="2000" dirty="0"/>
              <a:t>For kommunal sektor er det noen spesifiserte dokumentasjonsplikter (</a:t>
            </a:r>
            <a:r>
              <a:rPr lang="nb-NO" sz="2000" dirty="0" err="1"/>
              <a:t>offl</a:t>
            </a:r>
            <a:r>
              <a:rPr lang="nb-NO" sz="2000" dirty="0"/>
              <a:t> § 16)</a:t>
            </a:r>
            <a:endParaRPr lang="nb-NO" sz="2000" dirty="0">
              <a:solidFill>
                <a:srgbClr val="002060"/>
              </a:solidFill>
              <a:latin typeface="+mn-lt"/>
            </a:endParaRPr>
          </a:p>
          <a:p>
            <a:pPr fontAlgn="t">
              <a:lnSpc>
                <a:spcPct val="160000"/>
              </a:lnSpc>
            </a:pPr>
            <a:endParaRPr lang="nb-NO" sz="2200" dirty="0">
              <a:latin typeface="+mn-lt"/>
            </a:endParaRPr>
          </a:p>
        </p:txBody>
      </p:sp>
      <p:sp>
        <p:nvSpPr>
          <p:cNvPr id="2" name="TekstSylinder 1">
            <a:extLst>
              <a:ext uri="{FF2B5EF4-FFF2-40B4-BE49-F238E27FC236}">
                <a16:creationId xmlns:a16="http://schemas.microsoft.com/office/drawing/2014/main" id="{39ACB02E-4C93-D310-6497-451F8FECF9FB}"/>
              </a:ext>
            </a:extLst>
          </p:cNvPr>
          <p:cNvSpPr txBox="1"/>
          <p:nvPr/>
        </p:nvSpPr>
        <p:spPr>
          <a:xfrm>
            <a:off x="609600" y="5615710"/>
            <a:ext cx="10215418" cy="707886"/>
          </a:xfrm>
          <a:prstGeom prst="rect">
            <a:avLst/>
          </a:prstGeom>
          <a:noFill/>
        </p:spPr>
        <p:txBody>
          <a:bodyPr wrap="square" rtlCol="0">
            <a:spAutoFit/>
          </a:bodyPr>
          <a:lstStyle/>
          <a:p>
            <a:r>
              <a:rPr lang="nb-NO" sz="2000" dirty="0">
                <a:solidFill>
                  <a:srgbClr val="FF0000"/>
                </a:solidFill>
              </a:rPr>
              <a:t>Dette er prosessorienterte krav.</a:t>
            </a:r>
          </a:p>
          <a:p>
            <a:r>
              <a:rPr lang="nb-NO" sz="2000" dirty="0">
                <a:solidFill>
                  <a:srgbClr val="FF0000"/>
                </a:solidFill>
              </a:rPr>
              <a:t>Men hvilken type dokumenter er det arkivplikter for?</a:t>
            </a:r>
            <a:endParaRPr lang="nb-NO" sz="2000" dirty="0">
              <a:solidFill>
                <a:srgbClr val="FF0000"/>
              </a:solidFill>
              <a:latin typeface="+mn-lt"/>
            </a:endParaRPr>
          </a:p>
        </p:txBody>
      </p:sp>
    </p:spTree>
    <p:extLst>
      <p:ext uri="{BB962C8B-B14F-4D97-AF65-F5344CB8AC3E}">
        <p14:creationId xmlns:p14="http://schemas.microsoft.com/office/powerpoint/2010/main" val="12630357"/>
      </p:ext>
    </p:extLst>
  </p:cSld>
  <p:clrMapOvr>
    <a:masterClrMapping/>
  </p:clrMapOvr>
</p:sld>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1316</Words>
  <Application>Microsoft Office PowerPoint</Application>
  <PresentationFormat>Widescreen</PresentationFormat>
  <Paragraphs>145</Paragraphs>
  <Slides>20</Slides>
  <Notes>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20</vt:i4>
      </vt:variant>
    </vt:vector>
  </HeadingPairs>
  <TitlesOfParts>
    <vt:vector size="25" baseType="lpstr">
      <vt:lpstr>Helvetica Neue</vt:lpstr>
      <vt:lpstr>Arial</vt:lpstr>
      <vt:lpstr>Calibri</vt:lpstr>
      <vt:lpstr>Times New Roman</vt:lpstr>
      <vt:lpstr>KS-profiltema</vt:lpstr>
      <vt:lpstr>Anne Mette Dørum, Spesialrådgiver KS </vt:lpstr>
      <vt:lpstr>Arkivlovutvalget</vt:lpstr>
      <vt:lpstr>Plikter til å dokumentere – as is  </vt:lpstr>
      <vt:lpstr>Arkivlovens formålsparagraf (§ 1)</vt:lpstr>
      <vt:lpstr>Hvilke arkivplikter har vi?  </vt:lpstr>
      <vt:lpstr>Arkiveringsplikten</vt:lpstr>
      <vt:lpstr>Christian VI (dansk/norsk konge 1730–1746)  – kjent for innføring av almueskole, bedre jusstudier, konfirmasjon og journalføring</vt:lpstr>
      <vt:lpstr>Dette er journalføringsplikten  (arkivforskriften § 10 Opplysningar i journalen)</vt:lpstr>
      <vt:lpstr>Hva omfattes av journalføringsplikten?</vt:lpstr>
      <vt:lpstr>Plikter til å dokumentere – to be  </vt:lpstr>
      <vt:lpstr>Forslag – Dokumentasjonsstrategi – ikke videreført i arkivlovforslaget</vt:lpstr>
      <vt:lpstr>Forslag: Plikt til å skape dokumentasjon</vt:lpstr>
      <vt:lpstr>Forslag til ny arkivlov: § 4 Arkivplikt for offentlege organ</vt:lpstr>
      <vt:lpstr>PowerPoint-presentasjon</vt:lpstr>
      <vt:lpstr>Bevaringsplikten – forslag til ny arkivlov § 9</vt:lpstr>
      <vt:lpstr>Plikter til å dokumentere sett i lys av sammenhengende digitale tjenester  på tvers av forvaltningsnivå  med innbygger i sentrum - to eksempler fra Skatteetaten </vt:lpstr>
      <vt:lpstr>Skatteetatens prosjekt fremtidens innkreving – dokumentasjonsplikter?</vt:lpstr>
      <vt:lpstr>PowerPoint-presentasjon</vt:lpstr>
      <vt:lpstr>Dokumentasjonsreisen – work in progress </vt:lpstr>
      <vt:lpstr>Takk for meg!</vt:lpstr>
    </vt:vector>
  </TitlesOfParts>
  <Company>Crop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anne.mette.dorum@ks.no</dc:creator>
  <cp:lastModifiedBy>dag wiese schartum</cp:lastModifiedBy>
  <cp:revision>109</cp:revision>
  <dcterms:created xsi:type="dcterms:W3CDTF">2014-12-02T12:21:04Z</dcterms:created>
  <dcterms:modified xsi:type="dcterms:W3CDTF">2023-03-14T19:56:10Z</dcterms:modified>
</cp:coreProperties>
</file>