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6" r:id="rId2"/>
    <p:sldId id="283" r:id="rId3"/>
    <p:sldId id="277" r:id="rId4"/>
    <p:sldId id="284" r:id="rId5"/>
    <p:sldId id="276" r:id="rId6"/>
    <p:sldId id="274" r:id="rId7"/>
    <p:sldId id="285" r:id="rId8"/>
  </p:sldIdLst>
  <p:sldSz cx="9144000" cy="6858000" type="screen4x3"/>
  <p:notesSz cx="6797675" cy="992663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99"/>
    <a:srgbClr val="FFFFCC"/>
    <a:srgbClr val="FFFF66"/>
    <a:srgbClr val="9900CC"/>
    <a:srgbClr val="00CC00"/>
    <a:srgbClr val="00CC99"/>
    <a:srgbClr val="66FF33"/>
    <a:srgbClr val="339933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66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3C5455D9-8C17-4C44-9E3E-6A93C923BE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FBF6D91-8759-48AB-AEDF-B8D2660D19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CCEFAF6-7A97-4917-9B7A-682E280B689A}" type="datetimeFigureOut">
              <a:rPr lang="nb-NO"/>
              <a:pPr>
                <a:defRPr/>
              </a:pPr>
              <a:t>14.03.2023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2341268-0B48-4651-92FE-9C3F240B77D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0CD3D7A-DD09-421A-A56A-5BD15D71BB5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EC5C14B-456D-45C2-A99A-3B9D152805A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24CAA5D7-8787-475B-8B91-6F750D14D9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029FB13-64D8-445A-B23C-7DB60198838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9D11B74-B0C1-4535-B041-52091FC43812}" type="datetimeFigureOut">
              <a:rPr lang="en-GB"/>
              <a:pPr>
                <a:defRPr/>
              </a:pPr>
              <a:t>14/03/2023</a:t>
            </a:fld>
            <a:endParaRPr lang="en-GB"/>
          </a:p>
        </p:txBody>
      </p:sp>
      <p:sp>
        <p:nvSpPr>
          <p:cNvPr id="4" name="Plassholder for lysbilde 3">
            <a:extLst>
              <a:ext uri="{FF2B5EF4-FFF2-40B4-BE49-F238E27FC236}">
                <a16:creationId xmlns:a16="http://schemas.microsoft.com/office/drawing/2014/main" id="{249ECA4F-286C-411D-BCF4-43A7DC6CCE6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Plassholder for notater 4">
            <a:extLst>
              <a:ext uri="{FF2B5EF4-FFF2-40B4-BE49-F238E27FC236}">
                <a16:creationId xmlns:a16="http://schemas.microsoft.com/office/drawing/2014/main" id="{41FAE740-96F8-4AF7-BBC5-7193E557DD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  <a:endParaRPr lang="en-GB" noProof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137847E-591C-4C70-A3F9-55509D5E39C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0D2B0E1-1D26-4E26-BE10-6878176881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189B2A7-FC9C-45A0-8492-F4153C6EA1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22D0CEA-87F3-40E2-B378-F53AC8BD7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3DD9F32-4A8E-45BE-B3A6-B42C74D58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940D1E4-6D15-4B17-A80C-7B69248DD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9AF3E-A7B3-4ACC-92CF-3D16FC89CCB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1171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2062059-C5A4-406D-99C6-56142C9F1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35DAA87-3260-422B-B192-B89C91547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8241269-A7AE-487A-8AC5-BE11614A8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2C20C-50DA-4B68-A26C-787CE32A660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332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615FD23-8B57-4FDA-8D05-D40CB0542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236E882-3332-4BEB-9C78-DBC568B99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5DA513E-B808-42A2-8266-3F5D96A30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81912-F786-4856-8202-BA99E6E8A2C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1775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9D64573-C4F4-4140-AD98-59654B41E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23395C0-F58D-4328-8A75-E15E39930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1E59E7E-028C-46DA-82A6-984966B07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E3568-C6BF-442D-B1B0-4D4E7C4AB08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4912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C130E4E-E604-4185-BDEE-99ED584A5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5E9B499-D345-4298-883D-54D9EAFB1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159CB45-C2B2-498A-9F12-1044F02C8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42AE-A41B-44CB-A829-C3D674659DF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139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3">
            <a:extLst>
              <a:ext uri="{FF2B5EF4-FFF2-40B4-BE49-F238E27FC236}">
                <a16:creationId xmlns:a16="http://schemas.microsoft.com/office/drawing/2014/main" id="{04DA800D-3EC7-4233-A345-FE13925B7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bunntekst 4">
            <a:extLst>
              <a:ext uri="{FF2B5EF4-FFF2-40B4-BE49-F238E27FC236}">
                <a16:creationId xmlns:a16="http://schemas.microsoft.com/office/drawing/2014/main" id="{5C70B724-C472-48FA-B680-48756CF10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>
            <a:extLst>
              <a:ext uri="{FF2B5EF4-FFF2-40B4-BE49-F238E27FC236}">
                <a16:creationId xmlns:a16="http://schemas.microsoft.com/office/drawing/2014/main" id="{BCAF06C3-CE5F-43E4-BF8F-607B6B02C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78C4A-9F6E-4200-B2F0-A680B6C406E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466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3">
            <a:extLst>
              <a:ext uri="{FF2B5EF4-FFF2-40B4-BE49-F238E27FC236}">
                <a16:creationId xmlns:a16="http://schemas.microsoft.com/office/drawing/2014/main" id="{D39BECFC-8B9D-414D-8C58-67910A305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Plassholder for bunntekst 4">
            <a:extLst>
              <a:ext uri="{FF2B5EF4-FFF2-40B4-BE49-F238E27FC236}">
                <a16:creationId xmlns:a16="http://schemas.microsoft.com/office/drawing/2014/main" id="{5D6A325E-85C5-4866-815E-3C4BD3532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>
            <a:extLst>
              <a:ext uri="{FF2B5EF4-FFF2-40B4-BE49-F238E27FC236}">
                <a16:creationId xmlns:a16="http://schemas.microsoft.com/office/drawing/2014/main" id="{9ACACFA8-EDAA-4E53-97A2-870525508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D0EE8-4350-4AA0-ACD9-85096F8AB69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2109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3">
            <a:extLst>
              <a:ext uri="{FF2B5EF4-FFF2-40B4-BE49-F238E27FC236}">
                <a16:creationId xmlns:a16="http://schemas.microsoft.com/office/drawing/2014/main" id="{77FEF629-B707-42C3-8EBF-91939DFFA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bunntekst 4">
            <a:extLst>
              <a:ext uri="{FF2B5EF4-FFF2-40B4-BE49-F238E27FC236}">
                <a16:creationId xmlns:a16="http://schemas.microsoft.com/office/drawing/2014/main" id="{FAC6314C-C04D-4CE3-BC39-E1B085EA2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>
            <a:extLst>
              <a:ext uri="{FF2B5EF4-FFF2-40B4-BE49-F238E27FC236}">
                <a16:creationId xmlns:a16="http://schemas.microsoft.com/office/drawing/2014/main" id="{7D7C0C9E-EFEC-4660-B0D7-CAD395579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9FCF5-A8C7-46D6-B12B-D8E80EB336B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272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>
            <a:extLst>
              <a:ext uri="{FF2B5EF4-FFF2-40B4-BE49-F238E27FC236}">
                <a16:creationId xmlns:a16="http://schemas.microsoft.com/office/drawing/2014/main" id="{EFD093BD-CF90-4BB5-93D9-93FCB07F3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bunntekst 4">
            <a:extLst>
              <a:ext uri="{FF2B5EF4-FFF2-40B4-BE49-F238E27FC236}">
                <a16:creationId xmlns:a16="http://schemas.microsoft.com/office/drawing/2014/main" id="{893E0B67-6C00-4662-B359-2C677533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>
            <a:extLst>
              <a:ext uri="{FF2B5EF4-FFF2-40B4-BE49-F238E27FC236}">
                <a16:creationId xmlns:a16="http://schemas.microsoft.com/office/drawing/2014/main" id="{F38A77FC-28DF-4847-B388-2982E4776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7EE64-C3DD-4D35-BA97-7527944FF67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94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3">
            <a:extLst>
              <a:ext uri="{FF2B5EF4-FFF2-40B4-BE49-F238E27FC236}">
                <a16:creationId xmlns:a16="http://schemas.microsoft.com/office/drawing/2014/main" id="{3372F246-53B7-4295-9A90-CF5CB8DF9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bunntekst 4">
            <a:extLst>
              <a:ext uri="{FF2B5EF4-FFF2-40B4-BE49-F238E27FC236}">
                <a16:creationId xmlns:a16="http://schemas.microsoft.com/office/drawing/2014/main" id="{1B026680-7474-4A47-A3FC-D19551941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>
            <a:extLst>
              <a:ext uri="{FF2B5EF4-FFF2-40B4-BE49-F238E27FC236}">
                <a16:creationId xmlns:a16="http://schemas.microsoft.com/office/drawing/2014/main" id="{7419E71B-E151-45A1-9EFA-54D0D6BDA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1138D-A11B-4176-ABD9-59FA791DD85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643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3">
            <a:extLst>
              <a:ext uri="{FF2B5EF4-FFF2-40B4-BE49-F238E27FC236}">
                <a16:creationId xmlns:a16="http://schemas.microsoft.com/office/drawing/2014/main" id="{BC7B15E5-F42A-464D-9903-EF5977CBC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bunntekst 4">
            <a:extLst>
              <a:ext uri="{FF2B5EF4-FFF2-40B4-BE49-F238E27FC236}">
                <a16:creationId xmlns:a16="http://schemas.microsoft.com/office/drawing/2014/main" id="{0A884467-6B14-45D7-A4CE-AF1541C9D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>
            <a:extLst>
              <a:ext uri="{FF2B5EF4-FFF2-40B4-BE49-F238E27FC236}">
                <a16:creationId xmlns:a16="http://schemas.microsoft.com/office/drawing/2014/main" id="{890DB915-BE63-4C0A-ACC5-C06390DAF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78E64-4419-4440-84F3-B2F5C8B6C0F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895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>
            <a:extLst>
              <a:ext uri="{FF2B5EF4-FFF2-40B4-BE49-F238E27FC236}">
                <a16:creationId xmlns:a16="http://schemas.microsoft.com/office/drawing/2014/main" id="{8FF16B12-BB95-409A-A683-598B4333754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1027" name="Plassholder for tekst 2">
            <a:extLst>
              <a:ext uri="{FF2B5EF4-FFF2-40B4-BE49-F238E27FC236}">
                <a16:creationId xmlns:a16="http://schemas.microsoft.com/office/drawing/2014/main" id="{4DDFC2A5-EB66-4861-87A9-DD0225F108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FB06CFF-C841-43EB-BB40-51EAC14DBA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F50735B-D860-410A-A67A-93C557D5B0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675E741-C38F-43CD-ACFA-18D8B997C2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930413B-F342-4891-B984-FACDF3646BF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C42B203-82C6-4369-A951-2F8F86B6BF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72816"/>
            <a:ext cx="7772400" cy="1800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3600" b="1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Hvilke rettslige krav om dokumentasjon gjelder </a:t>
            </a:r>
            <a:br>
              <a:rPr lang="nb-NO" sz="3600" b="1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b-NO" sz="3600" b="1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 forvaltningens datasystemer?</a:t>
            </a:r>
            <a:br>
              <a:rPr lang="nb-NO" sz="3600" b="1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nb-NO" sz="3600" b="1" dirty="0">
              <a:solidFill>
                <a:srgbClr val="7030A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72EDE0C-B08A-40D5-9CB5-405B614CD69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1800" dirty="0"/>
              <a:t>Dag Wiese Schartum, AFIN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237ECA-16BE-2E23-E83D-C42C91B65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Dokumentasjon av forvaltningens datasystemer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3C6FDA7-BD2D-EFAC-88B6-F43894B2A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7071"/>
          </a:xfrm>
        </p:spPr>
        <p:txBody>
          <a:bodyPr/>
          <a:lstStyle/>
          <a:p>
            <a:pPr marL="0" indent="0">
              <a:buNone/>
            </a:pPr>
            <a:endParaRPr lang="nb-NO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nb-NO" sz="20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Datasystemer</a:t>
            </a:r>
          </a:p>
          <a:p>
            <a:pPr marL="0" indent="0">
              <a:buNone/>
            </a:pP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her</a:t>
            </a:r>
            <a:r>
              <a:rPr lang="nb-NO" sz="20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=</a:t>
            </a: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«rettslige beslutningssystemer» (RBS)</a:t>
            </a:r>
          </a:p>
          <a:p>
            <a:pPr marL="0" indent="0">
              <a:buNone/>
            </a:pPr>
            <a:endParaRPr lang="nb-NO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nb-NO" sz="20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Dokumentasjon</a:t>
            </a:r>
          </a:p>
          <a:p>
            <a:pPr marL="0" indent="0">
              <a:buNone/>
            </a:pP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her</a:t>
            </a:r>
            <a:r>
              <a:rPr lang="nb-NO" sz="20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=</a:t>
            </a: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løpende bekreftelse av hvordan forvaltningen utøver myndighet ved</a:t>
            </a:r>
          </a:p>
          <a:p>
            <a:pPr marL="0" indent="0">
              <a:buNone/>
            </a:pP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    hjelp av RBS</a:t>
            </a:r>
          </a:p>
          <a:p>
            <a:pPr marL="0" indent="0">
              <a:buNone/>
            </a:pP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her </a:t>
            </a:r>
            <a:r>
              <a:rPr lang="nb-NO" sz="20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=</a:t>
            </a: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materiale som er spesielt utarbeidet med formålet å dokumentere</a:t>
            </a:r>
          </a:p>
          <a:p>
            <a:pPr marL="0" indent="0">
              <a:buNone/>
            </a:pP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         rettslig innhold (pseudokode, modeller, protokoller mv.)</a:t>
            </a:r>
          </a:p>
          <a:p>
            <a:pPr marL="896938" lvl="1" indent="-268288"/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Kan i utgangspunktet ha vært </a:t>
            </a:r>
            <a:r>
              <a:rPr lang="nb-NO" sz="1800" i="1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spesifikasjoner</a:t>
            </a:r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av rettslig innhold</a:t>
            </a:r>
          </a:p>
          <a:p>
            <a:pPr marL="0" indent="0">
              <a:buNone/>
            </a:pPr>
            <a:endParaRPr lang="nb-NO" sz="2000" dirty="0"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5577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C9BA3E2-C3DB-4A4C-861A-2EC771BEA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208" y="116632"/>
            <a:ext cx="7643192" cy="1143000"/>
          </a:xfrm>
        </p:spPr>
        <p:txBody>
          <a:bodyPr/>
          <a:lstStyle/>
          <a:p>
            <a:pPr algn="l"/>
            <a:r>
              <a:rPr lang="nb-NO" sz="3200" dirty="0">
                <a:solidFill>
                  <a:srgbClr val="7030A0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Behov for dokumentasjon av rettslig innhold</a:t>
            </a:r>
            <a:endParaRPr lang="nb-NO" sz="3200" dirty="0">
              <a:solidFill>
                <a:srgbClr val="7030A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C292E02-9AE6-4C07-B367-E1371EA54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208" y="1259632"/>
            <a:ext cx="8219256" cy="3969568"/>
          </a:xfrm>
        </p:spPr>
        <p:txBody>
          <a:bodyPr>
            <a:normAutofit/>
          </a:bodyPr>
          <a:lstStyle/>
          <a:p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Grunnlag for legalitetskontroll og kilde for kontradiksjon</a:t>
            </a:r>
          </a:p>
          <a:p>
            <a:pPr marL="685800" lvl="1"/>
            <a:r>
              <a:rPr lang="nb-NO" sz="1900" dirty="0">
                <a:solidFill>
                  <a:srgbClr val="0000CC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Vise samsvar mellom systemets rettslig innhold og rettskildene</a:t>
            </a:r>
          </a:p>
          <a:p>
            <a:pPr marL="685800" lvl="1"/>
            <a:r>
              <a:rPr lang="nb-NO" sz="1900" dirty="0">
                <a:solidFill>
                  <a:srgbClr val="0000CC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Særlig viktig dokumentere avgjørelser om</a:t>
            </a:r>
          </a:p>
          <a:p>
            <a:pPr marL="896938" lvl="2"/>
            <a:r>
              <a:rPr lang="nb-NO" sz="1700" dirty="0">
                <a:solidFill>
                  <a:srgbClr val="0000CC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valg mellom mulige </a:t>
            </a:r>
            <a:r>
              <a:rPr lang="nb-NO" sz="17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alternative fortolkninger</a:t>
            </a:r>
            <a:r>
              <a:rPr lang="nb-NO" sz="1700" dirty="0">
                <a:solidFill>
                  <a:srgbClr val="0000CC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særlig </a:t>
            </a:r>
            <a:r>
              <a:rPr lang="nb-NO" sz="1700" u="sng" dirty="0">
                <a:solidFill>
                  <a:srgbClr val="0000CC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innhold av begreper om data</a:t>
            </a:r>
          </a:p>
          <a:p>
            <a:pPr marL="896938" lvl="2"/>
            <a:r>
              <a:rPr lang="nb-NO" sz="1700" dirty="0">
                <a:solidFill>
                  <a:srgbClr val="0000CC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hvordan rettskildene skal suppleres (jf. «</a:t>
            </a:r>
            <a:r>
              <a:rPr lang="nb-NO" sz="17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hvite flekker</a:t>
            </a:r>
            <a:r>
              <a:rPr lang="nb-NO" sz="1700" dirty="0">
                <a:solidFill>
                  <a:srgbClr val="0000CC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»)</a:t>
            </a:r>
          </a:p>
          <a:p>
            <a:pPr marL="896938" lvl="2"/>
            <a:r>
              <a:rPr lang="nb-NO" sz="1700" dirty="0">
                <a:solidFill>
                  <a:srgbClr val="0000CC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hvordan </a:t>
            </a:r>
            <a:r>
              <a:rPr lang="nb-NO" sz="17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forvaltningsskjønn</a:t>
            </a:r>
            <a:r>
              <a:rPr lang="nb-NO" sz="1700" dirty="0">
                <a:solidFill>
                  <a:srgbClr val="0000CC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skal håndteres i systemet</a:t>
            </a:r>
          </a:p>
          <a:p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Grunnlag for parters/registrertes kunnskap</a:t>
            </a:r>
          </a:p>
          <a:p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Grunnlag for å utøve forvaltningens plikt til veiledning og begrunnelse</a:t>
            </a:r>
          </a:p>
          <a:p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Grunnlag for å sikre ansattes kompetanse</a:t>
            </a:r>
          </a:p>
          <a:p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Grunnlag for effektiv systemendring/-vedlikehold</a:t>
            </a:r>
          </a:p>
          <a:p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Demokratihensyn</a:t>
            </a:r>
          </a:p>
          <a:p>
            <a:pPr marL="457200" lvl="1" indent="0">
              <a:buNone/>
            </a:pPr>
            <a:endParaRPr lang="nb-NO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lvl="1" indent="0">
              <a:buNone/>
            </a:pPr>
            <a:endParaRPr lang="nb-NO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b-NO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C1A9E85B-E9C2-A95F-AF93-B639E57A7F96}"/>
              </a:ext>
            </a:extLst>
          </p:cNvPr>
          <p:cNvSpPr txBox="1"/>
          <p:nvPr/>
        </p:nvSpPr>
        <p:spPr>
          <a:xfrm>
            <a:off x="529208" y="5153444"/>
            <a:ext cx="7567456" cy="1231106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Jo-jo-regler om dokumentasjonens betydning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Jo mer komplekst system, jo viktigere er det å kunne dokumentere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Jo mer bestemmende/inngripende systemene er for folks rettigheter og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    friheter, jo viktigere er det å kunne dokumentere</a:t>
            </a:r>
          </a:p>
        </p:txBody>
      </p:sp>
    </p:spTree>
    <p:extLst>
      <p:ext uri="{BB962C8B-B14F-4D97-AF65-F5344CB8AC3E}">
        <p14:creationId xmlns:p14="http://schemas.microsoft.com/office/powerpoint/2010/main" val="83356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016AA14-D05A-FCE5-A09B-0938C299E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Forvaltningsrettslig utgangspunkt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E851E1D-4FCA-82B6-F241-2BC37A504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Det gjelder ingen særlige krav til å dokumentere det rettslige innholdet i RBS</a:t>
            </a:r>
          </a:p>
          <a:p>
            <a:pPr lvl="1"/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Men slike bestemmelser har vært foreslått, jf. Anne Mette Dørums innlegg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Enkelte dokumentasjonskrav kan begrunnes i prinsippet om forsvarlig saksbehandling</a:t>
            </a:r>
          </a:p>
          <a:p>
            <a:pPr lvl="1"/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men dette gir varierende og usikre resultater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Kan være etatsinterne krav til dokumentering av det rettslige innholdet av RBS</a:t>
            </a:r>
          </a:p>
          <a:p>
            <a:pPr lvl="1"/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Men er ukjent om faste krav gjelder og hva de går ut på, jf. Haakon Hertzbergs innlegg om NAV</a:t>
            </a:r>
          </a:p>
        </p:txBody>
      </p:sp>
    </p:spTree>
    <p:extLst>
      <p:ext uri="{BB962C8B-B14F-4D97-AF65-F5344CB8AC3E}">
        <p14:creationId xmlns:p14="http://schemas.microsoft.com/office/powerpoint/2010/main" val="52241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F9B87BE-DB5C-4461-B9D2-0C32A1E01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4608512"/>
          </a:xfrm>
        </p:spPr>
        <p:txBody>
          <a:bodyPr>
            <a:normAutofit fontScale="92500"/>
          </a:bodyPr>
          <a:lstStyle/>
          <a:p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Både behandlingsansvarlige (BA) og databehandlere (DB) skal føre </a:t>
            </a:r>
            <a:r>
              <a:rPr lang="nb-NO" sz="26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protokoller </a:t>
            </a:r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(dvs. en slags dokumentasjon), </a:t>
            </a:r>
            <a:r>
              <a:rPr lang="nb-NO" sz="2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se art. 30</a:t>
            </a:r>
          </a:p>
          <a:p>
            <a:pPr lvl="1"/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Opplysningstyper som skal inngå i BAs protokoll</a:t>
            </a:r>
          </a:p>
          <a:p>
            <a:pPr lvl="2"/>
            <a:r>
              <a:rPr lang="nb-NO" sz="22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kontaktopplysninger</a:t>
            </a: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til behandlingsansvarlige mv</a:t>
            </a:r>
          </a:p>
          <a:p>
            <a:pPr lvl="2"/>
            <a:r>
              <a:rPr lang="nb-NO" sz="22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formålene</a:t>
            </a: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med behandlingen</a:t>
            </a:r>
          </a:p>
          <a:p>
            <a:pPr lvl="2"/>
            <a:r>
              <a:rPr lang="nb-NO" sz="2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kategoriene</a:t>
            </a: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av </a:t>
            </a:r>
            <a:r>
              <a:rPr lang="nb-NO" sz="22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registrerte personer</a:t>
            </a: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nb-NO" sz="22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personopplysninger</a:t>
            </a: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og </a:t>
            </a:r>
            <a:r>
              <a:rPr lang="nb-NO" sz="22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mottakere</a:t>
            </a:r>
          </a:p>
          <a:p>
            <a:pPr lvl="2"/>
            <a:r>
              <a:rPr lang="nb-NO" sz="2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hvis mulig: </a:t>
            </a:r>
            <a:r>
              <a:rPr lang="nb-NO" sz="22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planlagte tidsfrister for sletting </a:t>
            </a: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av de forskjellige kategoriene av opplysninger + </a:t>
            </a:r>
            <a:r>
              <a:rPr lang="nb-NO" sz="22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generell beskrivelse </a:t>
            </a: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av </a:t>
            </a:r>
            <a:r>
              <a:rPr lang="nb-NO" sz="22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tekniske og organisatoriske sikkerhetstiltak</a:t>
            </a:r>
            <a:endParaRPr lang="nb-NO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Ved overføring til tredjeland i særlige situasjoner: BA eller DB skal dokumentere hvilke </a:t>
            </a:r>
            <a:r>
              <a:rPr lang="nb-NO" sz="26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vurderinger</a:t>
            </a:r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 som er gjort og hvilke nødvendige </a:t>
            </a:r>
            <a:r>
              <a:rPr lang="nb-NO" sz="26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garantier</a:t>
            </a:r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 som skal iverksettes, </a:t>
            </a:r>
            <a:r>
              <a:rPr lang="nb-NO" sz="2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se art. 49(6)</a:t>
            </a:r>
          </a:p>
          <a:p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619D09DF-51A9-40BD-980C-7B7189DBE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88640"/>
            <a:ext cx="7848872" cy="1143000"/>
          </a:xfrm>
        </p:spPr>
        <p:txBody>
          <a:bodyPr/>
          <a:lstStyle/>
          <a:p>
            <a:pPr algn="l"/>
            <a:r>
              <a:rPr lang="nb-NO" sz="32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Direkte dokumentasjonskrav i GDPR </a:t>
            </a:r>
          </a:p>
        </p:txBody>
      </p:sp>
    </p:spTree>
    <p:extLst>
      <p:ext uri="{BB962C8B-B14F-4D97-AF65-F5344CB8AC3E}">
        <p14:creationId xmlns:p14="http://schemas.microsoft.com/office/powerpoint/2010/main" val="396948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126BEB-D9DD-4B92-81A6-FAE6B1B21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260648"/>
            <a:ext cx="7139136" cy="1143000"/>
          </a:xfrm>
        </p:spPr>
        <p:txBody>
          <a:bodyPr/>
          <a:lstStyle/>
          <a:p>
            <a:pPr algn="l"/>
            <a:r>
              <a:rPr lang="nb-NO" sz="32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Bestemmelser i GDPR som kan </a:t>
            </a:r>
            <a:r>
              <a:rPr lang="nb-NO" sz="3200" i="1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innebære</a:t>
            </a:r>
            <a:r>
              <a:rPr lang="nb-NO" sz="32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krav til dokumentasjon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FB6E0D8-7DCC-44B8-8F96-62716A427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403648"/>
            <a:ext cx="8229600" cy="4430216"/>
          </a:xfrm>
        </p:spPr>
        <p:txBody>
          <a:bodyPr>
            <a:normAutofit lnSpcReduction="10000"/>
          </a:bodyPr>
          <a:lstStyle/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Den «</a:t>
            </a:r>
            <a:r>
              <a:rPr lang="nb-NO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behandlingsansvarlige [skal] gjennomføre egnede tekniske  og organisatoriske  tiltak  for  å  sikre  </a:t>
            </a:r>
            <a:r>
              <a:rPr lang="nb-NO" sz="2400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og  påvise  </a:t>
            </a:r>
            <a:r>
              <a:rPr lang="nb-NO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at  behandlingen  utføres  i samsvar  med  denne  forordning</a:t>
            </a: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», se art. 24(1)</a:t>
            </a:r>
          </a:p>
          <a:p>
            <a:pPr lvl="1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«Påvise» innebærer krav til dokumentasjon ut over det som er pålagt i art. 30 og 49(6)</a:t>
            </a:r>
          </a:p>
          <a:p>
            <a:pPr lvl="1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Innebærer at BA må gjøre en konkret vurdering av behovet for å kunne påvise etterlevelse</a:t>
            </a:r>
          </a:p>
          <a:p>
            <a:pPr lvl="1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Vurderingen kan bl.a. være motivert i faren for erstatningsansvar etter art. 82 og overtredelsesgebyr etter art. 83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Heller ikke dette dokumentasjonskravet treffer behovet for dokumentasjon av RBS godt</a:t>
            </a:r>
          </a:p>
          <a:p>
            <a:pPr lvl="1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Jf. f.eks. dokumentasjon av begrepsinnhold og behandlingsregler</a:t>
            </a:r>
          </a:p>
        </p:txBody>
      </p:sp>
    </p:spTree>
    <p:extLst>
      <p:ext uri="{BB962C8B-B14F-4D97-AF65-F5344CB8AC3E}">
        <p14:creationId xmlns:p14="http://schemas.microsoft.com/office/powerpoint/2010/main" val="89359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6FAF64-86E5-82EF-43A5-9E90B7DD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Konklusjon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D53978-CBCF-0384-8BDF-72E4299F6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–"/>
              <a:defRPr/>
            </a:pPr>
            <a:r>
              <a:rPr kumimoji="0" lang="nb-NO" sz="23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Særlig viktig å dokumentere avgjørelser om</a:t>
            </a:r>
          </a:p>
          <a:p>
            <a:pPr marL="496888" lvl="1" indent="-228600">
              <a:buFont typeface="Arial" panose="020B0604020202020204" pitchFamily="34" charset="0"/>
              <a:buChar char="•"/>
              <a:defRPr/>
            </a:pPr>
            <a:r>
              <a:rPr kumimoji="0" lang="nb-NO" sz="2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valg mellom mulige alternative fortolkninger, særlig </a:t>
            </a:r>
            <a:r>
              <a:rPr kumimoji="0" lang="nb-NO" sz="2100" b="0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innhold av begreper om data</a:t>
            </a:r>
          </a:p>
          <a:p>
            <a:pPr marL="496888" lvl="1" indent="-228600">
              <a:buFont typeface="Arial" panose="020B0604020202020204" pitchFamily="34" charset="0"/>
              <a:buChar char="•"/>
              <a:defRPr/>
            </a:pPr>
            <a:r>
              <a:rPr kumimoji="0" lang="nb-NO" sz="2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hvordan rettskildene skal suppleres (jf. «</a:t>
            </a:r>
            <a:r>
              <a:rPr kumimoji="0" lang="nb-NO" sz="21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hvite flekker</a:t>
            </a:r>
            <a:r>
              <a:rPr kumimoji="0" lang="nb-NO" sz="2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»)</a:t>
            </a:r>
          </a:p>
          <a:p>
            <a:pPr marL="496888" lvl="1" indent="-228600">
              <a:buFont typeface="Arial" panose="020B0604020202020204" pitchFamily="34" charset="0"/>
              <a:buChar char="•"/>
              <a:defRPr/>
            </a:pPr>
            <a:r>
              <a:rPr kumimoji="0" lang="nb-NO" sz="2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hvordan </a:t>
            </a:r>
            <a:r>
              <a:rPr kumimoji="0" lang="nb-NO" sz="21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forvaltningsskjønn</a:t>
            </a:r>
            <a:r>
              <a:rPr kumimoji="0" lang="nb-NO" sz="2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 skal håndteres i systemet</a:t>
            </a:r>
          </a:p>
          <a:p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048A0CF8-03B9-7371-F19B-EE7D13CEE730}"/>
              </a:ext>
            </a:extLst>
          </p:cNvPr>
          <p:cNvSpPr txBox="1"/>
          <p:nvPr/>
        </p:nvSpPr>
        <p:spPr>
          <a:xfrm>
            <a:off x="3059832" y="2348880"/>
            <a:ext cx="1917513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1400" dirty="0"/>
              <a:t>Delvis dekket av GDPR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1A126F0D-54CB-7894-72E7-FE396CE7C401}"/>
              </a:ext>
            </a:extLst>
          </p:cNvPr>
          <p:cNvSpPr txBox="1"/>
          <p:nvPr/>
        </p:nvSpPr>
        <p:spPr>
          <a:xfrm>
            <a:off x="6947498" y="2728908"/>
            <a:ext cx="1766830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1400" dirty="0"/>
              <a:t>Ikke dekket av GDPR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80AF7775-DCF6-DB71-4AC2-41CBAA686CCD}"/>
              </a:ext>
            </a:extLst>
          </p:cNvPr>
          <p:cNvSpPr txBox="1"/>
          <p:nvPr/>
        </p:nvSpPr>
        <p:spPr>
          <a:xfrm>
            <a:off x="6804248" y="3121223"/>
            <a:ext cx="1766830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1400" dirty="0"/>
              <a:t>Ikke dekket av GDPR</a:t>
            </a:r>
          </a:p>
        </p:txBody>
      </p:sp>
    </p:spTree>
    <p:extLst>
      <p:ext uri="{BB962C8B-B14F-4D97-AF65-F5344CB8AC3E}">
        <p14:creationId xmlns:p14="http://schemas.microsoft.com/office/powerpoint/2010/main" val="223031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544</Words>
  <Application>Microsoft Office PowerPoint</Application>
  <PresentationFormat>Skjermfremvisning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Office-tema</vt:lpstr>
      <vt:lpstr>Hvilke rettslige krav om dokumentasjon gjelder  for forvaltningens datasystemer? </vt:lpstr>
      <vt:lpstr>Dokumentasjon av forvaltningens datasystemer</vt:lpstr>
      <vt:lpstr>Behov for dokumentasjon av rettslig innhold</vt:lpstr>
      <vt:lpstr>Forvaltningsrettslig utgangspunkt</vt:lpstr>
      <vt:lpstr>Direkte dokumentasjonskrav i GDPR </vt:lpstr>
      <vt:lpstr>Bestemmelser i GDPR som kan innebære krav til dokumentasjon</vt:lpstr>
      <vt:lpstr>Konklusjon</vt:lpstr>
    </vt:vector>
  </TitlesOfParts>
  <Company>uio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Beslutningssystemer: Gjennomsiktighet, organisering og forholdet mellom profesjonene</dc:title>
  <dc:creator>Administrator</dc:creator>
  <cp:lastModifiedBy>dag wiese schartum</cp:lastModifiedBy>
  <cp:revision>91</cp:revision>
  <cp:lastPrinted>2023-03-14T19:50:50Z</cp:lastPrinted>
  <dcterms:created xsi:type="dcterms:W3CDTF">2004-10-24T21:21:54Z</dcterms:created>
  <dcterms:modified xsi:type="dcterms:W3CDTF">2023-03-14T19:52:12Z</dcterms:modified>
</cp:coreProperties>
</file>