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86" r:id="rId4"/>
    <p:sldId id="284" r:id="rId5"/>
    <p:sldId id="270" r:id="rId6"/>
    <p:sldId id="287" r:id="rId7"/>
    <p:sldId id="285" r:id="rId8"/>
    <p:sldId id="259" r:id="rId9"/>
    <p:sldId id="271" r:id="rId10"/>
    <p:sldId id="268" r:id="rId11"/>
    <p:sldId id="267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7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B84B6F-DAE4-4B35-A1F3-6DBF8E77CFA2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03466-8D29-476D-9FB0-03EA288C4C6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90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>
            <a:extLst>
              <a:ext uri="{FF2B5EF4-FFF2-40B4-BE49-F238E27FC236}">
                <a16:creationId xmlns:a16="http://schemas.microsoft.com/office/drawing/2014/main" id="{C831583E-F785-4BE4-8E74-2AA47109F0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lassholder for notater 2">
            <a:extLst>
              <a:ext uri="{FF2B5EF4-FFF2-40B4-BE49-F238E27FC236}">
                <a16:creationId xmlns:a16="http://schemas.microsoft.com/office/drawing/2014/main" id="{29C4B112-C5A3-449D-94A1-2404F94742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altLang="nb-NO"/>
          </a:p>
        </p:txBody>
      </p:sp>
      <p:sp>
        <p:nvSpPr>
          <p:cNvPr id="7172" name="Plassholder for lysbildenummer 3">
            <a:extLst>
              <a:ext uri="{FF2B5EF4-FFF2-40B4-BE49-F238E27FC236}">
                <a16:creationId xmlns:a16="http://schemas.microsoft.com/office/drawing/2014/main" id="{477EDA55-D22C-4969-850D-054B4FA408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05F494-06AF-4467-876F-9A38D61AEB90}" type="slidenum">
              <a:rPr kumimoji="0" lang="nb-NO" alt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alt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17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19D3BB-E33D-C7D1-30BA-E24417693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F9F87DE-F10C-9B9C-A1DD-38D8D15B6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92DA676-FB3F-8F35-934A-963EBC55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B3623F2-6A70-EC24-4A88-D2BC40844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356A228-020B-598E-60CF-0B5F6B712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04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E09F9F-ED16-0830-D207-F98C53DB0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EB3535E-4CE9-6802-F919-53A7EC09D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ECAAEF-B525-4AF5-3FBD-F03BF5C2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C41F37F-BA66-14F6-AF87-219E53265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4DB169-E433-5E64-A8EA-BF95154A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16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79DC381-DF91-6274-DCCF-2F6EF766B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F521A30-9108-D125-72EA-3EBA306B0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2BE992-BF22-B9A1-E2D1-650913EFD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76935FB-FBCD-C0AE-F867-FD565F23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B21E6E2-72EC-1698-F79C-9D29815D7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906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81864B-E8C0-47C1-904E-C86F2D282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A78FA21-431D-46B1-89FF-8831B4A7B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3BED01-8181-4D8D-810D-73937442B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A12E6-5A7F-418C-8883-117AFB7B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2DCC4C-A458-4A6F-81F2-70A50848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8340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C52BEA-1E31-4B29-A337-D3EFB7BA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904BD84-33DC-4DEB-A9E8-45E6ED80F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729086-714E-4E04-8760-C6B29622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6D03A5-2D6C-46E4-8F33-A5118093B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D0A663-D318-4B02-BA2F-DE7D51E3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1060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98EC48-1E7B-488C-836E-580A3F3B4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64D228-47A3-49E1-BFDC-B4E38E7A1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208ECF-059B-47C8-82E7-DE954F02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C047AD-E486-4FFE-A377-5AE2C8A8C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B2D014-53E3-4932-8F74-E034453E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28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7EB802-1D9F-42F7-A6EB-57011EB1A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38FD51B-03F1-40CB-BAB1-96494E7C9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EE235BE-FD06-496E-B9D9-DC2F7CE7E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7D29794-5D6F-46B0-BE5B-B33FAA11D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0F71534-5EDD-4EB1-967D-6FECD0114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ABCF16A-A769-4CE9-AC2F-A31FE5B7E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5800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B9BFE5-72AD-42D6-A7D4-DB5146FA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862056-2E16-4276-8CA9-1419316F2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763430C-58E6-4950-81BA-505E4474B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6CB4FB9-BD32-4904-A934-2BDE838E2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E595DE4-1B02-433E-ABBA-C4D17F2EE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97308F-4BFA-4CAA-B36B-B98B71D1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F7FE6E-084C-4BF0-8EFD-00E0E38F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E153E15-5640-4115-B5F8-40195C8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8634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254AFD-8C8A-4339-8186-5679D16D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6691976-A405-4FC9-8378-A1625C13A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B0C7BFC-8D57-4410-9B6C-B5F0F583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CE8DD99-6432-486D-98EB-FAB91409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69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A4E3074-AD44-410B-AC83-2D375644A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71DFEF0-99F4-4D10-B5CE-93CB55E1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E1C880-E993-48CB-8CD7-C33A277B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3084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14662A-B3C7-4724-A385-0DABA1C9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B09FCF-70CA-442F-A4B2-4EC62709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EBD8B9E-AF70-4CC4-B90C-9B23C27A7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82E9C73-A78A-40D2-8E81-820E60A03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27A2-FEC6-4F9A-AE3F-87BBB4E7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0E55C6A-4BD3-421E-8C47-71953664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490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410156-4FA4-9C21-26DF-E9F6065E6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2104D7-FF66-7E13-7DF9-360CEC573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206C9E8-AA0C-FBD3-DA27-9B86C3352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7CEF5BE-43A3-3433-733D-24011C61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1DC349-8C95-D236-481C-2E25338D1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757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23A665-6499-4413-8AF2-6BF06942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2193285-60A8-41CB-A49F-72EFFAD2FE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B03DB56-6B12-46E7-8C44-6FB622341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3DC0F9-8C91-479C-A030-63DB83E3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48E91C9-60C7-46FF-8692-0F3697F1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D8ED59-430C-474F-82F5-2011C57BD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9817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F7EAF7-3510-44A0-A8AD-046BCA84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B001BC3-2B2E-4988-897F-9CF2FB0071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B56FB6-965D-4BC9-85E0-B5DFBA906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590619-8C76-4162-809F-2A0DA232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E83937-A450-46F8-92CD-408F3097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0195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D33670F-D036-4BE7-AECF-4D6D878ED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68A9B77-6EA1-4EAD-8A76-E49B38BAD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B76C6DB-4A83-44F5-BA5E-2589EDD4B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2BE1B6-BDE0-4BFE-8195-3ED14446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3BC0B6-35B6-4DC3-B363-33EEEF29B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503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7801AE-37FA-2467-43E1-723978AB6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62F92B4-5670-99EF-1A83-CC49D8CEA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A51D5B-05B2-CD70-F072-CDBD8BEA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798EF7-5C1B-4595-28C8-E108A1B24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893063-296D-960D-9ED0-EA2DCB5E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08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F7B33C-963B-7B09-5396-68336B1C1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E43B0A1-E9DD-3DA5-28B3-6CEFBFC84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8194A5D-E212-A6BD-D540-7B78B7B51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C4D3C19-774B-39C4-F2D9-38DAFB2F3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6A5933-0E57-EE90-DF78-36101CC1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21BDA50-035C-A3D0-C767-B755ACD1B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910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998716-0666-ACE6-4B4A-A2D3B2C1F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A5781F0-C707-0443-6760-B499167EB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AAC4222-94D5-6630-AB85-282309779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47A1B60-8839-9131-378B-4BED4E0D3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9240BB6-AC27-C0F9-0C6F-47610C59C1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08ADFC6-5B76-1050-1300-421EFEE9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D46E9A5-AB49-E3A9-BC42-F16DD43DF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6BAFE83-0294-9342-B256-5569439C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56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FA16FF-2173-3975-0C0C-8178F6BAF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F81D1BA-F5ED-A5D5-B4A6-A4D0CB8E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ECFD23C-88D4-D434-53E9-A052B5113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64C74DE-77C4-21DA-E03A-B7A3090C8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709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FD50A91-DB4C-68A8-394F-5483E302C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8D3046B-F2F5-AE9F-F611-2B41210F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D395990-17E7-5707-F050-046216B9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08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BF8837-C150-6968-327A-53737D5D6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376CB67-0E7A-E4F3-E28A-2CA59B103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BA6A766-8585-D57C-376C-ED3B47110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CF3F11E-FAD4-42DA-5A09-A332DF3C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F4E8CAD-5018-338F-D198-1A6743D1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EA34F1A-0805-7100-F319-6B0C151B4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164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76E7FF-C8B6-3A61-096D-F80BEC3F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F60D782-A5D5-08BD-ACB6-89DD7A90F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8A64CA6-38A2-4AAF-43EA-C62564E66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D85468E-C463-894D-143D-F08181C29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28407C3-A9BB-C074-780B-9E86DD43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3A2C03A-BE4C-BCE7-7733-2F8DF4019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978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1C4DED6-4578-85D7-4792-B92880693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68CB1C3-D4C2-74A8-BB4B-B7BB7F043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594FA4E-FA34-175E-5F61-645C205B3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97F34-2D88-4742-8B34-B42A7F2F71C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98CDA69-473A-F325-5C17-1C902C4B5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BF6E14-08AC-0B7A-1D28-E67D369C8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2C20D-3CA0-44B5-997B-202FF91FA4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150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322F3BB-1C83-4014-B69D-74A0DEB7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43E932-0A63-402D-BBF0-68F4201CF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374E3B-4855-410C-ABC6-6A0EE03B8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268AD-4892-4182-8125-38CEF3D7B0D6}" type="datetimeFigureOut">
              <a:rPr lang="nb-NO" smtClean="0"/>
              <a:t>07.02.2023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A4978C-5D59-44A7-A4AE-A9A67C472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0C6DCB-A3FF-414A-BB35-8956C27A5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68AB-6BBA-4028-8434-0F6054B1B3B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969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gjeringen.no/no/dokumenter/statens-kommunikasjonspolitikk/id582088/" TargetMode="External"/><Relationship Id="rId3" Type="http://schemas.openxmlformats.org/officeDocument/2006/relationships/hyperlink" Target="https://www.regjeringen.no/no/dokumenter/en-digital-offentlig-sektor/id2653874/" TargetMode="External"/><Relationship Id="rId7" Type="http://schemas.openxmlformats.org/officeDocument/2006/relationships/hyperlink" Target="https://www.digdir.no/digitalisering-og-samordning/referansekatalogen-it-standardar/1480" TargetMode="External"/><Relationship Id="rId2" Type="http://schemas.openxmlformats.org/officeDocument/2006/relationships/hyperlink" Target="https://www.regjeringen.no/no/dokumenter/meld.-st.-27-20152016/id2483795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regjeringen.no/no/dokumenter/digitaliseringsrundskrivet2/id2952701/" TargetMode="External"/><Relationship Id="rId11" Type="http://schemas.openxmlformats.org/officeDocument/2006/relationships/hyperlink" Target="https://www.prosjektveiviseren.no/" TargetMode="External"/><Relationship Id="rId5" Type="http://schemas.openxmlformats.org/officeDocument/2006/relationships/hyperlink" Target="https://www.regjeringen.no/no/dokumenter/nasjonal-strategi-for-kunstig-intelligens/id2685594/" TargetMode="External"/><Relationship Id="rId10" Type="http://schemas.openxmlformats.org/officeDocument/2006/relationships/hyperlink" Target="https://www.regjeringen.no/no/dokumenter/instruks-om-utredning-av-statlige-tiltak-utredningsinstruksen/id2476518/" TargetMode="External"/><Relationship Id="rId4" Type="http://schemas.openxmlformats.org/officeDocument/2006/relationships/hyperlink" Target="https://www.digdir.no/handlingsplanen/samlet-oversikt-over-status-pa-handlingsplanens-tiltak/2595" TargetMode="External"/><Relationship Id="rId9" Type="http://schemas.openxmlformats.org/officeDocument/2006/relationships/hyperlink" Target="https://www.digdir.no/digitalisering-og-samordning/overordnede-arkitekturprinsipper/1065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nskaffelser.no/verktoy/maler/databehandleravtale-og-sjekkliste" TargetMode="External"/><Relationship Id="rId2" Type="http://schemas.openxmlformats.org/officeDocument/2006/relationships/hyperlink" Target="https://anskaffelser.no/avtaler-og-regelverk/statens-standardavtaler-ssa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sv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DC3DC1-8385-67A0-5827-9ACCD5B967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Om forholdet mellom jus og IT-systemer</a:t>
            </a:r>
            <a:br>
              <a:rPr lang="nb-NO" sz="3600" dirty="0"/>
            </a:br>
            <a:r>
              <a:rPr lang="nb-NO" sz="3600" dirty="0"/>
              <a:t>+ spørsmål om organisering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624D916-DD25-F2B3-8915-7E17221EAE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Dag Wiese Schartum,</a:t>
            </a:r>
          </a:p>
          <a:p>
            <a:r>
              <a:rPr lang="nb-NO" sz="1800" dirty="0"/>
              <a:t>AFIN</a:t>
            </a:r>
          </a:p>
        </p:txBody>
      </p:sp>
    </p:spTree>
    <p:extLst>
      <p:ext uri="{BB962C8B-B14F-4D97-AF65-F5344CB8AC3E}">
        <p14:creationId xmlns:p14="http://schemas.microsoft.com/office/powerpoint/2010/main" val="191425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45327" y="650328"/>
            <a:ext cx="7435883" cy="5857916"/>
          </a:xfrm>
        </p:spPr>
        <p:txBody>
          <a:bodyPr>
            <a:noAutofit/>
          </a:bodyPr>
          <a:lstStyle/>
          <a:p>
            <a:r>
              <a:rPr lang="nb-NO" sz="1800" dirty="0"/>
              <a:t>Selvbetjening</a:t>
            </a:r>
          </a:p>
          <a:p>
            <a:pPr lvl="1"/>
            <a:r>
              <a:rPr lang="nb-NO" sz="1700" dirty="0"/>
              <a:t>Kan variere fra litt til mye</a:t>
            </a:r>
          </a:p>
          <a:p>
            <a:pPr lvl="1"/>
            <a:r>
              <a:rPr lang="nb-NO" sz="1700" dirty="0"/>
              <a:t>Begrenser grad av automatisering</a:t>
            </a:r>
          </a:p>
          <a:p>
            <a:pPr lvl="1"/>
            <a:r>
              <a:rPr lang="nb-NO" sz="1700" dirty="0"/>
              <a:t>Krever god beslutningsstøtte for å gi forsvarlig saksbehandling</a:t>
            </a:r>
          </a:p>
          <a:p>
            <a:r>
              <a:rPr lang="nb-NO" sz="1800" dirty="0"/>
              <a:t>Typer medvirkning</a:t>
            </a:r>
          </a:p>
          <a:p>
            <a:pPr lvl="1"/>
            <a:r>
              <a:rPr lang="nb-NO" sz="1700" dirty="0"/>
              <a:t>Initiering av saken</a:t>
            </a:r>
          </a:p>
          <a:p>
            <a:pPr lvl="1"/>
            <a:r>
              <a:rPr lang="nb-NO" sz="1700" dirty="0"/>
              <a:t>Inngi beslutningsgrunnlag (herunder korrigering av opplysninger forvaltningen har)</a:t>
            </a:r>
          </a:p>
          <a:p>
            <a:r>
              <a:rPr lang="nb-NO" sz="1800" dirty="0"/>
              <a:t>Hensyn for selvbetjening</a:t>
            </a:r>
          </a:p>
          <a:p>
            <a:pPr lvl="1"/>
            <a:r>
              <a:rPr lang="nb-NO" sz="1700" dirty="0"/>
              <a:t>Ansvarliggjøring av partene</a:t>
            </a:r>
          </a:p>
          <a:p>
            <a:pPr lvl="1"/>
            <a:r>
              <a:rPr lang="nb-NO" sz="1700" dirty="0"/>
              <a:t>Involvering gir formidling av rettsinformasjon</a:t>
            </a:r>
          </a:p>
          <a:p>
            <a:pPr lvl="1"/>
            <a:r>
              <a:rPr lang="nb-NO" sz="1700" dirty="0"/>
              <a:t>Kunnskapsinnhenting for forvaltningsorganet</a:t>
            </a:r>
          </a:p>
          <a:p>
            <a:pPr lvl="1"/>
            <a:r>
              <a:rPr lang="nb-NO" sz="1700" dirty="0"/>
              <a:t>Demokratisk medvirkning</a:t>
            </a:r>
          </a:p>
          <a:p>
            <a:r>
              <a:rPr lang="nb-NO" sz="1800" dirty="0"/>
              <a:t>Hensyn mot selvbetjening</a:t>
            </a:r>
          </a:p>
          <a:p>
            <a:pPr lvl="1"/>
            <a:r>
              <a:rPr lang="nb-NO" sz="1700" dirty="0"/>
              <a:t>Fare for trivialisering av rettsspørsmål (må gjøres «enkelt nok»)</a:t>
            </a:r>
          </a:p>
          <a:p>
            <a:pPr lvl="1"/>
            <a:r>
              <a:rPr lang="nb-NO" sz="1700" dirty="0"/>
              <a:t>Faren for feil og misforståelser </a:t>
            </a:r>
            <a:r>
              <a:rPr lang="nb-NO" sz="1700" dirty="0">
                <a:sym typeface="Wingdings" panose="05000000000000000000" pitchFamily="2" charset="2"/>
              </a:rPr>
              <a:t> veiledningsbehov, omgjøring mv</a:t>
            </a:r>
            <a:endParaRPr lang="nb-NO" sz="1700" dirty="0"/>
          </a:p>
          <a:p>
            <a:pPr lvl="1"/>
            <a:r>
              <a:rPr lang="nb-NO" sz="1700" dirty="0"/>
              <a:t>Tid</a:t>
            </a:r>
          </a:p>
          <a:p>
            <a:pPr lvl="1"/>
            <a:r>
              <a:rPr lang="nb-NO" sz="1700" dirty="0"/>
              <a:t>Sosiale ulikheter</a:t>
            </a:r>
          </a:p>
          <a:p>
            <a:r>
              <a:rPr lang="nb-NO" sz="1800" dirty="0"/>
              <a:t>Betydningen av forsvarlighetsprinsippet</a:t>
            </a:r>
          </a:p>
          <a:p>
            <a:endParaRPr lang="nb-NO" sz="18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E1DAB4D-4998-4B1F-824E-8DCB01B39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6654" y="899849"/>
            <a:ext cx="4708430" cy="4503001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197F1CF8-959D-604D-6B3D-3889A6F319E2}"/>
              </a:ext>
            </a:extLst>
          </p:cNvPr>
          <p:cNvSpPr txBox="1"/>
          <p:nvPr/>
        </p:nvSpPr>
        <p:spPr>
          <a:xfrm>
            <a:off x="3335000" y="111719"/>
            <a:ext cx="594977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900" dirty="0">
                <a:solidFill>
                  <a:srgbClr val="C00000"/>
                </a:solidFill>
              </a:rPr>
              <a:t>Organisering av BSS (2): Selvbetjening </a:t>
            </a:r>
          </a:p>
        </p:txBody>
      </p:sp>
    </p:spTree>
    <p:extLst>
      <p:ext uri="{BB962C8B-B14F-4D97-AF65-F5344CB8AC3E}">
        <p14:creationId xmlns:p14="http://schemas.microsoft.com/office/powerpoint/2010/main" val="39342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CCB114-0094-81BD-6011-B26615464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0909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Spørsmål om rettslig styring og andre politiske rammer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DC8B52-5B84-38C7-942E-A780336C7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2934"/>
            <a:ext cx="10515600" cy="5459942"/>
          </a:xfrm>
        </p:spPr>
        <p:txBody>
          <a:bodyPr>
            <a:normAutofit fontScale="77500" lnSpcReduction="20000"/>
          </a:bodyPr>
          <a:lstStyle/>
          <a:p>
            <a:r>
              <a:rPr lang="nb-NO" dirty="0"/>
              <a:t>Den mest aktive og sammenhengende styringen av digitalisering av offentlig forvaltning, skjer i stor grad ved hjelp av andre virkemidler enn lovgivning</a:t>
            </a:r>
          </a:p>
          <a:p>
            <a:pPr lvl="1"/>
            <a:r>
              <a:rPr lang="nb-NO" dirty="0"/>
              <a:t>Stortingsmeldinger</a:t>
            </a:r>
          </a:p>
          <a:p>
            <a:pPr lvl="1"/>
            <a:r>
              <a:rPr lang="nb-NO" dirty="0"/>
              <a:t>Digitaliseringsrundskrivet</a:t>
            </a:r>
          </a:p>
          <a:p>
            <a:pPr lvl="1"/>
            <a:r>
              <a:rPr lang="nb-NO" dirty="0"/>
              <a:t>Tildelingsbrev</a:t>
            </a:r>
          </a:p>
          <a:p>
            <a:pPr lvl="1"/>
            <a:r>
              <a:rPr lang="nb-NO" dirty="0"/>
              <a:t>Digitaliseringsprogrammet</a:t>
            </a:r>
          </a:p>
          <a:p>
            <a:pPr lvl="2"/>
            <a:r>
              <a:rPr lang="nb-NO" dirty="0"/>
              <a:t>Handlingsplan for digitalisering av offentlig sektor</a:t>
            </a:r>
          </a:p>
          <a:p>
            <a:pPr lvl="1"/>
            <a:r>
              <a:rPr lang="nb-NO" dirty="0"/>
              <a:t>Organisatoriske virkemidler (</a:t>
            </a:r>
            <a:r>
              <a:rPr lang="nb-NO" dirty="0" err="1"/>
              <a:t>Digdir</a:t>
            </a:r>
            <a:r>
              <a:rPr lang="nb-NO" dirty="0"/>
              <a:t>, Skate, mv.)</a:t>
            </a:r>
          </a:p>
          <a:p>
            <a:r>
              <a:rPr lang="nb-NO" dirty="0"/>
              <a:t>Rettslige rammer av type 2 og 3 </a:t>
            </a:r>
            <a:r>
              <a:rPr lang="nb-NO" sz="2100" i="1" dirty="0"/>
              <a:t>(jf. neste bilde)</a:t>
            </a:r>
            <a:r>
              <a:rPr lang="nb-NO" dirty="0"/>
              <a:t> kan både være</a:t>
            </a:r>
          </a:p>
          <a:p>
            <a:pPr lvl="1"/>
            <a:r>
              <a:rPr lang="nb-NO" dirty="0"/>
              <a:t>generelle (personvernforordning, forvaltningslov mv.), men kan også være gitt i</a:t>
            </a:r>
          </a:p>
          <a:p>
            <a:pPr lvl="1"/>
            <a:r>
              <a:rPr lang="nb-NO" dirty="0"/>
              <a:t>særlovgivning</a:t>
            </a:r>
          </a:p>
          <a:p>
            <a:pPr lvl="2"/>
            <a:r>
              <a:rPr lang="nb-NO" dirty="0"/>
              <a:t>I perioden 2015 – 2022 ble det oversendt mer enn 1000 høringshenvendelser til Datatilsynet, de fleste av disse i lov- og forskriftssaker</a:t>
            </a:r>
          </a:p>
          <a:p>
            <a:pPr lvl="2"/>
            <a:r>
              <a:rPr lang="nb-NO" dirty="0"/>
              <a:t>Datatilsynet uttalte seg i noe under halvparten av sakene (som altså var viktige nok til at de ble prioritert)</a:t>
            </a:r>
          </a:p>
          <a:p>
            <a:pPr lvl="2"/>
            <a:r>
              <a:rPr lang="nb-NO" dirty="0"/>
              <a:t>Det finnes ikke samlet oversikt over slike «diverse» lov- og forskriftssaker som gjelder personvern</a:t>
            </a:r>
          </a:p>
          <a:p>
            <a:pPr lvl="2"/>
            <a:r>
              <a:rPr lang="nb-NO" dirty="0"/>
              <a:t>Det er mulig at slike lov- og forskriftssaker støtter opp under den generelle digitaliseringspolitikken (men dette vet vi ikke noe sikkert om)</a:t>
            </a:r>
          </a:p>
          <a:p>
            <a:pPr lvl="2"/>
            <a:r>
              <a:rPr lang="nb-NO" dirty="0" err="1"/>
              <a:t>Iflg</a:t>
            </a:r>
            <a:r>
              <a:rPr lang="nb-NO" dirty="0"/>
              <a:t>. PVF artikkel 36(4) skal myndighetene rådføre seg med Datatilsynet når de  utarbeider forslag til lover og forskrifter som vedrører behandling av personopplysninger</a:t>
            </a:r>
          </a:p>
          <a:p>
            <a:pPr lvl="3"/>
            <a:r>
              <a:rPr lang="nb-NO" dirty="0"/>
              <a:t>Bestemmelsen har til nå ikke blitt fulgt</a:t>
            </a:r>
          </a:p>
          <a:p>
            <a:r>
              <a:rPr lang="nb-NO" dirty="0"/>
              <a:t>Rettslige rammer går ved konflikt foran andre politiske føringer</a:t>
            </a:r>
          </a:p>
        </p:txBody>
      </p:sp>
    </p:spTree>
    <p:extLst>
      <p:ext uri="{BB962C8B-B14F-4D97-AF65-F5344CB8AC3E}">
        <p14:creationId xmlns:p14="http://schemas.microsoft.com/office/powerpoint/2010/main" val="68693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7A7D23E0-F23F-4B07-93CF-D6CFFC5B1005}"/>
              </a:ext>
            </a:extLst>
          </p:cNvPr>
          <p:cNvSpPr txBox="1"/>
          <p:nvPr/>
        </p:nvSpPr>
        <p:spPr>
          <a:xfrm>
            <a:off x="547130" y="1920906"/>
            <a:ext cx="542206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Generelle rammer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(som ikke har direkte med den aktuelle myndighetsutøvelsen å gjøre)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(anskaffelsesregelverket, arbeidsmiljøloven, åndsverkloven o.a.)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 til systemet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(særlig: flere bestemmelser i personvernforordningen og 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forskrifter til forvaltningsloven om standarder og digital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kommunikasjon) </a:t>
            </a:r>
            <a:r>
              <a:rPr kumimoji="0" lang="nb-NO" sz="15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PVF art. 25(1): Krav til innbygging, jf. 3</a:t>
            </a:r>
            <a:endParaRPr kumimoji="0" lang="nb-NO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Krav til saksbehandlingen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</a:t>
            </a: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(særlig: bestemmelser i forvaltningsloven kap. IV – VI (om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enkeltsaksbehandling mv.) og personvernforordningen kap. III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(om rettigheter)) </a:t>
            </a:r>
            <a:r>
              <a:rPr kumimoji="0" lang="nb-NO" sz="15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Særlig aktuelle for innbygging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CE3A8FB6-0ADE-4E0A-A2B3-5BEBBC584A4F}"/>
              </a:ext>
            </a:extLst>
          </p:cNvPr>
          <p:cNvSpPr txBox="1"/>
          <p:nvPr/>
        </p:nvSpPr>
        <p:spPr>
          <a:xfrm>
            <a:off x="598957" y="5604451"/>
            <a:ext cx="1031994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Rettslige rammer betegner rettsregler som i utgangspunktet ikke kan/skal transformeres, fordi det ikke 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hensiktsmessig, nødvendig eller mulig å gjøre til en del av systemløsningen. Slike regler vil/kan derfor bli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holdt utenfor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systemet og kun definere de 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ytre grensene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hvordan systemet kan være (jf. dog </a:t>
            </a:r>
            <a:r>
              <a:rPr kumimoji="0" lang="nb-NO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innbygging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E0EEFAAB-71D4-4AD4-A1CD-A35E29326065}"/>
              </a:ext>
            </a:extLst>
          </p:cNvPr>
          <p:cNvGrpSpPr/>
          <p:nvPr/>
        </p:nvGrpSpPr>
        <p:grpSpPr>
          <a:xfrm>
            <a:off x="6172883" y="1651317"/>
            <a:ext cx="5193330" cy="3232224"/>
            <a:chOff x="6131109" y="1014968"/>
            <a:chExt cx="5193330" cy="3232224"/>
          </a:xfrm>
        </p:grpSpPr>
        <p:pic>
          <p:nvPicPr>
            <p:cNvPr id="7" name="Bilde 6">
              <a:extLst>
                <a:ext uri="{FF2B5EF4-FFF2-40B4-BE49-F238E27FC236}">
                  <a16:creationId xmlns:a16="http://schemas.microsoft.com/office/drawing/2014/main" id="{FF2CDFBF-E564-4CB6-A20A-04B6CEAC0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31109" y="1230412"/>
              <a:ext cx="5193330" cy="3016780"/>
            </a:xfrm>
            <a:prstGeom prst="rect">
              <a:avLst/>
            </a:prstGeom>
          </p:spPr>
        </p:pic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8D53BB4-6CD0-4971-8DA9-99C14A8C5379}"/>
                </a:ext>
              </a:extLst>
            </p:cNvPr>
            <p:cNvSpPr txBox="1"/>
            <p:nvPr/>
          </p:nvSpPr>
          <p:spPr>
            <a:xfrm>
              <a:off x="7742532" y="1014968"/>
              <a:ext cx="2150589" cy="43088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4472C4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Rettslige rammer</a:t>
              </a:r>
            </a:p>
          </p:txBody>
        </p:sp>
      </p:grpSp>
      <p:sp>
        <p:nvSpPr>
          <p:cNvPr id="3" name="TekstSylinder 2">
            <a:extLst>
              <a:ext uri="{FF2B5EF4-FFF2-40B4-BE49-F238E27FC236}">
                <a16:creationId xmlns:a16="http://schemas.microsoft.com/office/drawing/2014/main" id="{1EC5FA48-DA65-BBD7-7667-B8BCA549C908}"/>
              </a:ext>
            </a:extLst>
          </p:cNvPr>
          <p:cNvSpPr txBox="1"/>
          <p:nvPr/>
        </p:nvSpPr>
        <p:spPr>
          <a:xfrm>
            <a:off x="2311529" y="601200"/>
            <a:ext cx="7072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>
                <a:solidFill>
                  <a:srgbClr val="C00000"/>
                </a:solidFill>
                <a:latin typeface="+mj-lt"/>
              </a:rPr>
              <a:t>Rettslige rammer for utvikling av RBS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4BCF73A7-57AF-DB94-9945-8A0EE98B9ED0}"/>
              </a:ext>
            </a:extLst>
          </p:cNvPr>
          <p:cNvSpPr txBox="1"/>
          <p:nvPr/>
        </p:nvSpPr>
        <p:spPr>
          <a:xfrm>
            <a:off x="598957" y="5081310"/>
            <a:ext cx="8806770" cy="369332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Personvernprinsippene gjelder generelt (for 2 og 3) og er også særlig aktuelle for innbygging</a:t>
            </a:r>
          </a:p>
        </p:txBody>
      </p:sp>
    </p:spTree>
    <p:extLst>
      <p:ext uri="{BB962C8B-B14F-4D97-AF65-F5344CB8AC3E}">
        <p14:creationId xmlns:p14="http://schemas.microsoft.com/office/powerpoint/2010/main" val="373132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DE68F818-AA65-7948-BD6D-3CD196A61632}"/>
              </a:ext>
            </a:extLst>
          </p:cNvPr>
          <p:cNvSpPr txBox="1"/>
          <p:nvPr/>
        </p:nvSpPr>
        <p:spPr>
          <a:xfrm>
            <a:off x="247796" y="2849528"/>
            <a:ext cx="3455626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Mandater bør helst være basert på</a:t>
            </a:r>
          </a:p>
          <a:p>
            <a:r>
              <a:rPr lang="nb-NO" dirty="0">
                <a:solidFill>
                  <a:srgbClr val="0066FF"/>
                </a:solidFill>
              </a:rPr>
              <a:t>foranalyser</a:t>
            </a:r>
            <a:r>
              <a:rPr lang="nb-NO" dirty="0"/>
              <a:t> av behovet for lov-</a:t>
            </a:r>
          </a:p>
          <a:p>
            <a:r>
              <a:rPr lang="nb-NO" dirty="0"/>
              <a:t>og forskriftsendringer, herunder</a:t>
            </a:r>
          </a:p>
          <a:p>
            <a:r>
              <a:rPr lang="nb-NO" dirty="0">
                <a:solidFill>
                  <a:srgbClr val="0066FF"/>
                </a:solidFill>
              </a:rPr>
              <a:t>oppdragsbeskrivelse</a:t>
            </a:r>
            <a:r>
              <a:rPr lang="nb-NO" dirty="0"/>
              <a:t> av hvordan</a:t>
            </a:r>
          </a:p>
          <a:p>
            <a:r>
              <a:rPr lang="nb-NO" dirty="0"/>
              <a:t>slike spørsmål skal utredes</a:t>
            </a:r>
          </a:p>
          <a:p>
            <a:r>
              <a:rPr lang="nb-NO" dirty="0"/>
              <a:t>videre i SU-prosjektet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6A970E0-73E4-431C-AADD-DD49EA33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41" y="96008"/>
            <a:ext cx="11877917" cy="9398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nb-NO" sz="3600" dirty="0">
                <a:solidFill>
                  <a:srgbClr val="C00000"/>
                </a:solidFill>
              </a:rPr>
              <a:t>Mandat med rammer og føringer for systemutviklingsprosjekter</a:t>
            </a:r>
          </a:p>
        </p:txBody>
      </p:sp>
      <p:grpSp>
        <p:nvGrpSpPr>
          <p:cNvPr id="5123" name="Gruppe 12">
            <a:extLst>
              <a:ext uri="{FF2B5EF4-FFF2-40B4-BE49-F238E27FC236}">
                <a16:creationId xmlns:a16="http://schemas.microsoft.com/office/drawing/2014/main" id="{9C378905-6CA4-4DB1-9E66-95BE5E2B4E68}"/>
              </a:ext>
            </a:extLst>
          </p:cNvPr>
          <p:cNvGrpSpPr>
            <a:grpSpLocks/>
          </p:cNvGrpSpPr>
          <p:nvPr/>
        </p:nvGrpSpPr>
        <p:grpSpPr bwMode="auto">
          <a:xfrm>
            <a:off x="3146863" y="1042742"/>
            <a:ext cx="4429125" cy="4147203"/>
            <a:chOff x="1571602" y="1282032"/>
            <a:chExt cx="4429156" cy="4147232"/>
          </a:xfrm>
        </p:grpSpPr>
        <p:cxnSp>
          <p:nvCxnSpPr>
            <p:cNvPr id="4" name="Rett linje 3">
              <a:extLst>
                <a:ext uri="{FF2B5EF4-FFF2-40B4-BE49-F238E27FC236}">
                  <a16:creationId xmlns:a16="http://schemas.microsoft.com/office/drawing/2014/main" id="{7EDB2EB1-9347-4B5B-8930-2A27F0718ACA}"/>
                </a:ext>
              </a:extLst>
            </p:cNvPr>
            <p:cNvCxnSpPr/>
            <p:nvPr/>
          </p:nvCxnSpPr>
          <p:spPr>
            <a:xfrm rot="5400000">
              <a:off x="607189" y="3036091"/>
              <a:ext cx="3357586" cy="142876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Rett linje 5">
              <a:extLst>
                <a:ext uri="{FF2B5EF4-FFF2-40B4-BE49-F238E27FC236}">
                  <a16:creationId xmlns:a16="http://schemas.microsoft.com/office/drawing/2014/main" id="{3D394085-5C0F-46A2-A2CC-F1CD989E589E}"/>
                </a:ext>
              </a:extLst>
            </p:cNvPr>
            <p:cNvCxnSpPr/>
            <p:nvPr/>
          </p:nvCxnSpPr>
          <p:spPr>
            <a:xfrm rot="16200000" flipH="1">
              <a:off x="3607585" y="3036091"/>
              <a:ext cx="3357586" cy="1428760"/>
            </a:xfrm>
            <a:prstGeom prst="line">
              <a:avLst/>
            </a:prstGeom>
            <a:ln w="222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Venstre klammeparentes 9">
              <a:extLst>
                <a:ext uri="{FF2B5EF4-FFF2-40B4-BE49-F238E27FC236}">
                  <a16:creationId xmlns:a16="http://schemas.microsoft.com/office/drawing/2014/main" id="{9940A3E8-3A99-44A4-AD6E-DBA0161652B5}"/>
                </a:ext>
              </a:extLst>
            </p:cNvPr>
            <p:cNvSpPr/>
            <p:nvPr/>
          </p:nvSpPr>
          <p:spPr>
            <a:xfrm rot="5400000">
              <a:off x="3607586" y="1107265"/>
              <a:ext cx="357189" cy="1571636"/>
            </a:xfrm>
            <a:prstGeom prst="leftBrace">
              <a:avLst>
                <a:gd name="adj1" fmla="val 17315"/>
                <a:gd name="adj2" fmla="val 50000"/>
              </a:avLst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DBB52485-6030-4032-8FD2-5119EB10A026}"/>
                </a:ext>
              </a:extLst>
            </p:cNvPr>
            <p:cNvSpPr txBox="1"/>
            <p:nvPr/>
          </p:nvSpPr>
          <p:spPr>
            <a:xfrm>
              <a:off x="3226476" y="1282032"/>
              <a:ext cx="1176346" cy="3698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Lovgivning</a:t>
              </a:r>
            </a:p>
          </p:txBody>
        </p:sp>
      </p:grpSp>
      <p:grpSp>
        <p:nvGrpSpPr>
          <p:cNvPr id="8" name="Gruppe 7">
            <a:extLst>
              <a:ext uri="{FF2B5EF4-FFF2-40B4-BE49-F238E27FC236}">
                <a16:creationId xmlns:a16="http://schemas.microsoft.com/office/drawing/2014/main" id="{72BED27A-A069-4BDD-A127-A631E87EC31C}"/>
              </a:ext>
            </a:extLst>
          </p:cNvPr>
          <p:cNvGrpSpPr/>
          <p:nvPr/>
        </p:nvGrpSpPr>
        <p:grpSpPr>
          <a:xfrm>
            <a:off x="4197789" y="1499011"/>
            <a:ext cx="6924617" cy="2677656"/>
            <a:chOff x="4174581" y="1132322"/>
            <a:chExt cx="6924617" cy="2677656"/>
          </a:xfrm>
        </p:grpSpPr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E40BA265-AA6C-44EA-8B87-140FFD57E88A}"/>
                </a:ext>
              </a:extLst>
            </p:cNvPr>
            <p:cNvSpPr txBox="1"/>
            <p:nvPr/>
          </p:nvSpPr>
          <p:spPr bwMode="auto">
            <a:xfrm>
              <a:off x="4174581" y="2156911"/>
              <a:ext cx="2327275" cy="64611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Generelle forvaltnings-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politiske føringer</a:t>
              </a: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88B96BBC-9603-41A4-92A6-2C4AA4929EE8}"/>
                </a:ext>
              </a:extLst>
            </p:cNvPr>
            <p:cNvSpPr txBox="1"/>
            <p:nvPr/>
          </p:nvSpPr>
          <p:spPr>
            <a:xfrm>
              <a:off x="6449022" y="1132322"/>
              <a:ext cx="4650176" cy="26776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nn-NO" sz="1400" dirty="0">
                  <a:solidFill>
                    <a:srgbClr val="7030A0"/>
                  </a:solidFill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Digital agenda for Norge … (Meld. St. 27 (2015–2016))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 lvl="0">
                <a:defRPr/>
              </a:pPr>
              <a:r>
                <a:rPr lang="nn-NO" sz="1400" dirty="0" err="1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Regjeringens</a:t>
              </a:r>
              <a:r>
                <a:rPr lang="nn-NO" sz="1400" dirty="0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Digitaliseringsstrategi for </a:t>
              </a:r>
              <a:r>
                <a:rPr lang="nn-NO" sz="1400" dirty="0" err="1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offentlig</a:t>
              </a:r>
              <a:r>
                <a:rPr lang="nn-NO" sz="1400" dirty="0">
                  <a:solidFill>
                    <a:srgbClr val="7030A0"/>
                  </a:solidFill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sektor (2019)</a:t>
              </a:r>
              <a:endParaRPr lang="nn-NO" sz="1400" dirty="0">
                <a:solidFill>
                  <a:srgbClr val="7030A0"/>
                </a:solidFill>
              </a:endParaRPr>
            </a:p>
            <a:p>
              <a:pPr lvl="0">
                <a:defRPr/>
              </a:pPr>
              <a:r>
                <a:rPr lang="nn-NO" sz="1400" dirty="0">
                  <a:solidFill>
                    <a:srgbClr val="7030A0"/>
                  </a:solidFill>
                  <a:hlinkClick r:id="rId4"/>
                </a:rPr>
                <a:t>Handlingsplan for digitalisering av </a:t>
              </a:r>
              <a:r>
                <a:rPr lang="nn-NO" sz="1400" dirty="0" err="1">
                  <a:solidFill>
                    <a:srgbClr val="7030A0"/>
                  </a:solidFill>
                  <a:hlinkClick r:id="rId4"/>
                </a:rPr>
                <a:t>offentlig</a:t>
              </a:r>
              <a:r>
                <a:rPr lang="nn-NO" sz="1400" dirty="0">
                  <a:solidFill>
                    <a:srgbClr val="7030A0"/>
                  </a:solidFill>
                  <a:hlinkClick r:id="rId4"/>
                </a:rPr>
                <a:t> sektor</a:t>
              </a:r>
              <a:r>
                <a:rPr lang="nn-NO" sz="1400" dirty="0">
                  <a:solidFill>
                    <a:srgbClr val="7030A0"/>
                  </a:solidFill>
                </a:rPr>
                <a:t> (2020)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Regjeringens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5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nasjonale strategi for kunstig intelligens (2020)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6"/>
                </a:rPr>
                <a:t>Digitaliseringsrundskrivet</a:t>
              </a:r>
              <a:r>
                <a:rPr kumimoji="0" lang="nb-NO" sz="1400" b="0" i="0" u="sng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6"/>
                </a:rPr>
                <a:t>, 2022</a:t>
              </a: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6"/>
                </a:rPr>
                <a:t> </a:t>
              </a: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(gjelder for 2023)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Referansekatalog for </a:t>
              </a:r>
              <a:r>
                <a:rPr kumimoji="0" lang="nn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IT-standarder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i offentlig sektor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</a:t>
              </a:r>
              <a:r>
                <a:rPr kumimoji="0" lang="nn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Statlig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 kommunikasjonspolitikk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9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Prinsipper for IT-arkitektur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…</a:t>
              </a:r>
              <a:b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10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Utredningsinstruksen</a:t>
              </a:r>
              <a:b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11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Prosjektveiviseren</a:t>
              </a:r>
              <a:endParaRPr kumimoji="0" lang="nn-NO" sz="14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80008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      </a:t>
              </a:r>
              <a:r>
                <a:rPr kumimoji="0" lang="nn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</a:t>
              </a:r>
              <a:endPara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" name="Gruppe 8">
            <a:extLst>
              <a:ext uri="{FF2B5EF4-FFF2-40B4-BE49-F238E27FC236}">
                <a16:creationId xmlns:a16="http://schemas.microsoft.com/office/drawing/2014/main" id="{BAD257F7-D64A-4778-BBDD-F9B3F383FF24}"/>
              </a:ext>
            </a:extLst>
          </p:cNvPr>
          <p:cNvGrpSpPr/>
          <p:nvPr/>
        </p:nvGrpSpPr>
        <p:grpSpPr>
          <a:xfrm>
            <a:off x="3840603" y="3666409"/>
            <a:ext cx="6815138" cy="1050925"/>
            <a:chOff x="3817395" y="3299911"/>
            <a:chExt cx="6815138" cy="1050925"/>
          </a:xfrm>
        </p:grpSpPr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12CBDE4C-1F17-4EBA-83AE-810F63EA876B}"/>
                </a:ext>
              </a:extLst>
            </p:cNvPr>
            <p:cNvSpPr txBox="1"/>
            <p:nvPr/>
          </p:nvSpPr>
          <p:spPr bwMode="auto">
            <a:xfrm>
              <a:off x="3817395" y="3299911"/>
              <a:ext cx="3057312" cy="6463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Virksomhetsspesifikke føringer</a:t>
              </a: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DD929A77-1E0B-40CF-8037-1103DC0BC39D}"/>
                </a:ext>
              </a:extLst>
            </p:cNvPr>
            <p:cNvSpPr txBox="1"/>
            <p:nvPr/>
          </p:nvSpPr>
          <p:spPr>
            <a:xfrm>
              <a:off x="7130508" y="3612649"/>
              <a:ext cx="3502025" cy="7381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Føringer i tildelingsbrev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IKT-strategi for virksomheten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ED7D31">
                      <a:lumMod val="75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Kommunikasjonsstrategi for virksomheten</a:t>
              </a:r>
            </a:p>
          </p:txBody>
        </p:sp>
      </p:grpSp>
      <p:sp>
        <p:nvSpPr>
          <p:cNvPr id="20" name="TekstSylinder 19">
            <a:extLst>
              <a:ext uri="{FF2B5EF4-FFF2-40B4-BE49-F238E27FC236}">
                <a16:creationId xmlns:a16="http://schemas.microsoft.com/office/drawing/2014/main" id="{5A62CDA0-2DE0-4B7A-BFB4-B25B72E83D02}"/>
              </a:ext>
            </a:extLst>
          </p:cNvPr>
          <p:cNvSpPr txBox="1"/>
          <p:nvPr/>
        </p:nvSpPr>
        <p:spPr>
          <a:xfrm>
            <a:off x="5894342" y="1062604"/>
            <a:ext cx="5978816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(særlovgivning som </a:t>
            </a:r>
            <a:r>
              <a:rPr kumimoji="0" lang="nb-NO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innhold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og generell lovgivning som </a:t>
            </a:r>
            <a:r>
              <a:rPr kumimoji="0" lang="nb-NO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ramme, jf. forelesning 7</a:t>
            </a: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22" name="TekstSylinder 21">
            <a:extLst>
              <a:ext uri="{FF2B5EF4-FFF2-40B4-BE49-F238E27FC236}">
                <a16:creationId xmlns:a16="http://schemas.microsoft.com/office/drawing/2014/main" id="{9451978C-4686-467C-A603-9A4A0AB90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422" y="5218666"/>
            <a:ext cx="5037085" cy="1384995"/>
          </a:xfrm>
          <a:prstGeom prst="rect">
            <a:avLst/>
          </a:prstGeom>
          <a:noFill/>
          <a:ln w="31750" cap="rnd" cmpd="dbl">
            <a:solidFill>
              <a:srgbClr val="008000"/>
            </a:solidFill>
            <a:prstDash val="lg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Eksempler på noen viktige, </a:t>
            </a:r>
            <a:r>
              <a:rPr kumimoji="0" lang="nb-NO" sz="1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mulige</a:t>
            </a:r>
            <a:r>
              <a:rPr kumimoji="0" lang="nb-NO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 typer systemspesifikke føringer: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Formål med systemet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Automatiseringsgrad, automatisering/skjønn mv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Systemets bindende virkning og rutiner for avvik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Støttefunksjoner/brukervennlighet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Avtaler (DB-avtaler, felles BA, tilgang til andres opplysninger mv.)</a:t>
            </a:r>
          </a:p>
        </p:txBody>
      </p:sp>
      <p:grpSp>
        <p:nvGrpSpPr>
          <p:cNvPr id="16" name="Gruppe 15">
            <a:extLst>
              <a:ext uri="{FF2B5EF4-FFF2-40B4-BE49-F238E27FC236}">
                <a16:creationId xmlns:a16="http://schemas.microsoft.com/office/drawing/2014/main" id="{A5F08DAD-A6D7-47BC-8517-960189F5E75A}"/>
              </a:ext>
            </a:extLst>
          </p:cNvPr>
          <p:cNvGrpSpPr/>
          <p:nvPr/>
        </p:nvGrpSpPr>
        <p:grpSpPr>
          <a:xfrm>
            <a:off x="3369819" y="3176732"/>
            <a:ext cx="8119809" cy="2013213"/>
            <a:chOff x="3346611" y="2810043"/>
            <a:chExt cx="8119809" cy="2013213"/>
          </a:xfrm>
        </p:grpSpPr>
        <p:sp>
          <p:nvSpPr>
            <p:cNvPr id="13" name="Pil: ned 12">
              <a:extLst>
                <a:ext uri="{FF2B5EF4-FFF2-40B4-BE49-F238E27FC236}">
                  <a16:creationId xmlns:a16="http://schemas.microsoft.com/office/drawing/2014/main" id="{26794D63-7619-42E9-98C3-81C549DB7BD3}"/>
                </a:ext>
              </a:extLst>
            </p:cNvPr>
            <p:cNvSpPr/>
            <p:nvPr/>
          </p:nvSpPr>
          <p:spPr>
            <a:xfrm>
              <a:off x="4601244" y="2810043"/>
              <a:ext cx="226111" cy="1587953"/>
            </a:xfrm>
            <a:prstGeom prst="downArrow">
              <a:avLst/>
            </a:prstGeom>
            <a:noFill/>
            <a:ln w="22225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3A3298D6-BEEF-4174-9BF6-B118F661258B}"/>
                </a:ext>
              </a:extLst>
            </p:cNvPr>
            <p:cNvGrpSpPr/>
            <p:nvPr/>
          </p:nvGrpSpPr>
          <p:grpSpPr>
            <a:xfrm>
              <a:off x="3346611" y="4153767"/>
              <a:ext cx="8119809" cy="669489"/>
              <a:chOff x="3346611" y="4153767"/>
              <a:chExt cx="8119809" cy="669489"/>
            </a:xfrm>
          </p:grpSpPr>
          <p:sp>
            <p:nvSpPr>
              <p:cNvPr id="5133" name="TekstSylinder 15">
                <a:extLst>
                  <a:ext uri="{FF2B5EF4-FFF2-40B4-BE49-F238E27FC236}">
                    <a16:creationId xmlns:a16="http://schemas.microsoft.com/office/drawing/2014/main" id="{5C9AE196-AAEC-4B6E-8EFF-BF9530E703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611" y="4153767"/>
                <a:ext cx="370401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altLang="nb-NO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8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Prosjektspesifikke føringer = MANDAT</a:t>
                </a:r>
              </a:p>
            </p:txBody>
          </p:sp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7C0B0FAE-3D48-422A-8CDA-EE1E9BFFBA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60708" y="4300036"/>
                <a:ext cx="4005712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Aktualiserer og vektlegger generelle og virksomhets-</a:t>
                </a:r>
                <a:br>
                  <a:rPr kumimoji="0" lang="nb-NO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</a:br>
                <a:r>
                  <a:rPr kumimoji="0" lang="nb-NO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Calibri" pitchFamily="34" charset="0"/>
                    <a:ea typeface="+mn-ea"/>
                    <a:cs typeface="Arial" charset="0"/>
                  </a:rPr>
                  <a:t>spesifikke føringer og rettslige rammer for prosjektet</a:t>
                </a:r>
              </a:p>
            </p:txBody>
          </p:sp>
        </p:grpSp>
        <p:sp>
          <p:nvSpPr>
            <p:cNvPr id="25" name="Pil: ned 24">
              <a:extLst>
                <a:ext uri="{FF2B5EF4-FFF2-40B4-BE49-F238E27FC236}">
                  <a16:creationId xmlns:a16="http://schemas.microsoft.com/office/drawing/2014/main" id="{13182C33-810A-4A72-9DC9-39504F8698D6}"/>
                </a:ext>
              </a:extLst>
            </p:cNvPr>
            <p:cNvSpPr/>
            <p:nvPr/>
          </p:nvSpPr>
          <p:spPr>
            <a:xfrm>
              <a:off x="5424738" y="3946242"/>
              <a:ext cx="226111" cy="451754"/>
            </a:xfrm>
            <a:prstGeom prst="downArrow">
              <a:avLst/>
            </a:prstGeom>
            <a:noFill/>
            <a:ln w="2222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TekstSylinder 2">
            <a:extLst>
              <a:ext uri="{FF2B5EF4-FFF2-40B4-BE49-F238E27FC236}">
                <a16:creationId xmlns:a16="http://schemas.microsoft.com/office/drawing/2014/main" id="{BD836051-6A09-BBE3-8201-3699233DF74D}"/>
              </a:ext>
            </a:extLst>
          </p:cNvPr>
          <p:cNvSpPr txBox="1"/>
          <p:nvPr/>
        </p:nvSpPr>
        <p:spPr>
          <a:xfrm>
            <a:off x="247796" y="1093718"/>
            <a:ext cx="4002827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Utforming av mandat for SU-prosjekter</a:t>
            </a:r>
          </a:p>
          <a:p>
            <a:r>
              <a:rPr lang="nb-NO" dirty="0"/>
              <a:t>krever </a:t>
            </a:r>
            <a:r>
              <a:rPr lang="nb-NO" dirty="0">
                <a:solidFill>
                  <a:srgbClr val="0066FF"/>
                </a:solidFill>
              </a:rPr>
              <a:t>oversikt</a:t>
            </a:r>
            <a:r>
              <a:rPr lang="nb-NO" dirty="0"/>
              <a:t> over rettslige rammer</a:t>
            </a:r>
          </a:p>
          <a:p>
            <a:r>
              <a:rPr lang="nb-NO" dirty="0"/>
              <a:t>og andre politiske føringer, </a:t>
            </a:r>
            <a:r>
              <a:rPr lang="nb-NO" dirty="0">
                <a:solidFill>
                  <a:srgbClr val="0066FF"/>
                </a:solidFill>
              </a:rPr>
              <a:t>samlet for-</a:t>
            </a:r>
          </a:p>
          <a:p>
            <a:r>
              <a:rPr lang="nb-NO" dirty="0" err="1">
                <a:solidFill>
                  <a:srgbClr val="0066FF"/>
                </a:solidFill>
              </a:rPr>
              <a:t>ståelse</a:t>
            </a:r>
            <a:r>
              <a:rPr lang="nb-NO" dirty="0"/>
              <a:t> av disse, og </a:t>
            </a:r>
            <a:r>
              <a:rPr lang="nb-NO" dirty="0">
                <a:solidFill>
                  <a:srgbClr val="0066FF"/>
                </a:solidFill>
              </a:rPr>
              <a:t>oppdragsbeskrivelser</a:t>
            </a:r>
          </a:p>
          <a:p>
            <a:r>
              <a:rPr lang="nb-NO" dirty="0"/>
              <a:t>som gjenspeiler rammer + føringer</a:t>
            </a:r>
          </a:p>
        </p:txBody>
      </p:sp>
    </p:spTree>
    <p:extLst>
      <p:ext uri="{BB962C8B-B14F-4D97-AF65-F5344CB8AC3E}">
        <p14:creationId xmlns:p14="http://schemas.microsoft.com/office/powerpoint/2010/main" val="15857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706910-7056-7B3C-C2CD-351D968B2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rgbClr val="C00000"/>
                </a:solidFill>
              </a:rPr>
              <a:t>Relevante synspunkter i Personvernkommisjonens innstilling, NOU 2022: 11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E7F2F1-5086-EABB-B91F-2FFB11C7D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/>
              <a:t>Personvernkommisjonen mener </a:t>
            </a:r>
            <a:r>
              <a:rPr lang="nb-NO" sz="1800" dirty="0">
                <a:solidFill>
                  <a:srgbClr val="0066FF"/>
                </a:solidFill>
              </a:rPr>
              <a:t>Stortinget bør sikres større innflytelse på digitaliseringen av offentlig forvaltning og hvilke konsekvenser dette får for innbyggernes personvern</a:t>
            </a:r>
            <a:r>
              <a:rPr lang="nb-NO" sz="1800" dirty="0"/>
              <a:t>. Involvering av Stortinget bidrar blant annet til at beslutninger blir bedre belyst og får bredere forankring</a:t>
            </a:r>
          </a:p>
          <a:p>
            <a:pPr lvl="1"/>
            <a:r>
              <a:rPr lang="nb-NO" sz="1800" dirty="0"/>
              <a:t>(siste brede politiske behandling i Stortinget: (Meld. St. 27 (2015–2016))</a:t>
            </a:r>
          </a:p>
          <a:p>
            <a:r>
              <a:rPr lang="nb-NO" sz="1800" dirty="0"/>
              <a:t>Personvernkommisjonen mener </a:t>
            </a:r>
            <a:r>
              <a:rPr lang="nb-NO" sz="1800" dirty="0">
                <a:solidFill>
                  <a:srgbClr val="0066FF"/>
                </a:solidFill>
              </a:rPr>
              <a:t>tiltak med stor innvirkning på innbyggernes personvern bør hjemles i lov, i stedet for å forskriftsfestes</a:t>
            </a:r>
            <a:r>
              <a:rPr lang="nb-NO" sz="1800" dirty="0"/>
              <a:t>. På den måten får Stortinget muligheten til å ha oversikt over forvaltningens behandling av personopplysninger</a:t>
            </a:r>
          </a:p>
          <a:p>
            <a:r>
              <a:rPr lang="nb-NO" sz="1800" dirty="0"/>
              <a:t>Personvernkommisjonen mener offentlige forvaltning har et særlig ansvar for å ivareta befolkningens tillit. Dette krever </a:t>
            </a:r>
            <a:r>
              <a:rPr lang="nb-NO" sz="1800" dirty="0">
                <a:solidFill>
                  <a:srgbClr val="0066FF"/>
                </a:solidFill>
              </a:rPr>
              <a:t>grundige vurderinger av om formålet med viderebehandlingen av innbyggernes personopplysninger er forenelig eller ikke med det opprinnelige innsamlingsformålet og hvor stort inngrep viderebehandlingen innebærer</a:t>
            </a:r>
            <a:r>
              <a:rPr lang="nb-NO" sz="1800" dirty="0"/>
              <a:t>. Disse vurderingene bør offentliggjøres</a:t>
            </a:r>
          </a:p>
          <a:p>
            <a:r>
              <a:rPr lang="nb-NO" sz="1800" dirty="0"/>
              <a:t>Personvernkommisjonen anbefaler at </a:t>
            </a:r>
            <a:r>
              <a:rPr lang="nb-NO" sz="1800" dirty="0">
                <a:solidFill>
                  <a:srgbClr val="0066FF"/>
                </a:solidFill>
              </a:rPr>
              <a:t>regjeringen utarbeider en helhetlig personvernpolitikk for offentlig forvaltning</a:t>
            </a:r>
            <a:r>
              <a:rPr lang="nb-NO" sz="1800" dirty="0"/>
              <a:t>. Personvernpolitikken må </a:t>
            </a:r>
            <a:r>
              <a:rPr lang="nb-NO" sz="1800" dirty="0">
                <a:solidFill>
                  <a:srgbClr val="0066FF"/>
                </a:solidFill>
              </a:rPr>
              <a:t>ses i sammenheng med digitaliseringspolitikken </a:t>
            </a:r>
            <a:r>
              <a:rPr lang="nb-NO" sz="1800" dirty="0"/>
              <a:t>og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>
                <a:solidFill>
                  <a:srgbClr val="0066FF"/>
                </a:solidFill>
              </a:rPr>
              <a:t>gi føringer for hvordan forvaltningen skal gjøre prinsipielle vurderinger om personvern og sikre at borgernes personvern ivaretas i løsningene som utvikles </a:t>
            </a:r>
          </a:p>
        </p:txBody>
      </p:sp>
    </p:spTree>
    <p:extLst>
      <p:ext uri="{BB962C8B-B14F-4D97-AF65-F5344CB8AC3E}">
        <p14:creationId xmlns:p14="http://schemas.microsoft.com/office/powerpoint/2010/main" val="75011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FF1E57-F728-DECF-8485-AB5905A03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rgbClr val="C00000"/>
                </a:solidFill>
              </a:rPr>
              <a:t>Spørsmål om organisering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9DD335-BF3D-15B2-651C-D210EE9A0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Organisering av utviklingsprosjekter</a:t>
            </a:r>
          </a:p>
          <a:p>
            <a:r>
              <a:rPr lang="nb-NO" dirty="0"/>
              <a:t>Organisering av RBS (systemarkitektur)</a:t>
            </a:r>
          </a:p>
        </p:txBody>
      </p:sp>
    </p:spTree>
    <p:extLst>
      <p:ext uri="{BB962C8B-B14F-4D97-AF65-F5344CB8AC3E}">
        <p14:creationId xmlns:p14="http://schemas.microsoft.com/office/powerpoint/2010/main" val="2591993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7DDE9AE-B52A-4B08-816E-DDF05271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2980" y="-53850"/>
            <a:ext cx="4147970" cy="86836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nb-NO" sz="3200" b="1" dirty="0" err="1">
                <a:solidFill>
                  <a:srgbClr val="C00000"/>
                </a:solidFill>
              </a:rPr>
              <a:t>Prosjektetorganisering</a:t>
            </a:r>
            <a:r>
              <a:rPr lang="nb-NO" sz="3200" b="1" dirty="0">
                <a:solidFill>
                  <a:srgbClr val="C00000"/>
                </a:solidFill>
              </a:rPr>
              <a:t> (1)</a:t>
            </a:r>
          </a:p>
        </p:txBody>
      </p:sp>
      <p:grpSp>
        <p:nvGrpSpPr>
          <p:cNvPr id="6147" name="Gruppe 9">
            <a:extLst>
              <a:ext uri="{FF2B5EF4-FFF2-40B4-BE49-F238E27FC236}">
                <a16:creationId xmlns:a16="http://schemas.microsoft.com/office/drawing/2014/main" id="{622E4B5C-C423-4C43-9D54-2EA128DC6FC3}"/>
              </a:ext>
            </a:extLst>
          </p:cNvPr>
          <p:cNvGrpSpPr>
            <a:grpSpLocks/>
          </p:cNvGrpSpPr>
          <p:nvPr/>
        </p:nvGrpSpPr>
        <p:grpSpPr bwMode="auto">
          <a:xfrm>
            <a:off x="2309814" y="928689"/>
            <a:ext cx="5572125" cy="4929187"/>
            <a:chOff x="785786" y="1214422"/>
            <a:chExt cx="5572164" cy="4929198"/>
          </a:xfrm>
        </p:grpSpPr>
        <p:sp>
          <p:nvSpPr>
            <p:cNvPr id="3" name="Likebent trekant 2">
              <a:extLst>
                <a:ext uri="{FF2B5EF4-FFF2-40B4-BE49-F238E27FC236}">
                  <a16:creationId xmlns:a16="http://schemas.microsoft.com/office/drawing/2014/main" id="{272FE688-C8F6-47F1-83E1-652706D8CFC1}"/>
                </a:ext>
              </a:extLst>
            </p:cNvPr>
            <p:cNvSpPr/>
            <p:nvPr/>
          </p:nvSpPr>
          <p:spPr>
            <a:xfrm>
              <a:off x="785786" y="1214422"/>
              <a:ext cx="5572164" cy="492919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" name="Rett linje 4">
              <a:extLst>
                <a:ext uri="{FF2B5EF4-FFF2-40B4-BE49-F238E27FC236}">
                  <a16:creationId xmlns:a16="http://schemas.microsoft.com/office/drawing/2014/main" id="{87855B6A-AB23-4778-BBFD-2F8E881EA874}"/>
                </a:ext>
              </a:extLst>
            </p:cNvPr>
            <p:cNvCxnSpPr/>
            <p:nvPr/>
          </p:nvCxnSpPr>
          <p:spPr>
            <a:xfrm>
              <a:off x="2928926" y="2285986"/>
              <a:ext cx="1214445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tt linje 6">
              <a:extLst>
                <a:ext uri="{FF2B5EF4-FFF2-40B4-BE49-F238E27FC236}">
                  <a16:creationId xmlns:a16="http://schemas.microsoft.com/office/drawing/2014/main" id="{279B89F4-A4D1-4CCE-94F1-7DC9CF474AAC}"/>
                </a:ext>
              </a:extLst>
            </p:cNvPr>
            <p:cNvCxnSpPr/>
            <p:nvPr/>
          </p:nvCxnSpPr>
          <p:spPr>
            <a:xfrm>
              <a:off x="1928794" y="4071928"/>
              <a:ext cx="3214709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48" name="Gruppe 20">
            <a:extLst>
              <a:ext uri="{FF2B5EF4-FFF2-40B4-BE49-F238E27FC236}">
                <a16:creationId xmlns:a16="http://schemas.microsoft.com/office/drawing/2014/main" id="{5B1333A2-1621-4E44-ADF6-7B0AA7078899}"/>
              </a:ext>
            </a:extLst>
          </p:cNvPr>
          <p:cNvGrpSpPr>
            <a:grpSpLocks/>
          </p:cNvGrpSpPr>
          <p:nvPr/>
        </p:nvGrpSpPr>
        <p:grpSpPr bwMode="auto">
          <a:xfrm>
            <a:off x="2952751" y="2000250"/>
            <a:ext cx="4442813" cy="3893803"/>
            <a:chOff x="1428728" y="2285992"/>
            <a:chExt cx="4443279" cy="3893204"/>
          </a:xfrm>
        </p:grpSpPr>
        <p:cxnSp>
          <p:nvCxnSpPr>
            <p:cNvPr id="13" name="Rett pil 12">
              <a:extLst>
                <a:ext uri="{FF2B5EF4-FFF2-40B4-BE49-F238E27FC236}">
                  <a16:creationId xmlns:a16="http://schemas.microsoft.com/office/drawing/2014/main" id="{64E0BC53-5679-4055-96D7-A178E373AACE}"/>
                </a:ext>
              </a:extLst>
            </p:cNvPr>
            <p:cNvCxnSpPr/>
            <p:nvPr/>
          </p:nvCxnSpPr>
          <p:spPr>
            <a:xfrm rot="5400000">
              <a:off x="857630" y="3571540"/>
              <a:ext cx="3571326" cy="10002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tt pil 14">
              <a:extLst>
                <a:ext uri="{FF2B5EF4-FFF2-40B4-BE49-F238E27FC236}">
                  <a16:creationId xmlns:a16="http://schemas.microsoft.com/office/drawing/2014/main" id="{A31B93C2-9BF5-4FCA-9260-3A42CAC5DCD2}"/>
                </a:ext>
              </a:extLst>
            </p:cNvPr>
            <p:cNvCxnSpPr/>
            <p:nvPr/>
          </p:nvCxnSpPr>
          <p:spPr>
            <a:xfrm rot="5400000">
              <a:off x="1679247" y="4035933"/>
              <a:ext cx="3571326" cy="714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tt pil 16">
              <a:extLst>
                <a:ext uri="{FF2B5EF4-FFF2-40B4-BE49-F238E27FC236}">
                  <a16:creationId xmlns:a16="http://schemas.microsoft.com/office/drawing/2014/main" id="{D8D34FFA-254A-43D3-B8D2-77C32AC5F6A5}"/>
                </a:ext>
              </a:extLst>
            </p:cNvPr>
            <p:cNvCxnSpPr>
              <a:cxnSpLocks/>
            </p:cNvCxnSpPr>
            <p:nvPr/>
          </p:nvCxnSpPr>
          <p:spPr>
            <a:xfrm>
              <a:off x="3857858" y="2285992"/>
              <a:ext cx="863798" cy="3585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70" name="TekstSylinder 17">
              <a:extLst>
                <a:ext uri="{FF2B5EF4-FFF2-40B4-BE49-F238E27FC236}">
                  <a16:creationId xmlns:a16="http://schemas.microsoft.com/office/drawing/2014/main" id="{EE7863E3-B8AC-4627-A5A9-F8E7CC6033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728" y="5857892"/>
              <a:ext cx="107606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IKT-avdeling</a:t>
              </a:r>
            </a:p>
          </p:txBody>
        </p:sp>
        <p:sp>
          <p:nvSpPr>
            <p:cNvPr id="6171" name="TekstSylinder 18">
              <a:extLst>
                <a:ext uri="{FF2B5EF4-FFF2-40B4-BE49-F238E27FC236}">
                  <a16:creationId xmlns:a16="http://schemas.microsoft.com/office/drawing/2014/main" id="{853A0EA5-F342-4317-B8F7-E0BF6050CB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6050" y="5857892"/>
              <a:ext cx="1040779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Fagavdeling</a:t>
              </a:r>
            </a:p>
          </p:txBody>
        </p:sp>
        <p:sp>
          <p:nvSpPr>
            <p:cNvPr id="6172" name="TekstSylinder 19">
              <a:extLst>
                <a:ext uri="{FF2B5EF4-FFF2-40B4-BE49-F238E27FC236}">
                  <a16:creationId xmlns:a16="http://schemas.microsoft.com/office/drawing/2014/main" id="{B95EF9DF-A416-4C34-902F-4843C5FF4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5184" y="5871466"/>
              <a:ext cx="1976823" cy="307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Administrasjonsavdeling</a:t>
              </a:r>
            </a:p>
          </p:txBody>
        </p:sp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6F6BC138-E825-4F94-B89D-906B5A555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937" y="6204097"/>
            <a:ext cx="6513878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Livssyklusperspektiv: organisering under utvikling og videreutvikling</a:t>
            </a:r>
          </a:p>
        </p:txBody>
      </p:sp>
      <p:grpSp>
        <p:nvGrpSpPr>
          <p:cNvPr id="12" name="Gruppe 31">
            <a:extLst>
              <a:ext uri="{FF2B5EF4-FFF2-40B4-BE49-F238E27FC236}">
                <a16:creationId xmlns:a16="http://schemas.microsoft.com/office/drawing/2014/main" id="{63DB5689-3E2A-4AE8-AA16-892F8CEC0875}"/>
              </a:ext>
            </a:extLst>
          </p:cNvPr>
          <p:cNvGrpSpPr>
            <a:grpSpLocks/>
          </p:cNvGrpSpPr>
          <p:nvPr/>
        </p:nvGrpSpPr>
        <p:grpSpPr bwMode="auto">
          <a:xfrm>
            <a:off x="7566228" y="3869918"/>
            <a:ext cx="4474146" cy="1945555"/>
            <a:chOff x="6357937" y="3869428"/>
            <a:chExt cx="4089929" cy="1945555"/>
          </a:xfrm>
        </p:grpSpPr>
        <p:sp>
          <p:nvSpPr>
            <p:cNvPr id="6155" name="TekstSylinder 27">
              <a:extLst>
                <a:ext uri="{FF2B5EF4-FFF2-40B4-BE49-F238E27FC236}">
                  <a16:creationId xmlns:a16="http://schemas.microsoft.com/office/drawing/2014/main" id="{AAF3CF6E-109B-4875-82E8-0C9CF716A4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66388" y="3869428"/>
              <a:ext cx="4081478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 indent="-285750">
                <a:spcBef>
                  <a:spcPct val="0"/>
                </a:spcBef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Prosjektgruppen som «forum for saksforberedelse»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         Avgjørelser i respektive linjer </a:t>
              </a: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(jf. rettslige </a:t>
              </a:r>
              <a:r>
                <a:rPr kumimoji="0" lang="nb-NO" altLang="nb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systemavgj</a:t>
              </a: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.)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         Beslutning i ledelsen ved uenighet</a:t>
              </a:r>
            </a:p>
          </p:txBody>
        </p:sp>
        <p:sp>
          <p:nvSpPr>
            <p:cNvPr id="6156" name="TekstSylinder 28">
              <a:extLst>
                <a:ext uri="{FF2B5EF4-FFF2-40B4-BE49-F238E27FC236}">
                  <a16:creationId xmlns:a16="http://schemas.microsoft.com/office/drawing/2014/main" id="{3CCD95EB-5D94-495E-BAA1-51AC8A9A77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7" y="4564162"/>
              <a:ext cx="408992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85750" indent="-285750">
                <a:spcBef>
                  <a:spcPct val="0"/>
                </a:spcBef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Betydningen av andre interne og eksterne systemer for sammensetningen av prosjektgruppen</a:t>
              </a:r>
            </a:p>
          </p:txBody>
        </p:sp>
        <p:sp>
          <p:nvSpPr>
            <p:cNvPr id="6157" name="TekstSylinder 29">
              <a:extLst>
                <a:ext uri="{FF2B5EF4-FFF2-40B4-BE49-F238E27FC236}">
                  <a16:creationId xmlns:a16="http://schemas.microsoft.com/office/drawing/2014/main" id="{E46FD16C-5F5E-4AE7-9027-CD23FD5CE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7937" y="5035684"/>
              <a:ext cx="40629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          Krav til overlappende kompetanse i prosjektgruppen</a:t>
              </a:r>
            </a:p>
          </p:txBody>
        </p:sp>
        <p:sp>
          <p:nvSpPr>
            <p:cNvPr id="6158" name="TekstSylinder 35">
              <a:extLst>
                <a:ext uri="{FF2B5EF4-FFF2-40B4-BE49-F238E27FC236}">
                  <a16:creationId xmlns:a16="http://schemas.microsoft.com/office/drawing/2014/main" id="{360F40A1-A8D3-422A-A05E-B4F7B55BC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2600" y="5291763"/>
              <a:ext cx="39252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269875" marR="0" lvl="0" indent="-269875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     Juristers, teknologers og forvaltningsinformatikeres  rolle</a:t>
              </a:r>
            </a:p>
          </p:txBody>
        </p:sp>
      </p:grp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D6D3CAE9-0E51-48CE-8975-29226A6BC27D}"/>
              </a:ext>
            </a:extLst>
          </p:cNvPr>
          <p:cNvGrpSpPr/>
          <p:nvPr/>
        </p:nvGrpSpPr>
        <p:grpSpPr>
          <a:xfrm>
            <a:off x="1918270" y="1650108"/>
            <a:ext cx="3947596" cy="740713"/>
            <a:chOff x="1918270" y="1650108"/>
            <a:chExt cx="3947596" cy="740713"/>
          </a:xfrm>
        </p:grpSpPr>
        <p:sp>
          <p:nvSpPr>
            <p:cNvPr id="6159" name="TekstSylinder 30">
              <a:extLst>
                <a:ext uri="{FF2B5EF4-FFF2-40B4-BE49-F238E27FC236}">
                  <a16:creationId xmlns:a16="http://schemas.microsoft.com/office/drawing/2014/main" id="{BA0085EA-98E0-4EF6-A8B1-C67CEAF62F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0200" y="1652157"/>
              <a:ext cx="1325666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Behandlings-</a:t>
              </a:r>
              <a:b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ansvarlig (BA)</a:t>
              </a:r>
              <a:b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= ”systemeier”?</a:t>
              </a:r>
            </a:p>
          </p:txBody>
        </p:sp>
        <p:sp>
          <p:nvSpPr>
            <p:cNvPr id="32" name="TekstSylinder 30">
              <a:extLst>
                <a:ext uri="{FF2B5EF4-FFF2-40B4-BE49-F238E27FC236}">
                  <a16:creationId xmlns:a16="http://schemas.microsoft.com/office/drawing/2014/main" id="{A9FB26B3-B272-4642-A2D4-E94E0BFEB2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8270" y="1650108"/>
              <a:ext cx="2364225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Behandlingsansvarliges plikt til å organisere for å sikre</a:t>
              </a:r>
              <a:b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etterlevelse, jf. PVF art. 24(1)</a:t>
              </a:r>
            </a:p>
          </p:txBody>
        </p:sp>
      </p:grpSp>
      <p:grpSp>
        <p:nvGrpSpPr>
          <p:cNvPr id="20" name="Gruppe 19">
            <a:extLst>
              <a:ext uri="{FF2B5EF4-FFF2-40B4-BE49-F238E27FC236}">
                <a16:creationId xmlns:a16="http://schemas.microsoft.com/office/drawing/2014/main" id="{C45184B2-B397-80F9-3EFB-C37E4D9C18EA}"/>
              </a:ext>
            </a:extLst>
          </p:cNvPr>
          <p:cNvGrpSpPr/>
          <p:nvPr/>
        </p:nvGrpSpPr>
        <p:grpSpPr>
          <a:xfrm>
            <a:off x="2619541" y="1061271"/>
            <a:ext cx="7580660" cy="3370361"/>
            <a:chOff x="2619541" y="1061271"/>
            <a:chExt cx="7580660" cy="3370361"/>
          </a:xfrm>
        </p:grpSpPr>
        <p:sp>
          <p:nvSpPr>
            <p:cNvPr id="34" name="TekstSylinder 30">
              <a:extLst>
                <a:ext uri="{FF2B5EF4-FFF2-40B4-BE49-F238E27FC236}">
                  <a16:creationId xmlns:a16="http://schemas.microsoft.com/office/drawing/2014/main" id="{AA44A768-DB53-4CD0-8D5D-701F190CC1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06937" y="2958074"/>
              <a:ext cx="3493264" cy="523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Personvernombudets rolle i systemutviklings-</a:t>
              </a:r>
              <a:b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</a:b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arbeider, jf. PVF art. 39(1)(a), </a:t>
              </a:r>
              <a:r>
                <a:rPr kumimoji="0" lang="nb-NO" altLang="nb-NO" sz="1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jf</a:t>
              </a:r>
              <a:r>
                <a:rPr kumimoji="0" lang="nb-NO" altLang="nb-NO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art. 38(2)</a:t>
              </a:r>
            </a:p>
          </p:txBody>
        </p:sp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4DFEEB82-0F05-4645-B5AD-8A488E38BE03}"/>
                </a:ext>
              </a:extLst>
            </p:cNvPr>
            <p:cNvGrpSpPr/>
            <p:nvPr/>
          </p:nvGrpSpPr>
          <p:grpSpPr>
            <a:xfrm>
              <a:off x="2619541" y="1061271"/>
              <a:ext cx="7262645" cy="3370361"/>
              <a:chOff x="2619541" y="1061271"/>
              <a:chExt cx="7262645" cy="3370361"/>
            </a:xfrm>
          </p:grpSpPr>
          <p:grpSp>
            <p:nvGrpSpPr>
              <p:cNvPr id="8" name="Gruppe 22">
                <a:extLst>
                  <a:ext uri="{FF2B5EF4-FFF2-40B4-BE49-F238E27FC236}">
                    <a16:creationId xmlns:a16="http://schemas.microsoft.com/office/drawing/2014/main" id="{1143FB0A-38D8-463C-A129-BC8931E81F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67001" y="2645694"/>
                <a:ext cx="3714750" cy="1785938"/>
                <a:chOff x="2571736" y="2857496"/>
                <a:chExt cx="3714776" cy="1785950"/>
              </a:xfrm>
            </p:grpSpPr>
            <p:sp>
              <p:nvSpPr>
                <p:cNvPr id="11" name="Ellipse 10">
                  <a:extLst>
                    <a:ext uri="{FF2B5EF4-FFF2-40B4-BE49-F238E27FC236}">
                      <a16:creationId xmlns:a16="http://schemas.microsoft.com/office/drawing/2014/main" id="{FDB9413B-D883-4476-A083-1908EB37CE14}"/>
                    </a:ext>
                  </a:extLst>
                </p:cNvPr>
                <p:cNvSpPr/>
                <p:nvPr/>
              </p:nvSpPr>
              <p:spPr>
                <a:xfrm>
                  <a:off x="2571736" y="2857496"/>
                  <a:ext cx="3714776" cy="1785950"/>
                </a:xfrm>
                <a:prstGeom prst="ellipse">
                  <a:avLst/>
                </a:prstGeom>
                <a:solidFill>
                  <a:schemeClr val="accent1">
                    <a:alpha val="2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6166" name="TekstSylinder 21">
                  <a:extLst>
                    <a:ext uri="{FF2B5EF4-FFF2-40B4-BE49-F238E27FC236}">
                      <a16:creationId xmlns:a16="http://schemas.microsoft.com/office/drawing/2014/main" id="{1881D0B5-691A-48DE-9BE3-38A5ACF3040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10432" y="3222908"/>
                  <a:ext cx="1611286" cy="3693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Prosjektgruppe</a:t>
                  </a:r>
                </a:p>
              </p:txBody>
            </p:sp>
          </p:grp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C12FC3C3-BE1F-4699-9EBE-D943F2947D15}"/>
                  </a:ext>
                </a:extLst>
              </p:cNvPr>
              <p:cNvGrpSpPr/>
              <p:nvPr/>
            </p:nvGrpSpPr>
            <p:grpSpPr>
              <a:xfrm>
                <a:off x="2619541" y="1061271"/>
                <a:ext cx="7262645" cy="2748029"/>
                <a:chOff x="2619541" y="1061271"/>
                <a:chExt cx="7262645" cy="2748029"/>
              </a:xfrm>
            </p:grpSpPr>
            <p:grpSp>
              <p:nvGrpSpPr>
                <p:cNvPr id="10" name="Gruppe 9">
                  <a:extLst>
                    <a:ext uri="{FF2B5EF4-FFF2-40B4-BE49-F238E27FC236}">
                      <a16:creationId xmlns:a16="http://schemas.microsoft.com/office/drawing/2014/main" id="{7401C49E-9A0C-4445-A367-2659357638FD}"/>
                    </a:ext>
                  </a:extLst>
                </p:cNvPr>
                <p:cNvGrpSpPr/>
                <p:nvPr/>
              </p:nvGrpSpPr>
              <p:grpSpPr>
                <a:xfrm>
                  <a:off x="2619541" y="1285875"/>
                  <a:ext cx="7262645" cy="2523425"/>
                  <a:chOff x="2619541" y="1285875"/>
                  <a:chExt cx="7262645" cy="2523425"/>
                </a:xfrm>
              </p:grpSpPr>
              <p:grpSp>
                <p:nvGrpSpPr>
                  <p:cNvPr id="9" name="Gruppe 30">
                    <a:extLst>
                      <a:ext uri="{FF2B5EF4-FFF2-40B4-BE49-F238E27FC236}">
                        <a16:creationId xmlns:a16="http://schemas.microsoft.com/office/drawing/2014/main" id="{53B99226-117C-420A-BA79-311E75A500E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6665406" y="1285875"/>
                    <a:ext cx="3216780" cy="1317111"/>
                    <a:chOff x="5141405" y="1285875"/>
                    <a:chExt cx="3216780" cy="1317111"/>
                  </a:xfrm>
                </p:grpSpPr>
                <p:sp>
                  <p:nvSpPr>
                    <p:cNvPr id="6161" name="TekstSylinder 23">
                      <a:extLst>
                        <a:ext uri="{FF2B5EF4-FFF2-40B4-BE49-F238E27FC236}">
                          <a16:creationId xmlns:a16="http://schemas.microsoft.com/office/drawing/2014/main" id="{374AD9F9-EF53-42CC-AE03-3476447FEDEB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59774" y="1546485"/>
                      <a:ext cx="1764907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Brukerrepresentanter</a:t>
                      </a:r>
                    </a:p>
                  </p:txBody>
                </p:sp>
                <p:sp>
                  <p:nvSpPr>
                    <p:cNvPr id="6162" name="TekstSylinder 24">
                      <a:extLst>
                        <a:ext uri="{FF2B5EF4-FFF2-40B4-BE49-F238E27FC236}">
                          <a16:creationId xmlns:a16="http://schemas.microsoft.com/office/drawing/2014/main" id="{267FD462-793D-4647-BE4B-2C2C38530B8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1575" y="2057120"/>
                      <a:ext cx="321661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Andre forvaltningsorganer </a:t>
                      </a: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(jf. PVF art. 26)</a:t>
                      </a:r>
                    </a:p>
                  </p:txBody>
                </p:sp>
                <p:sp>
                  <p:nvSpPr>
                    <p:cNvPr id="6163" name="TekstSylinder 25">
                      <a:extLst>
                        <a:ext uri="{FF2B5EF4-FFF2-40B4-BE49-F238E27FC236}">
                          <a16:creationId xmlns:a16="http://schemas.microsoft.com/office/drawing/2014/main" id="{1F42599C-1A5A-411B-88FB-6F914969F3A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1405" y="2295011"/>
                      <a:ext cx="1722438" cy="3079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Eksterne konsulenter</a:t>
                      </a:r>
                    </a:p>
                  </p:txBody>
                </p:sp>
                <p:sp>
                  <p:nvSpPr>
                    <p:cNvPr id="6164" name="TekstSylinder 26">
                      <a:extLst>
                        <a:ext uri="{FF2B5EF4-FFF2-40B4-BE49-F238E27FC236}">
                          <a16:creationId xmlns:a16="http://schemas.microsoft.com/office/drawing/2014/main" id="{6718A6B4-54E6-4654-841A-A9E8EA8F224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43500" y="1285875"/>
                      <a:ext cx="1597810" cy="30777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altLang="nb-NO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Berørte avdelinger</a:t>
                      </a:r>
                    </a:p>
                  </p:txBody>
                </p:sp>
              </p:grpSp>
              <p:sp>
                <p:nvSpPr>
                  <p:cNvPr id="4" name="TekstSylinder 3">
                    <a:extLst>
                      <a:ext uri="{FF2B5EF4-FFF2-40B4-BE49-F238E27FC236}">
                        <a16:creationId xmlns:a16="http://schemas.microsoft.com/office/drawing/2014/main" id="{A0C59D0C-52EE-4FE4-A7ED-0BA7F65EF999}"/>
                      </a:ext>
                    </a:extLst>
                  </p:cNvPr>
                  <p:cNvSpPr txBox="1"/>
                  <p:nvPr/>
                </p:nvSpPr>
                <p:spPr>
                  <a:xfrm>
                    <a:off x="4352433" y="3439968"/>
                    <a:ext cx="86453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interne</a:t>
                    </a:r>
                  </a:p>
                </p:txBody>
              </p:sp>
              <p:sp>
                <p:nvSpPr>
                  <p:cNvPr id="33" name="TekstSylinder 32">
                    <a:extLst>
                      <a:ext uri="{FF2B5EF4-FFF2-40B4-BE49-F238E27FC236}">
                        <a16:creationId xmlns:a16="http://schemas.microsoft.com/office/drawing/2014/main" id="{23E254DB-B01A-415D-BA88-511F962820D3}"/>
                      </a:ext>
                    </a:extLst>
                  </p:cNvPr>
                  <p:cNvSpPr txBox="1"/>
                  <p:nvPr/>
                </p:nvSpPr>
                <p:spPr>
                  <a:xfrm>
                    <a:off x="2619541" y="3439968"/>
                    <a:ext cx="99661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a:t>eksterne</a:t>
                    </a:r>
                  </a:p>
                </p:txBody>
              </p:sp>
            </p:grpSp>
            <p:sp>
              <p:nvSpPr>
                <p:cNvPr id="36" name="TekstSylinder 26">
                  <a:extLst>
                    <a:ext uri="{FF2B5EF4-FFF2-40B4-BE49-F238E27FC236}">
                      <a16:creationId xmlns:a16="http://schemas.microsoft.com/office/drawing/2014/main" id="{779BB9D0-7DF8-40FC-BBA0-7C42E9F517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301856" y="1061271"/>
                  <a:ext cx="727443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8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Interne</a:t>
                  </a:r>
                </a:p>
              </p:txBody>
            </p:sp>
            <p:sp>
              <p:nvSpPr>
                <p:cNvPr id="37" name="TekstSylinder 26">
                  <a:extLst>
                    <a:ext uri="{FF2B5EF4-FFF2-40B4-BE49-F238E27FC236}">
                      <a16:creationId xmlns:a16="http://schemas.microsoft.com/office/drawing/2014/main" id="{874E523D-69AB-48C9-99B3-8AE73C3DE7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343215" y="1807292"/>
                  <a:ext cx="828240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8000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Eksterne</a:t>
                  </a:r>
                </a:p>
              </p:txBody>
            </p:sp>
          </p:grpSp>
        </p:grpSp>
      </p:grp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6C4A437C-8AF8-4210-B76F-6EE7912BBB8E}"/>
              </a:ext>
            </a:extLst>
          </p:cNvPr>
          <p:cNvSpPr txBox="1"/>
          <p:nvPr/>
        </p:nvSpPr>
        <p:spPr>
          <a:xfrm>
            <a:off x="4875623" y="1134464"/>
            <a:ext cx="440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</a:t>
            </a:r>
          </a:p>
        </p:txBody>
      </p:sp>
    </p:spTree>
    <p:extLst>
      <p:ext uri="{BB962C8B-B14F-4D97-AF65-F5344CB8AC3E}">
        <p14:creationId xmlns:p14="http://schemas.microsoft.com/office/powerpoint/2010/main" val="7365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2">
            <a:extLst>
              <a:ext uri="{FF2B5EF4-FFF2-40B4-BE49-F238E27FC236}">
                <a16:creationId xmlns:a16="http://schemas.microsoft.com/office/drawing/2014/main" id="{90AF77E6-8828-4171-8E7A-A5FCDD1815C7}"/>
              </a:ext>
            </a:extLst>
          </p:cNvPr>
          <p:cNvGrpSpPr>
            <a:grpSpLocks/>
          </p:cNvGrpSpPr>
          <p:nvPr/>
        </p:nvGrpSpPr>
        <p:grpSpPr bwMode="auto">
          <a:xfrm>
            <a:off x="6410663" y="253207"/>
            <a:ext cx="2514600" cy="3560763"/>
            <a:chOff x="3024" y="144"/>
            <a:chExt cx="1584" cy="2243"/>
          </a:xfrm>
        </p:grpSpPr>
        <p:sp>
          <p:nvSpPr>
            <p:cNvPr id="8227" name="AutoShape 2">
              <a:extLst>
                <a:ext uri="{FF2B5EF4-FFF2-40B4-BE49-F238E27FC236}">
                  <a16:creationId xmlns:a16="http://schemas.microsoft.com/office/drawing/2014/main" id="{188A9612-9D35-4A47-8652-BE34D59E5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44"/>
              <a:ext cx="1584" cy="2016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alt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8228" name="Text Box 6">
              <a:extLst>
                <a:ext uri="{FF2B5EF4-FFF2-40B4-BE49-F238E27FC236}">
                  <a16:creationId xmlns:a16="http://schemas.microsoft.com/office/drawing/2014/main" id="{25A1CBFD-D783-4C80-9CCF-1D636EB050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2" y="2175"/>
              <a:ext cx="105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Forvaltningsorgan</a:t>
              </a:r>
            </a:p>
          </p:txBody>
        </p:sp>
      </p:grpSp>
      <p:grpSp>
        <p:nvGrpSpPr>
          <p:cNvPr id="3" name="Group 19">
            <a:extLst>
              <a:ext uri="{FF2B5EF4-FFF2-40B4-BE49-F238E27FC236}">
                <a16:creationId xmlns:a16="http://schemas.microsoft.com/office/drawing/2014/main" id="{DBAC9175-6A20-4224-BF3C-32DCBA069F5F}"/>
              </a:ext>
            </a:extLst>
          </p:cNvPr>
          <p:cNvGrpSpPr>
            <a:grpSpLocks/>
          </p:cNvGrpSpPr>
          <p:nvPr/>
        </p:nvGrpSpPr>
        <p:grpSpPr bwMode="auto">
          <a:xfrm>
            <a:off x="7629863" y="634206"/>
            <a:ext cx="2584450" cy="1676400"/>
            <a:chOff x="3792" y="384"/>
            <a:chExt cx="1628" cy="1056"/>
          </a:xfrm>
        </p:grpSpPr>
        <p:sp>
          <p:nvSpPr>
            <p:cNvPr id="8224" name="Line 15">
              <a:extLst>
                <a:ext uri="{FF2B5EF4-FFF2-40B4-BE49-F238E27FC236}">
                  <a16:creationId xmlns:a16="http://schemas.microsoft.com/office/drawing/2014/main" id="{DECA69E8-FC7E-4E9A-99DC-8ABD7EF6E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25" name="Line 16">
              <a:extLst>
                <a:ext uri="{FF2B5EF4-FFF2-40B4-BE49-F238E27FC236}">
                  <a16:creationId xmlns:a16="http://schemas.microsoft.com/office/drawing/2014/main" id="{BE16F50A-1892-4EC1-95F0-F0A4CA8719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432"/>
              <a:ext cx="0" cy="100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26" name="Text Box 17">
              <a:extLst>
                <a:ext uri="{FF2B5EF4-FFF2-40B4-BE49-F238E27FC236}">
                  <a16:creationId xmlns:a16="http://schemas.microsoft.com/office/drawing/2014/main" id="{D2446AAC-83A7-4548-B068-AB4C20909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384"/>
              <a:ext cx="1292" cy="372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Organisasjons- og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altLang="nb-NO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instruksjonsmyndighet</a:t>
              </a:r>
            </a:p>
          </p:txBody>
        </p:sp>
      </p:grpSp>
      <p:grpSp>
        <p:nvGrpSpPr>
          <p:cNvPr id="4" name="Group 45">
            <a:extLst>
              <a:ext uri="{FF2B5EF4-FFF2-40B4-BE49-F238E27FC236}">
                <a16:creationId xmlns:a16="http://schemas.microsoft.com/office/drawing/2014/main" id="{FCCD0668-2163-412C-8F26-AD66A7096665}"/>
              </a:ext>
            </a:extLst>
          </p:cNvPr>
          <p:cNvGrpSpPr>
            <a:grpSpLocks/>
          </p:cNvGrpSpPr>
          <p:nvPr/>
        </p:nvGrpSpPr>
        <p:grpSpPr bwMode="auto">
          <a:xfrm>
            <a:off x="6555125" y="2310606"/>
            <a:ext cx="1752600" cy="4341813"/>
            <a:chOff x="3115" y="1440"/>
            <a:chExt cx="1104" cy="2735"/>
          </a:xfrm>
        </p:grpSpPr>
        <p:grpSp>
          <p:nvGrpSpPr>
            <p:cNvPr id="8215" name="Group 11">
              <a:extLst>
                <a:ext uri="{FF2B5EF4-FFF2-40B4-BE49-F238E27FC236}">
                  <a16:creationId xmlns:a16="http://schemas.microsoft.com/office/drawing/2014/main" id="{F20FF79A-E902-4E39-9E41-841925643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15" y="2537"/>
              <a:ext cx="1104" cy="1638"/>
              <a:chOff x="3355" y="2585"/>
              <a:chExt cx="1104" cy="1638"/>
            </a:xfrm>
          </p:grpSpPr>
          <p:sp>
            <p:nvSpPr>
              <p:cNvPr id="8222" name="AutoShape 4">
                <a:extLst>
                  <a:ext uri="{FF2B5EF4-FFF2-40B4-BE49-F238E27FC236}">
                    <a16:creationId xmlns:a16="http://schemas.microsoft.com/office/drawing/2014/main" id="{F7DAFD5A-0A54-41CB-A54E-A4D5D86BE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5" y="2585"/>
                <a:ext cx="1104" cy="1248"/>
              </a:xfrm>
              <a:prstGeom prst="triangle">
                <a:avLst>
                  <a:gd name="adj" fmla="val 50000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alt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23" name="Text Box 7">
                <a:extLst>
                  <a:ext uri="{FF2B5EF4-FFF2-40B4-BE49-F238E27FC236}">
                    <a16:creationId xmlns:a16="http://schemas.microsoft.com/office/drawing/2014/main" id="{76BA47A2-7A36-49B5-9FD4-4EC0245DE2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0" y="3855"/>
                <a:ext cx="1099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Evt. underliggende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forvaltningsorgan</a:t>
                </a:r>
              </a:p>
            </p:txBody>
          </p:sp>
        </p:grpSp>
        <p:grpSp>
          <p:nvGrpSpPr>
            <p:cNvPr id="8217" name="Group 24">
              <a:extLst>
                <a:ext uri="{FF2B5EF4-FFF2-40B4-BE49-F238E27FC236}">
                  <a16:creationId xmlns:a16="http://schemas.microsoft.com/office/drawing/2014/main" id="{2EEAC6E1-AAA5-4C9F-A8B5-3FE141598B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1440"/>
              <a:ext cx="96" cy="1344"/>
              <a:chOff x="3792" y="1440"/>
              <a:chExt cx="96" cy="1344"/>
            </a:xfrm>
          </p:grpSpPr>
          <p:sp>
            <p:nvSpPr>
              <p:cNvPr id="8218" name="Line 22">
                <a:extLst>
                  <a:ext uri="{FF2B5EF4-FFF2-40B4-BE49-F238E27FC236}">
                    <a16:creationId xmlns:a16="http://schemas.microsoft.com/office/drawing/2014/main" id="{1FB6BAC5-9043-4E90-B8A7-8FC29E53CE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2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19" name="Line 23">
                <a:extLst>
                  <a:ext uri="{FF2B5EF4-FFF2-40B4-BE49-F238E27FC236}">
                    <a16:creationId xmlns:a16="http://schemas.microsoft.com/office/drawing/2014/main" id="{FDE130E7-B69B-433B-8F75-8742B69123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1440"/>
                <a:ext cx="0" cy="1344"/>
              </a:xfrm>
              <a:prstGeom prst="line">
                <a:avLst/>
              </a:prstGeom>
              <a:noFill/>
              <a:ln w="28575">
                <a:solidFill>
                  <a:srgbClr val="CC33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2440F592-5257-4F4E-BAFB-593FBF672D46}"/>
              </a:ext>
            </a:extLst>
          </p:cNvPr>
          <p:cNvGrpSpPr>
            <a:grpSpLocks/>
          </p:cNvGrpSpPr>
          <p:nvPr/>
        </p:nvGrpSpPr>
        <p:grpSpPr bwMode="auto">
          <a:xfrm>
            <a:off x="4429463" y="1472406"/>
            <a:ext cx="3581400" cy="4191000"/>
            <a:chOff x="1776" y="912"/>
            <a:chExt cx="2256" cy="2640"/>
          </a:xfrm>
        </p:grpSpPr>
        <p:grpSp>
          <p:nvGrpSpPr>
            <p:cNvPr id="8203" name="Group 34">
              <a:extLst>
                <a:ext uri="{FF2B5EF4-FFF2-40B4-BE49-F238E27FC236}">
                  <a16:creationId xmlns:a16="http://schemas.microsoft.com/office/drawing/2014/main" id="{61E2E624-7F49-4385-9F3E-1CDE236ACE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28" y="1439"/>
              <a:ext cx="916" cy="577"/>
              <a:chOff x="3060" y="2975"/>
              <a:chExt cx="916" cy="577"/>
            </a:xfrm>
          </p:grpSpPr>
          <p:sp>
            <p:nvSpPr>
              <p:cNvPr id="8208" name="Oval 35">
                <a:extLst>
                  <a:ext uri="{FF2B5EF4-FFF2-40B4-BE49-F238E27FC236}">
                    <a16:creationId xmlns:a16="http://schemas.microsoft.com/office/drawing/2014/main" id="{65F1B85B-454F-430D-95E1-8CDCA76517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0" y="3216"/>
                <a:ext cx="336" cy="33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alt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8209" name="Text Box 36">
                <a:extLst>
                  <a:ext uri="{FF2B5EF4-FFF2-40B4-BE49-F238E27FC236}">
                    <a16:creationId xmlns:a16="http://schemas.microsoft.com/office/drawing/2014/main" id="{1FC2E9EA-03F7-405D-A3AA-A4AF17C0AC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46891">
                <a:off x="3060" y="2975"/>
                <a:ext cx="91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Prosjektgruppe</a:t>
                </a:r>
              </a:p>
            </p:txBody>
          </p:sp>
        </p:grpSp>
        <p:sp>
          <p:nvSpPr>
            <p:cNvPr id="8204" name="Line 37">
              <a:extLst>
                <a:ext uri="{FF2B5EF4-FFF2-40B4-BE49-F238E27FC236}">
                  <a16:creationId xmlns:a16="http://schemas.microsoft.com/office/drawing/2014/main" id="{0068EA03-C496-48E3-861E-14647C6709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1920"/>
              <a:ext cx="1104" cy="0"/>
            </a:xfrm>
            <a:prstGeom prst="line">
              <a:avLst/>
            </a:prstGeom>
            <a:noFill/>
            <a:ln w="38100" cmpd="dbl">
              <a:solidFill>
                <a:srgbClr val="006600"/>
              </a:solidFill>
              <a:round/>
              <a:headEnd type="triangle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05" name="Line 38">
              <a:extLst>
                <a:ext uri="{FF2B5EF4-FFF2-40B4-BE49-F238E27FC236}">
                  <a16:creationId xmlns:a16="http://schemas.microsoft.com/office/drawing/2014/main" id="{5F1F6B07-8FB7-4DA2-ADB1-B45D9E32A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64" y="912"/>
              <a:ext cx="384" cy="816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06" name="Line 39">
              <a:extLst>
                <a:ext uri="{FF2B5EF4-FFF2-40B4-BE49-F238E27FC236}">
                  <a16:creationId xmlns:a16="http://schemas.microsoft.com/office/drawing/2014/main" id="{506653AC-C759-4891-9AAF-17E663BC5D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1056"/>
              <a:ext cx="672" cy="72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07" name="Line 40">
              <a:extLst>
                <a:ext uri="{FF2B5EF4-FFF2-40B4-BE49-F238E27FC236}">
                  <a16:creationId xmlns:a16="http://schemas.microsoft.com/office/drawing/2014/main" id="{41231853-98FD-4054-9160-BDB5DA7145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20" y="2064"/>
              <a:ext cx="480" cy="1488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140" name="Text Box 44">
            <a:extLst>
              <a:ext uri="{FF2B5EF4-FFF2-40B4-BE49-F238E27FC236}">
                <a16:creationId xmlns:a16="http://schemas.microsoft.com/office/drawing/2014/main" id="{7137EB43-804D-4DCD-833C-92338F535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179" y="208756"/>
            <a:ext cx="364696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9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Prosjektorganisering (2)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0C7E3CCE-2A95-4754-9855-90D7B8260B62}"/>
              </a:ext>
            </a:extLst>
          </p:cNvPr>
          <p:cNvSpPr txBox="1"/>
          <p:nvPr/>
        </p:nvSpPr>
        <p:spPr>
          <a:xfrm>
            <a:off x="9001463" y="2149276"/>
            <a:ext cx="2900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Personvernforordningen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forutsetter at behandlings-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ansvarlig har full styringsrett,</a:t>
            </a:r>
            <a:b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jf. PVF art. 5(2) og 24(1)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539F0DC-1BFC-4511-8FE8-E799B4D17E6F}"/>
              </a:ext>
            </a:extLst>
          </p:cNvPr>
          <p:cNvSpPr txBox="1"/>
          <p:nvPr/>
        </p:nvSpPr>
        <p:spPr>
          <a:xfrm>
            <a:off x="7447710" y="424602"/>
            <a:ext cx="451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C6DA7B52-0F13-4313-A360-B3D00859FE1B}"/>
              </a:ext>
            </a:extLst>
          </p:cNvPr>
          <p:cNvGrpSpPr/>
          <p:nvPr/>
        </p:nvGrpSpPr>
        <p:grpSpPr>
          <a:xfrm>
            <a:off x="2607010" y="1437481"/>
            <a:ext cx="4338641" cy="2565401"/>
            <a:chOff x="2607010" y="1437481"/>
            <a:chExt cx="4338641" cy="2565401"/>
          </a:xfrm>
        </p:grpSpPr>
        <p:grpSp>
          <p:nvGrpSpPr>
            <p:cNvPr id="8" name="Group 27">
              <a:extLst>
                <a:ext uri="{FF2B5EF4-FFF2-40B4-BE49-F238E27FC236}">
                  <a16:creationId xmlns:a16="http://schemas.microsoft.com/office/drawing/2014/main" id="{011BDF2F-BEF5-4CBB-9CA1-2DC5CC4DC7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07010" y="1437481"/>
              <a:ext cx="4338641" cy="2565401"/>
              <a:chOff x="677" y="912"/>
              <a:chExt cx="2733" cy="1616"/>
            </a:xfrm>
          </p:grpSpPr>
          <p:grpSp>
            <p:nvGrpSpPr>
              <p:cNvPr id="8210" name="Group 13">
                <a:extLst>
                  <a:ext uri="{FF2B5EF4-FFF2-40B4-BE49-F238E27FC236}">
                    <a16:creationId xmlns:a16="http://schemas.microsoft.com/office/drawing/2014/main" id="{9ED977F9-3503-4310-B264-BE38BBF35B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77" y="912"/>
                <a:ext cx="1536" cy="1616"/>
                <a:chOff x="725" y="1104"/>
                <a:chExt cx="1536" cy="1616"/>
              </a:xfrm>
            </p:grpSpPr>
            <p:sp>
              <p:nvSpPr>
                <p:cNvPr id="8213" name="AutoShape 3">
                  <a:extLst>
                    <a:ext uri="{FF2B5EF4-FFF2-40B4-BE49-F238E27FC236}">
                      <a16:creationId xmlns:a16="http://schemas.microsoft.com/office/drawing/2014/main" id="{1FFDCDD2-848E-4A52-AC10-66ACC68EE4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6" y="1104"/>
                  <a:ext cx="1104" cy="124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CCFFCC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altLang="nb-NO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8214" name="Text Box 8">
                  <a:extLst>
                    <a:ext uri="{FF2B5EF4-FFF2-40B4-BE49-F238E27FC236}">
                      <a16:creationId xmlns:a16="http://schemas.microsoft.com/office/drawing/2014/main" id="{0748FCBF-85AC-440A-9836-B7203836A87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5" y="2352"/>
                  <a:ext cx="1536" cy="3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         Oppdragstaker</a:t>
                  </a: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altLang="nb-NO" sz="16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+mn-ea"/>
                      <a:cs typeface="+mn-cs"/>
                    </a:rPr>
                    <a:t>(eksterne konsulenter)</a:t>
                  </a:r>
                </a:p>
              </p:txBody>
            </p:sp>
          </p:grpSp>
          <p:sp>
            <p:nvSpPr>
              <p:cNvPr id="8211" name="Line 25">
                <a:extLst>
                  <a:ext uri="{FF2B5EF4-FFF2-40B4-BE49-F238E27FC236}">
                    <a16:creationId xmlns:a16="http://schemas.microsoft.com/office/drawing/2014/main" id="{15AF0876-39B8-4920-9C03-B590AAECE8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70" y="1314"/>
                <a:ext cx="1536" cy="0"/>
              </a:xfrm>
              <a:prstGeom prst="line">
                <a:avLst/>
              </a:prstGeom>
              <a:noFill/>
              <a:ln w="53975" cmpd="tri">
                <a:solidFill>
                  <a:srgbClr val="0066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212" name="Text Box 26">
                <a:extLst>
                  <a:ext uri="{FF2B5EF4-FFF2-40B4-BE49-F238E27FC236}">
                    <a16:creationId xmlns:a16="http://schemas.microsoft.com/office/drawing/2014/main" id="{81D4AB98-1EC1-4DF4-9DB9-A921D968B2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68" y="1004"/>
                <a:ext cx="194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Bortkontraktering ("outsourcing«)?</a:t>
                </a:r>
              </a:p>
            </p:txBody>
          </p:sp>
        </p:grpSp>
        <p:sp>
          <p:nvSpPr>
            <p:cNvPr id="39" name="TekstSylinder 38">
              <a:extLst>
                <a:ext uri="{FF2B5EF4-FFF2-40B4-BE49-F238E27FC236}">
                  <a16:creationId xmlns:a16="http://schemas.microsoft.com/office/drawing/2014/main" id="{4901ABFD-340F-4C20-AC7C-6B29920D09F2}"/>
                </a:ext>
              </a:extLst>
            </p:cNvPr>
            <p:cNvSpPr txBox="1"/>
            <p:nvPr/>
          </p:nvSpPr>
          <p:spPr>
            <a:xfrm>
              <a:off x="3056988" y="1719233"/>
              <a:ext cx="1121974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    DB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utvikling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produksjon</a:t>
              </a:r>
            </a:p>
          </p:txBody>
        </p:sp>
      </p:grp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F975B146-C0D3-8EC5-64E0-7B6D5B7C2C99}"/>
              </a:ext>
            </a:extLst>
          </p:cNvPr>
          <p:cNvGrpSpPr/>
          <p:nvPr/>
        </p:nvGrpSpPr>
        <p:grpSpPr>
          <a:xfrm>
            <a:off x="4429469" y="2615408"/>
            <a:ext cx="6806361" cy="2425702"/>
            <a:chOff x="4429469" y="2615408"/>
            <a:chExt cx="6806361" cy="2425702"/>
          </a:xfrm>
        </p:grpSpPr>
        <p:grpSp>
          <p:nvGrpSpPr>
            <p:cNvPr id="12" name="Group 43">
              <a:extLst>
                <a:ext uri="{FF2B5EF4-FFF2-40B4-BE49-F238E27FC236}">
                  <a16:creationId xmlns:a16="http://schemas.microsoft.com/office/drawing/2014/main" id="{0C27ECF8-0142-4779-BC52-767B52B764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29469" y="2615408"/>
              <a:ext cx="2589216" cy="2425702"/>
              <a:chOff x="1776" y="1632"/>
              <a:chExt cx="1631" cy="1528"/>
            </a:xfrm>
          </p:grpSpPr>
          <p:sp>
            <p:nvSpPr>
              <p:cNvPr id="8201" name="Text Box 41">
                <a:extLst>
                  <a:ext uri="{FF2B5EF4-FFF2-40B4-BE49-F238E27FC236}">
                    <a16:creationId xmlns:a16="http://schemas.microsoft.com/office/drawing/2014/main" id="{7C26D20A-1A66-485B-B4BD-8CF62238E6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76" y="1632"/>
                <a:ext cx="992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Avtaleregulering</a:t>
                </a:r>
              </a:p>
            </p:txBody>
          </p:sp>
          <p:sp>
            <p:nvSpPr>
              <p:cNvPr id="8202" name="Text Box 42">
                <a:extLst>
                  <a:ext uri="{FF2B5EF4-FFF2-40B4-BE49-F238E27FC236}">
                    <a16:creationId xmlns:a16="http://schemas.microsoft.com/office/drawing/2014/main" id="{E98AD0E4-45F5-4669-9E77-1357B5120B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72" y="2016"/>
                <a:ext cx="1535" cy="1144"/>
              </a:xfrm>
              <a:prstGeom prst="rect">
                <a:avLst/>
              </a:prstGeom>
              <a:noFill/>
              <a:ln w="9525">
                <a:solidFill>
                  <a:srgbClr val="0066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87313" marR="0" lvl="0" indent="-87313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Utviklingsavtale,</a:t>
                </a:r>
                <a:b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hlinkClick r:id="" action="ppaction://noaction"/>
                  </a:rPr>
                </a:b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hlinkClick r:id="rId2"/>
                  </a:rPr>
                  <a:t>jf. Statens standard-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hlinkClick r:id="rId2"/>
                  </a:rPr>
                  <a:t>  avtaler</a:t>
                </a: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, herunder</a:t>
                </a:r>
              </a:p>
              <a:p>
                <a:pPr marL="266700" marR="0" lvl="0" indent="-87313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nb-NO" altLang="nb-NO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  <a:hlinkClick r:id="rId3"/>
                  </a:rPr>
                  <a:t>Databehandleravtaler,</a:t>
                </a:r>
                <a:b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</a:b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jf. PVF art. 28</a:t>
                </a:r>
              </a:p>
              <a:p>
                <a:pPr marL="87313" marR="0" lvl="0" indent="-87313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Instruks til databehandler,</a:t>
                </a:r>
                <a:b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</a:br>
                <a:r>
                  <a:rPr kumimoji="0" lang="nb-NO" alt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jf. PVF art. 28(3)</a:t>
                </a:r>
              </a:p>
            </p:txBody>
          </p:sp>
        </p:grp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2525C987-8456-41E6-AAF9-48CFBF4EB8DE}"/>
                </a:ext>
              </a:extLst>
            </p:cNvPr>
            <p:cNvGrpSpPr/>
            <p:nvPr/>
          </p:nvGrpSpPr>
          <p:grpSpPr>
            <a:xfrm>
              <a:off x="6944063" y="2991266"/>
              <a:ext cx="4291767" cy="1211183"/>
              <a:chOff x="6944063" y="2991266"/>
              <a:chExt cx="4291767" cy="1211183"/>
            </a:xfrm>
          </p:grpSpPr>
          <p:sp>
            <p:nvSpPr>
              <p:cNvPr id="41" name="Line 39">
                <a:extLst>
                  <a:ext uri="{FF2B5EF4-FFF2-40B4-BE49-F238E27FC236}">
                    <a16:creationId xmlns:a16="http://schemas.microsoft.com/office/drawing/2014/main" id="{BF63BEE3-51EC-4AAA-B74C-5E168516F9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944063" y="2991266"/>
                <a:ext cx="2316946" cy="815538"/>
              </a:xfrm>
              <a:prstGeom prst="line">
                <a:avLst/>
              </a:prstGeom>
              <a:noFill/>
              <a:ln w="44450" cmpd="dbl">
                <a:solidFill>
                  <a:srgbClr val="FF99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TekstSylinder 6">
                <a:extLst>
                  <a:ext uri="{FF2B5EF4-FFF2-40B4-BE49-F238E27FC236}">
                    <a16:creationId xmlns:a16="http://schemas.microsoft.com/office/drawing/2014/main" id="{8BD7F875-E1BD-4B6A-A298-59D2BABC68FE}"/>
                  </a:ext>
                </a:extLst>
              </p:cNvPr>
              <p:cNvSpPr txBox="1"/>
              <p:nvPr/>
            </p:nvSpPr>
            <p:spPr>
              <a:xfrm>
                <a:off x="9413408" y="3617674"/>
                <a:ext cx="1822422" cy="584775"/>
              </a:xfrm>
              <a:prstGeom prst="rect">
                <a:avLst/>
              </a:prstGeom>
              <a:noFill/>
              <a:ln w="25400">
                <a:solidFill>
                  <a:srgbClr val="FF9900"/>
                </a:solidFill>
                <a:prstDash val="lgDash"/>
              </a:ln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Samarbeidende BA,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avtale, jf. art. 26    </a:t>
                </a:r>
              </a:p>
            </p:txBody>
          </p:sp>
        </p:grpSp>
      </p:grp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A7351A5E-9A8C-DB5F-D3AB-0B4BD309FF18}"/>
              </a:ext>
            </a:extLst>
          </p:cNvPr>
          <p:cNvSpPr txBox="1"/>
          <p:nvPr/>
        </p:nvSpPr>
        <p:spPr>
          <a:xfrm>
            <a:off x="213990" y="1204564"/>
            <a:ext cx="2433167" cy="2308324"/>
          </a:xfrm>
          <a:prstGeom prst="rect">
            <a:avLst/>
          </a:prstGeom>
          <a:solidFill>
            <a:srgbClr val="CCCCFF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Merk at DB primært har</a:t>
            </a:r>
          </a:p>
          <a:p>
            <a:r>
              <a:rPr lang="nb-NO" dirty="0"/>
              <a:t>en rolle i produksjons-</a:t>
            </a:r>
          </a:p>
          <a:p>
            <a:r>
              <a:rPr lang="nb-NO" dirty="0"/>
              <a:t>fasen, men kan også ha</a:t>
            </a:r>
          </a:p>
          <a:p>
            <a:r>
              <a:rPr lang="nb-NO" dirty="0"/>
              <a:t>en rolle under SU, f.eks.</a:t>
            </a:r>
          </a:p>
          <a:p>
            <a:r>
              <a:rPr lang="nb-NO" dirty="0"/>
              <a:t>i tilknytning til frem-</a:t>
            </a:r>
          </a:p>
          <a:p>
            <a:r>
              <a:rPr lang="nb-NO" dirty="0"/>
              <a:t>stilling av syntetiske</a:t>
            </a:r>
          </a:p>
          <a:p>
            <a:r>
              <a:rPr lang="nb-NO" dirty="0"/>
              <a:t>personopplysninger og</a:t>
            </a:r>
          </a:p>
          <a:p>
            <a:r>
              <a:rPr lang="nb-NO" dirty="0"/>
              <a:t>testing av løsningen</a:t>
            </a:r>
          </a:p>
        </p:txBody>
      </p:sp>
    </p:spTree>
    <p:extLst>
      <p:ext uri="{BB962C8B-B14F-4D97-AF65-F5344CB8AC3E}">
        <p14:creationId xmlns:p14="http://schemas.microsoft.com/office/powerpoint/2010/main" val="210418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uppe 50">
            <a:extLst>
              <a:ext uri="{FF2B5EF4-FFF2-40B4-BE49-F238E27FC236}">
                <a16:creationId xmlns:a16="http://schemas.microsoft.com/office/drawing/2014/main" id="{F69F3BE6-0017-CC1A-B697-345C6D8A25D6}"/>
              </a:ext>
            </a:extLst>
          </p:cNvPr>
          <p:cNvGrpSpPr/>
          <p:nvPr/>
        </p:nvGrpSpPr>
        <p:grpSpPr>
          <a:xfrm>
            <a:off x="5207138" y="1556874"/>
            <a:ext cx="6001037" cy="2889701"/>
            <a:chOff x="5207138" y="1556874"/>
            <a:chExt cx="6001037" cy="2889701"/>
          </a:xfrm>
        </p:grpSpPr>
        <p:grpSp>
          <p:nvGrpSpPr>
            <p:cNvPr id="3" name="Gruppe 2">
              <a:extLst>
                <a:ext uri="{FF2B5EF4-FFF2-40B4-BE49-F238E27FC236}">
                  <a16:creationId xmlns:a16="http://schemas.microsoft.com/office/drawing/2014/main" id="{5205054C-18D3-4435-8591-65455B7EC231}"/>
                </a:ext>
              </a:extLst>
            </p:cNvPr>
            <p:cNvGrpSpPr/>
            <p:nvPr/>
          </p:nvGrpSpPr>
          <p:grpSpPr>
            <a:xfrm>
              <a:off x="5207138" y="2752844"/>
              <a:ext cx="2244181" cy="1693731"/>
              <a:chOff x="0" y="0"/>
              <a:chExt cx="1463373" cy="1121615"/>
            </a:xfrm>
          </p:grpSpPr>
          <p:sp>
            <p:nvSpPr>
              <p:cNvPr id="29" name="Tekstboks 2">
                <a:extLst>
                  <a:ext uri="{FF2B5EF4-FFF2-40B4-BE49-F238E27FC236}">
                    <a16:creationId xmlns:a16="http://schemas.microsoft.com/office/drawing/2014/main" id="{4EA832CA-24AD-4037-982D-37EFCF798A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30250" cy="5092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Privat</a:t>
                </a:r>
                <a:b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virksomhet,</a:t>
                </a:r>
                <a:b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gjenbruk</a:t>
                </a:r>
              </a:p>
            </p:txBody>
          </p:sp>
          <p:pic>
            <p:nvPicPr>
              <p:cNvPr id="30" name="Bilde 29" descr="Bilderesultat for business building icon black">
                <a:extLst>
                  <a:ext uri="{FF2B5EF4-FFF2-40B4-BE49-F238E27FC236}">
                    <a16:creationId xmlns:a16="http://schemas.microsoft.com/office/drawing/2014/main" id="{44569F02-D278-4909-BB9A-342575CEAC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336" y="455500"/>
                <a:ext cx="632460" cy="66611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1" name="Pil: høyre 30">
                <a:extLst>
                  <a:ext uri="{FF2B5EF4-FFF2-40B4-BE49-F238E27FC236}">
                    <a16:creationId xmlns:a16="http://schemas.microsoft.com/office/drawing/2014/main" id="{766D9275-C625-4F60-93DD-FCD40BDA0283}"/>
                  </a:ext>
                </a:extLst>
              </p:cNvPr>
              <p:cNvSpPr/>
              <p:nvPr/>
            </p:nvSpPr>
            <p:spPr>
              <a:xfrm rot="356819" flipV="1">
                <a:off x="832818" y="972187"/>
                <a:ext cx="630555" cy="121285"/>
              </a:xfrm>
              <a:prstGeom prst="rightArrow">
                <a:avLst>
                  <a:gd name="adj1" fmla="val 46518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uppe 6">
              <a:extLst>
                <a:ext uri="{FF2B5EF4-FFF2-40B4-BE49-F238E27FC236}">
                  <a16:creationId xmlns:a16="http://schemas.microsoft.com/office/drawing/2014/main" id="{6527B436-7C91-4C03-B31B-59D0FC99395F}"/>
                </a:ext>
              </a:extLst>
            </p:cNvPr>
            <p:cNvGrpSpPr/>
            <p:nvPr/>
          </p:nvGrpSpPr>
          <p:grpSpPr>
            <a:xfrm>
              <a:off x="10030565" y="2327013"/>
              <a:ext cx="1177610" cy="1898972"/>
              <a:chOff x="0" y="0"/>
              <a:chExt cx="767715" cy="1257638"/>
            </a:xfrm>
          </p:grpSpPr>
          <p:pic>
            <p:nvPicPr>
              <p:cNvPr id="14" name="Bilde 13" descr="Bilderesultat for data center icon">
                <a:extLst>
                  <a:ext uri="{FF2B5EF4-FFF2-40B4-BE49-F238E27FC236}">
                    <a16:creationId xmlns:a16="http://schemas.microsoft.com/office/drawing/2014/main" id="{A8C5CF05-731B-490E-966C-146C704AB9B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493" t="22669" r="55626" b="20919"/>
              <a:stretch/>
            </p:blipFill>
            <p:spPr bwMode="auto">
              <a:xfrm>
                <a:off x="95179" y="292336"/>
                <a:ext cx="547370" cy="40767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5" name="Pil: høyre 14">
                <a:extLst>
                  <a:ext uri="{FF2B5EF4-FFF2-40B4-BE49-F238E27FC236}">
                    <a16:creationId xmlns:a16="http://schemas.microsoft.com/office/drawing/2014/main" id="{20032F19-4479-4E53-8B76-67E5EBE83EF0}"/>
                  </a:ext>
                </a:extLst>
              </p:cNvPr>
              <p:cNvSpPr/>
              <p:nvPr/>
            </p:nvSpPr>
            <p:spPr>
              <a:xfrm rot="7940134" flipV="1">
                <a:off x="-125772" y="948393"/>
                <a:ext cx="469900" cy="148590"/>
              </a:xfrm>
              <a:prstGeom prst="rightArrow">
                <a:avLst>
                  <a:gd name="adj1" fmla="val 46518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Tekstboks 2">
                <a:extLst>
                  <a:ext uri="{FF2B5EF4-FFF2-40B4-BE49-F238E27FC236}">
                    <a16:creationId xmlns:a16="http://schemas.microsoft.com/office/drawing/2014/main" id="{DC131709-770B-4FAA-9524-52CD94C6CB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767715" cy="21399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Fellesregister</a:t>
                </a:r>
              </a:p>
            </p:txBody>
          </p:sp>
        </p:grpSp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42AC2DF6-8EF1-4A8E-931B-93DCC0618216}"/>
                </a:ext>
              </a:extLst>
            </p:cNvPr>
            <p:cNvGrpSpPr/>
            <p:nvPr/>
          </p:nvGrpSpPr>
          <p:grpSpPr>
            <a:xfrm>
              <a:off x="6162982" y="1556874"/>
              <a:ext cx="1167555" cy="2696927"/>
              <a:chOff x="-12499" y="0"/>
              <a:chExt cx="761423" cy="1785698"/>
            </a:xfrm>
          </p:grpSpPr>
          <p:grpSp>
            <p:nvGrpSpPr>
              <p:cNvPr id="9" name="Gruppe 8">
                <a:extLst>
                  <a:ext uri="{FF2B5EF4-FFF2-40B4-BE49-F238E27FC236}">
                    <a16:creationId xmlns:a16="http://schemas.microsoft.com/office/drawing/2014/main" id="{21F708D9-19CF-40E2-9AA7-A7664A3F2283}"/>
                  </a:ext>
                </a:extLst>
              </p:cNvPr>
              <p:cNvGrpSpPr/>
              <p:nvPr/>
            </p:nvGrpSpPr>
            <p:grpSpPr>
              <a:xfrm>
                <a:off x="-12499" y="476618"/>
                <a:ext cx="679450" cy="862382"/>
                <a:chOff x="-12499" y="-33270"/>
                <a:chExt cx="679450" cy="862382"/>
              </a:xfrm>
            </p:grpSpPr>
            <p:sp>
              <p:nvSpPr>
                <p:cNvPr id="12" name="Tekstboks 2">
                  <a:extLst>
                    <a:ext uri="{FF2B5EF4-FFF2-40B4-BE49-F238E27FC236}">
                      <a16:creationId xmlns:a16="http://schemas.microsoft.com/office/drawing/2014/main" id="{4317E329-34E4-4ECA-9CD7-5A4FE11E6EA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6207" y="567492"/>
                  <a:ext cx="356870" cy="2616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2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§§</a:t>
                  </a:r>
                </a:p>
              </p:txBody>
            </p:sp>
            <p:pic>
              <p:nvPicPr>
                <p:cNvPr id="13" name="Bilde 12" descr="Bilderesultat for building icon">
                  <a:extLst>
                    <a:ext uri="{FF2B5EF4-FFF2-40B4-BE49-F238E27FC236}">
                      <a16:creationId xmlns:a16="http://schemas.microsoft.com/office/drawing/2014/main" id="{ED0434F7-D5FA-47BC-9C25-23A2EA1E89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12499" y="-33270"/>
                  <a:ext cx="679450" cy="6794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sp>
            <p:nvSpPr>
              <p:cNvPr id="10" name="Pil: høyre 9">
                <a:extLst>
                  <a:ext uri="{FF2B5EF4-FFF2-40B4-BE49-F238E27FC236}">
                    <a16:creationId xmlns:a16="http://schemas.microsoft.com/office/drawing/2014/main" id="{6C8E366C-F427-4C61-A726-BBFB22FB2A9E}"/>
                  </a:ext>
                </a:extLst>
              </p:cNvPr>
              <p:cNvSpPr/>
              <p:nvPr/>
            </p:nvSpPr>
            <p:spPr>
              <a:xfrm rot="3111737" flipV="1">
                <a:off x="413009" y="1449783"/>
                <a:ext cx="542925" cy="128905"/>
              </a:xfrm>
              <a:prstGeom prst="rightArrow">
                <a:avLst>
                  <a:gd name="adj1" fmla="val 46518"/>
                  <a:gd name="adj2" fmla="val 50000"/>
                </a:avLst>
              </a:prstGeom>
              <a:noFill/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" name="Tekstboks 2">
                <a:extLst>
                  <a:ext uri="{FF2B5EF4-FFF2-40B4-BE49-F238E27FC236}">
                    <a16:creationId xmlns:a16="http://schemas.microsoft.com/office/drawing/2014/main" id="{DB4199A9-AB16-4690-A4F8-950D8F9C17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597" y="0"/>
                <a:ext cx="727075" cy="50927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Annen forvaltning,</a:t>
                </a:r>
                <a:b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</a:b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gjenbruk</a:t>
                </a:r>
              </a:p>
            </p:txBody>
          </p:sp>
        </p:grpSp>
      </p:grpSp>
      <p:grpSp>
        <p:nvGrpSpPr>
          <p:cNvPr id="67" name="Gruppe 66">
            <a:extLst>
              <a:ext uri="{FF2B5EF4-FFF2-40B4-BE49-F238E27FC236}">
                <a16:creationId xmlns:a16="http://schemas.microsoft.com/office/drawing/2014/main" id="{276E02D8-6A8B-4524-9948-4F7864B2A5E8}"/>
              </a:ext>
            </a:extLst>
          </p:cNvPr>
          <p:cNvGrpSpPr/>
          <p:nvPr/>
        </p:nvGrpSpPr>
        <p:grpSpPr>
          <a:xfrm>
            <a:off x="243535" y="5495590"/>
            <a:ext cx="4903431" cy="884922"/>
            <a:chOff x="712463" y="5495590"/>
            <a:chExt cx="3938581" cy="884922"/>
          </a:xfrm>
        </p:grpSpPr>
        <p:cxnSp>
          <p:nvCxnSpPr>
            <p:cNvPr id="34" name="Rett linje 33">
              <a:extLst>
                <a:ext uri="{FF2B5EF4-FFF2-40B4-BE49-F238E27FC236}">
                  <a16:creationId xmlns:a16="http://schemas.microsoft.com/office/drawing/2014/main" id="{ED87B056-F48A-4468-B793-D4336D1B7D8A}"/>
                </a:ext>
              </a:extLst>
            </p:cNvPr>
            <p:cNvCxnSpPr>
              <a:cxnSpLocks/>
            </p:cNvCxnSpPr>
            <p:nvPr/>
          </p:nvCxnSpPr>
          <p:spPr>
            <a:xfrm>
              <a:off x="1024679" y="5495590"/>
              <a:ext cx="3306211" cy="0"/>
            </a:xfrm>
            <a:prstGeom prst="line">
              <a:avLst/>
            </a:prstGeom>
            <a:ln w="25400">
              <a:solidFill>
                <a:schemeClr val="tx1"/>
              </a:solidFill>
              <a:headEnd type="arrow" w="lg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kstboks 2">
              <a:extLst>
                <a:ext uri="{FF2B5EF4-FFF2-40B4-BE49-F238E27FC236}">
                  <a16:creationId xmlns:a16="http://schemas.microsoft.com/office/drawing/2014/main" id="{BA7A3DD9-8B16-4AFD-870A-C460544177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463" y="5702940"/>
              <a:ext cx="1203641" cy="5921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Selvbetjent forvaltning</a:t>
              </a:r>
            </a:p>
          </p:txBody>
        </p:sp>
        <p:sp>
          <p:nvSpPr>
            <p:cNvPr id="66" name="Tekstboks 2">
              <a:extLst>
                <a:ext uri="{FF2B5EF4-FFF2-40B4-BE49-F238E27FC236}">
                  <a16:creationId xmlns:a16="http://schemas.microsoft.com/office/drawing/2014/main" id="{605F14CB-30FB-4CAA-A96C-6A8B494C1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1156" y="5788351"/>
              <a:ext cx="1119888" cy="59216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Diffus</a:t>
              </a:r>
              <a:b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</a:b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forvaltning</a:t>
              </a:r>
            </a:p>
          </p:txBody>
        </p:sp>
      </p:grpSp>
      <p:sp>
        <p:nvSpPr>
          <p:cNvPr id="68" name="TekstSylinder 67">
            <a:extLst>
              <a:ext uri="{FF2B5EF4-FFF2-40B4-BE49-F238E27FC236}">
                <a16:creationId xmlns:a16="http://schemas.microsoft.com/office/drawing/2014/main" id="{5EE22867-6A25-46E1-9016-26D5E15115A5}"/>
              </a:ext>
            </a:extLst>
          </p:cNvPr>
          <p:cNvSpPr txBox="1"/>
          <p:nvPr/>
        </p:nvSpPr>
        <p:spPr>
          <a:xfrm>
            <a:off x="402520" y="912985"/>
            <a:ext cx="4275621" cy="42473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Aktøranalyse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Hvem skal inkluderes i saksbehandlingsrutinene?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Hvilken rolle skal hver aktør ha?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Avtaler som forutsetning for deltakelse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Systemavgrensing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hvilken grad har aktuelle aktører egne systemløsninger?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Hva skal være forholdet til disse systemene?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Hva kreves av de samvirkende systemløsningene?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Hvordan er ansvaret for den samlede systemløsningen fordelt?</a:t>
            </a:r>
          </a:p>
        </p:txBody>
      </p:sp>
      <p:grpSp>
        <p:nvGrpSpPr>
          <p:cNvPr id="52" name="Gruppe 51">
            <a:extLst>
              <a:ext uri="{FF2B5EF4-FFF2-40B4-BE49-F238E27FC236}">
                <a16:creationId xmlns:a16="http://schemas.microsoft.com/office/drawing/2014/main" id="{71264BC4-772E-C13A-5457-49F916A707E4}"/>
              </a:ext>
            </a:extLst>
          </p:cNvPr>
          <p:cNvGrpSpPr/>
          <p:nvPr/>
        </p:nvGrpSpPr>
        <p:grpSpPr>
          <a:xfrm>
            <a:off x="5604741" y="3168359"/>
            <a:ext cx="6064713" cy="3450989"/>
            <a:chOff x="5604741" y="3168359"/>
            <a:chExt cx="6064713" cy="3450989"/>
          </a:xfrm>
        </p:grpSpPr>
        <p:grpSp>
          <p:nvGrpSpPr>
            <p:cNvPr id="78" name="Gruppe 77">
              <a:extLst>
                <a:ext uri="{FF2B5EF4-FFF2-40B4-BE49-F238E27FC236}">
                  <a16:creationId xmlns:a16="http://schemas.microsoft.com/office/drawing/2014/main" id="{A3EDC911-5779-4F98-B352-4979F9917029}"/>
                </a:ext>
              </a:extLst>
            </p:cNvPr>
            <p:cNvGrpSpPr/>
            <p:nvPr/>
          </p:nvGrpSpPr>
          <p:grpSpPr>
            <a:xfrm>
              <a:off x="5604741" y="3168359"/>
              <a:ext cx="5638378" cy="1784970"/>
              <a:chOff x="5580735" y="2548037"/>
              <a:chExt cx="5638378" cy="1784970"/>
            </a:xfrm>
          </p:grpSpPr>
          <p:sp>
            <p:nvSpPr>
              <p:cNvPr id="74" name="Tekstboks 2">
                <a:extLst>
                  <a:ext uri="{FF2B5EF4-FFF2-40B4-BE49-F238E27FC236}">
                    <a16:creationId xmlns:a16="http://schemas.microsoft.com/office/drawing/2014/main" id="{024C4DCB-B924-4A9E-8562-C36C587D76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90299" y="2548037"/>
                <a:ext cx="1006964" cy="49539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Behandlings-ansvarlig</a:t>
                </a:r>
              </a:p>
            </p:txBody>
          </p:sp>
          <p:sp>
            <p:nvSpPr>
              <p:cNvPr id="75" name="Tekstboks 2">
                <a:extLst>
                  <a:ext uri="{FF2B5EF4-FFF2-40B4-BE49-F238E27FC236}">
                    <a16:creationId xmlns:a16="http://schemas.microsoft.com/office/drawing/2014/main" id="{D81FF810-5EC9-4509-9CA4-BE3BFCB372C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80735" y="3837611"/>
                <a:ext cx="1006964" cy="49539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Behandlings-ansvarlig</a:t>
                </a:r>
              </a:p>
            </p:txBody>
          </p:sp>
          <p:sp>
            <p:nvSpPr>
              <p:cNvPr id="76" name="Tekstboks 2">
                <a:extLst>
                  <a:ext uri="{FF2B5EF4-FFF2-40B4-BE49-F238E27FC236}">
                    <a16:creationId xmlns:a16="http://schemas.microsoft.com/office/drawing/2014/main" id="{497F3D6F-BBF5-4540-8255-CDDD90E631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110968" y="3447319"/>
                <a:ext cx="1006964" cy="49539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Behandlings-ansvarlig</a:t>
                </a:r>
              </a:p>
            </p:txBody>
          </p:sp>
          <p:sp>
            <p:nvSpPr>
              <p:cNvPr id="77" name="Tekstboks 2">
                <a:extLst>
                  <a:ext uri="{FF2B5EF4-FFF2-40B4-BE49-F238E27FC236}">
                    <a16:creationId xmlns:a16="http://schemas.microsoft.com/office/drawing/2014/main" id="{ACD5A0FC-8DA5-4739-9CE4-6DAF425324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212149" y="2839991"/>
                <a:ext cx="1006964" cy="49539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Behandlings-ansvarlig</a:t>
                </a:r>
              </a:p>
            </p:txBody>
          </p:sp>
        </p:grpSp>
        <p:sp>
          <p:nvSpPr>
            <p:cNvPr id="32" name="TekstSylinder 31">
              <a:extLst>
                <a:ext uri="{FF2B5EF4-FFF2-40B4-BE49-F238E27FC236}">
                  <a16:creationId xmlns:a16="http://schemas.microsoft.com/office/drawing/2014/main" id="{89C312BB-6570-400E-8385-8CAD770D85E0}"/>
                </a:ext>
              </a:extLst>
            </p:cNvPr>
            <p:cNvSpPr txBox="1"/>
            <p:nvPr/>
          </p:nvSpPr>
          <p:spPr>
            <a:xfrm>
              <a:off x="9023601" y="5788351"/>
              <a:ext cx="2645853" cy="83099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Felles behandlingsansvar?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Jf. PVF art. 26 (jf. felles formål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og midler)</a:t>
              </a:r>
            </a:p>
          </p:txBody>
        </p:sp>
      </p:grpSp>
      <p:grpSp>
        <p:nvGrpSpPr>
          <p:cNvPr id="38" name="Gruppe 37">
            <a:extLst>
              <a:ext uri="{FF2B5EF4-FFF2-40B4-BE49-F238E27FC236}">
                <a16:creationId xmlns:a16="http://schemas.microsoft.com/office/drawing/2014/main" id="{90A85C9E-93EF-6D00-7558-A6DCB433EA97}"/>
              </a:ext>
            </a:extLst>
          </p:cNvPr>
          <p:cNvGrpSpPr/>
          <p:nvPr/>
        </p:nvGrpSpPr>
        <p:grpSpPr>
          <a:xfrm>
            <a:off x="7194684" y="702562"/>
            <a:ext cx="2605035" cy="5756595"/>
            <a:chOff x="7194684" y="702562"/>
            <a:chExt cx="2605035" cy="5756595"/>
          </a:xfrm>
        </p:grpSpPr>
        <p:pic>
          <p:nvPicPr>
            <p:cNvPr id="2" name="Bilde 1">
              <a:extLst>
                <a:ext uri="{FF2B5EF4-FFF2-40B4-BE49-F238E27FC236}">
                  <a16:creationId xmlns:a16="http://schemas.microsoft.com/office/drawing/2014/main" id="{0D92A2EF-5005-4118-BB4C-E0EFE3FB48E9}"/>
                </a:ext>
              </a:extLst>
            </p:cNvPr>
            <p:cNvPicPr/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886" t="26132" r="25871" b="26937"/>
            <a:stretch/>
          </p:blipFill>
          <p:spPr bwMode="auto">
            <a:xfrm>
              <a:off x="7585734" y="3900859"/>
              <a:ext cx="1235078" cy="118254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grpSp>
          <p:nvGrpSpPr>
            <p:cNvPr id="4" name="Gruppe 3">
              <a:extLst>
                <a:ext uri="{FF2B5EF4-FFF2-40B4-BE49-F238E27FC236}">
                  <a16:creationId xmlns:a16="http://schemas.microsoft.com/office/drawing/2014/main" id="{A7BE28CE-21BF-4585-95B0-F3F362999CDA}"/>
                </a:ext>
              </a:extLst>
            </p:cNvPr>
            <p:cNvGrpSpPr/>
            <p:nvPr/>
          </p:nvGrpSpPr>
          <p:grpSpPr>
            <a:xfrm>
              <a:off x="8486718" y="3502842"/>
              <a:ext cx="1313001" cy="1877874"/>
              <a:chOff x="0" y="0"/>
              <a:chExt cx="856063" cy="1243708"/>
            </a:xfrm>
          </p:grpSpPr>
          <p:grpSp>
            <p:nvGrpSpPr>
              <p:cNvPr id="25" name="Gruppe 24">
                <a:extLst>
                  <a:ext uri="{FF2B5EF4-FFF2-40B4-BE49-F238E27FC236}">
                    <a16:creationId xmlns:a16="http://schemas.microsoft.com/office/drawing/2014/main" id="{B12C2448-50BF-4ADD-BB76-1D6A294B816A}"/>
                  </a:ext>
                </a:extLst>
              </p:cNvPr>
              <p:cNvGrpSpPr/>
              <p:nvPr/>
            </p:nvGrpSpPr>
            <p:grpSpPr>
              <a:xfrm>
                <a:off x="0" y="0"/>
                <a:ext cx="805180" cy="1063653"/>
                <a:chOff x="0" y="0"/>
                <a:chExt cx="805180" cy="1063653"/>
              </a:xfrm>
            </p:grpSpPr>
            <p:pic>
              <p:nvPicPr>
                <p:cNvPr id="27" name="Bilde 26">
                  <a:extLst>
                    <a:ext uri="{FF2B5EF4-FFF2-40B4-BE49-F238E27FC236}">
                      <a16:creationId xmlns:a16="http://schemas.microsoft.com/office/drawing/2014/main" id="{7FDF1E40-A893-428E-AD5F-56CE48E96B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6886" t="26132" r="25871" b="26937"/>
                <a:stretch/>
              </p:blipFill>
              <p:spPr bwMode="auto">
                <a:xfrm>
                  <a:off x="0" y="0"/>
                  <a:ext cx="805180" cy="782955"/>
                </a:xfrm>
                <a:prstGeom prst="rect">
                  <a:avLst/>
                </a:prstGeom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28" name="Grafikk 218" descr="Pil: U-sving">
                  <a:extLst>
                    <a:ext uri="{FF2B5EF4-FFF2-40B4-BE49-F238E27FC236}">
                      <a16:creationId xmlns:a16="http://schemas.microsoft.com/office/drawing/2014/main" id="{91B4F245-B915-4C4E-A661-0904F62CB8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1344460" flipV="1">
                  <a:off x="200556" y="693448"/>
                  <a:ext cx="370205" cy="370205"/>
                </a:xfrm>
                <a:prstGeom prst="rect">
                  <a:avLst/>
                </a:prstGeom>
              </p:spPr>
            </p:pic>
          </p:grpSp>
          <p:sp>
            <p:nvSpPr>
              <p:cNvPr id="26" name="Tekstboks 2">
                <a:extLst>
                  <a:ext uri="{FF2B5EF4-FFF2-40B4-BE49-F238E27FC236}">
                    <a16:creationId xmlns:a16="http://schemas.microsoft.com/office/drawing/2014/main" id="{BE5AC8AC-7226-4AC1-848D-F818065521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3758" y="1016378"/>
                <a:ext cx="662305" cy="22733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Egne data</a:t>
                </a:r>
              </a:p>
            </p:txBody>
          </p:sp>
        </p:grpSp>
        <p:pic>
          <p:nvPicPr>
            <p:cNvPr id="70" name="Bilde 69">
              <a:extLst>
                <a:ext uri="{FF2B5EF4-FFF2-40B4-BE49-F238E27FC236}">
                  <a16:creationId xmlns:a16="http://schemas.microsoft.com/office/drawing/2014/main" id="{10F9AE80-7CF1-461E-878E-B2CB778A0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1707" y="5304951"/>
              <a:ext cx="810961" cy="810961"/>
            </a:xfrm>
            <a:prstGeom prst="rect">
              <a:avLst/>
            </a:prstGeom>
          </p:spPr>
        </p:pic>
        <p:sp>
          <p:nvSpPr>
            <p:cNvPr id="72" name="Pil: venstre og høyre 71">
              <a:extLst>
                <a:ext uri="{FF2B5EF4-FFF2-40B4-BE49-F238E27FC236}">
                  <a16:creationId xmlns:a16="http://schemas.microsoft.com/office/drawing/2014/main" id="{C3A0088C-0F33-4303-B989-9E32F4EAD9C8}"/>
                </a:ext>
              </a:extLst>
            </p:cNvPr>
            <p:cNvSpPr/>
            <p:nvPr/>
          </p:nvSpPr>
          <p:spPr>
            <a:xfrm rot="17618650">
              <a:off x="7679026" y="5108365"/>
              <a:ext cx="381383" cy="171623"/>
            </a:xfrm>
            <a:prstGeom prst="left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Tekstboks 2">
              <a:extLst>
                <a:ext uri="{FF2B5EF4-FFF2-40B4-BE49-F238E27FC236}">
                  <a16:creationId xmlns:a16="http://schemas.microsoft.com/office/drawing/2014/main" id="{04A7B53B-FBE4-4128-915C-D6CE450229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4684" y="6115912"/>
              <a:ext cx="1134191" cy="34324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Databehandler</a:t>
              </a:r>
            </a:p>
          </p:txBody>
        </p:sp>
        <p:grpSp>
          <p:nvGrpSpPr>
            <p:cNvPr id="36" name="Gruppe 35">
              <a:extLst>
                <a:ext uri="{FF2B5EF4-FFF2-40B4-BE49-F238E27FC236}">
                  <a16:creationId xmlns:a16="http://schemas.microsoft.com/office/drawing/2014/main" id="{A5CA2882-A039-49D0-915C-731181B39F67}"/>
                </a:ext>
              </a:extLst>
            </p:cNvPr>
            <p:cNvGrpSpPr/>
            <p:nvPr/>
          </p:nvGrpSpPr>
          <p:grpSpPr>
            <a:xfrm>
              <a:off x="7809198" y="702562"/>
              <a:ext cx="1840214" cy="2947978"/>
              <a:chOff x="7809198" y="702562"/>
              <a:chExt cx="1840214" cy="2947978"/>
            </a:xfrm>
          </p:grpSpPr>
          <p:grpSp>
            <p:nvGrpSpPr>
              <p:cNvPr id="5" name="Gruppe 4">
                <a:extLst>
                  <a:ext uri="{FF2B5EF4-FFF2-40B4-BE49-F238E27FC236}">
                    <a16:creationId xmlns:a16="http://schemas.microsoft.com/office/drawing/2014/main" id="{7340EA4B-2E07-49A8-A3F8-D4B572AB101A}"/>
                  </a:ext>
                </a:extLst>
              </p:cNvPr>
              <p:cNvGrpSpPr/>
              <p:nvPr/>
            </p:nvGrpSpPr>
            <p:grpSpPr>
              <a:xfrm>
                <a:off x="7809198" y="1237231"/>
                <a:ext cx="1014946" cy="2413309"/>
                <a:chOff x="129172" y="56990"/>
                <a:chExt cx="661670" cy="1598384"/>
              </a:xfrm>
            </p:grpSpPr>
            <p:pic>
              <p:nvPicPr>
                <p:cNvPr id="20" name="Grafikk 215" descr="Hjerne i hode">
                  <a:extLst>
                    <a:ext uri="{FF2B5EF4-FFF2-40B4-BE49-F238E27FC236}">
                      <a16:creationId xmlns:a16="http://schemas.microsoft.com/office/drawing/2014/main" id="{F29B6A89-2380-4100-88AB-5380D6D7CA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29172" y="401112"/>
                  <a:ext cx="434975" cy="425450"/>
                </a:xfrm>
                <a:prstGeom prst="rect">
                  <a:avLst/>
                </a:prstGeom>
              </p:spPr>
            </p:pic>
            <p:pic>
              <p:nvPicPr>
                <p:cNvPr id="21" name="Bilde 20">
                  <a:extLst>
                    <a:ext uri="{FF2B5EF4-FFF2-40B4-BE49-F238E27FC236}">
                      <a16:creationId xmlns:a16="http://schemas.microsoft.com/office/drawing/2014/main" id="{546F304A-B95C-4B68-B460-9D7D6CBF8F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132571" y="1080963"/>
                  <a:ext cx="431165" cy="386080"/>
                </a:xfrm>
                <a:prstGeom prst="rect">
                  <a:avLst/>
                </a:prstGeom>
                <a:noFill/>
              </p:spPr>
            </p:pic>
            <p:sp>
              <p:nvSpPr>
                <p:cNvPr id="22" name="Pil: høyre 21">
                  <a:extLst>
                    <a:ext uri="{FF2B5EF4-FFF2-40B4-BE49-F238E27FC236}">
                      <a16:creationId xmlns:a16="http://schemas.microsoft.com/office/drawing/2014/main" id="{A2A8B998-7B67-41EA-8605-BDEA5D213CCE}"/>
                    </a:ext>
                  </a:extLst>
                </p:cNvPr>
                <p:cNvSpPr/>
                <p:nvPr/>
              </p:nvSpPr>
              <p:spPr>
                <a:xfrm rot="5400000">
                  <a:off x="258344" y="914399"/>
                  <a:ext cx="149504" cy="115511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3" name="Pil: høyre 22">
                  <a:extLst>
                    <a:ext uri="{FF2B5EF4-FFF2-40B4-BE49-F238E27FC236}">
                      <a16:creationId xmlns:a16="http://schemas.microsoft.com/office/drawing/2014/main" id="{A77BF1A3-3E85-4738-A687-D8DC73536727}"/>
                    </a:ext>
                  </a:extLst>
                </p:cNvPr>
                <p:cNvSpPr/>
                <p:nvPr/>
              </p:nvSpPr>
              <p:spPr>
                <a:xfrm rot="5400000">
                  <a:off x="295736" y="1522866"/>
                  <a:ext cx="149504" cy="115511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24" name="Tekstboks 2">
                  <a:extLst>
                    <a:ext uri="{FF2B5EF4-FFF2-40B4-BE49-F238E27FC236}">
                      <a16:creationId xmlns:a16="http://schemas.microsoft.com/office/drawing/2014/main" id="{400E1BD5-9349-4E40-BB61-86A0150C5E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9172" y="56990"/>
                  <a:ext cx="661670" cy="37719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Via saks-</a:t>
                  </a:r>
                  <a:br>
                    <a:rPr kumimoji="0" lang="nb-NO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</a:br>
                  <a:r>
                    <a:rPr kumimoji="0" lang="nb-NO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behandler</a:t>
                  </a:r>
                </a:p>
              </p:txBody>
            </p:sp>
          </p:grpSp>
          <p:grpSp>
            <p:nvGrpSpPr>
              <p:cNvPr id="6" name="Gruppe 5">
                <a:extLst>
                  <a:ext uri="{FF2B5EF4-FFF2-40B4-BE49-F238E27FC236}">
                    <a16:creationId xmlns:a16="http://schemas.microsoft.com/office/drawing/2014/main" id="{0BAD45DD-F9B1-4204-A06F-74A19BFBB2B8}"/>
                  </a:ext>
                </a:extLst>
              </p:cNvPr>
              <p:cNvGrpSpPr/>
              <p:nvPr/>
            </p:nvGrpSpPr>
            <p:grpSpPr>
              <a:xfrm>
                <a:off x="8634466" y="2370818"/>
                <a:ext cx="1014946" cy="1104211"/>
                <a:chOff x="8056" y="19494"/>
                <a:chExt cx="661670" cy="731679"/>
              </a:xfrm>
            </p:grpSpPr>
            <p:pic>
              <p:nvPicPr>
                <p:cNvPr id="17" name="Grafikk 220" descr="Hjerne i hode">
                  <a:extLst>
                    <a:ext uri="{FF2B5EF4-FFF2-40B4-BE49-F238E27FC236}">
                      <a16:creationId xmlns:a16="http://schemas.microsoft.com/office/drawing/2014/main" id="{AA92D2FA-F215-4721-9427-53BD25C74DE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46168" y="237948"/>
                  <a:ext cx="385445" cy="377190"/>
                </a:xfrm>
                <a:prstGeom prst="rect">
                  <a:avLst/>
                </a:prstGeom>
              </p:spPr>
            </p:pic>
            <p:sp>
              <p:nvSpPr>
                <p:cNvPr id="18" name="Pil: høyre 17">
                  <a:extLst>
                    <a:ext uri="{FF2B5EF4-FFF2-40B4-BE49-F238E27FC236}">
                      <a16:creationId xmlns:a16="http://schemas.microsoft.com/office/drawing/2014/main" id="{E52BA068-1264-426A-A8D8-0DFA7ED84EB4}"/>
                    </a:ext>
                  </a:extLst>
                </p:cNvPr>
                <p:cNvSpPr/>
                <p:nvPr/>
              </p:nvSpPr>
              <p:spPr>
                <a:xfrm rot="5400000">
                  <a:off x="244747" y="618665"/>
                  <a:ext cx="149504" cy="115511"/>
                </a:xfrm>
                <a:prstGeom prst="rightArrow">
                  <a:avLst>
                    <a:gd name="adj1" fmla="val 50000"/>
                    <a:gd name="adj2" fmla="val 50000"/>
                  </a:avLst>
                </a:prstGeom>
                <a:noFill/>
                <a:ln w="1270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nb-NO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Tekstboks 2">
                  <a:extLst>
                    <a:ext uri="{FF2B5EF4-FFF2-40B4-BE49-F238E27FC236}">
                      <a16:creationId xmlns:a16="http://schemas.microsoft.com/office/drawing/2014/main" id="{EFB7B3FD-E8A6-4094-B126-9AC884D4D0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056" y="19494"/>
                  <a:ext cx="661670" cy="20002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nb-NO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 pitchFamily="34" charset="0"/>
                      <a:ea typeface="DengXian" panose="02010600030101010101" pitchFamily="2" charset="-122"/>
                      <a:cs typeface="Times New Roman" panose="02020603050405020304" pitchFamily="18" charset="0"/>
                    </a:rPr>
                    <a:t>Selvbetjent</a:t>
                  </a:r>
                </a:p>
              </p:txBody>
            </p:sp>
          </p:grpSp>
          <p:sp>
            <p:nvSpPr>
              <p:cNvPr id="33" name="Venstre klammeparentes 32">
                <a:extLst>
                  <a:ext uri="{FF2B5EF4-FFF2-40B4-BE49-F238E27FC236}">
                    <a16:creationId xmlns:a16="http://schemas.microsoft.com/office/drawing/2014/main" id="{0051DCC1-C5BA-40D7-8042-D314C6238E01}"/>
                  </a:ext>
                </a:extLst>
              </p:cNvPr>
              <p:cNvSpPr/>
              <p:nvPr/>
            </p:nvSpPr>
            <p:spPr>
              <a:xfrm rot="5400000">
                <a:off x="8653334" y="337865"/>
                <a:ext cx="111773" cy="1641881"/>
              </a:xfrm>
              <a:prstGeom prst="leftBrace">
                <a:avLst>
                  <a:gd name="adj1" fmla="val 283659"/>
                  <a:gd name="adj2" fmla="val 49720"/>
                </a:avLst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b-NO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TekstSylinder 34">
                <a:extLst>
                  <a:ext uri="{FF2B5EF4-FFF2-40B4-BE49-F238E27FC236}">
                    <a16:creationId xmlns:a16="http://schemas.microsoft.com/office/drawing/2014/main" id="{BEEDC169-6678-4B5C-8751-11E4D2D50DCC}"/>
                  </a:ext>
                </a:extLst>
              </p:cNvPr>
              <p:cNvSpPr txBox="1"/>
              <p:nvPr/>
            </p:nvSpPr>
            <p:spPr>
              <a:xfrm>
                <a:off x="8348099" y="702562"/>
                <a:ext cx="6395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parter</a:t>
                </a:r>
              </a:p>
            </p:txBody>
          </p:sp>
        </p:grpSp>
      </p:grp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21EF1660-CC02-F9D4-F989-21235642B86B}"/>
              </a:ext>
            </a:extLst>
          </p:cNvPr>
          <p:cNvSpPr txBox="1"/>
          <p:nvPr/>
        </p:nvSpPr>
        <p:spPr>
          <a:xfrm>
            <a:off x="3961619" y="84607"/>
            <a:ext cx="3729995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900" dirty="0">
                <a:solidFill>
                  <a:srgbClr val="C00000"/>
                </a:solidFill>
              </a:rPr>
              <a:t>Organisering av BSS (1) </a:t>
            </a:r>
          </a:p>
        </p:txBody>
      </p:sp>
    </p:spTree>
    <p:extLst>
      <p:ext uri="{BB962C8B-B14F-4D97-AF65-F5344CB8AC3E}">
        <p14:creationId xmlns:p14="http://schemas.microsoft.com/office/powerpoint/2010/main" val="14519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1278</Words>
  <Application>Microsoft Office PowerPoint</Application>
  <PresentationFormat>Widescreen</PresentationFormat>
  <Paragraphs>191</Paragraphs>
  <Slides>10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Office-tema</vt:lpstr>
      <vt:lpstr>1_Office-tema</vt:lpstr>
      <vt:lpstr>Om forholdet mellom jus og IT-systemer + spørsmål om organisering</vt:lpstr>
      <vt:lpstr>Spørsmål om rettslig styring og andre politiske rammer</vt:lpstr>
      <vt:lpstr>PowerPoint-presentasjon</vt:lpstr>
      <vt:lpstr>Mandat med rammer og føringer for systemutviklingsprosjekter</vt:lpstr>
      <vt:lpstr>Relevante synspunkter i Personvernkommisjonens innstilling, NOU 2022: 11</vt:lpstr>
      <vt:lpstr>Spørsmål om organisering</vt:lpstr>
      <vt:lpstr>Prosjektetorganisering (1)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forholdet mellom jus og IT-systemer + spørsmål om organisering</dc:title>
  <dc:creator>dag wiese schartum</dc:creator>
  <cp:lastModifiedBy>dag wiese schartum</cp:lastModifiedBy>
  <cp:revision>5</cp:revision>
  <dcterms:created xsi:type="dcterms:W3CDTF">2023-02-04T21:57:12Z</dcterms:created>
  <dcterms:modified xsi:type="dcterms:W3CDTF">2023-02-07T22:38:45Z</dcterms:modified>
</cp:coreProperties>
</file>