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6" r:id="rId4"/>
    <p:sldId id="287" r:id="rId5"/>
    <p:sldId id="283" r:id="rId6"/>
    <p:sldId id="290" r:id="rId7"/>
    <p:sldId id="268" r:id="rId8"/>
    <p:sldId id="260" r:id="rId9"/>
    <p:sldId id="289" r:id="rId10"/>
    <p:sldId id="282" r:id="rId11"/>
    <p:sldId id="258" r:id="rId12"/>
    <p:sldId id="281" r:id="rId13"/>
    <p:sldId id="274" r:id="rId14"/>
    <p:sldId id="266" r:id="rId15"/>
    <p:sldId id="278" r:id="rId16"/>
    <p:sldId id="279" r:id="rId1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0F6D33-989D-48FB-95A3-23CC92BAA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D3476FB-07E9-45A4-ACEF-415419C9B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F33C8B-CCDE-4794-85E2-816657A1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A63B20-D249-45DE-BD37-D7031A2A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72FD02-E28C-4569-9B63-72DE2564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67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91338B-4ECE-4668-BBC2-6D3F1A52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A6BF2A9-DDF2-4EF7-9AFE-F15051C06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B3888F-1290-4947-802F-25BD77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F168AC-A8F2-4708-90F2-64122FEB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495270-393E-4A9B-8570-5A64E58F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99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D74A254-773E-487C-A2B0-6BC5A342E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52C6E1F-DCD2-4A39-A8CE-A680EA32C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146049-B60D-4D0A-925E-5C304FA5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334415-E20F-4060-9482-7DF70077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40633F-62AC-4A3A-9B28-F598052C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624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70BEB6-C32F-4517-B379-28834147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592F4C-F2EC-4D0E-B483-7B4A900BA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DFCA14-7BAE-4265-9945-13036B72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669351-ED0E-43A5-A052-34918835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0B4046-BAF8-4A98-AD1E-4347CC47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24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0E1043-292F-48A3-BEEA-7260986D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413288-C749-45A4-9932-E7D2B75B0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26E5C7-12B8-4341-8833-9FCC4485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0A0F24-D75D-43DC-8873-53EBA604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24A2F0-5F6E-487C-A209-97C721F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19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C4862B-1B58-4DA1-A984-A9D8384D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55AADD-F31A-4C32-BDE1-24E2AB560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814F2F8-9AAA-4218-B912-4B512354E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BACBC61-B4A6-40C6-AA42-5FF37637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E05E154-270C-4012-AB14-05251D91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EA94DE-4720-4AFD-92BB-162BD128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49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EF706A-A510-47DD-8BA9-B8595522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1892BB-D748-475F-A6EF-5547101CA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8405DC-41C1-4F2C-AF46-8CD8DC110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923FEE9-47B4-4A60-8C70-AD0223361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B2B554B-C389-4957-ADEC-A836F06CC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86D66BC-571C-4712-B3E5-CCDD2E4D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02A5A9D-D530-4E42-A42E-43C21128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8532B71-37BE-47E8-9FA4-C375602D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82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85950E-C24C-42DE-92E1-BDCB1C26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01EB1DF-0E87-4CBA-9901-F897F057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06A880-C305-4474-9F34-BADABCB8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45C11C3-2A20-4AC1-8637-BD73BC3E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20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972D0FC-50A5-4894-BDBB-03233AB8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FBD7DE9-4CC6-4182-A8A3-7EBDF6E5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7A95E16-1D26-4DC2-BB26-1BFE3FC7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36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7AD23-EBAA-47DF-B1BC-AF975FB8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3C0DE9-B775-467A-A501-D9A9384A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E7AD308-BCD8-4FD6-B105-DAF312009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5D14F0-C1E5-47C1-AAF9-BDDCAFAC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7D5079-72C8-4AA5-919C-EB37E0A1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638501-6EF4-4964-866E-966AF296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21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5C6B7D-775E-46B4-B15A-AE96B2E0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0C3C91-9D4E-4858-A4AD-A18D798EC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EEA4F3C-5894-43CF-94FC-42D3FA1DF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F07B0B-1048-4FB6-BB85-BE8FB121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AC6392-8004-4AAD-B7F4-9FEB8D43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684201-7A88-4E8E-B09F-C7D4C99B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69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CAC00FF-959F-4464-AB1E-52E7FD7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E8C70F9-4B94-458D-9FE3-F7985557C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C90F7-D84C-4257-93BE-43A45E46F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858C-62EF-4AAF-BA2D-DDC219F0F2C9}" type="datetimeFigureOut">
              <a:rPr lang="nb-NO" smtClean="0"/>
              <a:t>23.01.2024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70333B-8D49-480A-81EA-E9FBA4611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606F89-D3D8-4F48-98F1-607C5DD38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7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studier/emner/jus/afin/FINF4021/v24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BDAE8F-D7BF-46EB-9DDC-A895053C9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Oversikt over FINF4021</a:t>
            </a:r>
            <a:br>
              <a:rPr lang="nb-NO" sz="3600" dirty="0"/>
            </a:br>
            <a:r>
              <a:rPr lang="nb-NO" sz="3600" b="1" dirty="0">
                <a:solidFill>
                  <a:srgbClr val="7030A0"/>
                </a:solidFill>
              </a:rPr>
              <a:t>Automatisert rettsanvendelse og rettsteknologi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00D3FAE-B0F7-4D2B-A58B-D134298C6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2000" dirty="0"/>
              <a:t>Dag Wiese Schartum,</a:t>
            </a:r>
          </a:p>
          <a:p>
            <a:r>
              <a:rPr lang="nb-NO" sz="1600" dirty="0"/>
              <a:t>Senter for rettsinformatikk (SERI)</a:t>
            </a:r>
          </a:p>
          <a:p>
            <a:r>
              <a:rPr lang="nb-NO" sz="1600" dirty="0"/>
              <a:t>Avdeling for forvaltningsinformatikk (AFIN)</a:t>
            </a:r>
          </a:p>
        </p:txBody>
      </p:sp>
    </p:spTree>
    <p:extLst>
      <p:ext uri="{BB962C8B-B14F-4D97-AF65-F5344CB8AC3E}">
        <p14:creationId xmlns:p14="http://schemas.microsoft.com/office/powerpoint/2010/main" val="426281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9E71D47-D4E5-453A-B126-57DBF3724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898" y="3288939"/>
            <a:ext cx="201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sym typeface="Marlett" pitchFamily="2" charset="2"/>
              </a:rPr>
              <a:t></a:t>
            </a:r>
            <a:r>
              <a:rPr lang="nb-NO" altLang="nb-NO" sz="2000"/>
              <a:t> aritmetiske</a:t>
            </a:r>
            <a:endParaRPr lang="nb-NO" altLang="nb-NO" sz="240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81FE18E-2849-4FC7-912A-8CD46D4D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898" y="3669939"/>
            <a:ext cx="1233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sym typeface="Marlett" pitchFamily="2" charset="2"/>
              </a:rPr>
              <a:t></a:t>
            </a:r>
            <a:r>
              <a:rPr lang="nb-NO" altLang="nb-NO" sz="2000"/>
              <a:t> logiske</a:t>
            </a:r>
            <a:endParaRPr lang="nb-NO" altLang="nb-NO" sz="240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8D78398-AAB8-499D-ACD1-25173FA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498" y="1841138"/>
            <a:ext cx="1697038" cy="21590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900"/>
              <a:t>Enkeltvedtak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9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BBBF26EF-7B73-437E-A0F1-EEDE659E176F}"/>
              </a:ext>
            </a:extLst>
          </p:cNvPr>
          <p:cNvGrpSpPr>
            <a:grpSpLocks/>
          </p:cNvGrpSpPr>
          <p:nvPr/>
        </p:nvGrpSpPr>
        <p:grpSpPr bwMode="auto">
          <a:xfrm>
            <a:off x="4253098" y="1764939"/>
            <a:ext cx="2438400" cy="2408237"/>
            <a:chOff x="336" y="1296"/>
            <a:chExt cx="1536" cy="1517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C4985887-4E6C-4CF9-8D82-1986734E8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296"/>
              <a:ext cx="1069" cy="1517"/>
            </a:xfrm>
            <a:prstGeom prst="rect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18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 dirty="0"/>
                <a:t>Relevant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 dirty="0"/>
                <a:t>beslutnings-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 dirty="0"/>
                <a:t>grunnlag;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 dirty="0" err="1"/>
                <a:t>dvs</a:t>
              </a:r>
              <a:r>
                <a:rPr lang="nb-NO" altLang="nb-NO" sz="1800" dirty="0"/>
                <a:t> </a:t>
              </a:r>
              <a:r>
                <a:rPr lang="nb-NO" altLang="nb-NO" sz="1800" dirty="0" err="1"/>
                <a:t>opplysn</a:t>
              </a:r>
              <a:r>
                <a:rPr lang="nb-NO" altLang="nb-NO" sz="1800" dirty="0"/>
                <a:t>.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 dirty="0"/>
                <a:t>om den aktuelle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 dirty="0"/>
                <a:t>personen</a:t>
              </a:r>
              <a:endParaRPr lang="nb-NO" altLang="nb-NO" sz="24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nb-NO" altLang="nb-NO" sz="2400" dirty="0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579634C0-2DFA-4CE5-921C-7550A340C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Line 13">
            <a:extLst>
              <a:ext uri="{FF2B5EF4-FFF2-40B4-BE49-F238E27FC236}">
                <a16:creationId xmlns:a16="http://schemas.microsoft.com/office/drawing/2014/main" id="{352EBF64-9C41-423D-8EA8-2D332201A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498" y="2069738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5BEBEB2F-DB92-4A91-B6A0-9E64BDF2F8D6}"/>
              </a:ext>
            </a:extLst>
          </p:cNvPr>
          <p:cNvSpPr>
            <a:spLocks/>
          </p:cNvSpPr>
          <p:nvPr/>
        </p:nvSpPr>
        <p:spPr bwMode="auto">
          <a:xfrm>
            <a:off x="8542523" y="4738326"/>
            <a:ext cx="2997200" cy="379413"/>
          </a:xfrm>
          <a:prstGeom prst="borderCallout1">
            <a:avLst>
              <a:gd name="adj1" fmla="val 30125"/>
              <a:gd name="adj2" fmla="val -2542"/>
              <a:gd name="adj3" fmla="val -204602"/>
              <a:gd name="adj4" fmla="val -13454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AND, OR, NOT, </a:t>
            </a:r>
            <a:r>
              <a:rPr lang="nb-NO" altLang="nb-NO" sz="1800">
                <a:sym typeface="Symbol" panose="05050102010706020507" pitchFamily="18" charset="2"/>
              </a:rPr>
              <a:t>, </a:t>
            </a:r>
            <a:r>
              <a:rPr lang="nb-NO" altLang="nb-NO" sz="1800"/>
              <a:t>&lt;, &gt;, </a:t>
            </a:r>
            <a:r>
              <a:rPr lang="nb-NO" altLang="nb-NO" sz="1800">
                <a:sym typeface="Symbol" panose="05050102010706020507" pitchFamily="18" charset="2"/>
              </a:rPr>
              <a:t> etc</a:t>
            </a:r>
            <a:endParaRPr lang="nb-NO" altLang="nb-NO" sz="2400">
              <a:sym typeface="Symbol" panose="05050102010706020507" pitchFamily="18" charset="2"/>
            </a:endParaRP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6D4FA7C1-2339-4226-8E45-0B5A0A9EDA28}"/>
              </a:ext>
            </a:extLst>
          </p:cNvPr>
          <p:cNvSpPr>
            <a:spLocks/>
          </p:cNvSpPr>
          <p:nvPr/>
        </p:nvSpPr>
        <p:spPr bwMode="auto">
          <a:xfrm>
            <a:off x="4275323" y="4662126"/>
            <a:ext cx="1246188" cy="379413"/>
          </a:xfrm>
          <a:prstGeom prst="borderCallout1">
            <a:avLst>
              <a:gd name="adj1" fmla="val 30125"/>
              <a:gd name="adj2" fmla="val 106116"/>
              <a:gd name="adj3" fmla="val -289120"/>
              <a:gd name="adj4" fmla="val 22624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/>
              <a:t>+, -, /, * </a:t>
            </a:r>
            <a:r>
              <a:rPr lang="nb-NO" altLang="nb-NO" sz="1800" dirty="0" err="1">
                <a:sym typeface="Symbol" panose="05050102010706020507" pitchFamily="18" charset="2"/>
              </a:rPr>
              <a:t>etc</a:t>
            </a:r>
            <a:endParaRPr lang="nb-NO" altLang="nb-NO" sz="2400" dirty="0">
              <a:sym typeface="Symbol" panose="05050102010706020507" pitchFamily="18" charset="2"/>
            </a:endParaRPr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365F9D8E-F154-4C22-8D29-4CDC5959E679}"/>
              </a:ext>
            </a:extLst>
          </p:cNvPr>
          <p:cNvGrpSpPr>
            <a:grpSpLocks/>
          </p:cNvGrpSpPr>
          <p:nvPr/>
        </p:nvGrpSpPr>
        <p:grpSpPr bwMode="auto">
          <a:xfrm>
            <a:off x="6850249" y="968013"/>
            <a:ext cx="1006475" cy="1027112"/>
            <a:chOff x="2054" y="1177"/>
            <a:chExt cx="634" cy="647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36E094BC-47E4-424A-80A8-41E537C1F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177"/>
              <a:ext cx="586" cy="410"/>
            </a:xfrm>
            <a:prstGeom prst="borderCallout1">
              <a:avLst>
                <a:gd name="adj1" fmla="val 17560"/>
                <a:gd name="adj2" fmla="val -7477"/>
                <a:gd name="adj3" fmla="val 349514"/>
                <a:gd name="adj4" fmla="val -6152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variable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faste</a:t>
              </a:r>
              <a:endParaRPr lang="nb-NO" altLang="nb-NO" sz="2400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F530B44D-950F-4A3F-B103-11DF3DD03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48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0B26E0E6-D34F-4813-8192-C14614AD63B0}"/>
              </a:ext>
            </a:extLst>
          </p:cNvPr>
          <p:cNvGrpSpPr>
            <a:grpSpLocks/>
          </p:cNvGrpSpPr>
          <p:nvPr/>
        </p:nvGrpSpPr>
        <p:grpSpPr bwMode="auto">
          <a:xfrm>
            <a:off x="6691498" y="2603138"/>
            <a:ext cx="3048000" cy="1828800"/>
            <a:chOff x="2016" y="1824"/>
            <a:chExt cx="1920" cy="1152"/>
          </a:xfrm>
        </p:grpSpPr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A176280B-9A96-4ABD-92F8-4E67FD175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1994"/>
              <a:ext cx="1060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2400" dirty="0"/>
                <a:t>Operasjoner</a:t>
              </a:r>
              <a:endParaRPr lang="nb-NO" altLang="nb-NO" sz="2000" dirty="0">
                <a:sym typeface="Marlett" pitchFamily="2" charset="2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003EC2AD-5018-4320-AC9C-94AA35939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824"/>
              <a:ext cx="1344" cy="115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2400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E3F9B096-5508-457D-9382-EF167C50A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57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0BDAA941-95DF-4ADE-932C-C96F8468FE0E}"/>
              </a:ext>
            </a:extLst>
          </p:cNvPr>
          <p:cNvGrpSpPr/>
          <p:nvPr/>
        </p:nvGrpSpPr>
        <p:grpSpPr>
          <a:xfrm>
            <a:off x="8077386" y="315100"/>
            <a:ext cx="3613828" cy="2262341"/>
            <a:chOff x="8077386" y="315100"/>
            <a:chExt cx="3613828" cy="2262341"/>
          </a:xfrm>
          <a:solidFill>
            <a:schemeClr val="bg2"/>
          </a:solidFill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FA0DB13A-12E3-42A0-90A2-CFCEFFF6EC1F}"/>
                </a:ext>
              </a:extLst>
            </p:cNvPr>
            <p:cNvSpPr txBox="1"/>
            <p:nvPr/>
          </p:nvSpPr>
          <p:spPr>
            <a:xfrm>
              <a:off x="8140242" y="315100"/>
              <a:ext cx="3550972" cy="12003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Særlovgivning er avgjørende for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hvilke vilkår som må oppfylles og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hvordan skatte/ytelsen mv. skal</a:t>
              </a:r>
            </a:p>
            <a:p>
              <a:r>
                <a:rPr lang="nb-NO" dirty="0"/>
                <a:t>     beregnes</a:t>
              </a:r>
            </a:p>
          </p:txBody>
        </p: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76D2C5EA-2E12-44E1-9F57-EBCC3955EF65}"/>
                </a:ext>
              </a:extLst>
            </p:cNvPr>
            <p:cNvCxnSpPr/>
            <p:nvPr/>
          </p:nvCxnSpPr>
          <p:spPr>
            <a:xfrm flipH="1">
              <a:off x="8077386" y="1510937"/>
              <a:ext cx="560677" cy="1066504"/>
            </a:xfrm>
            <a:prstGeom prst="line">
              <a:avLst/>
            </a:prstGeom>
            <a:grpFill/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C517B0C2-D96B-44FF-BBC9-30F3074F07C7}"/>
              </a:ext>
            </a:extLst>
          </p:cNvPr>
          <p:cNvGrpSpPr/>
          <p:nvPr/>
        </p:nvGrpSpPr>
        <p:grpSpPr>
          <a:xfrm>
            <a:off x="288420" y="2458973"/>
            <a:ext cx="3964679" cy="1477328"/>
            <a:chOff x="288420" y="2458973"/>
            <a:chExt cx="3964679" cy="1477328"/>
          </a:xfrm>
        </p:grpSpPr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36412DE8-CCBC-4F78-9CEE-CD63585650B7}"/>
                </a:ext>
              </a:extLst>
            </p:cNvPr>
            <p:cNvSpPr txBox="1"/>
            <p:nvPr/>
          </p:nvSpPr>
          <p:spPr>
            <a:xfrm>
              <a:off x="288420" y="2458973"/>
              <a:ext cx="3161635" cy="1477328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nb-NO" dirty="0"/>
                <a:t>Særlovgivning er avgjørende for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hvordan faktum skal forstås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hva betyr f.eks. «forsørger»,</a:t>
              </a:r>
              <a:br>
                <a:rPr lang="nb-NO" dirty="0"/>
              </a:br>
              <a:r>
                <a:rPr lang="nb-NO" dirty="0"/>
                <a:t>«inntekt», «samboer»,</a:t>
              </a:r>
              <a:br>
                <a:rPr lang="nb-NO" dirty="0"/>
              </a:br>
              <a:r>
                <a:rPr lang="nb-NO" dirty="0"/>
                <a:t>«bosatt i Norge» mv.</a:t>
              </a:r>
            </a:p>
          </p:txBody>
        </p: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3484DA26-51D7-4F67-B7A3-489961DC6D04}"/>
                </a:ext>
              </a:extLst>
            </p:cNvPr>
            <p:cNvCxnSpPr>
              <a:stCxn id="19" idx="3"/>
            </p:cNvCxnSpPr>
            <p:nvPr/>
          </p:nvCxnSpPr>
          <p:spPr>
            <a:xfrm flipV="1">
              <a:off x="3450055" y="2873016"/>
              <a:ext cx="803044" cy="324621"/>
            </a:xfrm>
            <a:prstGeom prst="line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498251E4-39C5-DC93-0C45-34306FDEB3F1}"/>
              </a:ext>
            </a:extLst>
          </p:cNvPr>
          <p:cNvGrpSpPr/>
          <p:nvPr/>
        </p:nvGrpSpPr>
        <p:grpSpPr>
          <a:xfrm>
            <a:off x="4014788" y="133350"/>
            <a:ext cx="7810500" cy="6152475"/>
            <a:chOff x="4014788" y="133350"/>
            <a:chExt cx="7810500" cy="6152475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96462264-7584-48D7-B323-5BCAB4B73720}"/>
                </a:ext>
              </a:extLst>
            </p:cNvPr>
            <p:cNvGrpSpPr/>
            <p:nvPr/>
          </p:nvGrpSpPr>
          <p:grpSpPr>
            <a:xfrm>
              <a:off x="4014788" y="5207694"/>
              <a:ext cx="7810500" cy="1078131"/>
              <a:chOff x="4014788" y="5207694"/>
              <a:chExt cx="7810500" cy="1078131"/>
            </a:xfrm>
          </p:grpSpPr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617A392B-054C-495A-9A04-112A7FE83B0A}"/>
                  </a:ext>
                </a:extLst>
              </p:cNvPr>
              <p:cNvSpPr txBox="1"/>
              <p:nvPr/>
            </p:nvSpPr>
            <p:spPr>
              <a:xfrm>
                <a:off x="5037666" y="5639494"/>
                <a:ext cx="5935133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b-NO" dirty="0"/>
                  <a:t>Hvilke krav stiller personvernregelverket og forvaltnings-lovgivning mv. til saksbehandlingen? (jf. «jus som ramme»)</a:t>
                </a:r>
              </a:p>
            </p:txBody>
          </p:sp>
          <p:sp>
            <p:nvSpPr>
              <p:cNvPr id="23" name="Høyre klammeparentes 22">
                <a:extLst>
                  <a:ext uri="{FF2B5EF4-FFF2-40B4-BE49-F238E27FC236}">
                    <a16:creationId xmlns:a16="http://schemas.microsoft.com/office/drawing/2014/main" id="{D75376BA-B20F-4633-B8F6-6A80362C2E70}"/>
                  </a:ext>
                </a:extLst>
              </p:cNvPr>
              <p:cNvSpPr/>
              <p:nvPr/>
            </p:nvSpPr>
            <p:spPr>
              <a:xfrm rot="5400000">
                <a:off x="7698315" y="1524167"/>
                <a:ext cx="443446" cy="7810500"/>
              </a:xfrm>
              <a:prstGeom prst="rightBrace">
                <a:avLst>
                  <a:gd name="adj1" fmla="val 0"/>
                  <a:gd name="adj2" fmla="val 50256"/>
                </a:avLst>
              </a:prstGeom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80DC130C-0856-3772-D296-8F5E0E3D3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4788" y="133350"/>
              <a:ext cx="0" cy="5074344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F252AE02-AA8A-73B1-E52E-A75FEDF45C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25288" y="133350"/>
              <a:ext cx="0" cy="5153831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834AA21-4262-4075-2CA1-93EEC7A90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4788" y="159976"/>
              <a:ext cx="7810500" cy="1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93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A3AFAA0-4EA5-4A64-B84F-791050A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57" y="1699037"/>
            <a:ext cx="5053129" cy="2928138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38514759-760A-4EF8-9D90-CAE935F4FCA7}"/>
              </a:ext>
            </a:extLst>
          </p:cNvPr>
          <p:cNvGrpSpPr/>
          <p:nvPr/>
        </p:nvGrpSpPr>
        <p:grpSpPr>
          <a:xfrm>
            <a:off x="348510" y="332464"/>
            <a:ext cx="3417732" cy="6402981"/>
            <a:chOff x="348510" y="332464"/>
            <a:chExt cx="3417732" cy="6402981"/>
          </a:xfrm>
        </p:grpSpPr>
        <p:grpSp>
          <p:nvGrpSpPr>
            <p:cNvPr id="7189" name="Gruppe 7188">
              <a:extLst>
                <a:ext uri="{FF2B5EF4-FFF2-40B4-BE49-F238E27FC236}">
                  <a16:creationId xmlns:a16="http://schemas.microsoft.com/office/drawing/2014/main" id="{4324A148-71BA-4A82-836C-99012BD1015B}"/>
                </a:ext>
              </a:extLst>
            </p:cNvPr>
            <p:cNvGrpSpPr/>
            <p:nvPr/>
          </p:nvGrpSpPr>
          <p:grpSpPr>
            <a:xfrm>
              <a:off x="424073" y="2378028"/>
              <a:ext cx="3136160" cy="1050773"/>
              <a:chOff x="424073" y="2378028"/>
              <a:chExt cx="3136160" cy="1050773"/>
            </a:xfrm>
          </p:grpSpPr>
          <p:pic>
            <p:nvPicPr>
              <p:cNvPr id="10" name="Bilde 9">
                <a:extLst>
                  <a:ext uri="{FF2B5EF4-FFF2-40B4-BE49-F238E27FC236}">
                    <a16:creationId xmlns:a16="http://schemas.microsoft.com/office/drawing/2014/main" id="{E1A006C0-B239-42D6-B764-D25317B6A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0737" y="2378028"/>
                <a:ext cx="1358396" cy="787150"/>
              </a:xfrm>
              <a:prstGeom prst="rect">
                <a:avLst/>
              </a:prstGeom>
            </p:spPr>
          </p:pic>
          <p:cxnSp>
            <p:nvCxnSpPr>
              <p:cNvPr id="38" name="Rett pilkobling 37">
                <a:extLst>
                  <a:ext uri="{FF2B5EF4-FFF2-40B4-BE49-F238E27FC236}">
                    <a16:creationId xmlns:a16="http://schemas.microsoft.com/office/drawing/2014/main" id="{5C29DC1E-819D-44A1-AAD5-2052199708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3177" y="2835029"/>
                <a:ext cx="1577056" cy="5206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kstSylinder 26">
                <a:extLst>
                  <a:ext uri="{FF2B5EF4-FFF2-40B4-BE49-F238E27FC236}">
                    <a16:creationId xmlns:a16="http://schemas.microsoft.com/office/drawing/2014/main" id="{418F9CA3-FC30-4A39-963E-95D9958C0B7D}"/>
                  </a:ext>
                </a:extLst>
              </p:cNvPr>
              <p:cNvSpPr txBox="1"/>
              <p:nvPr/>
            </p:nvSpPr>
            <p:spPr>
              <a:xfrm>
                <a:off x="424073" y="3121024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Forvaltningsorganer</a:t>
                </a:r>
              </a:p>
            </p:txBody>
          </p:sp>
        </p:grpSp>
        <p:grpSp>
          <p:nvGrpSpPr>
            <p:cNvPr id="7190" name="Gruppe 7189">
              <a:extLst>
                <a:ext uri="{FF2B5EF4-FFF2-40B4-BE49-F238E27FC236}">
                  <a16:creationId xmlns:a16="http://schemas.microsoft.com/office/drawing/2014/main" id="{D37C5837-68B6-4C91-BCB9-6D530605A31E}"/>
                </a:ext>
              </a:extLst>
            </p:cNvPr>
            <p:cNvGrpSpPr/>
            <p:nvPr/>
          </p:nvGrpSpPr>
          <p:grpSpPr>
            <a:xfrm>
              <a:off x="426097" y="3393027"/>
              <a:ext cx="3134136" cy="1173460"/>
              <a:chOff x="426097" y="3393027"/>
              <a:chExt cx="3134136" cy="1173460"/>
            </a:xfrm>
          </p:grpSpPr>
          <p:pic>
            <p:nvPicPr>
              <p:cNvPr id="12" name="Bilde 11">
                <a:extLst>
                  <a:ext uri="{FF2B5EF4-FFF2-40B4-BE49-F238E27FC236}">
                    <a16:creationId xmlns:a16="http://schemas.microsoft.com/office/drawing/2014/main" id="{26BAC3F8-60F4-4122-BD0E-6FB90B934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818" y="3486390"/>
                <a:ext cx="1359526" cy="786452"/>
              </a:xfrm>
              <a:prstGeom prst="rect">
                <a:avLst/>
              </a:prstGeom>
            </p:spPr>
          </p:pic>
          <p:cxnSp>
            <p:nvCxnSpPr>
              <p:cNvPr id="40" name="Rett pilkobling 39">
                <a:extLst>
                  <a:ext uri="{FF2B5EF4-FFF2-40B4-BE49-F238E27FC236}">
                    <a16:creationId xmlns:a16="http://schemas.microsoft.com/office/drawing/2014/main" id="{C31484AF-0D88-4160-911E-CF09DBF4A4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3177" y="3393027"/>
                <a:ext cx="1577056" cy="57900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6941F963-CEE8-4ABE-8274-682F01CDD2D7}"/>
                  </a:ext>
                </a:extLst>
              </p:cNvPr>
              <p:cNvSpPr txBox="1"/>
              <p:nvPr/>
            </p:nvSpPr>
            <p:spPr>
              <a:xfrm>
                <a:off x="426097" y="4258710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Private virksomheter</a:t>
                </a:r>
              </a:p>
            </p:txBody>
          </p:sp>
        </p:grpSp>
        <p:grpSp>
          <p:nvGrpSpPr>
            <p:cNvPr id="7181" name="Gruppe 7180">
              <a:extLst>
                <a:ext uri="{FF2B5EF4-FFF2-40B4-BE49-F238E27FC236}">
                  <a16:creationId xmlns:a16="http://schemas.microsoft.com/office/drawing/2014/main" id="{8B2758C9-B210-4875-ABF5-6D37F8D7ABBF}"/>
                </a:ext>
              </a:extLst>
            </p:cNvPr>
            <p:cNvGrpSpPr/>
            <p:nvPr/>
          </p:nvGrpSpPr>
          <p:grpSpPr>
            <a:xfrm>
              <a:off x="348510" y="1280058"/>
              <a:ext cx="3211723" cy="1386942"/>
              <a:chOff x="348510" y="1280058"/>
              <a:chExt cx="3211723" cy="1386942"/>
            </a:xfrm>
          </p:grpSpPr>
          <p:pic>
            <p:nvPicPr>
              <p:cNvPr id="13" name="Bilde 12">
                <a:extLst>
                  <a:ext uri="{FF2B5EF4-FFF2-40B4-BE49-F238E27FC236}">
                    <a16:creationId xmlns:a16="http://schemas.microsoft.com/office/drawing/2014/main" id="{CB55D803-E1F7-4008-ADA2-448206E63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510" y="1280058"/>
                <a:ext cx="837958" cy="837958"/>
              </a:xfrm>
              <a:prstGeom prst="rect">
                <a:avLst/>
              </a:prstGeom>
            </p:spPr>
          </p:pic>
          <p:cxnSp>
            <p:nvCxnSpPr>
              <p:cNvPr id="19" name="Rett pilkobling 18">
                <a:extLst>
                  <a:ext uri="{FF2B5EF4-FFF2-40B4-BE49-F238E27FC236}">
                    <a16:creationId xmlns:a16="http://schemas.microsoft.com/office/drawing/2014/main" id="{3A5CEE5D-866B-4D89-A739-D9FF82B76505}"/>
                  </a:ext>
                </a:extLst>
              </p:cNvPr>
              <p:cNvCxnSpPr/>
              <p:nvPr/>
            </p:nvCxnSpPr>
            <p:spPr>
              <a:xfrm>
                <a:off x="1134533" y="1811867"/>
                <a:ext cx="2425700" cy="855133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kstSylinder 28">
                <a:extLst>
                  <a:ext uri="{FF2B5EF4-FFF2-40B4-BE49-F238E27FC236}">
                    <a16:creationId xmlns:a16="http://schemas.microsoft.com/office/drawing/2014/main" id="{95ED2A64-549C-4620-9B34-F2D90EABFE71}"/>
                  </a:ext>
                </a:extLst>
              </p:cNvPr>
              <p:cNvSpPr txBox="1"/>
              <p:nvPr/>
            </p:nvSpPr>
            <p:spPr>
              <a:xfrm>
                <a:off x="482265" y="2043429"/>
                <a:ext cx="154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Innbyggere/parter</a:t>
                </a:r>
              </a:p>
            </p:txBody>
          </p:sp>
        </p:grpSp>
        <p:grpSp>
          <p:nvGrpSpPr>
            <p:cNvPr id="7192" name="Gruppe 7191">
              <a:extLst>
                <a:ext uri="{FF2B5EF4-FFF2-40B4-BE49-F238E27FC236}">
                  <a16:creationId xmlns:a16="http://schemas.microsoft.com/office/drawing/2014/main" id="{6B5B724E-D067-4311-BACD-E66A832D2255}"/>
                </a:ext>
              </a:extLst>
            </p:cNvPr>
            <p:cNvGrpSpPr/>
            <p:nvPr/>
          </p:nvGrpSpPr>
          <p:grpSpPr>
            <a:xfrm>
              <a:off x="424073" y="332464"/>
              <a:ext cx="3342169" cy="6402981"/>
              <a:chOff x="424073" y="332464"/>
              <a:chExt cx="3342169" cy="6402981"/>
            </a:xfrm>
          </p:grpSpPr>
          <p:pic>
            <p:nvPicPr>
              <p:cNvPr id="14" name="Bilde 13">
                <a:extLst>
                  <a:ext uri="{FF2B5EF4-FFF2-40B4-BE49-F238E27FC236}">
                    <a16:creationId xmlns:a16="http://schemas.microsoft.com/office/drawing/2014/main" id="{FCBE296A-E4FF-4996-AAFF-A78DC0C9C3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357" t="50000" r="1327" b="2200"/>
              <a:stretch/>
            </p:blipFill>
            <p:spPr>
              <a:xfrm>
                <a:off x="424073" y="5399941"/>
                <a:ext cx="1664658" cy="1133717"/>
              </a:xfrm>
              <a:prstGeom prst="rect">
                <a:avLst/>
              </a:prstGeom>
            </p:spPr>
          </p:pic>
          <p:pic>
            <p:nvPicPr>
              <p:cNvPr id="16" name="Bilde 15">
                <a:extLst>
                  <a:ext uri="{FF2B5EF4-FFF2-40B4-BE49-F238E27FC236}">
                    <a16:creationId xmlns:a16="http://schemas.microsoft.com/office/drawing/2014/main" id="{96E474EC-C947-408C-B303-A507BAAB8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6468" y="332464"/>
                <a:ext cx="1120419" cy="984831"/>
              </a:xfrm>
              <a:prstGeom prst="rect">
                <a:avLst/>
              </a:prstGeom>
            </p:spPr>
          </p:pic>
          <p:cxnSp>
            <p:nvCxnSpPr>
              <p:cNvPr id="42" name="Rett pilkobling 41">
                <a:extLst>
                  <a:ext uri="{FF2B5EF4-FFF2-40B4-BE49-F238E27FC236}">
                    <a16:creationId xmlns:a16="http://schemas.microsoft.com/office/drawing/2014/main" id="{3ED33B99-6628-4EAE-81A5-1D948FC48DDB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V="1">
                <a:off x="2088731" y="3970912"/>
                <a:ext cx="1677511" cy="199588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pilkobling 44">
                <a:extLst>
                  <a:ext uri="{FF2B5EF4-FFF2-40B4-BE49-F238E27FC236}">
                    <a16:creationId xmlns:a16="http://schemas.microsoft.com/office/drawing/2014/main" id="{96861DF3-0C88-423B-9307-C09F31E18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6104" y="1141039"/>
                <a:ext cx="1214129" cy="123698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9FB6361C-43C9-4340-91F4-A478BF309E64}"/>
                  </a:ext>
                </a:extLst>
              </p:cNvPr>
              <p:cNvSpPr txBox="1"/>
              <p:nvPr/>
            </p:nvSpPr>
            <p:spPr>
              <a:xfrm>
                <a:off x="1134533" y="1310655"/>
                <a:ext cx="1067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Sensorer</a:t>
                </a:r>
              </a:p>
            </p:txBody>
          </p:sp>
          <p:sp>
            <p:nvSpPr>
              <p:cNvPr id="31" name="TekstSylinder 30">
                <a:extLst>
                  <a:ext uri="{FF2B5EF4-FFF2-40B4-BE49-F238E27FC236}">
                    <a16:creationId xmlns:a16="http://schemas.microsoft.com/office/drawing/2014/main" id="{D8F87168-6BE2-4FB6-91E3-08CA7186F3B3}"/>
                  </a:ext>
                </a:extLst>
              </p:cNvPr>
              <p:cNvSpPr txBox="1"/>
              <p:nvPr/>
            </p:nvSpPr>
            <p:spPr>
              <a:xfrm>
                <a:off x="424073" y="6427668"/>
                <a:ext cx="1067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Sensorer</a:t>
                </a:r>
              </a:p>
            </p:txBody>
          </p:sp>
        </p:grpSp>
        <p:grpSp>
          <p:nvGrpSpPr>
            <p:cNvPr id="7191" name="Gruppe 7190">
              <a:extLst>
                <a:ext uri="{FF2B5EF4-FFF2-40B4-BE49-F238E27FC236}">
                  <a16:creationId xmlns:a16="http://schemas.microsoft.com/office/drawing/2014/main" id="{427241C4-939E-4E06-9EC7-879F0DB8256B}"/>
                </a:ext>
              </a:extLst>
            </p:cNvPr>
            <p:cNvGrpSpPr/>
            <p:nvPr/>
          </p:nvGrpSpPr>
          <p:grpSpPr>
            <a:xfrm>
              <a:off x="426097" y="3662735"/>
              <a:ext cx="3169222" cy="1770824"/>
              <a:chOff x="424073" y="3698153"/>
              <a:chExt cx="3169222" cy="1770824"/>
            </a:xfrm>
          </p:grpSpPr>
          <p:pic>
            <p:nvPicPr>
              <p:cNvPr id="7172" name="Bilde 7171">
                <a:extLst>
                  <a:ext uri="{FF2B5EF4-FFF2-40B4-BE49-F238E27FC236}">
                    <a16:creationId xmlns:a16="http://schemas.microsoft.com/office/drawing/2014/main" id="{4B9B3181-0B6D-4086-9CF2-5AD821693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993" y="4583825"/>
                <a:ext cx="1212477" cy="647708"/>
              </a:xfrm>
              <a:prstGeom prst="rect">
                <a:avLst/>
              </a:prstGeom>
            </p:spPr>
          </p:pic>
          <p:sp>
            <p:nvSpPr>
              <p:cNvPr id="7174" name="TekstSylinder 7173">
                <a:extLst>
                  <a:ext uri="{FF2B5EF4-FFF2-40B4-BE49-F238E27FC236}">
                    <a16:creationId xmlns:a16="http://schemas.microsoft.com/office/drawing/2014/main" id="{676E9AE9-B312-4E3B-9A41-CCD558E388E3}"/>
                  </a:ext>
                </a:extLst>
              </p:cNvPr>
              <p:cNvSpPr txBox="1"/>
              <p:nvPr/>
            </p:nvSpPr>
            <p:spPr>
              <a:xfrm>
                <a:off x="424073" y="5161200"/>
                <a:ext cx="1169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Fellesregistre</a:t>
                </a:r>
              </a:p>
            </p:txBody>
          </p:sp>
          <p:cxnSp>
            <p:nvCxnSpPr>
              <p:cNvPr id="74" name="Rett pilkobling 73">
                <a:extLst>
                  <a:ext uri="{FF2B5EF4-FFF2-40B4-BE49-F238E27FC236}">
                    <a16:creationId xmlns:a16="http://schemas.microsoft.com/office/drawing/2014/main" id="{D6EC118A-B2CC-42F5-9C72-F441A4B5C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7871" y="3698153"/>
                <a:ext cx="1805424" cy="121852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3CBE3928-966D-4655-9D49-C709032EAF43}"/>
              </a:ext>
            </a:extLst>
          </p:cNvPr>
          <p:cNvGrpSpPr/>
          <p:nvPr/>
        </p:nvGrpSpPr>
        <p:grpSpPr>
          <a:xfrm>
            <a:off x="8817657" y="815267"/>
            <a:ext cx="2948246" cy="4416266"/>
            <a:chOff x="8817657" y="815267"/>
            <a:chExt cx="2948246" cy="4416266"/>
          </a:xfrm>
        </p:grpSpPr>
        <p:grpSp>
          <p:nvGrpSpPr>
            <p:cNvPr id="4" name="Gruppe 3">
              <a:extLst>
                <a:ext uri="{FF2B5EF4-FFF2-40B4-BE49-F238E27FC236}">
                  <a16:creationId xmlns:a16="http://schemas.microsoft.com/office/drawing/2014/main" id="{068D2546-091B-4888-97CB-10FF7DBCB888}"/>
                </a:ext>
              </a:extLst>
            </p:cNvPr>
            <p:cNvGrpSpPr/>
            <p:nvPr/>
          </p:nvGrpSpPr>
          <p:grpSpPr>
            <a:xfrm>
              <a:off x="8820319" y="1913237"/>
              <a:ext cx="2945584" cy="1050773"/>
              <a:chOff x="8820319" y="1913237"/>
              <a:chExt cx="2945584" cy="1050773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A1D6E184-28CA-4E69-90DE-BAAA2ED02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11526" y="1913237"/>
                <a:ext cx="1358396" cy="787150"/>
              </a:xfrm>
              <a:prstGeom prst="rect">
                <a:avLst/>
              </a:prstGeom>
            </p:spPr>
          </p:pic>
          <p:cxnSp>
            <p:nvCxnSpPr>
              <p:cNvPr id="60" name="Rett pilkobling 59">
                <a:extLst>
                  <a:ext uri="{FF2B5EF4-FFF2-40B4-BE49-F238E27FC236}">
                    <a16:creationId xmlns:a16="http://schemas.microsoft.com/office/drawing/2014/main" id="{FCF16124-0910-48FE-B5DE-4047259C43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0319" y="2578665"/>
                <a:ext cx="1158494" cy="5275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A9CDD9B0-207A-47E4-B3F4-64E7AF08C6C7}"/>
                  </a:ext>
                </a:extLst>
              </p:cNvPr>
              <p:cNvSpPr txBox="1"/>
              <p:nvPr/>
            </p:nvSpPr>
            <p:spPr>
              <a:xfrm>
                <a:off x="9984862" y="2656233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Forvaltningsorganer</a:t>
                </a:r>
              </a:p>
            </p:txBody>
          </p:sp>
        </p:grpSp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6FA0F1F8-94A5-480A-9198-EF393C5767AB}"/>
                </a:ext>
              </a:extLst>
            </p:cNvPr>
            <p:cNvGrpSpPr/>
            <p:nvPr/>
          </p:nvGrpSpPr>
          <p:grpSpPr>
            <a:xfrm>
              <a:off x="8817657" y="815267"/>
              <a:ext cx="2771522" cy="1622032"/>
              <a:chOff x="8817657" y="815267"/>
              <a:chExt cx="2771522" cy="1622032"/>
            </a:xfrm>
          </p:grpSpPr>
          <p:pic>
            <p:nvPicPr>
              <p:cNvPr id="58" name="Bilde 57">
                <a:extLst>
                  <a:ext uri="{FF2B5EF4-FFF2-40B4-BE49-F238E27FC236}">
                    <a16:creationId xmlns:a16="http://schemas.microsoft.com/office/drawing/2014/main" id="{6F0410DF-5068-4B1B-AAC4-009737ADD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9299" y="815267"/>
                <a:ext cx="837958" cy="837958"/>
              </a:xfrm>
              <a:prstGeom prst="rect">
                <a:avLst/>
              </a:prstGeom>
            </p:spPr>
          </p:pic>
          <p:cxnSp>
            <p:nvCxnSpPr>
              <p:cNvPr id="59" name="Rett pilkobling 58">
                <a:extLst>
                  <a:ext uri="{FF2B5EF4-FFF2-40B4-BE49-F238E27FC236}">
                    <a16:creationId xmlns:a16="http://schemas.microsoft.com/office/drawing/2014/main" id="{BA5C5BC1-84C2-46DB-AA3A-CE24E54AEA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7657" y="1560209"/>
                <a:ext cx="1225397" cy="87709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kstSylinder 64">
                <a:extLst>
                  <a:ext uri="{FF2B5EF4-FFF2-40B4-BE49-F238E27FC236}">
                    <a16:creationId xmlns:a16="http://schemas.microsoft.com/office/drawing/2014/main" id="{0910040E-748A-414D-B290-36E431FC1151}"/>
                  </a:ext>
                </a:extLst>
              </p:cNvPr>
              <p:cNvSpPr txBox="1"/>
              <p:nvPr/>
            </p:nvSpPr>
            <p:spPr>
              <a:xfrm>
                <a:off x="10043054" y="1578638"/>
                <a:ext cx="154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Innbyggere/parter</a:t>
                </a:r>
              </a:p>
            </p:txBody>
          </p: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8308AFD2-0434-4FFC-8F5D-ADCF30418BDF}"/>
                </a:ext>
              </a:extLst>
            </p:cNvPr>
            <p:cNvGrpSpPr/>
            <p:nvPr/>
          </p:nvGrpSpPr>
          <p:grpSpPr>
            <a:xfrm>
              <a:off x="8820319" y="3515547"/>
              <a:ext cx="2501476" cy="1715986"/>
              <a:chOff x="8820319" y="3515547"/>
              <a:chExt cx="2501476" cy="1715986"/>
            </a:xfrm>
          </p:grpSpPr>
          <p:cxnSp>
            <p:nvCxnSpPr>
              <p:cNvPr id="61" name="Rett pilkobling 60">
                <a:extLst>
                  <a:ext uri="{FF2B5EF4-FFF2-40B4-BE49-F238E27FC236}">
                    <a16:creationId xmlns:a16="http://schemas.microsoft.com/office/drawing/2014/main" id="{12E9AA72-2432-4CBB-9EFB-F2569A4033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0319" y="3515547"/>
                <a:ext cx="1222735" cy="99654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76" name="Bilde 7175">
                <a:extLst>
                  <a:ext uri="{FF2B5EF4-FFF2-40B4-BE49-F238E27FC236}">
                    <a16:creationId xmlns:a16="http://schemas.microsoft.com/office/drawing/2014/main" id="{D3893BFB-14E8-4839-85EA-9CCE608A4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09318" y="4346381"/>
                <a:ext cx="1212477" cy="647708"/>
              </a:xfrm>
              <a:prstGeom prst="rect">
                <a:avLst/>
              </a:prstGeom>
            </p:spPr>
          </p:pic>
          <p:sp>
            <p:nvSpPr>
              <p:cNvPr id="7177" name="TekstSylinder 7176">
                <a:extLst>
                  <a:ext uri="{FF2B5EF4-FFF2-40B4-BE49-F238E27FC236}">
                    <a16:creationId xmlns:a16="http://schemas.microsoft.com/office/drawing/2014/main" id="{C8B4B475-0F55-4529-8A52-282DD2058EFC}"/>
                  </a:ext>
                </a:extLst>
              </p:cNvPr>
              <p:cNvSpPr txBox="1"/>
              <p:nvPr/>
            </p:nvSpPr>
            <p:spPr>
              <a:xfrm>
                <a:off x="10026398" y="4923756"/>
                <a:ext cx="1169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Fellesregistre</a:t>
                </a:r>
              </a:p>
            </p:txBody>
          </p:sp>
        </p:grp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56C39C3A-80BF-42EC-AD44-7ED73D80B256}"/>
                </a:ext>
              </a:extLst>
            </p:cNvPr>
            <p:cNvGrpSpPr/>
            <p:nvPr/>
          </p:nvGrpSpPr>
          <p:grpSpPr>
            <a:xfrm>
              <a:off x="8817657" y="3112723"/>
              <a:ext cx="2948246" cy="1094830"/>
              <a:chOff x="8817657" y="3112723"/>
              <a:chExt cx="2948246" cy="1094830"/>
            </a:xfrm>
          </p:grpSpPr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F5BB04DA-DD73-45D5-98BD-0AFB0F0DD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0396" y="3140045"/>
                <a:ext cx="1359526" cy="786452"/>
              </a:xfrm>
              <a:prstGeom prst="rect">
                <a:avLst/>
              </a:prstGeom>
            </p:spPr>
          </p:pic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5EA7B4E9-38E7-4CB7-903C-80A767AE8D5F}"/>
                  </a:ext>
                </a:extLst>
              </p:cNvPr>
              <p:cNvSpPr txBox="1"/>
              <p:nvPr/>
            </p:nvSpPr>
            <p:spPr>
              <a:xfrm>
                <a:off x="9984862" y="3899776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Private virksomheter</a:t>
                </a:r>
              </a:p>
            </p:txBody>
          </p:sp>
          <p:cxnSp>
            <p:nvCxnSpPr>
              <p:cNvPr id="81" name="Rett pilkobling 80">
                <a:extLst>
                  <a:ext uri="{FF2B5EF4-FFF2-40B4-BE49-F238E27FC236}">
                    <a16:creationId xmlns:a16="http://schemas.microsoft.com/office/drawing/2014/main" id="{7DD220AF-4B15-40E1-84D3-5A96E5E40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7657" y="3112723"/>
                <a:ext cx="1161156" cy="30703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4F60EA6-9EFD-4DE0-9CBE-940F2416557C}"/>
              </a:ext>
            </a:extLst>
          </p:cNvPr>
          <p:cNvSpPr txBox="1"/>
          <p:nvPr/>
        </p:nvSpPr>
        <p:spPr>
          <a:xfrm>
            <a:off x="3402167" y="217964"/>
            <a:ext cx="5991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Modell av et helt automatisert 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93996" y="669700"/>
            <a:ext cx="1768475" cy="4038600"/>
            <a:chOff x="950" y="816"/>
            <a:chExt cx="1114" cy="2544"/>
          </a:xfrm>
        </p:grpSpPr>
        <p:sp>
          <p:nvSpPr>
            <p:cNvPr id="3088" name="Arc 6"/>
            <p:cNvSpPr>
              <a:spLocks/>
            </p:cNvSpPr>
            <p:nvPr/>
          </p:nvSpPr>
          <p:spPr bwMode="auto">
            <a:xfrm>
              <a:off x="1104" y="816"/>
              <a:ext cx="960" cy="2544"/>
            </a:xfrm>
            <a:custGeom>
              <a:avLst/>
              <a:gdLst>
                <a:gd name="T0" fmla="*/ 0 w 21600"/>
                <a:gd name="T1" fmla="*/ 0 h 41967"/>
                <a:gd name="T2" fmla="*/ 1 w 21600"/>
                <a:gd name="T3" fmla="*/ 9 h 41967"/>
                <a:gd name="T4" fmla="*/ 0 w 21600"/>
                <a:gd name="T5" fmla="*/ 5 h 419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967"/>
                <a:gd name="T11" fmla="*/ 21600 w 21600"/>
                <a:gd name="T12" fmla="*/ 41967 h 41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96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756"/>
                    <a:pt x="15826" y="38917"/>
                    <a:pt x="7193" y="41967"/>
                  </a:cubicBezTo>
                </a:path>
                <a:path w="21600" h="4196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756"/>
                    <a:pt x="15826" y="38917"/>
                    <a:pt x="7193" y="419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89" name="Text Box 7"/>
            <p:cNvSpPr txBox="1">
              <a:spLocks noChangeArrowheads="1"/>
            </p:cNvSpPr>
            <p:nvPr/>
          </p:nvSpPr>
          <p:spPr bwMode="auto">
            <a:xfrm>
              <a:off x="950" y="1658"/>
              <a:ext cx="334" cy="4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1"/>
                  </a:solidFill>
                </a:rPr>
                <a:t>§§§</a:t>
              </a:r>
              <a:br>
                <a:rPr lang="nb-NO">
                  <a:solidFill>
                    <a:schemeClr val="accent1"/>
                  </a:solidFill>
                </a:rPr>
              </a:br>
              <a:r>
                <a:rPr lang="nb-NO">
                  <a:solidFill>
                    <a:schemeClr val="accent1"/>
                  </a:solidFill>
                </a:rPr>
                <a:t>§§§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357870" y="745900"/>
            <a:ext cx="1905000" cy="4038600"/>
            <a:chOff x="2880" y="864"/>
            <a:chExt cx="1200" cy="2544"/>
          </a:xfrm>
        </p:grpSpPr>
        <p:sp>
          <p:nvSpPr>
            <p:cNvPr id="3086" name="Arc 5"/>
            <p:cNvSpPr>
              <a:spLocks/>
            </p:cNvSpPr>
            <p:nvPr/>
          </p:nvSpPr>
          <p:spPr bwMode="auto">
            <a:xfrm flipH="1">
              <a:off x="2880" y="864"/>
              <a:ext cx="1200" cy="2544"/>
            </a:xfrm>
            <a:custGeom>
              <a:avLst/>
              <a:gdLst>
                <a:gd name="T0" fmla="*/ 0 w 21600"/>
                <a:gd name="T1" fmla="*/ 0 h 41967"/>
                <a:gd name="T2" fmla="*/ 1 w 21600"/>
                <a:gd name="T3" fmla="*/ 9 h 41967"/>
                <a:gd name="T4" fmla="*/ 0 w 21600"/>
                <a:gd name="T5" fmla="*/ 5 h 419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967"/>
                <a:gd name="T11" fmla="*/ 21600 w 21600"/>
                <a:gd name="T12" fmla="*/ 41967 h 41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96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756"/>
                    <a:pt x="15826" y="38917"/>
                    <a:pt x="7193" y="41967"/>
                  </a:cubicBezTo>
                </a:path>
                <a:path w="21600" h="4196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756"/>
                    <a:pt x="15826" y="38917"/>
                    <a:pt x="7193" y="419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87" name="Text Box 10"/>
            <p:cNvSpPr txBox="1">
              <a:spLocks noChangeArrowheads="1"/>
            </p:cNvSpPr>
            <p:nvPr/>
          </p:nvSpPr>
          <p:spPr bwMode="auto">
            <a:xfrm>
              <a:off x="3494" y="1514"/>
              <a:ext cx="48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rgbClr val="FF3300"/>
                  </a:solidFill>
                </a:rPr>
                <a:t>00101</a:t>
              </a:r>
            </a:p>
            <a:p>
              <a:r>
                <a:rPr lang="nb-NO">
                  <a:solidFill>
                    <a:srgbClr val="FF3300"/>
                  </a:solidFill>
                </a:rPr>
                <a:t>01011</a:t>
              </a:r>
            </a:p>
          </p:txBody>
        </p:sp>
      </p:grpSp>
      <p:grpSp>
        <p:nvGrpSpPr>
          <p:cNvPr id="4" name="Gruppe 14"/>
          <p:cNvGrpSpPr>
            <a:grpSpLocks/>
          </p:cNvGrpSpPr>
          <p:nvPr/>
        </p:nvGrpSpPr>
        <p:grpSpPr bwMode="auto">
          <a:xfrm>
            <a:off x="4624321" y="2498500"/>
            <a:ext cx="1604927" cy="2466892"/>
            <a:chOff x="3143241" y="2743200"/>
            <a:chExt cx="1605374" cy="2466082"/>
          </a:xfrm>
        </p:grpSpPr>
        <p:sp>
          <p:nvSpPr>
            <p:cNvPr id="3083" name="Rectangle 12" descr="Rosa silkepapir"/>
            <p:cNvSpPr>
              <a:spLocks noChangeArrowheads="1"/>
            </p:cNvSpPr>
            <p:nvPr/>
          </p:nvSpPr>
          <p:spPr bwMode="auto">
            <a:xfrm>
              <a:off x="3429000" y="2743200"/>
              <a:ext cx="1066800" cy="6858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84" name="TekstSylinder 11"/>
            <p:cNvSpPr txBox="1">
              <a:spLocks noChangeArrowheads="1"/>
            </p:cNvSpPr>
            <p:nvPr/>
          </p:nvSpPr>
          <p:spPr bwMode="auto">
            <a:xfrm>
              <a:off x="3143241" y="4286255"/>
              <a:ext cx="1605374" cy="9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/>
                <a:t>Metoder som</a:t>
              </a:r>
            </a:p>
            <a:p>
              <a:r>
                <a:rPr lang="nb-NO" dirty="0"/>
                <a:t>beskrevet i</a:t>
              </a:r>
            </a:p>
            <a:p>
              <a:r>
                <a:rPr lang="nb-NO" dirty="0">
                  <a:solidFill>
                    <a:srgbClr val="C00000"/>
                  </a:solidFill>
                </a:rPr>
                <a:t>Schartum 2018</a:t>
              </a:r>
            </a:p>
          </p:txBody>
        </p:sp>
        <p:cxnSp>
          <p:nvCxnSpPr>
            <p:cNvPr id="14" name="Rett linje 13"/>
            <p:cNvCxnSpPr>
              <a:stCxn id="3083" idx="2"/>
            </p:cNvCxnSpPr>
            <p:nvPr/>
          </p:nvCxnSpPr>
          <p:spPr>
            <a:xfrm rot="5400000">
              <a:off x="3481733" y="3804857"/>
              <a:ext cx="856969" cy="1048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e 16"/>
          <p:cNvGrpSpPr>
            <a:grpSpLocks/>
          </p:cNvGrpSpPr>
          <p:nvPr/>
        </p:nvGrpSpPr>
        <p:grpSpPr bwMode="auto">
          <a:xfrm>
            <a:off x="5976503" y="2498499"/>
            <a:ext cx="2384295" cy="1474885"/>
            <a:chOff x="4495800" y="2743199"/>
            <a:chExt cx="2384687" cy="1475104"/>
          </a:xfrm>
        </p:grpSpPr>
        <p:sp>
          <p:nvSpPr>
            <p:cNvPr id="3081" name="Rectangle 13" descr="Bukett"/>
            <p:cNvSpPr>
              <a:spLocks noChangeArrowheads="1"/>
            </p:cNvSpPr>
            <p:nvPr/>
          </p:nvSpPr>
          <p:spPr bwMode="auto">
            <a:xfrm>
              <a:off x="4495800" y="2743199"/>
              <a:ext cx="609600" cy="68590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82" name="TekstSylinder 15"/>
            <p:cNvSpPr txBox="1">
              <a:spLocks noChangeArrowheads="1"/>
            </p:cNvSpPr>
            <p:nvPr/>
          </p:nvSpPr>
          <p:spPr bwMode="auto">
            <a:xfrm>
              <a:off x="5072066" y="3571876"/>
              <a:ext cx="1808421" cy="64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/>
                <a:t>Systemutviklings-</a:t>
              </a:r>
            </a:p>
            <a:p>
              <a:r>
                <a:rPr lang="nb-NO" dirty="0"/>
                <a:t>metoder</a:t>
              </a:r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461B5D44-3191-45CB-81C9-3F58F021EB27}"/>
              </a:ext>
            </a:extLst>
          </p:cNvPr>
          <p:cNvGrpSpPr/>
          <p:nvPr/>
        </p:nvGrpSpPr>
        <p:grpSpPr>
          <a:xfrm>
            <a:off x="3624195" y="5327427"/>
            <a:ext cx="4071938" cy="726794"/>
            <a:chOff x="3667125" y="5572127"/>
            <a:chExt cx="4071938" cy="726794"/>
          </a:xfrm>
        </p:grpSpPr>
        <p:sp>
          <p:nvSpPr>
            <p:cNvPr id="18" name="Pil høyre 17"/>
            <p:cNvSpPr/>
            <p:nvPr/>
          </p:nvSpPr>
          <p:spPr bwMode="auto">
            <a:xfrm>
              <a:off x="3667125" y="5572127"/>
              <a:ext cx="4071938" cy="357188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3080" name="TekstSylinder 18"/>
            <p:cNvSpPr txBox="1">
              <a:spLocks noChangeArrowheads="1"/>
            </p:cNvSpPr>
            <p:nvPr/>
          </p:nvSpPr>
          <p:spPr bwMode="auto">
            <a:xfrm>
              <a:off x="3881438" y="5929589"/>
              <a:ext cx="3178627" cy="369332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Transformering </a:t>
              </a:r>
              <a:r>
                <a:rPr lang="nb-NO" dirty="0">
                  <a:solidFill>
                    <a:schemeClr val="accent5">
                      <a:lumMod val="20000"/>
                      <a:lumOff val="80000"/>
                    </a:schemeClr>
                  </a:solidFill>
                  <a:sym typeface="Wingdings" pitchFamily="2" charset="2"/>
                </a:rPr>
                <a:t> formalisering</a:t>
              </a:r>
              <a:endParaRPr lang="nb-NO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8" name="Bilde 7">
            <a:extLst>
              <a:ext uri="{FF2B5EF4-FFF2-40B4-BE49-F238E27FC236}">
                <a16:creationId xmlns:a16="http://schemas.microsoft.com/office/drawing/2014/main" id="{EA714427-A679-4FDC-8778-52FF10C5C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640" y="2330576"/>
            <a:ext cx="2255556" cy="94705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5C18735-BB0B-4B0E-9523-41B4852DF0F6}"/>
              </a:ext>
            </a:extLst>
          </p:cNvPr>
          <p:cNvSpPr txBox="1"/>
          <p:nvPr/>
        </p:nvSpPr>
        <p:spPr>
          <a:xfrm>
            <a:off x="343834" y="3345916"/>
            <a:ext cx="379847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Avgjørende vekt på spørsmål om</a:t>
            </a:r>
          </a:p>
          <a:p>
            <a:r>
              <a:rPr lang="nb-NO" dirty="0"/>
              <a:t>rettslig analyse frem til den detaljerte </a:t>
            </a:r>
          </a:p>
          <a:p>
            <a:r>
              <a:rPr lang="nb-NO" dirty="0"/>
              <a:t>kravspesifikasjonen som skal være</a:t>
            </a:r>
          </a:p>
          <a:p>
            <a:r>
              <a:rPr lang="nb-NO" dirty="0"/>
              <a:t>gjenstand for programmering 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22F1D45-30BF-4137-AA55-448F44D2D3E3}"/>
              </a:ext>
            </a:extLst>
          </p:cNvPr>
          <p:cNvSpPr txBox="1"/>
          <p:nvPr/>
        </p:nvSpPr>
        <p:spPr>
          <a:xfrm>
            <a:off x="7917223" y="4058788"/>
            <a:ext cx="35593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Liten vekt på den rent informatiske</a:t>
            </a:r>
          </a:p>
          <a:p>
            <a:r>
              <a:rPr lang="nb-NO" dirty="0"/>
              <a:t>delen av systemutviklingsarbeidet</a:t>
            </a:r>
          </a:p>
          <a:p>
            <a:r>
              <a:rPr lang="nb-NO" dirty="0"/>
              <a:t>(programmering mv.)</a:t>
            </a:r>
          </a:p>
        </p:txBody>
      </p:sp>
    </p:spTree>
    <p:extLst>
      <p:ext uri="{BB962C8B-B14F-4D97-AF65-F5344CB8AC3E}">
        <p14:creationId xmlns:p14="http://schemas.microsoft.com/office/powerpoint/2010/main" val="18626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E3645B-5A0D-4506-9A1D-5441172F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Kommentar til pensum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3DDC04-BC4F-4915-ADAE-4CD65DB64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0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Teknologer har </a:t>
            </a:r>
            <a:r>
              <a:rPr lang="nb-NO" sz="20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hovedregi</a:t>
            </a:r>
            <a:r>
              <a:rPr lang="nb-NO" sz="20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på systemutviklingsarbeider, herunder arbeidet med å transformere rettskilder. Manglende juridisk innsikt kan gi utfordringer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Hovedpensum</a:t>
            </a:r>
            <a:r>
              <a:rPr lang="nb-NO" sz="20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Schartum 2018: «Digitalisering av offentlig forvaltning. Fra lovtekst til programkode» tar derfor sikte på å identifisere de viktigste rettsspørsmålene i en prosess der en skal utvikle systemer som automatiserer rettsanvendelse</a:t>
            </a:r>
          </a:p>
          <a:p>
            <a:r>
              <a:rPr lang="nb-NO" sz="20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Rettslige hensyn kan ivaretas på annen måte enn foreskrevet i pensum – men alle hovedelementer i pensumfremstillingen må ivaretas for at praksis skal være rettslig akseptabel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 norsk offentlig forvaltning finnes ingen faste, alternative rettslig begrunnede metoder for det juridiske arbeidet. I praksis dominerer alminnelige, informatiske metoder for systemutvikling, der rettsspørsmålene kommer inn under kategorien «business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rules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Praksis vedrørende håndtering av rettsspørsmål vil derfor variere og – i større eller mindre grad – avvike fra fremstillingen i pensum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Men i praktisk arbeid vil dere alltid kjenne igjen spørsmål fra pensum</a:t>
            </a:r>
          </a:p>
          <a:p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0857F4-2B92-4528-AE5D-348DDE99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33"/>
            <a:ext cx="10515600" cy="1061255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Inndeling av systemutviklingsarbeidet i åtte faser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7ED440-6924-41AE-930C-70990A54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379"/>
            <a:ext cx="10663238" cy="5021643"/>
          </a:xfrm>
        </p:spPr>
        <p:txBody>
          <a:bodyPr>
            <a:normAutofit fontScale="77500" lnSpcReduction="20000"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Systemutvikling betegner komplekse arbeidsprosesser som inneholder langt mer enn å ta stilling til rettsspørsmål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Fremstillingen i Schartum 2018 identifiserer de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spørsmålene og angir anbefalte fremgangsmåter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Fremstillingen omfatter ikke hele prosessen til ferdig programkode, og for teknisk utviklingsarbeid vises det til akseptert systemutviklingsmetode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Schartum 2018 er basert på inndeling i 8 faser: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A) Prosjektetableringsfasen (kapittel 4)  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B) Fase for aktøranalyse og systemavgrensing (kapittel 5)  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C) Innrammingsfasen (kapittel 6)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D) Fasen for innsamling av rettskilder (kapittel 7)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E) Spesifiseringsfasen (kapittel 8)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F) Fase for innbygging av personvern og rettssikkerhet (kapittel 9)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G) Dokumentasjonsfasen (kapittel 10)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H) Fase for regelverksutvikling (kapittel 11)</a:t>
            </a:r>
          </a:p>
          <a:p>
            <a:r>
              <a:rPr lang="nb-NO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OBS!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Selv om faseinndelingen ser lineær ut, forutsetter den nødvendig revurdering/iterasjon</a:t>
            </a:r>
          </a:p>
          <a:p>
            <a:pPr marL="0" indent="0">
              <a:buNone/>
            </a:pP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B0784-D308-432A-910C-6EACF2EB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Undervisningen i emnet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E8255F-D0E4-466F-B73F-1C4395629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1" y="1825625"/>
            <a:ext cx="10930466" cy="242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1) Fem fysiske forelesninger (denne innledningen, innledning til hver bolk + oppsummering)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2) Nitten innspilte forelesninger med tilhørende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ppt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-presentasjoner  (ligger på semestersiden)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3) Fire arbeidsseminarer med studentaktiviteter, ledet av lærer. Dette er «nøkkelundervisning»!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4) Ett åpent halvdagsseminar om </a:t>
            </a:r>
            <a:r>
              <a:rPr lang="nb-NO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utvikling av ML-systemer </a:t>
            </a: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(13. mars kl. 12.15 – 15.00)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5) Obligatorisk oppgave i valgfri form. </a:t>
            </a:r>
            <a:r>
              <a:rPr lang="nb-NO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Frist: onsdag 20. mars kl. 15.00). 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Egen detaljert beskrivelse kommer</a:t>
            </a:r>
            <a:b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på semestersiden</a:t>
            </a:r>
          </a:p>
          <a:p>
            <a:pPr marL="457200" lvl="1" indent="0">
              <a:buNone/>
            </a:pPr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DA3E557-4225-7323-567C-AA8A56B8435C}"/>
              </a:ext>
            </a:extLst>
          </p:cNvPr>
          <p:cNvSpPr txBox="1"/>
          <p:nvPr/>
        </p:nvSpPr>
        <p:spPr>
          <a:xfrm>
            <a:off x="669292" y="4333875"/>
            <a:ext cx="109342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Merk!  Jeg bruker primært </a:t>
            </a:r>
            <a:r>
              <a:rPr lang="nb-NO" dirty="0">
                <a:hlinkClick r:id="rId2"/>
              </a:rPr>
              <a:t>semestersiden for FINF4021</a:t>
            </a:r>
            <a:r>
              <a:rPr lang="nb-NO" dirty="0"/>
              <a:t>. Canvas brukes bare for oppgaver og intern kommunikasjon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24C4037-6B36-25E2-D17E-1BC1CF7B2907}"/>
              </a:ext>
            </a:extLst>
          </p:cNvPr>
          <p:cNvSpPr txBox="1"/>
          <p:nvPr/>
        </p:nvSpPr>
        <p:spPr>
          <a:xfrm>
            <a:off x="669292" y="4869893"/>
            <a:ext cx="66105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Alle </a:t>
            </a:r>
            <a:r>
              <a:rPr lang="nb-NO" dirty="0" err="1"/>
              <a:t>ppt</a:t>
            </a:r>
            <a:r>
              <a:rPr lang="nb-NO" dirty="0"/>
              <a:t>-presentasjoner og videoer mv. finner dere på semestersiden</a:t>
            </a:r>
          </a:p>
        </p:txBody>
      </p:sp>
    </p:spTree>
    <p:extLst>
      <p:ext uri="{BB962C8B-B14F-4D97-AF65-F5344CB8AC3E}">
        <p14:creationId xmlns:p14="http://schemas.microsoft.com/office/powerpoint/2010/main" val="101335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BB0302-92F7-46C9-A9FA-A42D9D79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Anbefalte studieteknikker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4D17CF-F659-4A08-8026-0A9C3AC3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Følge forelesninger og seminarer</a:t>
            </a:r>
          </a:p>
          <a:p>
            <a:r>
              <a:rPr lang="nb-NO" dirty="0"/>
              <a:t>Se videoer</a:t>
            </a:r>
          </a:p>
          <a:p>
            <a:r>
              <a:rPr lang="nb-NO" dirty="0"/>
              <a:t>Lese </a:t>
            </a:r>
          </a:p>
          <a:p>
            <a:r>
              <a:rPr lang="nb-NO" dirty="0"/>
              <a:t>Tegne</a:t>
            </a:r>
          </a:p>
          <a:p>
            <a:r>
              <a:rPr lang="nb-NO" dirty="0"/>
              <a:t>Skrive</a:t>
            </a:r>
          </a:p>
          <a:p>
            <a:r>
              <a:rPr lang="nb-NO" dirty="0"/>
              <a:t>Snakke</a:t>
            </a:r>
          </a:p>
          <a:p>
            <a:r>
              <a:rPr lang="nb-NO" dirty="0">
                <a:solidFill>
                  <a:srgbClr val="7030A0"/>
                </a:solidFill>
              </a:rPr>
              <a:t>Samarbeide!</a:t>
            </a:r>
          </a:p>
        </p:txBody>
      </p:sp>
    </p:spTree>
    <p:extLst>
      <p:ext uri="{BB962C8B-B14F-4D97-AF65-F5344CB8AC3E}">
        <p14:creationId xmlns:p14="http://schemas.microsoft.com/office/powerpoint/2010/main" val="368952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D5721-C33A-402B-A85E-447DDD6E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8" y="271462"/>
            <a:ext cx="10515600" cy="720992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Hva emnet handler om (1)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339C17-8DC0-468B-B88E-DAFD71B8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165" y="1204913"/>
            <a:ext cx="10743670" cy="5381625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FINF4021 handler om fremgangsmåter/metoder for å utvikle regelbaserte systemløsninger («systemer med jus i»), og som i større eller mindre grad innebærer </a:t>
            </a:r>
            <a:r>
              <a:rPr lang="nb-NO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automatisert rettsanvendelse</a:t>
            </a: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Et typisk trekk ved automatisert rettsanvendelse er at systemene er utviklet for å behandle mange saker ved hjelp av standardiserte behandlingsopplegg for «masseforvaltning» og «massesaksbehandling» (og ikke individorientert behandling)</a:t>
            </a: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 emnet skjelner vi grunnleggende mellom tre typer systemer:</a:t>
            </a:r>
          </a:p>
          <a:p>
            <a:pPr lvl="1"/>
            <a:r>
              <a:rPr lang="nb-NO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Rettslige beslutningssystemer (RBS)</a:t>
            </a:r>
          </a:p>
          <a:p>
            <a:pPr marL="719138" lvl="2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Kjennetegnes med (typisk) høy automatiseringsgrad, og at det er </a:t>
            </a:r>
            <a:r>
              <a:rPr lang="nb-NO" sz="16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resultatet fra maskinen som legges til grunn som vedtak</a:t>
            </a:r>
          </a:p>
          <a:p>
            <a:pPr marL="719138" lvl="2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Teknologien reduserer behov for saksbehandler, eller gjør saksbehandler helt overflødig (ved 100% automatisering, jf. PVF art. 22)</a:t>
            </a:r>
          </a:p>
          <a:p>
            <a:pPr lvl="1"/>
            <a:r>
              <a:rPr lang="nb-NO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Rettslige beslutningsstøttesystemer (RBSS)</a:t>
            </a:r>
          </a:p>
          <a:p>
            <a:pPr marL="719138" lvl="2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Kjennetegnes med (typisk) lav automatiseringsgrad, og at det er </a:t>
            </a:r>
            <a:r>
              <a:rPr lang="nb-NO" sz="16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saksbehandler som innestår for resultatet</a:t>
            </a:r>
          </a:p>
          <a:p>
            <a:pPr marL="719138" lvl="2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Teknologien reduserer ikke behov for saksbehandler, men støtter saksbehandler og bedrer kvaliteten av det manuelle arbeidet</a:t>
            </a:r>
          </a:p>
          <a:p>
            <a:pPr marL="719138" lvl="1" indent="-342900"/>
            <a:r>
              <a:rPr lang="nb-NO" sz="2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Rettskildesystemer</a:t>
            </a:r>
          </a:p>
          <a:p>
            <a:pPr marL="719138" lvl="2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Systemer som formidler autentiske rettskilder (som f.eks. </a:t>
            </a:r>
            <a:r>
              <a:rPr lang="nb-NO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LovdataPro</a:t>
            </a: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og Rettsdata)</a:t>
            </a: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Emnet handler primært om RBS med forvaltningsrettslig innhold, men overføringsverdien er stor til andre rettsområder (forsikringsrett, arverett mv.)</a:t>
            </a:r>
          </a:p>
        </p:txBody>
      </p:sp>
    </p:spTree>
    <p:extLst>
      <p:ext uri="{BB962C8B-B14F-4D97-AF65-F5344CB8AC3E}">
        <p14:creationId xmlns:p14="http://schemas.microsoft.com/office/powerpoint/2010/main" val="16272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CB0B44-1A41-7114-FE9E-73AB4302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Hva emnet handler om (2)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7B2716-C32E-A921-241C-DC02AB19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6700"/>
            <a:ext cx="10727267" cy="4640263"/>
          </a:xfrm>
        </p:spPr>
        <p:txBody>
          <a:bodyPr>
            <a:normAutofit lnSpcReduction="10000"/>
          </a:bodyPr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Emnet handler </a:t>
            </a:r>
            <a:r>
              <a:rPr lang="nb-NO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 liten grad 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om kunstig intelligens (KI), jf. maskinlæring (ML)</a:t>
            </a:r>
          </a:p>
          <a:p>
            <a:pPr lvl="1"/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Skal imidlertid ha seminar om </a:t>
            </a:r>
            <a:r>
              <a:rPr lang="nb-NO" sz="22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utvikling av ML-systemer</a:t>
            </a:r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, 13. mars, kl. 12.15 – 15.00 (eget program kommer  på semestersiden)</a:t>
            </a:r>
          </a:p>
          <a:p>
            <a:pPr lvl="1"/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Regelbaserte systemer (som FINF4021 handler om) er fremdeles helt dominerende i offentlig forvaltning og ellers i samfunnet</a:t>
            </a:r>
          </a:p>
          <a:p>
            <a:pPr lvl="1"/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KI brukes i relativt liten grad i offentlig forvaltning, og ikke til å utøve offentlig myndighet</a:t>
            </a:r>
          </a:p>
          <a:p>
            <a:pPr lvl="2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Fordi ML (dvs. statistiske metoder) ikke kan brukes til å uttrykke rettsregler i formen HVIS – SÅ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KI kan brukes for </a:t>
            </a:r>
            <a:r>
              <a:rPr lang="nb-NO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 og forberedende saksbehandling</a:t>
            </a: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knyttet til myndighetsutøvelse </a:t>
            </a:r>
            <a:r>
              <a:rPr lang="nb-NO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f.eks</a:t>
            </a: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prioritere saker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identifisere saker som skal undergis kontroll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erstatte skjønnsutøvelse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analysere informasjonsstrømmer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avdekke informasjonsbehov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mv</a:t>
            </a:r>
          </a:p>
          <a:p>
            <a:pPr lvl="2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Fordi personvernforordningen skaper problemer for mange ML-anvendelser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Jf. særlig formålsbegrensningsprinsippet og videre bruk (uforenlighet)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93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35763E-9D54-CC27-EFFD-0AFF0B9A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 lite historisk tilbakeblikk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31B7C7-4D50-049C-A41B-28C6BA1E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825625"/>
            <a:ext cx="10634662" cy="435133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Automatisert rettsanvendelse i offentlig forvaltning er </a:t>
            </a:r>
            <a:r>
              <a:rPr kumimoji="0" lang="nb-NO" sz="2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ikke nytt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Pensjonssystemet som inngår i folketrygdlovens (1966) bestemmelser om alders- og uførepensjon (utviklet fra 1963/64), er ett av de første store eksemplene i Norge på et «rettslig beslutningssystem»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Aktuelle etater som har slike systemer: NAV, Skatt, Tolletaten, Lånekassen, Husbanken, Landbruksdirektoratet, Samordna opptak, opptak til videregående opplæring (VIGO) mv.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194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F4E58E90-5E4D-492F-A3B4-D10B4250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5" r="1445" b="8542"/>
          <a:stretch/>
        </p:blipFill>
        <p:spPr>
          <a:xfrm>
            <a:off x="253088" y="1238251"/>
            <a:ext cx="11757937" cy="542925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08C23BE-1C05-4B24-8B67-147AA636F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075" y="2742142"/>
            <a:ext cx="3058495" cy="144039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CCAA4AE-FBE2-4E07-B3CB-C7010660C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594" y="1758951"/>
            <a:ext cx="2767011" cy="188579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CFBBAC0-BC45-4D8D-A8E1-CDCEDCADF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799" y="3495674"/>
            <a:ext cx="1905000" cy="1905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7D8EA09-3EEE-470D-A8B7-079E73967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1" y="4587346"/>
            <a:ext cx="1905000" cy="1905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14A61F5-C3FB-4D06-AF8B-10DDE62B8C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39" t="24516" r="13670" b="22735"/>
          <a:stretch/>
        </p:blipFill>
        <p:spPr>
          <a:xfrm>
            <a:off x="486305" y="2757486"/>
            <a:ext cx="2307429" cy="1690688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A598C8B-6988-4911-A90F-51E4D1E2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Både statlig og kommunal forvaltning er brukere av RBS …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816624E-9E63-E876-DD9D-7CBC3B9E245E}"/>
              </a:ext>
            </a:extLst>
          </p:cNvPr>
          <p:cNvSpPr txBox="1"/>
          <p:nvPr/>
        </p:nvSpPr>
        <p:spPr>
          <a:xfrm>
            <a:off x="3408892" y="1083238"/>
            <a:ext cx="768377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men de viktigste av slike systemer finnes i statsforvaltningen</a:t>
            </a:r>
          </a:p>
        </p:txBody>
      </p:sp>
    </p:spTree>
    <p:extLst>
      <p:ext uri="{BB962C8B-B14F-4D97-AF65-F5344CB8AC3E}">
        <p14:creationId xmlns:p14="http://schemas.microsoft.com/office/powerpoint/2010/main" val="2433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21"/>
          <p:cNvGrpSpPr/>
          <p:nvPr/>
        </p:nvGrpSpPr>
        <p:grpSpPr>
          <a:xfrm>
            <a:off x="1721955" y="303218"/>
            <a:ext cx="8712967" cy="5395022"/>
            <a:chOff x="668989" y="1576664"/>
            <a:chExt cx="8001102" cy="4971015"/>
          </a:xfrm>
          <a:noFill/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071804" y="3286123"/>
              <a:ext cx="4214882" cy="3261556"/>
              <a:chOff x="4408" y="12445"/>
              <a:chExt cx="3593" cy="2763"/>
            </a:xfrm>
            <a:grpFill/>
          </p:grpSpPr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5382" y="13413"/>
                <a:ext cx="1100" cy="7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nb-NO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Digitalisering</a:t>
                </a:r>
                <a:endParaRPr lang="nb-NO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4408" y="12445"/>
                <a:ext cx="3593" cy="2763"/>
                <a:chOff x="4408" y="11186"/>
                <a:chExt cx="3593" cy="2763"/>
              </a:xfrm>
              <a:grpFill/>
            </p:grpSpPr>
            <p:sp>
              <p:nvSpPr>
                <p:cNvPr id="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510" y="12902"/>
                  <a:ext cx="1491" cy="63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500"/>
                    </a:spcAft>
                  </a:pPr>
                  <a:r>
                    <a:rPr lang="en-GB" sz="1600" dirty="0" err="1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Organisasjons</a:t>
                  </a:r>
                  <a:r>
                    <a:rPr lang="en-GB" sz="1600" dirty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-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ts val="500"/>
                    </a:spcAft>
                  </a:pPr>
                  <a:r>
                    <a:rPr lang="en-GB" sz="1600" dirty="0" err="1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sz="1600" dirty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47" y="11186"/>
                  <a:ext cx="2046" cy="94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nb-NO" sz="16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IKT-</a:t>
                  </a:r>
                  <a:br>
                    <a:rPr lang="nb-NO" sz="16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</a:br>
                  <a:r>
                    <a:rPr lang="en-GB" sz="1600" dirty="0" err="1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sz="1600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08" y="12828"/>
                  <a:ext cx="1135" cy="6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GB" sz="1600" dirty="0">
                      <a:solidFill>
                        <a:srgbClr val="990033"/>
                      </a:solidFill>
                      <a:latin typeface="Calibri" pitchFamily="34" charset="0"/>
                      <a:cs typeface="Arial" pitchFamily="34" charset="0"/>
                    </a:rPr>
                    <a:t>Regel-</a:t>
                  </a:r>
                  <a:br>
                    <a:rPr lang="nb-NO" sz="1600" dirty="0">
                      <a:solidFill>
                        <a:srgbClr val="990033"/>
                      </a:solidFill>
                      <a:latin typeface="Times New Roman" pitchFamily="18" charset="0"/>
                      <a:cs typeface="Arial" pitchFamily="34" charset="0"/>
                    </a:rPr>
                  </a:br>
                  <a:r>
                    <a:rPr lang="en-GB" sz="1600" dirty="0" err="1">
                      <a:solidFill>
                        <a:srgbClr val="990033"/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sz="1600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Arc 9"/>
                <p:cNvSpPr>
                  <a:spLocks/>
                </p:cNvSpPr>
                <p:nvPr/>
              </p:nvSpPr>
              <p:spPr bwMode="auto">
                <a:xfrm rot="7181264" flipH="1">
                  <a:off x="6104" y="11549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508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1" name="Arc 10"/>
                <p:cNvSpPr>
                  <a:spLocks/>
                </p:cNvSpPr>
                <p:nvPr/>
              </p:nvSpPr>
              <p:spPr bwMode="auto">
                <a:xfrm rot="21094188" flipH="1">
                  <a:off x="4571" y="11572"/>
                  <a:ext cx="734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508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2" name="Arc 11"/>
                <p:cNvSpPr>
                  <a:spLocks/>
                </p:cNvSpPr>
                <p:nvPr/>
              </p:nvSpPr>
              <p:spPr bwMode="auto">
                <a:xfrm rot="13920600" flipH="1">
                  <a:off x="5268" y="12806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508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</p:grpSp>
        </p:grpSp>
        <p:sp>
          <p:nvSpPr>
            <p:cNvPr id="4" name="TekstSylinder 3"/>
            <p:cNvSpPr txBox="1"/>
            <p:nvPr/>
          </p:nvSpPr>
          <p:spPr>
            <a:xfrm>
              <a:off x="668989" y="1576664"/>
              <a:ext cx="8001102" cy="9925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3200" dirty="0">
                  <a:solidFill>
                    <a:srgbClr val="0070C0"/>
                  </a:solidFill>
                </a:rPr>
                <a:t>Digital forvaltning handler om tre parallelle utviklings-/endringsprosesser </a:t>
              </a: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D12CE1D-9C82-B8B9-EACF-C7A1165E81D7}"/>
              </a:ext>
            </a:extLst>
          </p:cNvPr>
          <p:cNvGrpSpPr/>
          <p:nvPr/>
        </p:nvGrpSpPr>
        <p:grpSpPr>
          <a:xfrm>
            <a:off x="3597759" y="1840887"/>
            <a:ext cx="1830652" cy="2238118"/>
            <a:chOff x="3597759" y="1840887"/>
            <a:chExt cx="1830652" cy="2238118"/>
          </a:xfrm>
        </p:grpSpPr>
        <p:sp>
          <p:nvSpPr>
            <p:cNvPr id="13" name="Arc 10">
              <a:extLst>
                <a:ext uri="{FF2B5EF4-FFF2-40B4-BE49-F238E27FC236}">
                  <a16:creationId xmlns:a16="http://schemas.microsoft.com/office/drawing/2014/main" id="{9E824919-3C1D-FF3F-445F-F58EE1ABC76E}"/>
                </a:ext>
              </a:extLst>
            </p:cNvPr>
            <p:cNvSpPr>
              <a:spLocks/>
            </p:cNvSpPr>
            <p:nvPr/>
          </p:nvSpPr>
          <p:spPr bwMode="auto">
            <a:xfrm rot="21094188" flipH="1">
              <a:off x="4055960" y="2406141"/>
              <a:ext cx="1372451" cy="1672864"/>
            </a:xfrm>
            <a:custGeom>
              <a:avLst/>
              <a:gdLst>
                <a:gd name="G0" fmla="+- 5270 0 0"/>
                <a:gd name="G1" fmla="+- 21600 0 0"/>
                <a:gd name="G2" fmla="+- 21600 0 0"/>
                <a:gd name="T0" fmla="*/ 0 w 26870"/>
                <a:gd name="T1" fmla="*/ 653 h 30371"/>
                <a:gd name="T2" fmla="*/ 25009 w 26870"/>
                <a:gd name="T3" fmla="*/ 30371 h 30371"/>
                <a:gd name="T4" fmla="*/ 5270 w 26870"/>
                <a:gd name="T5" fmla="*/ 21600 h 30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70" h="30371" fill="none" extrusionOk="0">
                  <a:moveTo>
                    <a:pt x="-1" y="652"/>
                  </a:moveTo>
                  <a:cubicBezTo>
                    <a:pt x="1723" y="219"/>
                    <a:pt x="3493" y="-1"/>
                    <a:pt x="5270" y="0"/>
                  </a:cubicBezTo>
                  <a:cubicBezTo>
                    <a:pt x="17199" y="0"/>
                    <a:pt x="26870" y="9670"/>
                    <a:pt x="26870" y="21600"/>
                  </a:cubicBezTo>
                  <a:cubicBezTo>
                    <a:pt x="26870" y="24621"/>
                    <a:pt x="26236" y="27609"/>
                    <a:pt x="25009" y="30371"/>
                  </a:cubicBezTo>
                </a:path>
                <a:path w="26870" h="30371" stroke="0" extrusionOk="0">
                  <a:moveTo>
                    <a:pt x="-1" y="652"/>
                  </a:moveTo>
                  <a:cubicBezTo>
                    <a:pt x="1723" y="219"/>
                    <a:pt x="3493" y="-1"/>
                    <a:pt x="5270" y="0"/>
                  </a:cubicBezTo>
                  <a:cubicBezTo>
                    <a:pt x="17199" y="0"/>
                    <a:pt x="26870" y="9670"/>
                    <a:pt x="26870" y="21600"/>
                  </a:cubicBezTo>
                  <a:cubicBezTo>
                    <a:pt x="26870" y="24621"/>
                    <a:pt x="26236" y="27609"/>
                    <a:pt x="25009" y="30371"/>
                  </a:cubicBezTo>
                  <a:lnTo>
                    <a:pt x="5270" y="21600"/>
                  </a:lnTo>
                  <a:close/>
                </a:path>
              </a:pathLst>
            </a:custGeom>
            <a:noFill/>
            <a:ln w="25400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AE07232D-9B1D-E40E-A096-686B644F3B77}"/>
                </a:ext>
              </a:extLst>
            </p:cNvPr>
            <p:cNvSpPr txBox="1"/>
            <p:nvPr/>
          </p:nvSpPr>
          <p:spPr>
            <a:xfrm>
              <a:off x="3597759" y="1840887"/>
              <a:ext cx="1666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rgbClr val="7030A0"/>
                  </a:solidFill>
                </a:rPr>
                <a:t>Automatiserings-</a:t>
              </a:r>
            </a:p>
            <a:p>
              <a:r>
                <a:rPr lang="nb-NO" sz="1600" dirty="0">
                  <a:solidFill>
                    <a:srgbClr val="7030A0"/>
                  </a:solidFill>
                </a:rPr>
                <a:t>vennlig lovgivning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82F7F22B-EB22-F155-EA98-D65ACE60E3FF}"/>
              </a:ext>
            </a:extLst>
          </p:cNvPr>
          <p:cNvGrpSpPr/>
          <p:nvPr/>
        </p:nvGrpSpPr>
        <p:grpSpPr>
          <a:xfrm>
            <a:off x="2458396" y="2505222"/>
            <a:ext cx="3040432" cy="1997364"/>
            <a:chOff x="2458396" y="2505222"/>
            <a:chExt cx="3040432" cy="1997364"/>
          </a:xfrm>
        </p:grpSpPr>
        <p:sp>
          <p:nvSpPr>
            <p:cNvPr id="14" name="Arc 10">
              <a:extLst>
                <a:ext uri="{FF2B5EF4-FFF2-40B4-BE49-F238E27FC236}">
                  <a16:creationId xmlns:a16="http://schemas.microsoft.com/office/drawing/2014/main" id="{C5405AE4-A171-7856-9487-D5C00E93D72C}"/>
                </a:ext>
              </a:extLst>
            </p:cNvPr>
            <p:cNvSpPr>
              <a:spLocks/>
            </p:cNvSpPr>
            <p:nvPr/>
          </p:nvSpPr>
          <p:spPr bwMode="auto">
            <a:xfrm rot="21094188" flipH="1">
              <a:off x="4291774" y="2505222"/>
              <a:ext cx="1207054" cy="1650999"/>
            </a:xfrm>
            <a:custGeom>
              <a:avLst/>
              <a:gdLst>
                <a:gd name="G0" fmla="+- 5270 0 0"/>
                <a:gd name="G1" fmla="+- 21600 0 0"/>
                <a:gd name="G2" fmla="+- 21600 0 0"/>
                <a:gd name="T0" fmla="*/ 0 w 26870"/>
                <a:gd name="T1" fmla="*/ 653 h 30371"/>
                <a:gd name="T2" fmla="*/ 25009 w 26870"/>
                <a:gd name="T3" fmla="*/ 30371 h 30371"/>
                <a:gd name="T4" fmla="*/ 5270 w 26870"/>
                <a:gd name="T5" fmla="*/ 21600 h 30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70" h="30371" fill="none" extrusionOk="0">
                  <a:moveTo>
                    <a:pt x="-1" y="652"/>
                  </a:moveTo>
                  <a:cubicBezTo>
                    <a:pt x="1723" y="219"/>
                    <a:pt x="3493" y="-1"/>
                    <a:pt x="5270" y="0"/>
                  </a:cubicBezTo>
                  <a:cubicBezTo>
                    <a:pt x="17199" y="0"/>
                    <a:pt x="26870" y="9670"/>
                    <a:pt x="26870" y="21600"/>
                  </a:cubicBezTo>
                  <a:cubicBezTo>
                    <a:pt x="26870" y="24621"/>
                    <a:pt x="26236" y="27609"/>
                    <a:pt x="25009" y="30371"/>
                  </a:cubicBezTo>
                </a:path>
                <a:path w="26870" h="30371" stroke="0" extrusionOk="0">
                  <a:moveTo>
                    <a:pt x="-1" y="652"/>
                  </a:moveTo>
                  <a:cubicBezTo>
                    <a:pt x="1723" y="219"/>
                    <a:pt x="3493" y="-1"/>
                    <a:pt x="5270" y="0"/>
                  </a:cubicBezTo>
                  <a:cubicBezTo>
                    <a:pt x="17199" y="0"/>
                    <a:pt x="26870" y="9670"/>
                    <a:pt x="26870" y="21600"/>
                  </a:cubicBezTo>
                  <a:cubicBezTo>
                    <a:pt x="26870" y="24621"/>
                    <a:pt x="26236" y="27609"/>
                    <a:pt x="25009" y="30371"/>
                  </a:cubicBezTo>
                  <a:lnTo>
                    <a:pt x="5270" y="21600"/>
                  </a:lnTo>
                  <a:close/>
                </a:path>
              </a:pathLst>
            </a:custGeom>
            <a:noFill/>
            <a:ln w="25400" cmpd="sng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-45 w 1207054"/>
                        <a:gd name="connsiteY0" fmla="*/ 35443 h 1650999"/>
                        <a:gd name="connsiteX1" fmla="*/ 236738 w 1207054"/>
                        <a:gd name="connsiteY1" fmla="*/ 0 h 1650999"/>
                        <a:gd name="connsiteX2" fmla="*/ 1207054 w 1207054"/>
                        <a:gd name="connsiteY2" fmla="*/ 1174198 h 1650999"/>
                        <a:gd name="connsiteX3" fmla="*/ 1123454 w 1207054"/>
                        <a:gd name="connsiteY3" fmla="*/ 1650999 h 1650999"/>
                        <a:gd name="connsiteX0" fmla="*/ -45 w 1207054"/>
                        <a:gd name="connsiteY0" fmla="*/ 35443 h 1650999"/>
                        <a:gd name="connsiteX1" fmla="*/ 236738 w 1207054"/>
                        <a:gd name="connsiteY1" fmla="*/ 0 h 1650999"/>
                        <a:gd name="connsiteX2" fmla="*/ 1207054 w 1207054"/>
                        <a:gd name="connsiteY2" fmla="*/ 1174198 h 1650999"/>
                        <a:gd name="connsiteX3" fmla="*/ 1123454 w 1207054"/>
                        <a:gd name="connsiteY3" fmla="*/ 1650999 h 1650999"/>
                        <a:gd name="connsiteX4" fmla="*/ 697830 w 1207054"/>
                        <a:gd name="connsiteY4" fmla="*/ 1422135 h 1650999"/>
                        <a:gd name="connsiteX5" fmla="*/ 236738 w 1207054"/>
                        <a:gd name="connsiteY5" fmla="*/ 1174198 h 1650999"/>
                        <a:gd name="connsiteX6" fmla="*/ 113611 w 1207054"/>
                        <a:gd name="connsiteY6" fmla="*/ 582045 h 1650999"/>
                        <a:gd name="connsiteX7" fmla="*/ -45 w 1207054"/>
                        <a:gd name="connsiteY7" fmla="*/ 35443 h 16509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07054" h="1650999" fill="none" extrusionOk="0">
                          <a:moveTo>
                            <a:pt x="-45" y="35443"/>
                          </a:moveTo>
                          <a:cubicBezTo>
                            <a:pt x="71077" y="8005"/>
                            <a:pt x="145585" y="4196"/>
                            <a:pt x="236738" y="0"/>
                          </a:cubicBezTo>
                          <a:cubicBezTo>
                            <a:pt x="858817" y="18148"/>
                            <a:pt x="1079153" y="529738"/>
                            <a:pt x="1207054" y="1174198"/>
                          </a:cubicBezTo>
                          <a:cubicBezTo>
                            <a:pt x="1195752" y="1349460"/>
                            <a:pt x="1173055" y="1531354"/>
                            <a:pt x="1123454" y="1650999"/>
                          </a:cubicBezTo>
                        </a:path>
                        <a:path w="1207054" h="1650999" stroke="0" extrusionOk="0">
                          <a:moveTo>
                            <a:pt x="-45" y="35443"/>
                          </a:moveTo>
                          <a:cubicBezTo>
                            <a:pt x="65509" y="5399"/>
                            <a:pt x="161679" y="2222"/>
                            <a:pt x="236738" y="0"/>
                          </a:cubicBezTo>
                          <a:cubicBezTo>
                            <a:pt x="875581" y="12215"/>
                            <a:pt x="1224130" y="490528"/>
                            <a:pt x="1207054" y="1174198"/>
                          </a:cubicBezTo>
                          <a:cubicBezTo>
                            <a:pt x="1187020" y="1335355"/>
                            <a:pt x="1151487" y="1526354"/>
                            <a:pt x="1123454" y="1650999"/>
                          </a:cubicBezTo>
                          <a:cubicBezTo>
                            <a:pt x="1023813" y="1591928"/>
                            <a:pt x="901708" y="1506359"/>
                            <a:pt x="697830" y="1422135"/>
                          </a:cubicBezTo>
                          <a:cubicBezTo>
                            <a:pt x="493952" y="1337911"/>
                            <a:pt x="452013" y="1297226"/>
                            <a:pt x="236738" y="1174198"/>
                          </a:cubicBezTo>
                          <a:cubicBezTo>
                            <a:pt x="160728" y="889466"/>
                            <a:pt x="141563" y="795803"/>
                            <a:pt x="113611" y="582045"/>
                          </a:cubicBezTo>
                          <a:cubicBezTo>
                            <a:pt x="85659" y="368287"/>
                            <a:pt x="49177" y="250681"/>
                            <a:pt x="-45" y="3544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0559B47A-547D-F5A7-52C5-D1E6326EBE2C}"/>
                </a:ext>
              </a:extLst>
            </p:cNvPr>
            <p:cNvSpPr txBox="1"/>
            <p:nvPr/>
          </p:nvSpPr>
          <p:spPr>
            <a:xfrm>
              <a:off x="2458396" y="3671589"/>
              <a:ext cx="19623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chemeClr val="accent2"/>
                  </a:solidFill>
                </a:rPr>
                <a:t>Transformering av</a:t>
              </a:r>
            </a:p>
            <a:p>
              <a:r>
                <a:rPr lang="nb-NO" sz="1600" dirty="0">
                  <a:solidFill>
                    <a:schemeClr val="accent2"/>
                  </a:solidFill>
                </a:rPr>
                <a:t>rettskilder – fra lov-</a:t>
              </a:r>
            </a:p>
            <a:p>
              <a:r>
                <a:rPr lang="nb-NO" sz="1600" dirty="0">
                  <a:solidFill>
                    <a:schemeClr val="accent2"/>
                  </a:solidFill>
                </a:rPr>
                <a:t>tekst til programkode</a:t>
              </a:r>
            </a:p>
          </p:txBody>
        </p:sp>
      </p:grp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341D212-124A-225A-B4FA-2FDFD78AD03D}"/>
              </a:ext>
            </a:extLst>
          </p:cNvPr>
          <p:cNvSpPr txBox="1"/>
          <p:nvPr/>
        </p:nvSpPr>
        <p:spPr>
          <a:xfrm>
            <a:off x="626421" y="2626363"/>
            <a:ext cx="254024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600" dirty="0"/>
              <a:t>I dette emnet ser vi primært</a:t>
            </a:r>
          </a:p>
          <a:p>
            <a:r>
              <a:rPr lang="nb-NO" sz="1600" dirty="0"/>
              <a:t>på to av relasjonene:</a:t>
            </a:r>
          </a:p>
        </p:txBody>
      </p:sp>
    </p:spTree>
    <p:extLst>
      <p:ext uri="{BB962C8B-B14F-4D97-AF65-F5344CB8AC3E}">
        <p14:creationId xmlns:p14="http://schemas.microsoft.com/office/powerpoint/2010/main" val="33629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6">
            <a:extLst>
              <a:ext uri="{FF2B5EF4-FFF2-40B4-BE49-F238E27FC236}">
                <a16:creationId xmlns:a16="http://schemas.microsoft.com/office/drawing/2014/main" id="{D6860DEF-07EF-4C89-A7FC-566F7BF05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693" y="2953043"/>
            <a:ext cx="207249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Rettslig beslutnings-</a:t>
            </a:r>
          </a:p>
          <a:p>
            <a:r>
              <a:rPr lang="nb-NO" dirty="0"/>
              <a:t>system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87651" y="415218"/>
            <a:ext cx="96880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nb-NO" sz="3200" b="1" dirty="0">
                <a:solidFill>
                  <a:srgbClr val="0070C0"/>
                </a:solidFill>
                <a:latin typeface="+mj-lt"/>
              </a:rPr>
              <a:t>Jus som ramme for og innhold i RBS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21060" y="2368402"/>
            <a:ext cx="6365602" cy="3314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432322" y="3679493"/>
            <a:ext cx="3629601" cy="923898"/>
            <a:chOff x="1960" y="1983"/>
            <a:chExt cx="1880" cy="389"/>
          </a:xfrm>
        </p:grpSpPr>
        <p:sp>
          <p:nvSpPr>
            <p:cNvPr id="6170" name="Text Box 7"/>
            <p:cNvSpPr txBox="1">
              <a:spLocks noChangeArrowheads="1"/>
            </p:cNvSpPr>
            <p:nvPr/>
          </p:nvSpPr>
          <p:spPr bwMode="auto">
            <a:xfrm>
              <a:off x="1960" y="1983"/>
              <a:ext cx="61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>
                  <a:solidFill>
                    <a:srgbClr val="9900CC"/>
                  </a:solidFill>
                </a:rPr>
                <a:t>Autentiske</a:t>
              </a:r>
            </a:p>
            <a:p>
              <a:r>
                <a:rPr lang="nb-NO" dirty="0">
                  <a:solidFill>
                    <a:srgbClr val="9900CC"/>
                  </a:solidFill>
                </a:rPr>
                <a:t>rettskilder</a:t>
              </a:r>
              <a:endParaRPr lang="nb-NO" dirty="0">
                <a:solidFill>
                  <a:schemeClr val="accent2"/>
                </a:solidFill>
              </a:endParaRPr>
            </a:p>
          </p:txBody>
        </p:sp>
        <p:sp>
          <p:nvSpPr>
            <p:cNvPr id="6171" name="Text Box 8"/>
            <p:cNvSpPr txBox="1">
              <a:spLocks noChangeArrowheads="1"/>
            </p:cNvSpPr>
            <p:nvPr/>
          </p:nvSpPr>
          <p:spPr bwMode="auto">
            <a:xfrm>
              <a:off x="2896" y="1983"/>
              <a:ext cx="944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>
                  <a:solidFill>
                    <a:schemeClr val="accent2"/>
                  </a:solidFill>
                </a:rPr>
                <a:t>Rettsregler</a:t>
              </a:r>
            </a:p>
            <a:p>
              <a:r>
                <a:rPr lang="nb-NO" dirty="0">
                  <a:solidFill>
                    <a:schemeClr val="accent2"/>
                  </a:solidFill>
                </a:rPr>
                <a:t>transformert til</a:t>
              </a:r>
            </a:p>
            <a:p>
              <a:r>
                <a:rPr lang="nb-NO" dirty="0">
                  <a:solidFill>
                    <a:schemeClr val="accent2"/>
                  </a:solidFill>
                </a:rPr>
                <a:t>modeller og kode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23741" y="2862472"/>
            <a:ext cx="2780121" cy="2394060"/>
            <a:chOff x="2400" y="2016"/>
            <a:chExt cx="1440" cy="1008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400" y="2016"/>
              <a:ext cx="1440" cy="1008"/>
              <a:chOff x="2400" y="2064"/>
              <a:chExt cx="1440" cy="960"/>
            </a:xfrm>
          </p:grpSpPr>
          <p:sp>
            <p:nvSpPr>
              <p:cNvPr id="6167" name="Line 12"/>
              <p:cNvSpPr>
                <a:spLocks noChangeShapeType="1"/>
              </p:cNvSpPr>
              <p:nvPr/>
            </p:nvSpPr>
            <p:spPr bwMode="auto">
              <a:xfrm flipV="1">
                <a:off x="2400" y="2064"/>
                <a:ext cx="0" cy="960"/>
              </a:xfrm>
              <a:prstGeom prst="line">
                <a:avLst/>
              </a:prstGeom>
              <a:noFill/>
              <a:ln w="1905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68" name="Line 13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1440" cy="0"/>
              </a:xfrm>
              <a:prstGeom prst="line">
                <a:avLst/>
              </a:prstGeom>
              <a:noFill/>
              <a:ln w="1905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69" name="Line 14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1440" cy="0"/>
              </a:xfrm>
              <a:prstGeom prst="line">
                <a:avLst/>
              </a:prstGeom>
              <a:noFill/>
              <a:ln w="1905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66" name="Line 15"/>
            <p:cNvSpPr>
              <a:spLocks noChangeShapeType="1"/>
            </p:cNvSpPr>
            <p:nvPr/>
          </p:nvSpPr>
          <p:spPr bwMode="auto">
            <a:xfrm>
              <a:off x="3840" y="2016"/>
              <a:ext cx="0" cy="1008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4335790" y="2976475"/>
            <a:ext cx="1218234" cy="6460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Rettskilde-</a:t>
            </a:r>
          </a:p>
          <a:p>
            <a:r>
              <a:rPr lang="nb-NO" dirty="0"/>
              <a:t>systemer</a:t>
            </a:r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>
            <a:off x="4335790" y="2862472"/>
            <a:ext cx="0" cy="23940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54" name="Text Box 18"/>
          <p:cNvSpPr txBox="1">
            <a:spLocks noChangeArrowheads="1"/>
          </p:cNvSpPr>
          <p:nvPr/>
        </p:nvSpPr>
        <p:spPr bwMode="auto">
          <a:xfrm rot="16200000">
            <a:off x="3267015" y="3891759"/>
            <a:ext cx="878772" cy="33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600"/>
              <a:t>manuelt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 rot="10800000">
            <a:off x="6003862" y="2862472"/>
            <a:ext cx="2780121" cy="2394060"/>
            <a:chOff x="2400" y="2016"/>
            <a:chExt cx="1440" cy="1008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400" y="2016"/>
              <a:ext cx="1440" cy="1008"/>
              <a:chOff x="2400" y="2064"/>
              <a:chExt cx="1440" cy="960"/>
            </a:xfrm>
          </p:grpSpPr>
          <p:sp>
            <p:nvSpPr>
              <p:cNvPr id="6162" name="Line 21"/>
              <p:cNvSpPr>
                <a:spLocks noChangeShapeType="1"/>
              </p:cNvSpPr>
              <p:nvPr/>
            </p:nvSpPr>
            <p:spPr bwMode="auto">
              <a:xfrm flipV="1">
                <a:off x="2400" y="2064"/>
                <a:ext cx="0" cy="96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63" name="Line 22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144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64" name="Line 23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144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61" name="Line 24"/>
            <p:cNvSpPr>
              <a:spLocks noChangeShapeType="1"/>
            </p:cNvSpPr>
            <p:nvPr/>
          </p:nvSpPr>
          <p:spPr bwMode="auto">
            <a:xfrm>
              <a:off x="3840" y="2016"/>
              <a:ext cx="0" cy="100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F6742A-14C7-4ECC-885C-AD65A4BB652F}"/>
              </a:ext>
            </a:extLst>
          </p:cNvPr>
          <p:cNvSpPr txBox="1"/>
          <p:nvPr/>
        </p:nvSpPr>
        <p:spPr>
          <a:xfrm>
            <a:off x="2701229" y="1760867"/>
            <a:ext cx="6958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7030A0"/>
                </a:solidFill>
              </a:rPr>
              <a:t>Ramme</a:t>
            </a:r>
            <a:r>
              <a:rPr lang="nb-NO" b="1" dirty="0">
                <a:solidFill>
                  <a:srgbClr val="7030A0"/>
                </a:solidFill>
              </a:rPr>
              <a:t>:</a:t>
            </a:r>
            <a:r>
              <a:rPr lang="nb-NO" dirty="0"/>
              <a:t> Rettslige krav til systemløsningen: forvaltningsloven, NAV-loven,</a:t>
            </a:r>
          </a:p>
          <a:p>
            <a:r>
              <a:rPr lang="nb-NO" dirty="0"/>
              <a:t>personvernforordningen (GDPR), arkivloven mv.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782523A7-BEF3-4AA3-AF85-86820170A70E}"/>
              </a:ext>
            </a:extLst>
          </p:cNvPr>
          <p:cNvGrpSpPr/>
          <p:nvPr/>
        </p:nvGrpSpPr>
        <p:grpSpPr>
          <a:xfrm>
            <a:off x="6003861" y="2884396"/>
            <a:ext cx="2780581" cy="2409657"/>
            <a:chOff x="5933153" y="2454346"/>
            <a:chExt cx="2780581" cy="2409657"/>
          </a:xfrm>
        </p:grpSpPr>
        <p:sp>
          <p:nvSpPr>
            <p:cNvPr id="6156" name="Text Box 25"/>
            <p:cNvSpPr txBox="1">
              <a:spLocks noChangeArrowheads="1"/>
            </p:cNvSpPr>
            <p:nvPr/>
          </p:nvSpPr>
          <p:spPr bwMode="auto">
            <a:xfrm>
              <a:off x="6024354" y="2583946"/>
              <a:ext cx="2185484" cy="6460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/>
                <a:t>Rettslige beslutnings-</a:t>
              </a:r>
              <a:br>
                <a:rPr lang="nb-NO" dirty="0"/>
              </a:br>
              <a:r>
                <a:rPr lang="nb-NO" dirty="0"/>
                <a:t>systemer</a:t>
              </a:r>
            </a:p>
          </p:txBody>
        </p: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248450" y="2469943"/>
              <a:ext cx="465284" cy="2394060"/>
              <a:chOff x="3984" y="1584"/>
              <a:chExt cx="241" cy="1008"/>
            </a:xfrm>
          </p:grpSpPr>
          <p:sp>
            <p:nvSpPr>
              <p:cNvPr id="6158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3953" y="2001"/>
                <a:ext cx="37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 sz="1600"/>
                  <a:t>manuelt</a:t>
                </a:r>
              </a:p>
            </p:txBody>
          </p:sp>
          <p:sp>
            <p:nvSpPr>
              <p:cNvPr id="6159" name="Line 28"/>
              <p:cNvSpPr>
                <a:spLocks noChangeShapeType="1"/>
              </p:cNvSpPr>
              <p:nvPr/>
            </p:nvSpPr>
            <p:spPr bwMode="auto">
              <a:xfrm>
                <a:off x="3984" y="158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AB4D6232-A043-481B-B8F9-299A69CF0A00}"/>
                </a:ext>
              </a:extLst>
            </p:cNvPr>
            <p:cNvSpPr txBox="1"/>
            <p:nvPr/>
          </p:nvSpPr>
          <p:spPr>
            <a:xfrm>
              <a:off x="5933153" y="2454346"/>
              <a:ext cx="2744067" cy="23083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nb-NO" dirty="0"/>
            </a:p>
            <a:p>
              <a:r>
                <a:rPr lang="nb-NO" dirty="0"/>
                <a:t>   modeller</a:t>
              </a:r>
              <a:br>
                <a:rPr lang="nb-NO" dirty="0"/>
              </a:br>
              <a:r>
                <a:rPr lang="nb-NO" dirty="0"/>
                <a:t>     datamodeller</a:t>
              </a:r>
            </a:p>
            <a:p>
              <a:r>
                <a:rPr lang="nb-NO" dirty="0"/>
                <a:t>     prosessmodeller</a:t>
              </a:r>
            </a:p>
            <a:p>
              <a:endParaRPr lang="nb-NO" dirty="0"/>
            </a:p>
            <a:p>
              <a:r>
                <a:rPr lang="nb-NO" dirty="0"/>
                <a:t>   pseudokode</a:t>
              </a:r>
            </a:p>
            <a:p>
              <a:endParaRPr lang="nb-NO" dirty="0"/>
            </a:p>
            <a:p>
              <a:endParaRPr lang="nb-NO" dirty="0"/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EDF52FF6-548D-4D8D-8889-DADC96071658}"/>
                </a:ext>
              </a:extLst>
            </p:cNvPr>
            <p:cNvSpPr txBox="1"/>
            <p:nvPr/>
          </p:nvSpPr>
          <p:spPr>
            <a:xfrm rot="10800000">
              <a:off x="8020634" y="2653414"/>
              <a:ext cx="461665" cy="14927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nb-NO" dirty="0"/>
                <a:t>programkode</a:t>
              </a:r>
            </a:p>
          </p:txBody>
        </p:sp>
      </p:grpSp>
      <p:sp>
        <p:nvSpPr>
          <p:cNvPr id="41" name="AutoShape 9">
            <a:extLst>
              <a:ext uri="{FF2B5EF4-FFF2-40B4-BE49-F238E27FC236}">
                <a16:creationId xmlns:a16="http://schemas.microsoft.com/office/drawing/2014/main" id="{473A2094-B5CC-4493-B53C-BF39E2AB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371" y="3946745"/>
            <a:ext cx="648695" cy="228006"/>
          </a:xfrm>
          <a:prstGeom prst="left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D34ACFE1-D39E-405C-8C88-A73F6250A9FA}"/>
              </a:ext>
            </a:extLst>
          </p:cNvPr>
          <p:cNvGrpSpPr/>
          <p:nvPr/>
        </p:nvGrpSpPr>
        <p:grpSpPr>
          <a:xfrm>
            <a:off x="2821060" y="2381487"/>
            <a:ext cx="6328858" cy="3242027"/>
            <a:chOff x="3083339" y="2385391"/>
            <a:chExt cx="5689600" cy="2557670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A215EBC4-2F3C-46E2-B5A4-DEA17A2FE3F3}"/>
                </a:ext>
              </a:extLst>
            </p:cNvPr>
            <p:cNvSpPr/>
            <p:nvPr/>
          </p:nvSpPr>
          <p:spPr>
            <a:xfrm>
              <a:off x="3083339" y="2385391"/>
              <a:ext cx="5689600" cy="25576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3FEF0D6A-D481-4D4B-9D9C-88A637E9D2CD}"/>
                </a:ext>
              </a:extLst>
            </p:cNvPr>
            <p:cNvSpPr txBox="1"/>
            <p:nvPr/>
          </p:nvSpPr>
          <p:spPr>
            <a:xfrm>
              <a:off x="3423479" y="3034748"/>
              <a:ext cx="4717030" cy="712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u="sng" dirty="0">
                  <a:solidFill>
                    <a:srgbClr val="7030A0"/>
                  </a:solidFill>
                </a:rPr>
                <a:t>Innhold</a:t>
              </a:r>
              <a:r>
                <a:rPr lang="nb-NO" b="1" dirty="0"/>
                <a:t>:</a:t>
              </a:r>
              <a:r>
                <a:rPr lang="nb-NO" dirty="0"/>
                <a:t> Den særlovgivning mv. som er bestemmende</a:t>
              </a:r>
              <a:br>
                <a:rPr lang="nb-NO" dirty="0"/>
              </a:br>
              <a:r>
                <a:rPr lang="nb-NO" dirty="0"/>
                <a:t>for vedkommende forvaltningsordning der </a:t>
              </a:r>
            </a:p>
            <a:p>
              <a:r>
                <a:rPr lang="nb-NO" dirty="0"/>
                <a:t>saksbehandlingen skal automatiseres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083D0-021C-4519-A8EC-12FBE267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0"/>
            <a:ext cx="10872787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Transformering: Fra rettskildesystem til beslutningssystem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13239E73-5124-E4F5-12CB-7495BF4A0B2E}"/>
              </a:ext>
            </a:extLst>
          </p:cNvPr>
          <p:cNvGrpSpPr/>
          <p:nvPr/>
        </p:nvGrpSpPr>
        <p:grpSpPr>
          <a:xfrm>
            <a:off x="2986087" y="895616"/>
            <a:ext cx="4924889" cy="2174051"/>
            <a:chOff x="2986087" y="895616"/>
            <a:chExt cx="4924889" cy="2174051"/>
          </a:xfrm>
        </p:grpSpPr>
        <p:pic>
          <p:nvPicPr>
            <p:cNvPr id="23" name="Bilde 22">
              <a:extLst>
                <a:ext uri="{FF2B5EF4-FFF2-40B4-BE49-F238E27FC236}">
                  <a16:creationId xmlns:a16="http://schemas.microsoft.com/office/drawing/2014/main" id="{EC5F96ED-467A-4FEE-9910-43F78D8C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6087" y="895616"/>
              <a:ext cx="4924889" cy="2174051"/>
            </a:xfrm>
            <a:prstGeom prst="rect">
              <a:avLst/>
            </a:prstGeom>
          </p:spPr>
        </p:pic>
        <p:sp>
          <p:nvSpPr>
            <p:cNvPr id="3" name="Pil: høyre 2">
              <a:extLst>
                <a:ext uri="{FF2B5EF4-FFF2-40B4-BE49-F238E27FC236}">
                  <a16:creationId xmlns:a16="http://schemas.microsoft.com/office/drawing/2014/main" id="{F05D837D-9A5A-486F-9D85-3CC25F20D8E6}"/>
                </a:ext>
              </a:extLst>
            </p:cNvPr>
            <p:cNvSpPr/>
            <p:nvPr/>
          </p:nvSpPr>
          <p:spPr>
            <a:xfrm>
              <a:off x="5091113" y="2741920"/>
              <a:ext cx="736014" cy="187018"/>
            </a:xfrm>
            <a:prstGeom prst="rightArrow">
              <a:avLst>
                <a:gd name="adj1" fmla="val 50000"/>
                <a:gd name="adj2" fmla="val 83690"/>
              </a:avLst>
            </a:prstGeom>
            <a:solidFill>
              <a:srgbClr val="C00000"/>
            </a:solidFill>
            <a:ln cap="sq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DFE0C4B-0C5B-4401-9FA3-C2968251691A}"/>
              </a:ext>
            </a:extLst>
          </p:cNvPr>
          <p:cNvSpPr txBox="1"/>
          <p:nvPr/>
        </p:nvSpPr>
        <p:spPr>
          <a:xfrm>
            <a:off x="421480" y="3131165"/>
            <a:ext cx="111680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5">
                    <a:lumMod val="50000"/>
                  </a:schemeClr>
                </a:solidFill>
              </a:rPr>
              <a:t>Transformering innebærer omforming fra rettskilder i naturlig tekst til rettskilder uttrykt som programmerte </a:t>
            </a:r>
            <a:r>
              <a:rPr lang="nb-NO" sz="2000" i="1" dirty="0">
                <a:solidFill>
                  <a:schemeClr val="accent5">
                    <a:lumMod val="50000"/>
                  </a:schemeClr>
                </a:solidFill>
              </a:rPr>
              <a:t>algoritmer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7030A0"/>
                </a:solidFill>
              </a:rPr>
              <a:t>Handler om å fortolke rettskildene som regler datamaskiner kan programmeres til å utføre, dvs. gjennomføre beregninger (aritmetiske operasjoner) og prøve om vilkår er oppfylt (logiske operasjoner)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660033"/>
                </a:solidFill>
              </a:rPr>
              <a:t>Pseudokode</a:t>
            </a:r>
            <a:r>
              <a:rPr lang="nb-NO" sz="2000" dirty="0">
                <a:solidFill>
                  <a:srgbClr val="660033"/>
                </a:solidFill>
              </a:rPr>
              <a:t> («</a:t>
            </a:r>
            <a:r>
              <a:rPr lang="nb-NO" sz="2000" dirty="0" err="1">
                <a:solidFill>
                  <a:srgbClr val="660033"/>
                </a:solidFill>
              </a:rPr>
              <a:t>kvasi</a:t>
            </a:r>
            <a:r>
              <a:rPr lang="nb-NO" sz="2000" dirty="0">
                <a:solidFill>
                  <a:srgbClr val="660033"/>
                </a:solidFill>
              </a:rPr>
              <a:t>(program)kode») er et halvveis formalisert mellomstadium mellom naturlig språk og programkode og kan brukes i transformeringsprosessen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Transformering innebærer å 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</a:rPr>
              <a:t>fortolke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 med tanke på å 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</a:rPr>
              <a:t>formalisere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, dvs. utlede rettsregler og bringe reglene over i «fast form» 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angi på </a:t>
            </a:r>
            <a:r>
              <a:rPr lang="nb-NO" sz="2000" i="1" u="sng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entydig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og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i="1" u="sng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fullstendig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måte (jf. «algoritme»); hvilke data som skal være gjenstand for behandling; og hvilke behandlingsregler som skal anvendes på disse dataene</a:t>
            </a:r>
            <a:endParaRPr lang="nb-NO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Transformeringen skjer som ledd i systemutviklingen og innebærer derfor massiv forhåndsavgjørelse av rettsspørsmål  </a:t>
            </a:r>
            <a:r>
              <a:rPr lang="nb-NO" sz="20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nb-NO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en egen type rettslig beslutningsprosess</a:t>
            </a:r>
            <a:endParaRPr lang="nb-NO" sz="20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083D0-021C-4519-A8EC-12FBE267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054" y="41774"/>
            <a:ext cx="8656630" cy="1113071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Transformering: Fra rettskilder til programkode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1F48CDD-F8BC-A3D3-1E1B-048C95F3B227}"/>
              </a:ext>
            </a:extLst>
          </p:cNvPr>
          <p:cNvGrpSpPr/>
          <p:nvPr/>
        </p:nvGrpSpPr>
        <p:grpSpPr>
          <a:xfrm>
            <a:off x="1790170" y="938717"/>
            <a:ext cx="5042695" cy="2226055"/>
            <a:chOff x="2910297" y="997030"/>
            <a:chExt cx="5042695" cy="2226055"/>
          </a:xfrm>
        </p:grpSpPr>
        <p:pic>
          <p:nvPicPr>
            <p:cNvPr id="23" name="Bilde 22">
              <a:extLst>
                <a:ext uri="{FF2B5EF4-FFF2-40B4-BE49-F238E27FC236}">
                  <a16:creationId xmlns:a16="http://schemas.microsoft.com/office/drawing/2014/main" id="{EC5F96ED-467A-4FEE-9910-43F78D8C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0297" y="997030"/>
              <a:ext cx="5042695" cy="2226055"/>
            </a:xfrm>
            <a:prstGeom prst="rect">
              <a:avLst/>
            </a:prstGeom>
          </p:spPr>
        </p:pic>
        <p:sp>
          <p:nvSpPr>
            <p:cNvPr id="3" name="Pil: høyre 2">
              <a:extLst>
                <a:ext uri="{FF2B5EF4-FFF2-40B4-BE49-F238E27FC236}">
                  <a16:creationId xmlns:a16="http://schemas.microsoft.com/office/drawing/2014/main" id="{F05D837D-9A5A-486F-9D85-3CC25F20D8E6}"/>
                </a:ext>
              </a:extLst>
            </p:cNvPr>
            <p:cNvSpPr/>
            <p:nvPr/>
          </p:nvSpPr>
          <p:spPr>
            <a:xfrm>
              <a:off x="5054084" y="2875414"/>
              <a:ext cx="755120" cy="197908"/>
            </a:xfrm>
            <a:prstGeom prst="rightArrow">
              <a:avLst>
                <a:gd name="adj1" fmla="val 50000"/>
                <a:gd name="adj2" fmla="val 83690"/>
              </a:avLst>
            </a:prstGeom>
            <a:solidFill>
              <a:srgbClr val="C00000"/>
            </a:solidFill>
            <a:ln cap="sq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88187B10-1820-B93A-CEEB-B3A372C5C6B0}"/>
              </a:ext>
            </a:extLst>
          </p:cNvPr>
          <p:cNvGrpSpPr/>
          <p:nvPr/>
        </p:nvGrpSpPr>
        <p:grpSpPr>
          <a:xfrm>
            <a:off x="3698347" y="3181147"/>
            <a:ext cx="4000499" cy="3243820"/>
            <a:chOff x="3698347" y="3181147"/>
            <a:chExt cx="4000499" cy="3243820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52E69778-4F95-E3CE-E722-FD4BB6042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8347" y="4114040"/>
              <a:ext cx="4000499" cy="2310927"/>
            </a:xfrm>
            <a:prstGeom prst="rect">
              <a:avLst/>
            </a:prstGeom>
          </p:spPr>
        </p:pic>
        <p:sp>
          <p:nvSpPr>
            <p:cNvPr id="4" name="Pil: høyre 3">
              <a:extLst>
                <a:ext uri="{FF2B5EF4-FFF2-40B4-BE49-F238E27FC236}">
                  <a16:creationId xmlns:a16="http://schemas.microsoft.com/office/drawing/2014/main" id="{D9FE82FB-7F3E-0D1B-E515-7A96A2CBD3CC}"/>
                </a:ext>
              </a:extLst>
            </p:cNvPr>
            <p:cNvSpPr/>
            <p:nvPr/>
          </p:nvSpPr>
          <p:spPr>
            <a:xfrm rot="5400000">
              <a:off x="5166783" y="3274281"/>
              <a:ext cx="563033" cy="37676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784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Microsoft Office PowerPoint</Application>
  <PresentationFormat>Widescreen</PresentationFormat>
  <Paragraphs>172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Marlett</vt:lpstr>
      <vt:lpstr>Symbol</vt:lpstr>
      <vt:lpstr>Times New Roman</vt:lpstr>
      <vt:lpstr>Wingdings</vt:lpstr>
      <vt:lpstr>Office-tema</vt:lpstr>
      <vt:lpstr>Oversikt over FINF4021 Automatisert rettsanvendelse og rettsteknologi</vt:lpstr>
      <vt:lpstr>Hva emnet handler om (1)</vt:lpstr>
      <vt:lpstr>Hva emnet handler om (2)</vt:lpstr>
      <vt:lpstr>Et lite historisk tilbakeblikk</vt:lpstr>
      <vt:lpstr>Både statlig og kommunal forvaltning er brukere av RBS …</vt:lpstr>
      <vt:lpstr>PowerPoint-presentasjon</vt:lpstr>
      <vt:lpstr>PowerPoint-presentasjon</vt:lpstr>
      <vt:lpstr>Transformering: Fra rettskildesystem til beslutningssystem</vt:lpstr>
      <vt:lpstr>Transformering: Fra rettskilder til programkode</vt:lpstr>
      <vt:lpstr>PowerPoint-presentasjon</vt:lpstr>
      <vt:lpstr>PowerPoint-presentasjon</vt:lpstr>
      <vt:lpstr>PowerPoint-presentasjon</vt:lpstr>
      <vt:lpstr>Kommentar til pensum</vt:lpstr>
      <vt:lpstr>Inndeling av systemutviklingsarbeidet i åtte faser</vt:lpstr>
      <vt:lpstr>Undervisningen i emnet</vt:lpstr>
      <vt:lpstr>Anbefalte studieteknikker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Oversikt over FINF4021 Automatisert rettsanvendelse og rettsteknologi</dc:title>
  <dc:creator>dag wiese schartum</dc:creator>
  <cp:lastModifiedBy>dag wiese schartum</cp:lastModifiedBy>
  <cp:revision>36</cp:revision>
  <cp:lastPrinted>2024-01-23T20:50:15Z</cp:lastPrinted>
  <dcterms:created xsi:type="dcterms:W3CDTF">2021-01-17T12:34:52Z</dcterms:created>
  <dcterms:modified xsi:type="dcterms:W3CDTF">2024-01-23T20:50:16Z</dcterms:modified>
</cp:coreProperties>
</file>