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4C2BE4-4237-4216-83AC-9B7A83881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A8BCD5E-F9F2-471E-AF29-831C5B84BA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3994F65-BD41-4C13-8E33-2AF175253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34BC5C-3EC3-4EDE-9625-70FFB3929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F7E3EA-563C-4D77-811E-02DCF683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145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AC2A5C-660F-4E6E-87CF-BCCD56451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8FA0DDF-A310-4218-8B1A-D47AB25C8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1B7AAA-8BFD-47E4-AB1C-25D10F334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DAB1113-F2FD-4596-97DA-8E616522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E574A8-6861-4343-AC30-5499742E7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463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41B3B73-8B62-4C36-934F-A70C4A7A5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94CF1A8-4C22-48CC-9056-2132E1001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2FBD58-FC14-4BAB-9A94-B7789F49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0B4C6A-6767-4DC9-BDBA-A45BFBC0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5F06D7-0563-4CC2-AF63-2030ADB67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6962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86D9E8-B3A1-4E12-8FF8-77AF26D3D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D213F61-2CCF-479F-998E-A594E0DD8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6BDB29B-4C9A-41A8-9421-AA909008F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95BF0D2-12A8-45A3-A0AC-1D87B45FA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7536851-D3D4-494C-B474-08E0A57DA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68882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B2CF58-9277-4AAA-9517-EA2B0B07D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E0BBC7D-CFAA-4FA9-9E89-63B6A0361D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696FA1-E5E3-406F-AE8A-C46AEEDE7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CBF967-EF83-4484-9AD1-313F6C7D6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763FA7C-8AE4-4676-9878-92DF4C99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627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680217-0BEB-4A6D-B38C-69A4C4AC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2C6735-E560-4CB1-A084-F68C9C16B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E5678E2-8727-408E-BE6C-6066409E2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EAE8290-1DC2-4575-A666-30D4CD64B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D9CBA72-E36A-4724-B0DB-073D88E96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91A55D5-4C39-4B50-8CC8-5D1378DFE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7364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7F4028-13C2-4164-988D-1C63E2DAD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0DC3898-1E13-498A-BF3F-25EED1DAA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947DCB3-3F2A-4E2E-8E9F-5DB2CA232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E8DDD19-FAC0-4B29-BCB9-2A8CEB588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23B66659-150E-4012-AC34-8DC076539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1E1C01D-FEFE-4FEE-AE6E-06B68CAAF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69CE1D1-449E-4D97-8529-12036878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B64FE80-B4E0-4317-86C0-1C49706ED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830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A5F5B5-A278-4AEB-9A33-D3E4630CF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F35DF2-06EA-4D75-990F-2BC201D0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7F59300-2F85-486A-8D84-8D14F2E5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31F686D-3DE4-4653-A800-9150E20E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211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9528961-4EE5-4A13-A379-FFF38939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CAEEDC6-8A5F-45EC-95EB-E3E75194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4986F90-5399-49EE-B923-65D5BAA53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4794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AFAB89-25D9-4E49-956E-8D988C26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F67FCF0-C1E6-4BD4-A549-27DA7E1952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7A619FE-EA7E-43E8-BDF0-A112E6092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AA9497A-DFED-4083-BA7D-B5A92D29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DEE721-AC64-4ABB-A55B-F7179E4F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5C8ABC9-3053-475F-9896-AF407C7C0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469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62D352-6577-42B2-B779-B98675607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4173DD3-F0C4-4E55-B38E-4C63BD292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0551698-46F2-4945-A2D5-5A102BC65B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56B9F51-8230-442C-8A1B-18B7DF17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6362CBC-28DF-46B8-8C57-943CF4437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3122CB5-0822-49D1-B67A-63CA9A6C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672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B41FA39-8E5F-46F3-9FB3-2B859BBC3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3AFF5C6-4EAB-4648-B9F3-977D798D35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7F6EA09-E1A8-49E1-B01D-C1A95595E4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50A6A-4027-44E4-A613-E3BC1F3BF927}" type="datetimeFigureOut">
              <a:rPr lang="nb-NO" smtClean="0"/>
              <a:t>10.02.2021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5B063BD-AAC1-4F94-8CD6-CA3817ACC0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C82718-2CAF-42F0-8D21-8F6B0480D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B7AA7-C4C5-4064-8451-285F936A8B5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578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BCA41A-B403-4211-B898-5CB0038484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solidFill>
                  <a:schemeClr val="accent1">
                    <a:lumMod val="75000"/>
                  </a:schemeClr>
                </a:solidFill>
              </a:rPr>
              <a:t>Selvbetjente systemer og valg </a:t>
            </a:r>
            <a:br>
              <a:rPr lang="nb-NO" sz="36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3600" dirty="0">
                <a:solidFill>
                  <a:schemeClr val="accent1">
                    <a:lumMod val="75000"/>
                  </a:schemeClr>
                </a:solidFill>
              </a:rPr>
              <a:t>av automatiseringsgrad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B3659B5-C79A-4733-BD59-163F817C82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sz="1800" dirty="0"/>
              <a:t>Dag Wiese Schartum, SERI</a:t>
            </a:r>
          </a:p>
        </p:txBody>
      </p:sp>
    </p:spTree>
    <p:extLst>
      <p:ext uri="{BB962C8B-B14F-4D97-AF65-F5344CB8AC3E}">
        <p14:creationId xmlns:p14="http://schemas.microsoft.com/office/powerpoint/2010/main" val="3761024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0965" y="26725"/>
            <a:ext cx="9901767" cy="623603"/>
          </a:xfrm>
        </p:spPr>
        <p:txBody>
          <a:bodyPr/>
          <a:lstStyle/>
          <a:p>
            <a:r>
              <a:rPr lang="nb-NO" sz="3200" b="1" dirty="0">
                <a:solidFill>
                  <a:srgbClr val="C00000"/>
                </a:solidFill>
              </a:rPr>
              <a:t>Om partens medvirkning i saksbehandlingen - selvbetjening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45327" y="650328"/>
            <a:ext cx="7435883" cy="5857916"/>
          </a:xfrm>
        </p:spPr>
        <p:txBody>
          <a:bodyPr>
            <a:noAutofit/>
          </a:bodyPr>
          <a:lstStyle/>
          <a:p>
            <a:r>
              <a:rPr lang="nb-NO" sz="1800" dirty="0"/>
              <a:t>Selvbetjening</a:t>
            </a:r>
          </a:p>
          <a:p>
            <a:pPr lvl="1"/>
            <a:r>
              <a:rPr lang="nb-NO" sz="1700" dirty="0"/>
              <a:t>Kan variere fra litt til mye</a:t>
            </a:r>
          </a:p>
          <a:p>
            <a:pPr lvl="1"/>
            <a:r>
              <a:rPr lang="nb-NO" sz="1700" dirty="0"/>
              <a:t>Begrenser grad av automatisering</a:t>
            </a:r>
          </a:p>
          <a:p>
            <a:pPr lvl="1"/>
            <a:r>
              <a:rPr lang="nb-NO" sz="1700" dirty="0"/>
              <a:t>Krever god beslutningsstøtte for å gi forsvarlig saksbehandling</a:t>
            </a:r>
          </a:p>
          <a:p>
            <a:r>
              <a:rPr lang="nb-NO" sz="1800" dirty="0"/>
              <a:t>Hensyn for selvbetjening</a:t>
            </a:r>
          </a:p>
          <a:p>
            <a:pPr lvl="1"/>
            <a:r>
              <a:rPr lang="nb-NO" sz="1700" dirty="0"/>
              <a:t>Ansvarliggjøring av partene</a:t>
            </a:r>
          </a:p>
          <a:p>
            <a:pPr lvl="1"/>
            <a:r>
              <a:rPr lang="nb-NO" sz="1700" dirty="0"/>
              <a:t>Involvering gir formidling av rettsinformasjon</a:t>
            </a:r>
          </a:p>
          <a:p>
            <a:pPr lvl="1"/>
            <a:r>
              <a:rPr lang="nb-NO" sz="1700" dirty="0"/>
              <a:t>Kunnskapsinnhenting for forvaltningsorganet</a:t>
            </a:r>
          </a:p>
          <a:p>
            <a:pPr lvl="1"/>
            <a:r>
              <a:rPr lang="nb-NO" sz="1700" dirty="0"/>
              <a:t>Demokratisk medvirkning</a:t>
            </a:r>
          </a:p>
          <a:p>
            <a:r>
              <a:rPr lang="nb-NO" sz="1800" dirty="0"/>
              <a:t>Hensyn mot selvbetjening</a:t>
            </a:r>
          </a:p>
          <a:p>
            <a:pPr lvl="1"/>
            <a:r>
              <a:rPr lang="nb-NO" sz="1700" dirty="0"/>
              <a:t>Fare for trivialisering av rettsspørsmål (må gjøres «enkelt nok»)</a:t>
            </a:r>
          </a:p>
          <a:p>
            <a:pPr lvl="1"/>
            <a:r>
              <a:rPr lang="nb-NO" sz="1700" dirty="0"/>
              <a:t>Faren for feil og misforståelser </a:t>
            </a:r>
            <a:r>
              <a:rPr lang="nb-NO" sz="1700" dirty="0">
                <a:sym typeface="Wingdings" panose="05000000000000000000" pitchFamily="2" charset="2"/>
              </a:rPr>
              <a:t> veiledningsbehov, omgjøring mv</a:t>
            </a:r>
            <a:endParaRPr lang="nb-NO" sz="1700" dirty="0"/>
          </a:p>
          <a:p>
            <a:pPr lvl="1"/>
            <a:r>
              <a:rPr lang="nb-NO" sz="1700" dirty="0"/>
              <a:t>Tid</a:t>
            </a:r>
          </a:p>
          <a:p>
            <a:pPr lvl="1"/>
            <a:r>
              <a:rPr lang="nb-NO" sz="1700" dirty="0"/>
              <a:t>Sosiale ulikheter</a:t>
            </a:r>
          </a:p>
          <a:p>
            <a:r>
              <a:rPr lang="nb-NO" sz="1800" dirty="0"/>
              <a:t>Typer medvirkning</a:t>
            </a:r>
          </a:p>
          <a:p>
            <a:pPr lvl="1"/>
            <a:r>
              <a:rPr lang="nb-NO" sz="1700" dirty="0"/>
              <a:t>Initiering av saken</a:t>
            </a:r>
          </a:p>
          <a:p>
            <a:pPr lvl="1"/>
            <a:r>
              <a:rPr lang="nb-NO" sz="1700" dirty="0"/>
              <a:t>Inngi beslutningsgrunnlag (herunder korrigering av opplysninger forvaltningen har)</a:t>
            </a:r>
          </a:p>
          <a:p>
            <a:r>
              <a:rPr lang="nb-NO" sz="1800" dirty="0"/>
              <a:t>Betydningen av forsvarlighetsprinsippet</a:t>
            </a:r>
          </a:p>
          <a:p>
            <a:endParaRPr lang="nb-NO" sz="1800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2E1DAB4D-4998-4B1F-824E-8DCB01B390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1210" y="899850"/>
            <a:ext cx="3703874" cy="354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2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81200" y="-8618"/>
            <a:ext cx="8229600" cy="1061354"/>
          </a:xfrm>
        </p:spPr>
        <p:txBody>
          <a:bodyPr/>
          <a:lstStyle/>
          <a:p>
            <a:r>
              <a:rPr lang="nb-NO" sz="3200" b="1" dirty="0">
                <a:solidFill>
                  <a:srgbClr val="C00000"/>
                </a:solidFill>
              </a:rPr>
              <a:t>Automatisert versus manuell behandling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81200" y="908720"/>
            <a:ext cx="8229600" cy="5688632"/>
          </a:xfrm>
        </p:spPr>
        <p:txBody>
          <a:bodyPr>
            <a:normAutofit/>
          </a:bodyPr>
          <a:lstStyle/>
          <a:p>
            <a:r>
              <a:rPr lang="nb-NO" sz="2000" dirty="0"/>
              <a:t>Er automatisering forsvarlig og ønskelig?</a:t>
            </a:r>
          </a:p>
          <a:p>
            <a:pPr lvl="1"/>
            <a:r>
              <a:rPr lang="nb-NO" sz="1800" dirty="0"/>
              <a:t>Forutberegnelighet og effektivitet versus konkret rettferdighet</a:t>
            </a:r>
          </a:p>
          <a:p>
            <a:r>
              <a:rPr lang="nb-NO" sz="2000" dirty="0"/>
              <a:t>I hvilken grad er automatisering mulig?</a:t>
            </a:r>
          </a:p>
          <a:p>
            <a:pPr lvl="1"/>
            <a:r>
              <a:rPr lang="nb-NO" sz="1800" dirty="0"/>
              <a:t>Skjønn (ikke-rettsstyrt vurdering innen en rettslig ramme)</a:t>
            </a:r>
          </a:p>
          <a:p>
            <a:pPr lvl="1"/>
            <a:r>
              <a:rPr lang="nb-NO" sz="1800" dirty="0"/>
              <a:t>Plikt til å utøve konkret skjønn?</a:t>
            </a:r>
          </a:p>
          <a:p>
            <a:pPr lvl="1"/>
            <a:r>
              <a:rPr lang="nb-NO" sz="1800" dirty="0"/>
              <a:t>Registrere resultater av skjønn</a:t>
            </a:r>
          </a:p>
          <a:p>
            <a:pPr lvl="1"/>
            <a:r>
              <a:rPr lang="nb-NO" sz="1800" dirty="0"/>
              <a:t>Standardisering av skjønn (</a:t>
            </a:r>
            <a:r>
              <a:rPr lang="nb-NO" sz="1800" dirty="0">
                <a:sym typeface="Wingdings" panose="05000000000000000000" pitchFamily="2" charset="2"/>
              </a:rPr>
              <a:t> </a:t>
            </a:r>
            <a:r>
              <a:rPr lang="nb-NO" sz="1800" dirty="0"/>
              <a:t>faste regler)</a:t>
            </a:r>
          </a:p>
          <a:p>
            <a:pPr lvl="1"/>
            <a:r>
              <a:rPr lang="nb-NO" sz="1800" dirty="0"/>
              <a:t>Maskinlæring i stedet for skjønn? (som beslutningsstøtte)</a:t>
            </a:r>
          </a:p>
          <a:p>
            <a:pPr lvl="1"/>
            <a:r>
              <a:rPr lang="nb-NO" sz="1800" dirty="0"/>
              <a:t>Skjønn i klageomgangen</a:t>
            </a:r>
          </a:p>
          <a:p>
            <a:r>
              <a:rPr lang="nb-NO" sz="2000" dirty="0"/>
              <a:t>Er det hensiktsmessig å automatisere alle deler av rettsanvendelsen?</a:t>
            </a:r>
          </a:p>
          <a:p>
            <a:pPr lvl="1"/>
            <a:r>
              <a:rPr lang="nb-NO" sz="1800" dirty="0"/>
              <a:t>Bruksfrekvens</a:t>
            </a:r>
          </a:p>
          <a:p>
            <a:pPr lvl="1"/>
            <a:r>
              <a:rPr lang="nb-NO" sz="1800" dirty="0"/>
              <a:t>Utviklingskostnader</a:t>
            </a:r>
          </a:p>
          <a:p>
            <a:pPr lvl="1"/>
            <a:r>
              <a:rPr lang="nb-NO" sz="1800" dirty="0"/>
              <a:t>Betydningen for ansattes kompetanse</a:t>
            </a:r>
          </a:p>
          <a:p>
            <a:r>
              <a:rPr lang="nb-NO" sz="2000" dirty="0"/>
              <a:t>Hvordan skal forholdet mellom automatiserte og manuelle deler av saksbehandlingen være?</a:t>
            </a:r>
          </a:p>
          <a:p>
            <a:pPr lvl="1"/>
            <a:r>
              <a:rPr lang="nb-NO" sz="1800" dirty="0"/>
              <a:t>Skal det være mulig å overstyre systemet manuelt?</a:t>
            </a:r>
          </a:p>
          <a:p>
            <a:pPr lvl="1"/>
            <a:r>
              <a:rPr lang="nb-NO" sz="1800" dirty="0"/>
              <a:t>Hvilken betydning har systemet for adgangen til klage og omgjøring?</a:t>
            </a:r>
          </a:p>
        </p:txBody>
      </p:sp>
    </p:spTree>
    <p:extLst>
      <p:ext uri="{BB962C8B-B14F-4D97-AF65-F5344CB8AC3E}">
        <p14:creationId xmlns:p14="http://schemas.microsoft.com/office/powerpoint/2010/main" val="42153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Selvbetjente systemer og valg  av automatiseringsgrad</vt:lpstr>
      <vt:lpstr>Om partens medvirkning i saksbehandlingen - selvbetjening</vt:lpstr>
      <vt:lpstr>Automatisert versus manuell behandling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Selvbetjente systemer</dc:title>
  <dc:creator>dag wiese schartum</dc:creator>
  <cp:lastModifiedBy>dag wiese schartum</cp:lastModifiedBy>
  <cp:revision>3</cp:revision>
  <dcterms:created xsi:type="dcterms:W3CDTF">2021-02-10T12:56:24Z</dcterms:created>
  <dcterms:modified xsi:type="dcterms:W3CDTF">2021-02-10T13:15:22Z</dcterms:modified>
</cp:coreProperties>
</file>