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58" r:id="rId5"/>
    <p:sldId id="265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15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030B9F-AF10-4378-95FB-A9CFD1C6D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5535E2A-9BB3-447F-A97D-58265C2D77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F02DDAC-157F-4A6F-AE49-A50CC2671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35BE-1BBE-4AC4-8FA9-2DA468A96CF9}" type="datetimeFigureOut">
              <a:rPr lang="nb-NO" smtClean="0"/>
              <a:t>17.02.2021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9BDF07A-F3AD-418D-B8C5-F5C4E47D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8A33A93-A4FF-4EA0-B166-C22C12E3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B656-D3E2-473A-A6B7-0D178490BB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263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89D2D6-AB6E-4F91-A3E6-9E9227D64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6067F06-2154-47A2-81C4-949B38A75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1A87234-9E65-479C-A056-FC8DAD8FB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35BE-1BBE-4AC4-8FA9-2DA468A96CF9}" type="datetimeFigureOut">
              <a:rPr lang="nb-NO" smtClean="0"/>
              <a:t>17.02.2021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41AD1EA-5CD8-4A41-9610-80C87D2B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73A3961-A079-4758-B2C5-3BD52B025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B656-D3E2-473A-A6B7-0D178490BB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449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134E87D-DF15-4259-9D5A-98847F9B9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2512ED8-18AE-4B6B-B93D-FA507CA72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AAA14EA-6E82-47AD-8B99-DBD1B9058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35BE-1BBE-4AC4-8FA9-2DA468A96CF9}" type="datetimeFigureOut">
              <a:rPr lang="nb-NO" smtClean="0"/>
              <a:t>17.02.2021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74AEE4-CE30-45C3-908E-972B9F306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7724305-DAAA-4640-B13B-1091B0D15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B656-D3E2-473A-A6B7-0D178490BB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379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E986EE-EF8A-45F8-970C-68EF48FB2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A2BFC41-52A8-4A4F-AF6C-DBCBA373F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0FD8FD-393A-4BA3-94FD-7919CFF3B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35BE-1BBE-4AC4-8FA9-2DA468A96CF9}" type="datetimeFigureOut">
              <a:rPr lang="nb-NO" smtClean="0"/>
              <a:t>17.02.2021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C9F12E5-C211-43C0-A352-5F7B97490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FA3883D-1506-41FD-9DEA-3368CEFDA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B656-D3E2-473A-A6B7-0D178490BB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570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3D2C47-2D64-4369-857D-8541C3B3C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FDE7CB3-CA80-4B7F-9BF3-855A9773B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3F09D9-4501-44B1-B892-690328B70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35BE-1BBE-4AC4-8FA9-2DA468A96CF9}" type="datetimeFigureOut">
              <a:rPr lang="nb-NO" smtClean="0"/>
              <a:t>17.02.2021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0F7CB4D-3067-4FF9-B372-01F1A92AA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28CF717-081B-4999-A59C-914BB37D2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B656-D3E2-473A-A6B7-0D178490BB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536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731624-74E7-40A1-8103-41BC5E49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0B2588-BAEE-4EF2-B5DE-ECDAA6DB88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07F7130-30A2-4E84-A7AA-014E1CD0F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E9816B7-C459-4994-9900-213013F8D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35BE-1BBE-4AC4-8FA9-2DA468A96CF9}" type="datetimeFigureOut">
              <a:rPr lang="nb-NO" smtClean="0"/>
              <a:t>17.02.2021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7F2DA30-1FA2-40FF-AF3A-D178411F2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506C515-8632-466C-BC0A-9D3B3761B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B656-D3E2-473A-A6B7-0D178490BB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459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C0C91B-F8A2-4FEE-886D-E4FD8E9CB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D8EE686-C388-4617-8743-D49E77658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95881C-3E3D-4D2C-84B0-25E9D7297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E011E08-9CD6-414B-A0A9-07E7C4408E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004C463-611B-4B42-88A3-D33D4F849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9B8529D-B927-447F-A5E0-5E56A24B3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35BE-1BBE-4AC4-8FA9-2DA468A96CF9}" type="datetimeFigureOut">
              <a:rPr lang="nb-NO" smtClean="0"/>
              <a:t>17.02.2021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9CA3644-BD77-4DEE-8517-68E0B2045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72F1CEE-5A99-4C4D-BD33-6241BDAE7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B656-D3E2-473A-A6B7-0D178490BB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056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A102E5-6F80-4FBE-B266-F55018B2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9F6895D-6CD5-4832-974F-11185C053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35BE-1BBE-4AC4-8FA9-2DA468A96CF9}" type="datetimeFigureOut">
              <a:rPr lang="nb-NO" smtClean="0"/>
              <a:t>17.02.2021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16C40B2-0DA2-464D-89E4-A66BE6948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733EA78-EA9B-4C05-8A53-7FCA3A6E0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B656-D3E2-473A-A6B7-0D178490BB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314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8976082-5B99-43A0-B2E3-39379CF00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35BE-1BBE-4AC4-8FA9-2DA468A96CF9}" type="datetimeFigureOut">
              <a:rPr lang="nb-NO" smtClean="0"/>
              <a:t>17.02.2021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8639D76-E0B3-4EB8-B0EE-8CCFE47C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DCE0022-A7EA-4B49-8C3D-03B8C8E06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B656-D3E2-473A-A6B7-0D178490BB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176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1291DA-5BAF-4A0B-911A-535488E94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3293DA-081F-4752-980F-5BACA79FD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F241B2B-5CB9-4A58-BA0E-5C28D6415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F256AA4-DBC2-4372-99B0-46713F41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35BE-1BBE-4AC4-8FA9-2DA468A96CF9}" type="datetimeFigureOut">
              <a:rPr lang="nb-NO" smtClean="0"/>
              <a:t>17.02.2021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8C92518-A34D-432D-9970-B919D4C30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78D9072-DFC3-4E1F-8E37-D7EA5A9EB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B656-D3E2-473A-A6B7-0D178490BB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773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D262DB-2525-4F64-B545-C49455139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2A1379A-9050-48BC-AEF4-1181DE5FA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F8682E1-7929-46E9-ACAD-42496EA10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7F0205-8D94-4720-9E03-513CAC112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35BE-1BBE-4AC4-8FA9-2DA468A96CF9}" type="datetimeFigureOut">
              <a:rPr lang="nb-NO" smtClean="0"/>
              <a:t>17.02.2021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B03288A-2FD8-4856-A5DC-AFF57D89F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98F8C8A-E50C-46E2-901D-E04E669D3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B656-D3E2-473A-A6B7-0D178490BB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409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9D60A56-55AF-4D22-91A8-838D45A28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86E68C1-186D-4E5D-849B-BB4D916E9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8ECED0B-1684-4803-9A48-C543BD825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A35BE-1BBE-4AC4-8FA9-2DA468A96CF9}" type="datetimeFigureOut">
              <a:rPr lang="nb-NO" smtClean="0"/>
              <a:t>17.02.2021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FC9D70F-3F50-4932-A5C2-2A4262D5F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2A48F95-E041-42DD-9FBA-D4E51AFAF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1B656-D3E2-473A-A6B7-0D178490BB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466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65B250-CDFF-4183-A0F1-59620B28F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8133"/>
            <a:ext cx="9144000" cy="1511830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chemeClr val="accent1"/>
                </a:solidFill>
              </a:rPr>
              <a:t>Om det rettskildemessige grunnlaget for transformering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76551E9-5077-467B-9DD8-2BED27998D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Dag Wiese Schartum, SERI</a:t>
            </a:r>
          </a:p>
        </p:txBody>
      </p:sp>
    </p:spTree>
    <p:extLst>
      <p:ext uri="{BB962C8B-B14F-4D97-AF65-F5344CB8AC3E}">
        <p14:creationId xmlns:p14="http://schemas.microsoft.com/office/powerpoint/2010/main" val="158006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679F24-423E-4BAA-BB89-55A3E711D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2450"/>
            <a:ext cx="10515600" cy="626548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Presiseringer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3FD8F5-6B46-4CB8-B426-03BB800E3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535"/>
            <a:ext cx="10515600" cy="4674428"/>
          </a:xfrm>
        </p:spPr>
        <p:txBody>
          <a:bodyPr>
            <a:normAutofit/>
          </a:bodyPr>
          <a:lstStyle/>
          <a:p>
            <a:r>
              <a:rPr lang="nb-NO" dirty="0"/>
              <a:t>To aspekter ved rettskildegrunnlaget</a:t>
            </a:r>
          </a:p>
          <a:p>
            <a:pPr lvl="1"/>
            <a:r>
              <a:rPr lang="nb-NO" dirty="0"/>
              <a:t>Noen rettskilder skal være gjenstand for transformering (</a:t>
            </a:r>
            <a:r>
              <a:rPr lang="nb-NO" i="1" dirty="0"/>
              <a:t>jus som innhold</a:t>
            </a:r>
            <a:r>
              <a:rPr lang="nb-NO" dirty="0"/>
              <a:t>)</a:t>
            </a:r>
          </a:p>
          <a:p>
            <a:pPr lvl="2"/>
            <a:r>
              <a:rPr lang="nb-NO" dirty="0"/>
              <a:t>Gjelder primært særlovgivning</a:t>
            </a:r>
          </a:p>
          <a:p>
            <a:pPr lvl="2"/>
            <a:r>
              <a:rPr lang="nb-NO" dirty="0"/>
              <a:t>Her må det skje et utvalg av rettskilder som er forskjellig for hver systemløsning</a:t>
            </a:r>
          </a:p>
          <a:p>
            <a:pPr lvl="2"/>
            <a:r>
              <a:rPr lang="nb-NO" dirty="0">
                <a:solidFill>
                  <a:srgbClr val="7030A0"/>
                </a:solidFill>
              </a:rPr>
              <a:t>Det er slike rettskilder som er omhandlet i kapittel 7 og 8 i pensum, og som er tema i denne delen av forelesningen</a:t>
            </a:r>
          </a:p>
          <a:p>
            <a:pPr lvl="1"/>
            <a:r>
              <a:rPr lang="nb-NO" dirty="0"/>
              <a:t>Andre rettskilder vil utgjøre </a:t>
            </a:r>
            <a:r>
              <a:rPr lang="nb-NO" i="1" dirty="0"/>
              <a:t>rettslig ramme </a:t>
            </a:r>
            <a:r>
              <a:rPr lang="nb-NO" dirty="0"/>
              <a:t>for utviklingsarbeidet</a:t>
            </a:r>
          </a:p>
          <a:p>
            <a:pPr lvl="2"/>
            <a:r>
              <a:rPr lang="nb-NO" dirty="0"/>
              <a:t>Disse rettskildene vil i stor grad utgjøre en fast liste, og selve utvalget er derfor ikke spesielt vanskelig</a:t>
            </a:r>
          </a:p>
          <a:p>
            <a:pPr lvl="2"/>
            <a:r>
              <a:rPr lang="nb-NO" dirty="0"/>
              <a:t>Derfor trolig ikke aktuelt med utvalgskriterier mv (jf. nedenfor)</a:t>
            </a:r>
          </a:p>
          <a:p>
            <a:pPr lvl="2"/>
            <a:r>
              <a:rPr lang="nb-NO" dirty="0"/>
              <a:t>Også disse rettskildene må imidlertid foreligge samlet, på oversiktlig måte, og må bli kontinuerlig oppdatert</a:t>
            </a:r>
          </a:p>
        </p:txBody>
      </p:sp>
    </p:spTree>
    <p:extLst>
      <p:ext uri="{BB962C8B-B14F-4D97-AF65-F5344CB8AC3E}">
        <p14:creationId xmlns:p14="http://schemas.microsoft.com/office/powerpoint/2010/main" val="31279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312A1B-7AB3-4DB2-8C0F-ADC3CD15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chemeClr val="accent1"/>
                </a:solidFill>
              </a:rPr>
              <a:t>Etablering av rettskildesystem for systemet som skal utvikles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77B265-877F-4866-AA7E-DB41061F2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243" y="1519767"/>
            <a:ext cx="10515600" cy="4233333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Et organisert rettskildegrunnlag er selve grunnmuren for det systemet som skal bygges, og har bl.a. betydning for</a:t>
            </a:r>
          </a:p>
          <a:p>
            <a:pPr lvl="1"/>
            <a:r>
              <a:rPr lang="nb-NO" sz="2200" dirty="0"/>
              <a:t>Rettslig systemdokumentasjon</a:t>
            </a:r>
          </a:p>
          <a:p>
            <a:pPr lvl="1"/>
            <a:r>
              <a:rPr lang="nb-NO" sz="2200" dirty="0"/>
              <a:t>Legalitetskontroll og veiledning</a:t>
            </a:r>
          </a:p>
          <a:p>
            <a:pPr lvl="1"/>
            <a:r>
              <a:rPr lang="nb-NO" sz="2200" dirty="0"/>
              <a:t>Kilde for tekster i skjermbilder, vedtak m</a:t>
            </a:r>
            <a:r>
              <a:rPr lang="nb-NO" dirty="0"/>
              <a:t>v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Rettskildesystemet skal</a:t>
            </a:r>
          </a:p>
          <a:p>
            <a:pPr lvl="1"/>
            <a:r>
              <a:rPr lang="nb-NO" sz="2200" dirty="0"/>
              <a:t>Etableres, og</a:t>
            </a:r>
          </a:p>
          <a:p>
            <a:pPr lvl="1"/>
            <a:r>
              <a:rPr lang="nb-NO" sz="2200" dirty="0"/>
              <a:t>Deretter oppdateres gjennom hele systemets levetid</a:t>
            </a:r>
          </a:p>
          <a:p>
            <a:pPr lvl="2"/>
            <a:r>
              <a:rPr lang="nb-NO" dirty="0"/>
              <a:t>Oppdateringen kan/vil både gjelde </a:t>
            </a:r>
            <a:r>
              <a:rPr lang="nb-NO" dirty="0" err="1"/>
              <a:t>utvalgkriteriene</a:t>
            </a:r>
            <a:r>
              <a:rPr lang="nb-NO" dirty="0"/>
              <a:t> (jf. bilde 6), og</a:t>
            </a:r>
          </a:p>
          <a:p>
            <a:pPr lvl="2"/>
            <a:r>
              <a:rPr lang="nb-NO" dirty="0"/>
              <a:t>selve </a:t>
            </a:r>
            <a:r>
              <a:rPr lang="nb-NO" i="1" dirty="0"/>
              <a:t>utvalget</a:t>
            </a:r>
            <a:r>
              <a:rPr lang="nb-NO" dirty="0"/>
              <a:t>, dvs. de resultater utvalgskriteriene gir</a:t>
            </a:r>
          </a:p>
          <a:p>
            <a:pPr lvl="2"/>
            <a:endParaRPr lang="nb-NO" dirty="0"/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4E6C1C64-EA2C-42C9-B806-870294DC6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400" y="2181895"/>
            <a:ext cx="5650146" cy="2494209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61B677D7-70A9-4D92-8556-D31BD13EA13B}"/>
              </a:ext>
            </a:extLst>
          </p:cNvPr>
          <p:cNvSpPr/>
          <p:nvPr/>
        </p:nvSpPr>
        <p:spPr>
          <a:xfrm>
            <a:off x="5898473" y="2738172"/>
            <a:ext cx="2667000" cy="1857375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772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kstSylinder 1">
            <a:extLst>
              <a:ext uri="{FF2B5EF4-FFF2-40B4-BE49-F238E27FC236}">
                <a16:creationId xmlns:a16="http://schemas.microsoft.com/office/drawing/2014/main" id="{D896CFB2-5CCC-4C64-A79B-7AF13E976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6" y="1928813"/>
            <a:ext cx="787876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Lover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Forskrifter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Stortingets plenumsforslag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EUs direktiver og forordninger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Lovforarbeider, herunder forarbeider til forskrifter (når de finnes)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Internasjonale traktater og konvensjoner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Rettsavgjørelser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Forvaltningsinterne regler (generelle instrukser og retningslinjer om rettsanvendelse og skjønnsutøvelse)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Forvaltningens presedensavgjørelser (forvaltningspraksis)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Avgjørelser i eksterne klageorganer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Uttalelser fra Sivilombudsmannen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Uttalelser fra Justisdepartementets lovavdeling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Rettsoppfatninger i juridisk litteratur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Avtaler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Programkode fra andre relevante beslutningssystemer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800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7BB064DC-91A5-40CD-8C33-801CA8871206}"/>
              </a:ext>
            </a:extLst>
          </p:cNvPr>
          <p:cNvSpPr txBox="1"/>
          <p:nvPr/>
        </p:nvSpPr>
        <p:spPr>
          <a:xfrm>
            <a:off x="1809751" y="564863"/>
            <a:ext cx="7712432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2400" dirty="0">
                <a:solidFill>
                  <a:schemeClr val="accent1"/>
                </a:solidFill>
              </a:rPr>
              <a:t>Etablering av rettskildesystem:</a:t>
            </a:r>
          </a:p>
          <a:p>
            <a:pPr>
              <a:defRPr/>
            </a:pPr>
            <a:r>
              <a:rPr lang="nb-NO" sz="3200" dirty="0">
                <a:solidFill>
                  <a:schemeClr val="accent1"/>
                </a:solidFill>
              </a:rPr>
              <a:t>Særlig aktuelle rettskilder i utviklingsarbeidet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246AA41A-A6A9-4D95-940C-72217106924E}"/>
              </a:ext>
            </a:extLst>
          </p:cNvPr>
          <p:cNvGrpSpPr>
            <a:grpSpLocks/>
          </p:cNvGrpSpPr>
          <p:nvPr/>
        </p:nvGrpSpPr>
        <p:grpSpPr bwMode="auto">
          <a:xfrm>
            <a:off x="1809751" y="2000250"/>
            <a:ext cx="428625" cy="3143250"/>
            <a:chOff x="285750" y="2000250"/>
            <a:chExt cx="428625" cy="3143250"/>
          </a:xfrm>
        </p:grpSpPr>
        <p:sp>
          <p:nvSpPr>
            <p:cNvPr id="4" name="Pil høyre 3">
              <a:extLst>
                <a:ext uri="{FF2B5EF4-FFF2-40B4-BE49-F238E27FC236}">
                  <a16:creationId xmlns:a16="http://schemas.microsoft.com/office/drawing/2014/main" id="{6D30B716-5076-4FA4-9611-022813AFB281}"/>
                </a:ext>
              </a:extLst>
            </p:cNvPr>
            <p:cNvSpPr/>
            <p:nvPr/>
          </p:nvSpPr>
          <p:spPr>
            <a:xfrm>
              <a:off x="285750" y="2000250"/>
              <a:ext cx="428625" cy="142875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5" name="Pil høyre 4">
              <a:extLst>
                <a:ext uri="{FF2B5EF4-FFF2-40B4-BE49-F238E27FC236}">
                  <a16:creationId xmlns:a16="http://schemas.microsoft.com/office/drawing/2014/main" id="{2E5E836C-0C06-4BF9-B4E3-4A918FE2BEDF}"/>
                </a:ext>
              </a:extLst>
            </p:cNvPr>
            <p:cNvSpPr/>
            <p:nvPr/>
          </p:nvSpPr>
          <p:spPr>
            <a:xfrm>
              <a:off x="285750" y="2214563"/>
              <a:ext cx="428625" cy="142875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6" name="Pil høyre 5">
              <a:extLst>
                <a:ext uri="{FF2B5EF4-FFF2-40B4-BE49-F238E27FC236}">
                  <a16:creationId xmlns:a16="http://schemas.microsoft.com/office/drawing/2014/main" id="{15DCC29C-D637-474C-A7A9-FF1B6B79F6B3}"/>
                </a:ext>
              </a:extLst>
            </p:cNvPr>
            <p:cNvSpPr/>
            <p:nvPr/>
          </p:nvSpPr>
          <p:spPr>
            <a:xfrm>
              <a:off x="285750" y="2857500"/>
              <a:ext cx="428625" cy="142875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grpSp>
          <p:nvGrpSpPr>
            <p:cNvPr id="10248" name="Gruppe 9">
              <a:extLst>
                <a:ext uri="{FF2B5EF4-FFF2-40B4-BE49-F238E27FC236}">
                  <a16:creationId xmlns:a16="http://schemas.microsoft.com/office/drawing/2014/main" id="{32B04A58-CF62-4172-9048-E5E53C1811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5750" y="3500438"/>
              <a:ext cx="428625" cy="1643062"/>
              <a:chOff x="285720" y="3500438"/>
              <a:chExt cx="428655" cy="1643073"/>
            </a:xfrm>
          </p:grpSpPr>
          <p:sp>
            <p:nvSpPr>
              <p:cNvPr id="7" name="Pil høyre 6">
                <a:extLst>
                  <a:ext uri="{FF2B5EF4-FFF2-40B4-BE49-F238E27FC236}">
                    <a16:creationId xmlns:a16="http://schemas.microsoft.com/office/drawing/2014/main" id="{8EC53D91-C872-4388-AC94-F09174839B56}"/>
                  </a:ext>
                </a:extLst>
              </p:cNvPr>
              <p:cNvSpPr/>
              <p:nvPr/>
            </p:nvSpPr>
            <p:spPr bwMode="auto">
              <a:xfrm>
                <a:off x="285720" y="3500438"/>
                <a:ext cx="428655" cy="142876"/>
              </a:xfrm>
              <a:prstGeom prst="righ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sp>
            <p:nvSpPr>
              <p:cNvPr id="8" name="Pil høyre 7">
                <a:extLst>
                  <a:ext uri="{FF2B5EF4-FFF2-40B4-BE49-F238E27FC236}">
                    <a16:creationId xmlns:a16="http://schemas.microsoft.com/office/drawing/2014/main" id="{AEC66671-813A-4F78-AA6F-E586BFC1F410}"/>
                  </a:ext>
                </a:extLst>
              </p:cNvPr>
              <p:cNvSpPr/>
              <p:nvPr/>
            </p:nvSpPr>
            <p:spPr bwMode="auto">
              <a:xfrm>
                <a:off x="285720" y="5000635"/>
                <a:ext cx="428655" cy="142876"/>
              </a:xfrm>
              <a:prstGeom prst="righ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</p:grpSp>
      </p:grpSp>
      <p:sp>
        <p:nvSpPr>
          <p:cNvPr id="2" name="TekstSylinder 1">
            <a:extLst>
              <a:ext uri="{FF2B5EF4-FFF2-40B4-BE49-F238E27FC236}">
                <a16:creationId xmlns:a16="http://schemas.microsoft.com/office/drawing/2014/main" id="{9D67CF32-68CB-452A-BF42-033B84237DB9}"/>
              </a:ext>
            </a:extLst>
          </p:cNvPr>
          <p:cNvSpPr txBox="1"/>
          <p:nvPr/>
        </p:nvSpPr>
        <p:spPr>
          <a:xfrm>
            <a:off x="2238376" y="5653921"/>
            <a:ext cx="380283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Men </a:t>
            </a:r>
            <a:r>
              <a:rPr lang="nb-NO" i="1" dirty="0"/>
              <a:t>alle</a:t>
            </a:r>
            <a:r>
              <a:rPr lang="nb-NO" dirty="0"/>
              <a:t> rettskilder kan være aktuelle!</a:t>
            </a:r>
          </a:p>
        </p:txBody>
      </p:sp>
    </p:spTree>
    <p:extLst>
      <p:ext uri="{BB962C8B-B14F-4D97-AF65-F5344CB8AC3E}">
        <p14:creationId xmlns:p14="http://schemas.microsoft.com/office/powerpoint/2010/main" val="52561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B7E076-CA58-4E8C-95AB-D0C562251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26"/>
            <a:ext cx="10515600" cy="989542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Programkode som rettskilde?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25BE8F-A067-4A55-A5AE-ED576C56B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367"/>
            <a:ext cx="10515600" cy="4809595"/>
          </a:xfrm>
        </p:spPr>
        <p:txBody>
          <a:bodyPr>
            <a:normAutofit fontScale="92500"/>
          </a:bodyPr>
          <a:lstStyle/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Er aktuelt i tilfeller der et system skal </a:t>
            </a:r>
            <a:r>
              <a:rPr lang="nb-NO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nyskrives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, dvs. gjennomgå vesentlig revisjon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Utgangspunkt: Programkode er ikke anerkjent som rettskilde, men kan konkret ses som uttrykk for </a:t>
            </a:r>
            <a:r>
              <a:rPr lang="nb-NO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forvaltningspraksis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, og forvaltningspraksis kan ha rettskildemessig vekt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Momenter til vurderingen av programkode som uttrykk for forvaltningspraksis: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Programkoden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gir uttrykk for juridisk begrunnede synspunkter 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på rettsspørsmål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Løsningen i programkoden har vært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alminnelig kjent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Programkoden representerer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praksis av lang varighet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Programkoden representerer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praksis med et stort omfang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Bør/kan uansett ikke bare kopiere kode som tilfredsstiller vurderingstemaene ovenfor, men må vurdere konkret og innestå for løsningen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rettslige innholdet av programkoden må holdes opp mot andre rettskilder, og det rettslige innholdet av koden kan konkret «bli veiet og funnet for lett» i en vurdering av det samlede rettskildematerialet</a:t>
            </a:r>
          </a:p>
        </p:txBody>
      </p:sp>
    </p:spTree>
    <p:extLst>
      <p:ext uri="{BB962C8B-B14F-4D97-AF65-F5344CB8AC3E}">
        <p14:creationId xmlns:p14="http://schemas.microsoft.com/office/powerpoint/2010/main" val="318829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2264779-AC23-4ED1-AD89-D4F9DF161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49" y="286839"/>
            <a:ext cx="10120314" cy="762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nb-NO" altLang="nb-NO" sz="3200" b="1" dirty="0">
                <a:solidFill>
                  <a:schemeClr val="accent1"/>
                </a:solidFill>
              </a:rPr>
              <a:t>De fire </a:t>
            </a:r>
            <a:r>
              <a:rPr lang="nb-NO" altLang="nb-NO" sz="3200" b="1" dirty="0" err="1">
                <a:solidFill>
                  <a:schemeClr val="accent1"/>
                </a:solidFill>
              </a:rPr>
              <a:t>hovedtrinnene</a:t>
            </a:r>
            <a:r>
              <a:rPr lang="nb-NO" altLang="nb-NO" sz="3200" b="1" dirty="0">
                <a:solidFill>
                  <a:schemeClr val="accent1"/>
                </a:solidFill>
              </a:rPr>
              <a:t> i arbeidet med rettskildene frem til analyse </a:t>
            </a:r>
            <a:r>
              <a:rPr lang="nb-NO" sz="2000" dirty="0">
                <a:solidFill>
                  <a:schemeClr val="accent1"/>
                </a:solidFill>
              </a:rPr>
              <a:t>(jf. dette bildet og bildene 7 og 8)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9B31E69-2635-46E4-93B6-E5788B898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453" y="3219803"/>
            <a:ext cx="693420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altLang="nb-NO" sz="18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Begrunnelse: Fullstendighet, stabilitet over tid, gjennomsiktighet</a:t>
            </a:r>
          </a:p>
        </p:txBody>
      </p:sp>
      <p:grpSp>
        <p:nvGrpSpPr>
          <p:cNvPr id="11268" name="Group 8">
            <a:extLst>
              <a:ext uri="{FF2B5EF4-FFF2-40B4-BE49-F238E27FC236}">
                <a16:creationId xmlns:a16="http://schemas.microsoft.com/office/drawing/2014/main" id="{8971CAD2-4974-41BE-8B3E-141EC37DC8E8}"/>
              </a:ext>
            </a:extLst>
          </p:cNvPr>
          <p:cNvGrpSpPr>
            <a:grpSpLocks/>
          </p:cNvGrpSpPr>
          <p:nvPr/>
        </p:nvGrpSpPr>
        <p:grpSpPr bwMode="auto">
          <a:xfrm>
            <a:off x="742949" y="1326475"/>
            <a:ext cx="5780088" cy="647700"/>
            <a:chOff x="624" y="1056"/>
            <a:chExt cx="3641" cy="408"/>
          </a:xfrm>
        </p:grpSpPr>
        <p:sp>
          <p:nvSpPr>
            <p:cNvPr id="11281" name="Text Box 6">
              <a:extLst>
                <a:ext uri="{FF2B5EF4-FFF2-40B4-BE49-F238E27FC236}">
                  <a16:creationId xmlns:a16="http://schemas.microsoft.com/office/drawing/2014/main" id="{3C2B44FA-30B9-44F3-A6E3-A48475975A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056"/>
              <a:ext cx="163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 b="1" dirty="0">
                  <a:solidFill>
                    <a:srgbClr val="7030A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 Valg av grunnlagssystem</a:t>
              </a:r>
            </a:p>
          </p:txBody>
        </p:sp>
        <p:sp>
          <p:nvSpPr>
            <p:cNvPr id="11282" name="Text Box 7">
              <a:extLst>
                <a:ext uri="{FF2B5EF4-FFF2-40B4-BE49-F238E27FC236}">
                  <a16:creationId xmlns:a16="http://schemas.microsoft.com/office/drawing/2014/main" id="{D3EC5705-EA36-446F-99F9-2DCD47C8AB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31"/>
              <a:ext cx="364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(hvilke pålitelige informasjonssystemer kan vi gjøre bruk av?)</a:t>
              </a:r>
            </a:p>
          </p:txBody>
        </p:sp>
      </p:grpSp>
      <p:grpSp>
        <p:nvGrpSpPr>
          <p:cNvPr id="3" name="Group 18">
            <a:extLst>
              <a:ext uri="{FF2B5EF4-FFF2-40B4-BE49-F238E27FC236}">
                <a16:creationId xmlns:a16="http://schemas.microsoft.com/office/drawing/2014/main" id="{4CB28CAA-FBA3-4CCB-B74B-D311AE234A05}"/>
              </a:ext>
            </a:extLst>
          </p:cNvPr>
          <p:cNvGrpSpPr>
            <a:grpSpLocks/>
          </p:cNvGrpSpPr>
          <p:nvPr/>
        </p:nvGrpSpPr>
        <p:grpSpPr bwMode="auto">
          <a:xfrm>
            <a:off x="742949" y="2018097"/>
            <a:ext cx="7934329" cy="647700"/>
            <a:chOff x="604" y="1697"/>
            <a:chExt cx="4998" cy="408"/>
          </a:xfrm>
        </p:grpSpPr>
        <p:sp>
          <p:nvSpPr>
            <p:cNvPr id="11279" name="Text Box 9">
              <a:extLst>
                <a:ext uri="{FF2B5EF4-FFF2-40B4-BE49-F238E27FC236}">
                  <a16:creationId xmlns:a16="http://schemas.microsoft.com/office/drawing/2014/main" id="{A40E7524-C8BD-40F6-A83F-21CD1F51E8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4" y="1697"/>
              <a:ext cx="499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 b="1" dirty="0">
                  <a:solidFill>
                    <a:srgbClr val="7030A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2  Utvalg av rettskilder fra grunnlagssystemet/-systemene ved hjelp av </a:t>
              </a:r>
              <a:r>
                <a:rPr lang="nb-NO" altLang="nb-NO" sz="1800" b="1" i="1" dirty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utvalgskriterier</a:t>
              </a:r>
            </a:p>
          </p:txBody>
        </p:sp>
        <p:sp>
          <p:nvSpPr>
            <p:cNvPr id="11280" name="Text Box 10">
              <a:extLst>
                <a:ext uri="{FF2B5EF4-FFF2-40B4-BE49-F238E27FC236}">
                  <a16:creationId xmlns:a16="http://schemas.microsoft.com/office/drawing/2014/main" id="{096F1FF1-8E4D-4135-A9BD-17E6DEEF5F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872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5131" name="Text Box 11">
            <a:extLst>
              <a:ext uri="{FF2B5EF4-FFF2-40B4-BE49-F238E27FC236}">
                <a16:creationId xmlns:a16="http://schemas.microsoft.com/office/drawing/2014/main" id="{AA8CC0C8-A2E9-4A9C-82AF-EDA212BE0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056" y="2555329"/>
            <a:ext cx="19910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nb-NO" altLang="nb-NO" sz="18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Subjektivt utvalg?</a:t>
            </a: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6EA2C987-F10E-4DFA-9548-6A6834A5B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781" y="2538120"/>
            <a:ext cx="5645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Nei!</a:t>
            </a: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886EA18C-CDCB-4880-8993-9A128B7B6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831" y="2857238"/>
            <a:ext cx="34317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nb-NO" altLang="nb-NO" sz="18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Anvendelse av ”utvalgskriterier”?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8BBD62F6-0214-409A-A613-6315E3A7B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1108" y="2857817"/>
            <a:ext cx="4363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Ja!</a:t>
            </a:r>
          </a:p>
        </p:txBody>
      </p:sp>
      <p:grpSp>
        <p:nvGrpSpPr>
          <p:cNvPr id="4" name="Group 17">
            <a:extLst>
              <a:ext uri="{FF2B5EF4-FFF2-40B4-BE49-F238E27FC236}">
                <a16:creationId xmlns:a16="http://schemas.microsoft.com/office/drawing/2014/main" id="{E7F82585-958E-4830-A161-88E8EE66FA61}"/>
              </a:ext>
            </a:extLst>
          </p:cNvPr>
          <p:cNvGrpSpPr>
            <a:grpSpLocks/>
          </p:cNvGrpSpPr>
          <p:nvPr/>
        </p:nvGrpSpPr>
        <p:grpSpPr bwMode="auto">
          <a:xfrm>
            <a:off x="990599" y="3521713"/>
            <a:ext cx="8032753" cy="673027"/>
            <a:chOff x="-567" y="2611"/>
            <a:chExt cx="5060" cy="245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1277" name="Text Box 15">
              <a:extLst>
                <a:ext uri="{FF2B5EF4-FFF2-40B4-BE49-F238E27FC236}">
                  <a16:creationId xmlns:a16="http://schemas.microsoft.com/office/drawing/2014/main" id="{BD0165BF-8599-4ACD-9365-33EE04768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67" y="2611"/>
              <a:ext cx="5060" cy="134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 dirty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Benytte mest mulig stabile og vurderingsfrie kriterier:                                                       </a:t>
              </a:r>
            </a:p>
          </p:txBody>
        </p:sp>
        <p:sp>
          <p:nvSpPr>
            <p:cNvPr id="11278" name="Text Box 16">
              <a:extLst>
                <a:ext uri="{FF2B5EF4-FFF2-40B4-BE49-F238E27FC236}">
                  <a16:creationId xmlns:a16="http://schemas.microsoft.com/office/drawing/2014/main" id="{253B5103-1F3D-4A6B-8C65-00B33C707E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67" y="2722"/>
              <a:ext cx="5060" cy="134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 dirty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Bruk f.eks. type rettskilde, tidsangivelser, ansvarlig organ, hjemmel osv. som kriterier     </a:t>
              </a:r>
            </a:p>
          </p:txBody>
        </p:sp>
      </p:grpSp>
      <p:sp>
        <p:nvSpPr>
          <p:cNvPr id="5139" name="Text Box 19">
            <a:extLst>
              <a:ext uri="{FF2B5EF4-FFF2-40B4-BE49-F238E27FC236}">
                <a16:creationId xmlns:a16="http://schemas.microsoft.com/office/drawing/2014/main" id="{D57953B9-DF56-4EE6-A1EC-ED46DF347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056" y="4653547"/>
            <a:ext cx="941069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Eksempler: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”Alle forskrifter gitt med hjemmel i kontantstøtteloven”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”Alle høyesterettsdommer som inneholder henvisning til kontantstøtteloven eller inneholder ordet «kontantstøtte*»”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FA6CB302-7BBF-44ED-82D8-F682E04B1B6E}"/>
              </a:ext>
            </a:extLst>
          </p:cNvPr>
          <p:cNvSpPr txBox="1"/>
          <p:nvPr/>
        </p:nvSpPr>
        <p:spPr>
          <a:xfrm>
            <a:off x="990599" y="2284120"/>
            <a:ext cx="5026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Utvalgskriterier er regler for hva som skal velges ut</a:t>
            </a:r>
          </a:p>
        </p:txBody>
      </p:sp>
    </p:spTree>
    <p:extLst>
      <p:ext uri="{BB962C8B-B14F-4D97-AF65-F5344CB8AC3E}">
        <p14:creationId xmlns:p14="http://schemas.microsoft.com/office/powerpoint/2010/main" val="150158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31" grpId="0"/>
      <p:bldP spid="5132" grpId="0"/>
      <p:bldP spid="5133" grpId="0"/>
      <p:bldP spid="5134" grpId="0"/>
      <p:bldP spid="5139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A87EE9A-46D2-40C5-9671-B911AB0EEA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20799" y="348455"/>
            <a:ext cx="9795933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nb-NO" altLang="nb-NO" sz="3200" b="1" dirty="0">
                <a:solidFill>
                  <a:schemeClr val="accent1"/>
                </a:solidFill>
              </a:rPr>
              <a:t>De fire </a:t>
            </a:r>
            <a:r>
              <a:rPr lang="nb-NO" altLang="nb-NO" sz="3200" b="1" dirty="0" err="1">
                <a:solidFill>
                  <a:schemeClr val="accent1"/>
                </a:solidFill>
              </a:rPr>
              <a:t>hovedtrinnene</a:t>
            </a:r>
            <a:r>
              <a:rPr lang="nb-NO" altLang="nb-NO" sz="3200" b="1" dirty="0">
                <a:solidFill>
                  <a:schemeClr val="accent1"/>
                </a:solidFill>
              </a:rPr>
              <a:t> i arbeidet med rettskildene frem til analyse </a:t>
            </a:r>
            <a:r>
              <a:rPr lang="nb-NO" altLang="nb-NO" sz="2000" dirty="0">
                <a:solidFill>
                  <a:schemeClr val="accent1"/>
                </a:solidFill>
              </a:rPr>
              <a:t>(</a:t>
            </a:r>
            <a:r>
              <a:rPr lang="nb-NO" altLang="nb-NO" sz="2000" i="1" dirty="0">
                <a:solidFill>
                  <a:schemeClr val="accent1"/>
                </a:solidFill>
              </a:rPr>
              <a:t>fortsatt</a:t>
            </a:r>
            <a:r>
              <a:rPr lang="nb-NO" altLang="nb-NO" sz="2000" dirty="0">
                <a:solidFill>
                  <a:schemeClr val="accent1"/>
                </a:solidFill>
              </a:rPr>
              <a:t>)</a:t>
            </a:r>
            <a:endParaRPr lang="nb-NO" altLang="nb-NO" sz="2000" b="1" dirty="0">
              <a:solidFill>
                <a:schemeClr val="accent1"/>
              </a:solidFill>
            </a:endParaRPr>
          </a:p>
        </p:txBody>
      </p:sp>
      <p:sp>
        <p:nvSpPr>
          <p:cNvPr id="12291" name="Text Box 4">
            <a:extLst>
              <a:ext uri="{FF2B5EF4-FFF2-40B4-BE49-F238E27FC236}">
                <a16:creationId xmlns:a16="http://schemas.microsoft.com/office/drawing/2014/main" id="{46E367F5-ACBA-412D-A818-6751480E7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6" y="1870075"/>
            <a:ext cx="437292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200" b="1" dirty="0">
                <a:solidFill>
                  <a:srgbClr val="7030A0"/>
                </a:solidFill>
              </a:rPr>
              <a:t>3   Organisering i ”dokumentrekker</a:t>
            </a:r>
            <a:r>
              <a:rPr lang="nb-NO" altLang="nb-NO" sz="2200" dirty="0">
                <a:solidFill>
                  <a:srgbClr val="7030A0"/>
                </a:solidFill>
              </a:rPr>
              <a:t>”</a:t>
            </a: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623740F4-8E9B-465A-8EED-5D374FE7E456}"/>
              </a:ext>
            </a:extLst>
          </p:cNvPr>
          <p:cNvGrpSpPr>
            <a:grpSpLocks/>
          </p:cNvGrpSpPr>
          <p:nvPr/>
        </p:nvGrpSpPr>
        <p:grpSpPr bwMode="auto">
          <a:xfrm>
            <a:off x="2743201" y="3200400"/>
            <a:ext cx="4322763" cy="369888"/>
            <a:chOff x="1104" y="1920"/>
            <a:chExt cx="2723" cy="233"/>
          </a:xfrm>
        </p:grpSpPr>
        <p:sp>
          <p:nvSpPr>
            <p:cNvPr id="12320" name="Text Box 7">
              <a:extLst>
                <a:ext uri="{FF2B5EF4-FFF2-40B4-BE49-F238E27FC236}">
                  <a16:creationId xmlns:a16="http://schemas.microsoft.com/office/drawing/2014/main" id="{B4CB842A-6DB3-4ABF-9BFE-C4624D790F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920"/>
              <a:ext cx="39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NOU</a:t>
              </a:r>
            </a:p>
          </p:txBody>
        </p:sp>
        <p:sp>
          <p:nvSpPr>
            <p:cNvPr id="12321" name="Text Box 8">
              <a:extLst>
                <a:ext uri="{FF2B5EF4-FFF2-40B4-BE49-F238E27FC236}">
                  <a16:creationId xmlns:a16="http://schemas.microsoft.com/office/drawing/2014/main" id="{B227973B-B183-443F-AAAF-12FD12C5EA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920"/>
              <a:ext cx="52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Prop. L</a:t>
              </a:r>
            </a:p>
          </p:txBody>
        </p:sp>
        <p:sp>
          <p:nvSpPr>
            <p:cNvPr id="12322" name="Text Box 9">
              <a:extLst>
                <a:ext uri="{FF2B5EF4-FFF2-40B4-BE49-F238E27FC236}">
                  <a16:creationId xmlns:a16="http://schemas.microsoft.com/office/drawing/2014/main" id="{5D2BB352-AC3E-4323-AAEC-DE818B1E00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1920"/>
              <a:ext cx="123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Innst. L (lovvedtak)</a:t>
              </a:r>
            </a:p>
          </p:txBody>
        </p:sp>
        <p:sp>
          <p:nvSpPr>
            <p:cNvPr id="12323" name="Line 11">
              <a:extLst>
                <a:ext uri="{FF2B5EF4-FFF2-40B4-BE49-F238E27FC236}">
                  <a16:creationId xmlns:a16="http://schemas.microsoft.com/office/drawing/2014/main" id="{6AB7C8DD-3B26-470C-A50A-2B5DB51BC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06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324" name="Line 12">
              <a:extLst>
                <a:ext uri="{FF2B5EF4-FFF2-40B4-BE49-F238E27FC236}">
                  <a16:creationId xmlns:a16="http://schemas.microsoft.com/office/drawing/2014/main" id="{A0AC70F8-9E86-433D-9374-CABEFD5396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06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3" name="Group 19">
            <a:extLst>
              <a:ext uri="{FF2B5EF4-FFF2-40B4-BE49-F238E27FC236}">
                <a16:creationId xmlns:a16="http://schemas.microsoft.com/office/drawing/2014/main" id="{500FCDBA-E69D-4381-8652-6F146D1687E7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581401"/>
            <a:ext cx="3168650" cy="595313"/>
            <a:chOff x="1776" y="2160"/>
            <a:chExt cx="1996" cy="375"/>
          </a:xfrm>
        </p:grpSpPr>
        <p:sp>
          <p:nvSpPr>
            <p:cNvPr id="12316" name="Text Box 14">
              <a:extLst>
                <a:ext uri="{FF2B5EF4-FFF2-40B4-BE49-F238E27FC236}">
                  <a16:creationId xmlns:a16="http://schemas.microsoft.com/office/drawing/2014/main" id="{B20D2C3A-5223-4251-B20B-6ECB57A66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304"/>
              <a:ext cx="7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forskrift(er)</a:t>
              </a:r>
            </a:p>
          </p:txBody>
        </p:sp>
        <p:sp>
          <p:nvSpPr>
            <p:cNvPr id="12317" name="Text Box 15">
              <a:extLst>
                <a:ext uri="{FF2B5EF4-FFF2-40B4-BE49-F238E27FC236}">
                  <a16:creationId xmlns:a16="http://schemas.microsoft.com/office/drawing/2014/main" id="{ED711FC5-AAEA-4D05-96FC-7D93D39B61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304"/>
              <a:ext cx="10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høringsbrev mv</a:t>
              </a:r>
            </a:p>
          </p:txBody>
        </p:sp>
        <p:sp>
          <p:nvSpPr>
            <p:cNvPr id="12318" name="Line 17">
              <a:extLst>
                <a:ext uri="{FF2B5EF4-FFF2-40B4-BE49-F238E27FC236}">
                  <a16:creationId xmlns:a16="http://schemas.microsoft.com/office/drawing/2014/main" id="{031EC22C-370A-41EA-829C-005D70A66A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319" name="Line 18">
              <a:extLst>
                <a:ext uri="{FF2B5EF4-FFF2-40B4-BE49-F238E27FC236}">
                  <a16:creationId xmlns:a16="http://schemas.microsoft.com/office/drawing/2014/main" id="{6D98895A-102F-4DBF-8F91-81657030A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4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4" name="Group 21">
            <a:extLst>
              <a:ext uri="{FF2B5EF4-FFF2-40B4-BE49-F238E27FC236}">
                <a16:creationId xmlns:a16="http://schemas.microsoft.com/office/drawing/2014/main" id="{9DE12F0B-A50E-4A8F-AF12-04DEB25EBC1D}"/>
              </a:ext>
            </a:extLst>
          </p:cNvPr>
          <p:cNvGrpSpPr>
            <a:grpSpLocks/>
          </p:cNvGrpSpPr>
          <p:nvPr/>
        </p:nvGrpSpPr>
        <p:grpSpPr bwMode="auto">
          <a:xfrm>
            <a:off x="5029201" y="4114800"/>
            <a:ext cx="3146425" cy="598488"/>
            <a:chOff x="2544" y="2496"/>
            <a:chExt cx="1982" cy="377"/>
          </a:xfrm>
        </p:grpSpPr>
        <p:sp>
          <p:nvSpPr>
            <p:cNvPr id="12314" name="Text Box 16">
              <a:extLst>
                <a:ext uri="{FF2B5EF4-FFF2-40B4-BE49-F238E27FC236}">
                  <a16:creationId xmlns:a16="http://schemas.microsoft.com/office/drawing/2014/main" id="{AFC87DC3-E01E-479F-8DF5-B7F5120264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640"/>
              <a:ext cx="198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Instrukser om rettsanvendelsen</a:t>
              </a:r>
            </a:p>
          </p:txBody>
        </p:sp>
        <p:sp>
          <p:nvSpPr>
            <p:cNvPr id="12315" name="Line 20">
              <a:extLst>
                <a:ext uri="{FF2B5EF4-FFF2-40B4-BE49-F238E27FC236}">
                  <a16:creationId xmlns:a16="http://schemas.microsoft.com/office/drawing/2014/main" id="{3C6E1292-2650-4BC6-A8C4-C88EAD2DBC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5" name="Group 40">
            <a:extLst>
              <a:ext uri="{FF2B5EF4-FFF2-40B4-BE49-F238E27FC236}">
                <a16:creationId xmlns:a16="http://schemas.microsoft.com/office/drawing/2014/main" id="{271D514B-FC85-4CE3-8DC7-F7D399BC8D66}"/>
              </a:ext>
            </a:extLst>
          </p:cNvPr>
          <p:cNvGrpSpPr>
            <a:grpSpLocks/>
          </p:cNvGrpSpPr>
          <p:nvPr/>
        </p:nvGrpSpPr>
        <p:grpSpPr bwMode="auto">
          <a:xfrm>
            <a:off x="7010402" y="2795588"/>
            <a:ext cx="1968501" cy="1754188"/>
            <a:chOff x="3456" y="1761"/>
            <a:chExt cx="1240" cy="1105"/>
          </a:xfrm>
        </p:grpSpPr>
        <p:grpSp>
          <p:nvGrpSpPr>
            <p:cNvPr id="12302" name="Group 32">
              <a:extLst>
                <a:ext uri="{FF2B5EF4-FFF2-40B4-BE49-F238E27FC236}">
                  <a16:creationId xmlns:a16="http://schemas.microsoft.com/office/drawing/2014/main" id="{2C203D2E-8161-4262-B0DC-471099CFFD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1761"/>
              <a:ext cx="760" cy="625"/>
              <a:chOff x="4272" y="1665"/>
              <a:chExt cx="760" cy="625"/>
            </a:xfrm>
          </p:grpSpPr>
          <p:grpSp>
            <p:nvGrpSpPr>
              <p:cNvPr id="12309" name="Group 25">
                <a:extLst>
                  <a:ext uri="{FF2B5EF4-FFF2-40B4-BE49-F238E27FC236}">
                    <a16:creationId xmlns:a16="http://schemas.microsoft.com/office/drawing/2014/main" id="{B6B3B5C1-626C-4C95-A129-102E339BD5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72" y="1824"/>
                <a:ext cx="528" cy="384"/>
                <a:chOff x="4272" y="1776"/>
                <a:chExt cx="528" cy="384"/>
              </a:xfrm>
            </p:grpSpPr>
            <p:sp>
              <p:nvSpPr>
                <p:cNvPr id="12311" name="Line 22">
                  <a:extLst>
                    <a:ext uri="{FF2B5EF4-FFF2-40B4-BE49-F238E27FC236}">
                      <a16:creationId xmlns:a16="http://schemas.microsoft.com/office/drawing/2014/main" id="{86B36846-B61C-4432-8350-C80E98BC9B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52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12312" name="Line 23">
                  <a:extLst>
                    <a:ext uri="{FF2B5EF4-FFF2-40B4-BE49-F238E27FC236}">
                      <a16:creationId xmlns:a16="http://schemas.microsoft.com/office/drawing/2014/main" id="{073E7C78-DAE8-4783-9B1E-F3399C0E92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2" y="1968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12313" name="Line 24">
                  <a:extLst>
                    <a:ext uri="{FF2B5EF4-FFF2-40B4-BE49-F238E27FC236}">
                      <a16:creationId xmlns:a16="http://schemas.microsoft.com/office/drawing/2014/main" id="{A46DA49D-93B1-4AE9-BA4B-ED5F561B8B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2" y="1968"/>
                  <a:ext cx="52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</p:grpSp>
          <p:sp>
            <p:nvSpPr>
              <p:cNvPr id="12310" name="Text Box 30">
                <a:extLst>
                  <a:ext uri="{FF2B5EF4-FFF2-40B4-BE49-F238E27FC236}">
                    <a16:creationId xmlns:a16="http://schemas.microsoft.com/office/drawing/2014/main" id="{34CB97DA-2F20-42A4-A846-DA0336D941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20126">
                <a:off x="4603" y="1861"/>
                <a:ext cx="62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800"/>
                  <a:t>dommer</a:t>
                </a:r>
              </a:p>
            </p:txBody>
          </p:sp>
        </p:grpSp>
        <p:grpSp>
          <p:nvGrpSpPr>
            <p:cNvPr id="12303" name="Group 33">
              <a:extLst>
                <a:ext uri="{FF2B5EF4-FFF2-40B4-BE49-F238E27FC236}">
                  <a16:creationId xmlns:a16="http://schemas.microsoft.com/office/drawing/2014/main" id="{EF577C6A-6EE9-4083-B48C-F2C2510C4F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6" y="2241"/>
              <a:ext cx="760" cy="625"/>
              <a:chOff x="3792" y="2145"/>
              <a:chExt cx="760" cy="625"/>
            </a:xfrm>
          </p:grpSpPr>
          <p:grpSp>
            <p:nvGrpSpPr>
              <p:cNvPr id="12304" name="Group 26">
                <a:extLst>
                  <a:ext uri="{FF2B5EF4-FFF2-40B4-BE49-F238E27FC236}">
                    <a16:creationId xmlns:a16="http://schemas.microsoft.com/office/drawing/2014/main" id="{6F0B09A9-C1F6-4FE0-B0F6-0B28B62E60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92" y="2256"/>
                <a:ext cx="528" cy="384"/>
                <a:chOff x="4272" y="1776"/>
                <a:chExt cx="528" cy="384"/>
              </a:xfrm>
            </p:grpSpPr>
            <p:sp>
              <p:nvSpPr>
                <p:cNvPr id="12306" name="Line 27">
                  <a:extLst>
                    <a:ext uri="{FF2B5EF4-FFF2-40B4-BE49-F238E27FC236}">
                      <a16:creationId xmlns:a16="http://schemas.microsoft.com/office/drawing/2014/main" id="{67C0FBD2-DF9F-4401-A553-A028FF0619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52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12307" name="Line 28">
                  <a:extLst>
                    <a:ext uri="{FF2B5EF4-FFF2-40B4-BE49-F238E27FC236}">
                      <a16:creationId xmlns:a16="http://schemas.microsoft.com/office/drawing/2014/main" id="{D3430D70-590B-48DB-8D5C-FF2743B6CA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2" y="1968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12308" name="Line 29">
                  <a:extLst>
                    <a:ext uri="{FF2B5EF4-FFF2-40B4-BE49-F238E27FC236}">
                      <a16:creationId xmlns:a16="http://schemas.microsoft.com/office/drawing/2014/main" id="{84571103-51D1-4FA5-944D-8E88A834B6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2" y="1968"/>
                  <a:ext cx="52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</p:grpSp>
          <p:sp>
            <p:nvSpPr>
              <p:cNvPr id="12305" name="Text Box 31">
                <a:extLst>
                  <a:ext uri="{FF2B5EF4-FFF2-40B4-BE49-F238E27FC236}">
                    <a16:creationId xmlns:a16="http://schemas.microsoft.com/office/drawing/2014/main" id="{E862CC68-3001-412B-AF51-F6EEE19A01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20126">
                <a:off x="4123" y="2341"/>
                <a:ext cx="62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800"/>
                  <a:t>dommer</a:t>
                </a:r>
              </a:p>
            </p:txBody>
          </p:sp>
        </p:grpSp>
      </p:grpSp>
      <p:grpSp>
        <p:nvGrpSpPr>
          <p:cNvPr id="10" name="Group 39">
            <a:extLst>
              <a:ext uri="{FF2B5EF4-FFF2-40B4-BE49-F238E27FC236}">
                <a16:creationId xmlns:a16="http://schemas.microsoft.com/office/drawing/2014/main" id="{AB94774C-FF6F-419C-ACB9-A6CF229C3140}"/>
              </a:ext>
            </a:extLst>
          </p:cNvPr>
          <p:cNvGrpSpPr>
            <a:grpSpLocks/>
          </p:cNvGrpSpPr>
          <p:nvPr/>
        </p:nvGrpSpPr>
        <p:grpSpPr bwMode="auto">
          <a:xfrm>
            <a:off x="8077201" y="3733800"/>
            <a:ext cx="1052513" cy="1936750"/>
            <a:chOff x="4464" y="2256"/>
            <a:chExt cx="663" cy="1220"/>
          </a:xfrm>
        </p:grpSpPr>
        <p:sp>
          <p:nvSpPr>
            <p:cNvPr id="12298" name="Line 35">
              <a:extLst>
                <a:ext uri="{FF2B5EF4-FFF2-40B4-BE49-F238E27FC236}">
                  <a16:creationId xmlns:a16="http://schemas.microsoft.com/office/drawing/2014/main" id="{B13671FF-E175-4BF8-B035-039512B4AC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" y="2592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299" name="Line 36">
              <a:extLst>
                <a:ext uri="{FF2B5EF4-FFF2-40B4-BE49-F238E27FC236}">
                  <a16:creationId xmlns:a16="http://schemas.microsoft.com/office/drawing/2014/main" id="{F4D76235-A56A-4331-9AA2-9A08E57209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278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300" name="Line 37">
              <a:extLst>
                <a:ext uri="{FF2B5EF4-FFF2-40B4-BE49-F238E27FC236}">
                  <a16:creationId xmlns:a16="http://schemas.microsoft.com/office/drawing/2014/main" id="{5F9D2576-DB6D-4FAC-99DE-EF176DBDF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278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301" name="Text Box 38">
              <a:extLst>
                <a:ext uri="{FF2B5EF4-FFF2-40B4-BE49-F238E27FC236}">
                  <a16:creationId xmlns:a16="http://schemas.microsoft.com/office/drawing/2014/main" id="{BA5A624F-9BB4-4496-AB85-C8E3540DC9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4402" y="2750"/>
              <a:ext cx="1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forvaltningspraksis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4529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CEB55F7-2466-4166-B23F-F791CCD022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34533" y="134135"/>
            <a:ext cx="9546167" cy="762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nb-NO" altLang="nb-NO" sz="3200" b="1" dirty="0">
                <a:solidFill>
                  <a:schemeClr val="accent1"/>
                </a:solidFill>
              </a:rPr>
              <a:t>De fire </a:t>
            </a:r>
            <a:r>
              <a:rPr lang="nb-NO" altLang="nb-NO" sz="3200" b="1" dirty="0" err="1">
                <a:solidFill>
                  <a:schemeClr val="accent1"/>
                </a:solidFill>
              </a:rPr>
              <a:t>hovedtrinnene</a:t>
            </a:r>
            <a:r>
              <a:rPr lang="nb-NO" altLang="nb-NO" sz="3200" b="1" dirty="0">
                <a:solidFill>
                  <a:schemeClr val="accent1"/>
                </a:solidFill>
              </a:rPr>
              <a:t> i arbeidet med rettskildene frem til analyse </a:t>
            </a:r>
            <a:r>
              <a:rPr lang="nb-NO" altLang="nb-NO" sz="2000" dirty="0">
                <a:solidFill>
                  <a:schemeClr val="accent1"/>
                </a:solidFill>
              </a:rPr>
              <a:t>(</a:t>
            </a:r>
            <a:r>
              <a:rPr lang="nb-NO" altLang="nb-NO" sz="2000" i="1" dirty="0">
                <a:solidFill>
                  <a:schemeClr val="accent1"/>
                </a:solidFill>
              </a:rPr>
              <a:t>fortsatt</a:t>
            </a:r>
            <a:r>
              <a:rPr lang="nb-NO" altLang="nb-NO" sz="2000" dirty="0">
                <a:solidFill>
                  <a:schemeClr val="accent1"/>
                </a:solidFill>
              </a:rPr>
              <a:t>)</a:t>
            </a:r>
            <a:endParaRPr lang="nb-NO" sz="3200" dirty="0">
              <a:solidFill>
                <a:schemeClr val="accent1"/>
              </a:solidFill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9D5F602-B833-4C13-ABF3-091766163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033463"/>
            <a:ext cx="4929619" cy="1228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altLang="nb-NO" sz="2200" b="1" dirty="0">
                <a:solidFill>
                  <a:srgbClr val="7030A0"/>
                </a:solidFill>
              </a:rPr>
              <a:t>4   Innarbeiding av faste strukturer: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altLang="nb-NO" sz="2000" dirty="0"/>
              <a:t>Interne henvisninger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altLang="nb-NO" sz="2000" dirty="0"/>
              <a:t>Eksterne henvisninger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altLang="nb-NO" sz="2000" dirty="0"/>
              <a:t>Henvisninger og bruk av legaldefinisjoner</a:t>
            </a:r>
            <a:endParaRPr lang="en-US" altLang="nb-NO" sz="2000" dirty="0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1E5E2F2B-68D6-404E-B4D2-98E3E505B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514601"/>
            <a:ext cx="73914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  <a:buNone/>
            </a:pPr>
            <a:r>
              <a:rPr lang="nb-NO" altLang="nb-NO" sz="1800" b="1"/>
              <a:t>§ 2-4.</a:t>
            </a:r>
            <a:r>
              <a:rPr lang="nb-NO" altLang="nb-NO" sz="1800"/>
              <a:t> </a:t>
            </a:r>
            <a:r>
              <a:rPr lang="nb-NO" altLang="nb-NO" sz="1800" i="1"/>
              <a:t>Avtaler om arbeidstakere mv. på kontinentalsokkelen</a:t>
            </a:r>
            <a:r>
              <a:rPr lang="nb-NO" altLang="nb-NO" sz="1800"/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  <a:buNone/>
            </a:pPr>
            <a:r>
              <a:rPr lang="nb-NO" altLang="nb-NO" sz="1800"/>
              <a:t>Bestemmelsene i EØS-avtalens vedlegg VI nr. 1 og 2 (Rådsforordning (EØF) nr. 1408/71 og Rådsforordning (EØF) nr. 574/72 mv.) om rettigheter og plikter får tilsvarende anvendelse på en arbeidstaker mv […], jf. § 2-8.</a:t>
            </a:r>
          </a:p>
        </p:txBody>
      </p:sp>
      <p:grpSp>
        <p:nvGrpSpPr>
          <p:cNvPr id="2" name="Gruppe 16">
            <a:extLst>
              <a:ext uri="{FF2B5EF4-FFF2-40B4-BE49-F238E27FC236}">
                <a16:creationId xmlns:a16="http://schemas.microsoft.com/office/drawing/2014/main" id="{41C03BBF-6CB1-46F8-8DCE-01E2EB27682A}"/>
              </a:ext>
            </a:extLst>
          </p:cNvPr>
          <p:cNvGrpSpPr>
            <a:grpSpLocks/>
          </p:cNvGrpSpPr>
          <p:nvPr/>
        </p:nvGrpSpPr>
        <p:grpSpPr bwMode="auto">
          <a:xfrm>
            <a:off x="1828801" y="3429000"/>
            <a:ext cx="4511675" cy="2655888"/>
            <a:chOff x="304800" y="3429000"/>
            <a:chExt cx="4511675" cy="2655888"/>
          </a:xfrm>
        </p:grpSpPr>
        <p:sp>
          <p:nvSpPr>
            <p:cNvPr id="13330" name="Text Box 4">
              <a:extLst>
                <a:ext uri="{FF2B5EF4-FFF2-40B4-BE49-F238E27FC236}">
                  <a16:creationId xmlns:a16="http://schemas.microsoft.com/office/drawing/2014/main" id="{88DE1BAE-8663-4E40-9705-8B44A6A354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4511675" cy="1665288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nb-NO" altLang="nb-NO" sz="1800" b="1"/>
                <a:t>§ 1-8.</a:t>
              </a:r>
              <a:r>
                <a:rPr lang="nb-NO" altLang="nb-NO" sz="1800"/>
                <a:t> </a:t>
              </a:r>
              <a:r>
                <a:rPr lang="nb-NO" altLang="nb-NO" sz="1800" i="1"/>
                <a:t>Arbeidstaker</a:t>
              </a:r>
              <a:r>
                <a:rPr lang="nb-NO" altLang="nb-NO" sz="1800"/>
                <a:t> 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nb-NO" altLang="nb-NO" sz="1800"/>
                <a:t>Med arbeidstaker menes i denne loven enhver som arbeider i en annens tjeneste for lønn eller annen godtgjørelse.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/>
            </a:p>
          </p:txBody>
        </p:sp>
        <p:sp>
          <p:nvSpPr>
            <p:cNvPr id="13331" name="Oval 8">
              <a:extLst>
                <a:ext uri="{FF2B5EF4-FFF2-40B4-BE49-F238E27FC236}">
                  <a16:creationId xmlns:a16="http://schemas.microsoft.com/office/drawing/2014/main" id="{BAC22866-7393-443D-9AE0-78EBFADDF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992" y="3429000"/>
              <a:ext cx="1371600" cy="457200"/>
            </a:xfrm>
            <a:prstGeom prst="ellips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/>
            </a:p>
          </p:txBody>
        </p:sp>
        <p:sp>
          <p:nvSpPr>
            <p:cNvPr id="13332" name="Line 9">
              <a:extLst>
                <a:ext uri="{FF2B5EF4-FFF2-40B4-BE49-F238E27FC236}">
                  <a16:creationId xmlns:a16="http://schemas.microsoft.com/office/drawing/2014/main" id="{2DE14064-BD41-4146-8533-A72E2F36A3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6600" y="3929066"/>
              <a:ext cx="723896" cy="490534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3" name="Gruppe 17">
            <a:extLst>
              <a:ext uri="{FF2B5EF4-FFF2-40B4-BE49-F238E27FC236}">
                <a16:creationId xmlns:a16="http://schemas.microsoft.com/office/drawing/2014/main" id="{A8757CC4-4393-490B-AB73-22FC675FCFA0}"/>
              </a:ext>
            </a:extLst>
          </p:cNvPr>
          <p:cNvGrpSpPr>
            <a:grpSpLocks/>
          </p:cNvGrpSpPr>
          <p:nvPr/>
        </p:nvGrpSpPr>
        <p:grpSpPr bwMode="auto">
          <a:xfrm>
            <a:off x="3595689" y="2928938"/>
            <a:ext cx="5367337" cy="2227262"/>
            <a:chOff x="2071670" y="2928934"/>
            <a:chExt cx="5367362" cy="2227276"/>
          </a:xfrm>
        </p:grpSpPr>
        <p:sp>
          <p:nvSpPr>
            <p:cNvPr id="13327" name="Oval 12">
              <a:extLst>
                <a:ext uri="{FF2B5EF4-FFF2-40B4-BE49-F238E27FC236}">
                  <a16:creationId xmlns:a16="http://schemas.microsoft.com/office/drawing/2014/main" id="{E6219030-242E-4B88-9E03-8E308AED7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1670" y="2928934"/>
              <a:ext cx="3505201" cy="357190"/>
            </a:xfrm>
            <a:prstGeom prst="ellips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/>
            </a:p>
          </p:txBody>
        </p:sp>
        <p:sp>
          <p:nvSpPr>
            <p:cNvPr id="13328" name="Text Box 13">
              <a:extLst>
                <a:ext uri="{FF2B5EF4-FFF2-40B4-BE49-F238E27FC236}">
                  <a16:creationId xmlns:a16="http://schemas.microsoft.com/office/drawing/2014/main" id="{17878236-2232-4CF7-A8B7-C0B26B0E5F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0694" y="4786322"/>
              <a:ext cx="1938338" cy="369888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Ekstern henvisning</a:t>
              </a:r>
            </a:p>
          </p:txBody>
        </p:sp>
        <p:sp>
          <p:nvSpPr>
            <p:cNvPr id="13329" name="Line 14">
              <a:extLst>
                <a:ext uri="{FF2B5EF4-FFF2-40B4-BE49-F238E27FC236}">
                  <a16:creationId xmlns:a16="http://schemas.microsoft.com/office/drawing/2014/main" id="{24C89D96-6E0A-4BA1-83A7-FBD230CA0A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9124" y="3357562"/>
              <a:ext cx="1905001" cy="144780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4" name="Group 19">
            <a:extLst>
              <a:ext uri="{FF2B5EF4-FFF2-40B4-BE49-F238E27FC236}">
                <a16:creationId xmlns:a16="http://schemas.microsoft.com/office/drawing/2014/main" id="{99DDB55E-8C5A-43ED-95A3-51FD3C4D4133}"/>
              </a:ext>
            </a:extLst>
          </p:cNvPr>
          <p:cNvGrpSpPr>
            <a:grpSpLocks/>
          </p:cNvGrpSpPr>
          <p:nvPr/>
        </p:nvGrpSpPr>
        <p:grpSpPr bwMode="auto">
          <a:xfrm>
            <a:off x="8239126" y="1108869"/>
            <a:ext cx="3378200" cy="960438"/>
            <a:chOff x="3120" y="3312"/>
            <a:chExt cx="2128" cy="605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3324" name="Text Box 16">
              <a:extLst>
                <a:ext uri="{FF2B5EF4-FFF2-40B4-BE49-F238E27FC236}">
                  <a16:creationId xmlns:a16="http://schemas.microsoft.com/office/drawing/2014/main" id="{2C14EB98-7701-406D-A2E5-458A2428F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312"/>
              <a:ext cx="2128" cy="23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>
                  <a:solidFill>
                    <a:srgbClr val="0033CC"/>
                  </a:solidFill>
                </a:rPr>
                <a:t>…og da skulle alt være</a:t>
              </a:r>
            </a:p>
          </p:txBody>
        </p:sp>
        <p:sp>
          <p:nvSpPr>
            <p:cNvPr id="13325" name="Text Box 17">
              <a:extLst>
                <a:ext uri="{FF2B5EF4-FFF2-40B4-BE49-F238E27FC236}">
                  <a16:creationId xmlns:a16="http://schemas.microsoft.com/office/drawing/2014/main" id="{5CAD7F2D-06F4-4977-BCB4-F9659139ED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504"/>
              <a:ext cx="2128" cy="23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>
                  <a:solidFill>
                    <a:srgbClr val="0033CC"/>
                  </a:solidFill>
                </a:rPr>
                <a:t>klart for nærmere fortolkning</a:t>
              </a:r>
            </a:p>
          </p:txBody>
        </p:sp>
        <p:sp>
          <p:nvSpPr>
            <p:cNvPr id="13326" name="Text Box 18">
              <a:extLst>
                <a:ext uri="{FF2B5EF4-FFF2-40B4-BE49-F238E27FC236}">
                  <a16:creationId xmlns:a16="http://schemas.microsoft.com/office/drawing/2014/main" id="{1CB0DE75-D0B7-4402-AC2D-E783D4103B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686"/>
              <a:ext cx="2128" cy="231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 dirty="0">
                  <a:solidFill>
                    <a:srgbClr val="0033CC"/>
                  </a:solidFill>
                </a:rPr>
                <a:t>og spesifisering av programkoden!</a:t>
              </a:r>
            </a:p>
          </p:txBody>
        </p:sp>
      </p:grpSp>
      <p:grpSp>
        <p:nvGrpSpPr>
          <p:cNvPr id="5" name="Gruppe 22">
            <a:extLst>
              <a:ext uri="{FF2B5EF4-FFF2-40B4-BE49-F238E27FC236}">
                <a16:creationId xmlns:a16="http://schemas.microsoft.com/office/drawing/2014/main" id="{3F178735-B983-4DF8-B018-255BD354F46B}"/>
              </a:ext>
            </a:extLst>
          </p:cNvPr>
          <p:cNvGrpSpPr>
            <a:grpSpLocks/>
          </p:cNvGrpSpPr>
          <p:nvPr/>
        </p:nvGrpSpPr>
        <p:grpSpPr bwMode="auto">
          <a:xfrm>
            <a:off x="7096126" y="3500438"/>
            <a:ext cx="2957513" cy="869950"/>
            <a:chOff x="5572132" y="3500438"/>
            <a:chExt cx="2957479" cy="869398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BDE77A43-0662-4FF3-8EE2-90D3E57372D0}"/>
                </a:ext>
              </a:extLst>
            </p:cNvPr>
            <p:cNvSpPr/>
            <p:nvPr/>
          </p:nvSpPr>
          <p:spPr>
            <a:xfrm>
              <a:off x="5572132" y="3500438"/>
              <a:ext cx="714367" cy="35696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95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nb-NO"/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09577996-5AAF-4A3F-A9AD-19A917E3FE7A}"/>
                </a:ext>
              </a:extLst>
            </p:cNvPr>
            <p:cNvSpPr txBox="1"/>
            <p:nvPr/>
          </p:nvSpPr>
          <p:spPr>
            <a:xfrm>
              <a:off x="6715119" y="4000183"/>
              <a:ext cx="1814492" cy="369653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nb-NO" dirty="0">
                  <a:cs typeface="Arial" charset="0"/>
                </a:rPr>
                <a:t>Intern henvisning</a:t>
              </a:r>
            </a:p>
          </p:txBody>
        </p:sp>
        <p:cxnSp>
          <p:nvCxnSpPr>
            <p:cNvPr id="22" name="Rett linje 21">
              <a:extLst>
                <a:ext uri="{FF2B5EF4-FFF2-40B4-BE49-F238E27FC236}">
                  <a16:creationId xmlns:a16="http://schemas.microsoft.com/office/drawing/2014/main" id="{BDE3C5A6-ADDA-43FA-BA1C-E99D0C86B73D}"/>
                </a:ext>
              </a:extLst>
            </p:cNvPr>
            <p:cNvCxnSpPr>
              <a:stCxn id="19" idx="5"/>
              <a:endCxn id="20" idx="1"/>
            </p:cNvCxnSpPr>
            <p:nvPr/>
          </p:nvCxnSpPr>
          <p:spPr>
            <a:xfrm rot="16200000" flipH="1">
              <a:off x="6258043" y="3728727"/>
              <a:ext cx="380758" cy="53339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634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713</Words>
  <Application>Microsoft Office PowerPoint</Application>
  <PresentationFormat>Widescreen</PresentationFormat>
  <Paragraphs>93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Om det rettskildemessige grunnlaget for transformering</vt:lpstr>
      <vt:lpstr>Presiseringer</vt:lpstr>
      <vt:lpstr>Etablering av rettskildesystem for systemet som skal utvikles</vt:lpstr>
      <vt:lpstr>PowerPoint-presentasjon</vt:lpstr>
      <vt:lpstr>Programkode som rettskilde?</vt:lpstr>
      <vt:lpstr>De fire hovedtrinnene i arbeidet med rettskildene frem til analyse (jf. dette bildet og bildene 7 og 8)</vt:lpstr>
      <vt:lpstr>De fire hovedtrinnene i arbeidet med rettskildene frem til analyse (fortsatt)</vt:lpstr>
      <vt:lpstr>De fire hovedtrinnene i arbeidet med rettskildene frem til analyse (fortsatt)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det rettskildemessige grunnlaget for transformering</dc:title>
  <dc:creator>dag wiese schartum</dc:creator>
  <cp:lastModifiedBy>dag wiese schartum</cp:lastModifiedBy>
  <cp:revision>7</cp:revision>
  <dcterms:created xsi:type="dcterms:W3CDTF">2021-02-17T15:14:39Z</dcterms:created>
  <dcterms:modified xsi:type="dcterms:W3CDTF">2021-02-18T09:36:18Z</dcterms:modified>
</cp:coreProperties>
</file>