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2" r:id="rId4"/>
    <p:sldId id="258" r:id="rId5"/>
    <p:sldId id="277" r:id="rId6"/>
    <p:sldId id="267" r:id="rId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57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E72DCDB-9E47-4548-88F6-60149CFDDC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30AAE4B-21A6-4F2D-BB6D-36B5D5860B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6D2D20D-2105-4DFB-B451-0DFF62F18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D9DC-26B1-482D-9636-FC8E991892E2}" type="datetimeFigureOut">
              <a:rPr lang="nb-NO" smtClean="0"/>
              <a:t>18.02.2021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54B6253-766F-479C-9E6B-0842DC65B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1655949-9F90-4777-A64B-4DAD6AAFA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E8D3-6DE2-4813-9980-57DAF69268C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8231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227F590-98EC-4D5D-82E7-149BD4A9A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52DB3CB-688A-4B9F-AA17-3487A6ECD0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D1BE40D-CD73-4149-966C-C21995836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D9DC-26B1-482D-9636-FC8E991892E2}" type="datetimeFigureOut">
              <a:rPr lang="nb-NO" smtClean="0"/>
              <a:t>18.02.2021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7EA9F84-9B1D-4E2E-BB07-50DE5AD9F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CDC216F-4C06-4E77-96F8-DF25D647A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E8D3-6DE2-4813-9980-57DAF69268C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7823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BE772C61-4C24-4B52-9327-16660BEE77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09A00A2-56AD-45A7-A934-DC021C904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1ABE17A-5369-4134-8899-BB4611518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D9DC-26B1-482D-9636-FC8E991892E2}" type="datetimeFigureOut">
              <a:rPr lang="nb-NO" smtClean="0"/>
              <a:t>18.02.2021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706C25F-4269-42D6-90AC-CC0494DED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8B41D81-EBE5-4172-BD83-07F34A227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E8D3-6DE2-4813-9980-57DAF69268C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3140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C520B98-ACD0-4ED2-A550-FE84A0A4A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006EB23-862D-4A60-96C1-9210591D1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C484537-876B-42E5-8C5B-1F4EC046F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D9DC-26B1-482D-9636-FC8E991892E2}" type="datetimeFigureOut">
              <a:rPr lang="nb-NO" smtClean="0"/>
              <a:t>18.02.2021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67B2A2C-6B35-4CC1-92B5-CE7CC95FF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D1E999D-0F43-4920-9F4A-475825820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E8D3-6DE2-4813-9980-57DAF69268C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1048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240D4B8-41DF-44C3-B7DE-D410026A2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DFA05D8-9427-4E54-BDA1-D92ABD92E3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04A128A-9E40-4C3F-A4F1-C7F4633A8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D9DC-26B1-482D-9636-FC8E991892E2}" type="datetimeFigureOut">
              <a:rPr lang="nb-NO" smtClean="0"/>
              <a:t>18.02.2021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D5AA7FE-B164-4EA1-8D11-725595A07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DABE456-1EDD-48D7-996D-3B9553B98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E8D3-6DE2-4813-9980-57DAF69268C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0387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C9265E0-EA1D-4E55-B6EA-A7C165DA1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0F30859-680C-4C23-AA60-34371E34FB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735A76C-CECD-45CB-8AA1-28DCB3A5F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E7A4FC0-D81C-467E-8CAC-735D7A42F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D9DC-26B1-482D-9636-FC8E991892E2}" type="datetimeFigureOut">
              <a:rPr lang="nb-NO" smtClean="0"/>
              <a:t>18.02.2021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410180F-58E6-41CC-A57A-FF8508700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BEADA4C-22F8-456C-851B-E27AC7FDF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E8D3-6DE2-4813-9980-57DAF69268C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2901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670BEC7-9CA0-42A6-BA36-FD48EBF44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3BFFF22-143E-4ABC-8D2C-295AB414F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F03F97D-8DD1-4458-8C01-6832F8599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6F6461B-31B9-45AF-B035-8D31DF7E5A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B96E8B58-A491-4F4E-8B62-7A5770797F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6E3F731A-099D-4EAF-9259-257D5984E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D9DC-26B1-482D-9636-FC8E991892E2}" type="datetimeFigureOut">
              <a:rPr lang="nb-NO" smtClean="0"/>
              <a:t>18.02.2021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212DC44A-DBD6-4115-807D-2DAFCE8C8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6E360077-1461-44F7-87ED-18C9FEFF2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E8D3-6DE2-4813-9980-57DAF69268C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821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D2C5A5-F065-4D61-8DA8-BC955DE09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8E8E462-04A7-4BEB-8ABE-4208B4071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D9DC-26B1-482D-9636-FC8E991892E2}" type="datetimeFigureOut">
              <a:rPr lang="nb-NO" smtClean="0"/>
              <a:t>18.02.2021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AA4BD8E-FB9F-47B3-BA76-F7D4DBC09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71C975B-FFB6-4860-8D97-DA22A058F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E8D3-6DE2-4813-9980-57DAF69268C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9631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D57AA058-489E-49CB-9197-A8D384694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D9DC-26B1-482D-9636-FC8E991892E2}" type="datetimeFigureOut">
              <a:rPr lang="nb-NO" smtClean="0"/>
              <a:t>18.02.2021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B9AB79DF-F01D-4D44-B04C-199A4D313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00B76FB-3DFD-481D-AF03-9B88BDFA0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E8D3-6DE2-4813-9980-57DAF69268C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7130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FBF618C-682A-412C-9AF0-1E7C9376B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E1F8C38-B49A-49EC-B457-6EC68D833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831EDA6-E690-4989-9701-1B1289ADC8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30941DC-C064-41C9-80A5-110E2C67A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D9DC-26B1-482D-9636-FC8E991892E2}" type="datetimeFigureOut">
              <a:rPr lang="nb-NO" smtClean="0"/>
              <a:t>18.02.2021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F051F61-6700-4634-AD9D-AB150D73C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1D38661-9233-4DBC-B935-17EF5AEB8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E8D3-6DE2-4813-9980-57DAF69268C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2768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48AF974-531F-466B-9853-295C02940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7B429499-0CD8-46F4-A3BB-14DA9A542F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A898634-2D6B-4F39-91AA-8DF2E77B74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8E23D47-6006-47A9-96D4-00BC511D6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D9DC-26B1-482D-9636-FC8E991892E2}" type="datetimeFigureOut">
              <a:rPr lang="nb-NO" smtClean="0"/>
              <a:t>18.02.2021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62CAF84-99EE-4D59-B922-4E4C8C9F6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13065EC-FF14-4E97-BA25-65D8A1A15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E8D3-6DE2-4813-9980-57DAF69268C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30108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F438AC8D-5D14-4F8B-AA09-1FC4D57DC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7DEA6AB-58D9-45C6-ABCB-F561EE1145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DFB2556-440C-406E-A917-E200DA047F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2D9DC-26B1-482D-9636-FC8E991892E2}" type="datetimeFigureOut">
              <a:rPr lang="nb-NO" smtClean="0"/>
              <a:t>18.02.2021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F4083F7-A663-4ECC-90ED-97DC11CAC6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3CA66C0-AFD4-4DA4-8359-A730AEF73C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6E8D3-6DE2-4813-9980-57DAF69268C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83326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A5124C8-871F-4F5D-9E82-D5130DC173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19237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rgbClr val="0070C0"/>
                </a:solidFill>
              </a:rPr>
              <a:t>Nærmere om transformering av rettskilder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0F047EA-0DE6-4615-A22E-93A9F923C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  <a:p>
            <a:endParaRPr lang="nb-NO" dirty="0"/>
          </a:p>
          <a:p>
            <a:r>
              <a:rPr lang="nb-NO" sz="1800" dirty="0"/>
              <a:t>Dag Wiese Schartum, SERI</a:t>
            </a:r>
          </a:p>
        </p:txBody>
      </p:sp>
    </p:spTree>
    <p:extLst>
      <p:ext uri="{BB962C8B-B14F-4D97-AF65-F5344CB8AC3E}">
        <p14:creationId xmlns:p14="http://schemas.microsoft.com/office/powerpoint/2010/main" val="3023250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35AF5378-05DC-4245-B8A6-F7B45E9618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7262"/>
          <a:stretch/>
        </p:blipFill>
        <p:spPr>
          <a:xfrm>
            <a:off x="1198567" y="50767"/>
            <a:ext cx="8948023" cy="6524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226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952625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nb-NO" sz="3200" dirty="0">
                <a:solidFill>
                  <a:schemeClr val="accent1"/>
                </a:solidFill>
              </a:rPr>
              <a:t>Fra rettskilde til rettsregel, strukturert i behandlingstrinn </a:t>
            </a:r>
            <a:r>
              <a:rPr lang="nb-NO" sz="1800" dirty="0"/>
              <a:t>(jf. </a:t>
            </a:r>
            <a:r>
              <a:rPr lang="nb-NO" sz="1800" dirty="0" err="1"/>
              <a:t>nr</a:t>
            </a:r>
            <a:r>
              <a:rPr lang="nb-NO" sz="1800" dirty="0"/>
              <a:t> 1 i bilde 2)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891425" y="993089"/>
            <a:ext cx="3579631" cy="50146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nb-NO" sz="1400" b="1" dirty="0">
                <a:latin typeface="Calibri" pitchFamily="34" charset="0"/>
              </a:rPr>
              <a:t>Aktuelle rettskildetyper i utviklingsarbeidet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Lover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Forskrifter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Stortingets plenumsforslag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EUs direktiver og forordninger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Lovforarbeider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Internasjonale traktater og konvensjoner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Rettsavgjørelser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Forvaltningsinterne regler (generelle instrukser og retningslinjer om rettsanvendelse og skjønnsutøvelse)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Forvaltningens presedensavgjørelser (praksis)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Avgjørelser i eksterne klageorganer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Uttalelser fra Sivilombudsmannen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Uttalelser fra Justisdepartementets lovavdeling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Avtaler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Standarder</a:t>
            </a:r>
          </a:p>
          <a:p>
            <a:pPr>
              <a:spcAft>
                <a:spcPts val="1000"/>
              </a:spcAft>
              <a:buFont typeface="Arial" charset="0"/>
              <a:buChar char="•"/>
            </a:pPr>
            <a:r>
              <a:rPr lang="nb-NO" sz="1400" dirty="0">
                <a:latin typeface="Calibri" pitchFamily="34" charset="0"/>
              </a:rPr>
              <a:t>Programkode fra andre relevante beslutningssystemer</a:t>
            </a:r>
          </a:p>
          <a:p>
            <a:pPr>
              <a:spcAft>
                <a:spcPts val="1000"/>
              </a:spcAft>
              <a:buFont typeface="Arial" charset="0"/>
              <a:buChar char="•"/>
            </a:pPr>
            <a:r>
              <a:rPr lang="nb-NO" sz="1400" dirty="0"/>
              <a:t>Rettsoppfatninger i juridisk litteratur</a:t>
            </a:r>
          </a:p>
          <a:p>
            <a:pPr>
              <a:spcAft>
                <a:spcPts val="1000"/>
              </a:spcAft>
              <a:buFont typeface="Arial" charset="0"/>
              <a:buChar char="•"/>
            </a:pPr>
            <a:endParaRPr lang="nb-NO" sz="1400" dirty="0"/>
          </a:p>
        </p:txBody>
      </p:sp>
      <p:grpSp>
        <p:nvGrpSpPr>
          <p:cNvPr id="15" name="Gruppe 14">
            <a:extLst>
              <a:ext uri="{FF2B5EF4-FFF2-40B4-BE49-F238E27FC236}">
                <a16:creationId xmlns:a16="http://schemas.microsoft.com/office/drawing/2014/main" id="{A35F349F-5C59-405A-8435-D5D4B119192B}"/>
              </a:ext>
            </a:extLst>
          </p:cNvPr>
          <p:cNvGrpSpPr/>
          <p:nvPr/>
        </p:nvGrpSpPr>
        <p:grpSpPr>
          <a:xfrm>
            <a:off x="4737419" y="1428751"/>
            <a:ext cx="3274194" cy="4324158"/>
            <a:chOff x="4737419" y="1428751"/>
            <a:chExt cx="3274194" cy="4324158"/>
          </a:xfrm>
        </p:grpSpPr>
        <p:grpSp>
          <p:nvGrpSpPr>
            <p:cNvPr id="3" name="Gruppe 6"/>
            <p:cNvGrpSpPr>
              <a:grpSpLocks/>
            </p:cNvGrpSpPr>
            <p:nvPr/>
          </p:nvGrpSpPr>
          <p:grpSpPr bwMode="auto">
            <a:xfrm>
              <a:off x="4737419" y="1428751"/>
              <a:ext cx="1730642" cy="4324158"/>
              <a:chOff x="3500430" y="2143116"/>
              <a:chExt cx="1587113" cy="3429024"/>
            </a:xfrm>
          </p:grpSpPr>
          <p:sp>
            <p:nvSpPr>
              <p:cNvPr id="5" name="Høyre klammeparentes 4"/>
              <p:cNvSpPr/>
              <p:nvPr/>
            </p:nvSpPr>
            <p:spPr>
              <a:xfrm>
                <a:off x="3500430" y="2143116"/>
                <a:ext cx="357325" cy="3429024"/>
              </a:xfrm>
              <a:prstGeom prst="rightBrac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b-NO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" name="TekstSylinder 5"/>
              <p:cNvSpPr txBox="1"/>
              <p:nvPr/>
            </p:nvSpPr>
            <p:spPr>
              <a:xfrm>
                <a:off x="3857755" y="3357069"/>
                <a:ext cx="1229788" cy="789611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nb-NO" sz="1400" dirty="0">
                    <a:solidFill>
                      <a:schemeClr val="accent6"/>
                    </a:solidFill>
                  </a:rPr>
                  <a:t>Vurderinger</a:t>
                </a:r>
              </a:p>
              <a:p>
                <a:pPr>
                  <a:defRPr/>
                </a:pPr>
                <a:r>
                  <a:rPr lang="nb-NO" sz="1400" dirty="0">
                    <a:solidFill>
                      <a:schemeClr val="accent6"/>
                    </a:solidFill>
                  </a:rPr>
                  <a:t>i samsvar med</a:t>
                </a:r>
              </a:p>
              <a:p>
                <a:pPr>
                  <a:defRPr/>
                </a:pPr>
                <a:r>
                  <a:rPr lang="nb-NO" sz="1400" dirty="0">
                    <a:solidFill>
                      <a:schemeClr val="accent6"/>
                    </a:solidFill>
                  </a:rPr>
                  <a:t>rettskilde-</a:t>
                </a:r>
              </a:p>
              <a:p>
                <a:pPr>
                  <a:defRPr/>
                </a:pPr>
                <a:r>
                  <a:rPr lang="nb-NO" sz="1400" dirty="0">
                    <a:solidFill>
                      <a:schemeClr val="accent6"/>
                    </a:solidFill>
                  </a:rPr>
                  <a:t>prinsippene</a:t>
                </a:r>
              </a:p>
            </p:txBody>
          </p:sp>
        </p:grpSp>
        <p:grpSp>
          <p:nvGrpSpPr>
            <p:cNvPr id="4" name="Gruppe 9"/>
            <p:cNvGrpSpPr>
              <a:grpSpLocks/>
            </p:cNvGrpSpPr>
            <p:nvPr/>
          </p:nvGrpSpPr>
          <p:grpSpPr bwMode="auto">
            <a:xfrm>
              <a:off x="6524628" y="3214691"/>
              <a:ext cx="1486985" cy="307777"/>
              <a:chOff x="5214942" y="3643314"/>
              <a:chExt cx="1486469" cy="307579"/>
            </a:xfrm>
          </p:grpSpPr>
          <p:sp>
            <p:nvSpPr>
              <p:cNvPr id="8" name="Pil høyre 7"/>
              <p:cNvSpPr/>
              <p:nvPr/>
            </p:nvSpPr>
            <p:spPr>
              <a:xfrm>
                <a:off x="5214942" y="3643314"/>
                <a:ext cx="499890" cy="285566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b-NO"/>
              </a:p>
            </p:txBody>
          </p:sp>
          <p:sp>
            <p:nvSpPr>
              <p:cNvPr id="4120" name="TekstSylinder 8"/>
              <p:cNvSpPr txBox="1">
                <a:spLocks noChangeArrowheads="1"/>
              </p:cNvSpPr>
              <p:nvPr/>
            </p:nvSpPr>
            <p:spPr bwMode="auto">
              <a:xfrm>
                <a:off x="5715008" y="3643314"/>
                <a:ext cx="986403" cy="3075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b-NO" sz="1400"/>
                  <a:t>Rettsregler</a:t>
                </a:r>
              </a:p>
            </p:txBody>
          </p:sp>
        </p:grp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D6A0C6DC-303C-4E06-9C98-B34D09FFEAEC}"/>
              </a:ext>
            </a:extLst>
          </p:cNvPr>
          <p:cNvGrpSpPr/>
          <p:nvPr/>
        </p:nvGrpSpPr>
        <p:grpSpPr>
          <a:xfrm>
            <a:off x="7739062" y="1643064"/>
            <a:ext cx="3018176" cy="3009879"/>
            <a:chOff x="7739062" y="1643064"/>
            <a:chExt cx="3018176" cy="3009879"/>
          </a:xfrm>
        </p:grpSpPr>
        <p:grpSp>
          <p:nvGrpSpPr>
            <p:cNvPr id="7" name="Gruppe 14"/>
            <p:cNvGrpSpPr>
              <a:grpSpLocks/>
            </p:cNvGrpSpPr>
            <p:nvPr/>
          </p:nvGrpSpPr>
          <p:grpSpPr bwMode="auto">
            <a:xfrm>
              <a:off x="7739062" y="1643064"/>
              <a:ext cx="2958571" cy="1452329"/>
              <a:chOff x="6429388" y="2071678"/>
              <a:chExt cx="2957778" cy="1451681"/>
            </a:xfrm>
          </p:grpSpPr>
          <p:sp>
            <p:nvSpPr>
              <p:cNvPr id="4117" name="TekstSylinder 10"/>
              <p:cNvSpPr txBox="1">
                <a:spLocks noChangeArrowheads="1"/>
              </p:cNvSpPr>
              <p:nvPr/>
            </p:nvSpPr>
            <p:spPr bwMode="auto">
              <a:xfrm>
                <a:off x="6429388" y="2071678"/>
                <a:ext cx="2957778" cy="5229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nb-NO" sz="1400" i="1" dirty="0"/>
                  <a:t>Rettsreglene kan gjelde ulike </a:t>
                </a:r>
                <a:r>
                  <a:rPr lang="nb-NO" sz="1400" i="1" dirty="0" err="1"/>
                  <a:t>behand</a:t>
                </a:r>
                <a:r>
                  <a:rPr lang="nb-NO" sz="1400" i="1" dirty="0"/>
                  <a:t>-</a:t>
                </a:r>
              </a:p>
              <a:p>
                <a:r>
                  <a:rPr lang="nb-NO" sz="1400" i="1" dirty="0" err="1"/>
                  <a:t>lingstrinn</a:t>
                </a:r>
                <a:r>
                  <a:rPr lang="nb-NO" sz="1400" i="1" dirty="0"/>
                  <a:t> i enkeltsaksbehandling</a:t>
                </a:r>
              </a:p>
            </p:txBody>
          </p:sp>
          <p:sp>
            <p:nvSpPr>
              <p:cNvPr id="4118" name="TekstSylinder 11"/>
              <p:cNvSpPr txBox="1">
                <a:spLocks noChangeArrowheads="1"/>
              </p:cNvSpPr>
              <p:nvPr/>
            </p:nvSpPr>
            <p:spPr bwMode="auto">
              <a:xfrm>
                <a:off x="6858016" y="3000372"/>
                <a:ext cx="1569881" cy="5229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b-NO" sz="1400"/>
                  <a:t>Formelle inngangs-</a:t>
                </a:r>
              </a:p>
              <a:p>
                <a:r>
                  <a:rPr lang="nb-NO" sz="1400"/>
                  <a:t>kriterier</a:t>
                </a:r>
              </a:p>
            </p:txBody>
          </p:sp>
        </p:grpSp>
        <p:sp>
          <p:nvSpPr>
            <p:cNvPr id="13" name="TekstSylinder 12"/>
            <p:cNvSpPr txBox="1">
              <a:spLocks noChangeArrowheads="1"/>
            </p:cNvSpPr>
            <p:nvPr/>
          </p:nvSpPr>
          <p:spPr bwMode="auto">
            <a:xfrm>
              <a:off x="8167689" y="3143250"/>
              <a:ext cx="168296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1400"/>
                <a:t>Materielle inngangs-</a:t>
              </a:r>
            </a:p>
            <a:p>
              <a:r>
                <a:rPr lang="nb-NO" sz="1400"/>
                <a:t>kriterier</a:t>
              </a:r>
            </a:p>
          </p:txBody>
        </p:sp>
        <p:sp>
          <p:nvSpPr>
            <p:cNvPr id="14" name="TekstSylinder 13"/>
            <p:cNvSpPr txBox="1">
              <a:spLocks noChangeArrowheads="1"/>
            </p:cNvSpPr>
            <p:nvPr/>
          </p:nvSpPr>
          <p:spPr bwMode="auto">
            <a:xfrm>
              <a:off x="8167689" y="3714751"/>
              <a:ext cx="163371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1400"/>
                <a:t>Vedtaksbeskrivelser</a:t>
              </a:r>
            </a:p>
          </p:txBody>
        </p:sp>
        <p:grpSp>
          <p:nvGrpSpPr>
            <p:cNvPr id="9" name="Gruppe 24"/>
            <p:cNvGrpSpPr>
              <a:grpSpLocks/>
            </p:cNvGrpSpPr>
            <p:nvPr/>
          </p:nvGrpSpPr>
          <p:grpSpPr bwMode="auto">
            <a:xfrm>
              <a:off x="8096250" y="2214564"/>
              <a:ext cx="2000250" cy="1500187"/>
              <a:chOff x="5000628" y="4857760"/>
              <a:chExt cx="2000264" cy="1500198"/>
            </a:xfrm>
          </p:grpSpPr>
          <p:sp>
            <p:nvSpPr>
              <p:cNvPr id="23" name="Avrundet rektangel 22"/>
              <p:cNvSpPr/>
              <p:nvPr/>
            </p:nvSpPr>
            <p:spPr>
              <a:xfrm>
                <a:off x="5000628" y="4857760"/>
                <a:ext cx="2000264" cy="1500198"/>
              </a:xfrm>
              <a:prstGeom prst="roundRect">
                <a:avLst/>
              </a:prstGeom>
              <a:solidFill>
                <a:schemeClr val="accent1">
                  <a:alpha val="14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b-NO" dirty="0"/>
              </a:p>
            </p:txBody>
          </p:sp>
          <p:sp>
            <p:nvSpPr>
              <p:cNvPr id="24" name="TekstSylinder 23"/>
              <p:cNvSpPr txBox="1"/>
              <p:nvPr/>
            </p:nvSpPr>
            <p:spPr>
              <a:xfrm>
                <a:off x="5143504" y="4929198"/>
                <a:ext cx="1507475" cy="307779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nb-NO" sz="1400" dirty="0">
                    <a:solidFill>
                      <a:schemeClr val="accent6"/>
                    </a:solidFill>
                  </a:rPr>
                  <a:t>Rettsfaktum (hvis)</a:t>
                </a:r>
              </a:p>
            </p:txBody>
          </p:sp>
        </p:grpSp>
        <p:grpSp>
          <p:nvGrpSpPr>
            <p:cNvPr id="10" name="Gruppe 28"/>
            <p:cNvGrpSpPr/>
            <p:nvPr/>
          </p:nvGrpSpPr>
          <p:grpSpPr>
            <a:xfrm>
              <a:off x="8096256" y="3714743"/>
              <a:ext cx="2000264" cy="928694"/>
              <a:chOff x="6643702" y="5643578"/>
              <a:chExt cx="2000264" cy="928694"/>
            </a:xfrm>
            <a:solidFill>
              <a:schemeClr val="accent2">
                <a:lumMod val="20000"/>
                <a:lumOff val="80000"/>
                <a:alpha val="15000"/>
              </a:schemeClr>
            </a:solidFill>
          </p:grpSpPr>
          <p:sp>
            <p:nvSpPr>
              <p:cNvPr id="27" name="Avrundet rektangel 26"/>
              <p:cNvSpPr/>
              <p:nvPr/>
            </p:nvSpPr>
            <p:spPr>
              <a:xfrm>
                <a:off x="6643702" y="5643578"/>
                <a:ext cx="2000264" cy="928694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b-NO" dirty="0"/>
              </a:p>
            </p:txBody>
          </p:sp>
          <p:sp>
            <p:nvSpPr>
              <p:cNvPr id="28" name="TekstSylinder 27"/>
              <p:cNvSpPr txBox="1"/>
              <p:nvPr/>
            </p:nvSpPr>
            <p:spPr>
              <a:xfrm>
                <a:off x="7000892" y="6262465"/>
                <a:ext cx="1358064" cy="307777"/>
              </a:xfrm>
              <a:prstGeom prst="rect">
                <a:avLst/>
              </a:prstGeom>
              <a:grp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nb-NO" sz="1400" dirty="0">
                    <a:solidFill>
                      <a:schemeClr val="accent6"/>
                    </a:solidFill>
                  </a:rPr>
                  <a:t>Rettsfølge (så)</a:t>
                </a:r>
              </a:p>
            </p:txBody>
          </p:sp>
        </p:grpSp>
        <p:sp>
          <p:nvSpPr>
            <p:cNvPr id="4110" name="TekstSylinder 25"/>
            <p:cNvSpPr txBox="1">
              <a:spLocks noChangeArrowheads="1"/>
            </p:cNvSpPr>
            <p:nvPr/>
          </p:nvSpPr>
          <p:spPr bwMode="auto">
            <a:xfrm rot="16200000">
              <a:off x="9440018" y="3335724"/>
              <a:ext cx="2265107" cy="369332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/>
                <a:t>Komplekst eller enkelt</a:t>
              </a:r>
            </a:p>
          </p:txBody>
        </p:sp>
      </p:grp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3CC5B870-F0C3-41BE-98CA-CFF38BBABD4D}"/>
              </a:ext>
            </a:extLst>
          </p:cNvPr>
          <p:cNvSpPr txBox="1"/>
          <p:nvPr/>
        </p:nvSpPr>
        <p:spPr>
          <a:xfrm>
            <a:off x="7024692" y="4935299"/>
            <a:ext cx="4783667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Vi gjennomgår reglene for å klassifisere i henhold til denne inndelingen i behandlingstrinn</a:t>
            </a: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A0BC37A7-4FB9-4220-A12C-EE665AAD3771}"/>
              </a:ext>
            </a:extLst>
          </p:cNvPr>
          <p:cNvSpPr txBox="1"/>
          <p:nvPr/>
        </p:nvSpPr>
        <p:spPr>
          <a:xfrm>
            <a:off x="7024692" y="5626137"/>
            <a:ext cx="4777841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Merk at ikke alle regler passer inn i denne tre-</a:t>
            </a:r>
          </a:p>
          <a:p>
            <a:r>
              <a:rPr lang="nb-NO" dirty="0"/>
              <a:t>delingen (jf. f.eks. regler om virkeområde, organ-</a:t>
            </a:r>
          </a:p>
          <a:p>
            <a:r>
              <a:rPr lang="nb-NO" dirty="0" err="1"/>
              <a:t>isering</a:t>
            </a:r>
            <a:r>
              <a:rPr lang="nb-NO" dirty="0"/>
              <a:t>, legaldefinisjoner, straff mv.)</a:t>
            </a:r>
          </a:p>
        </p:txBody>
      </p:sp>
    </p:spTree>
    <p:extLst>
      <p:ext uri="{BB962C8B-B14F-4D97-AF65-F5344CB8AC3E}">
        <p14:creationId xmlns:p14="http://schemas.microsoft.com/office/powerpoint/2010/main" val="1273434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11791" y="283737"/>
            <a:ext cx="7390263" cy="778098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rgbClr val="0070C0"/>
                </a:solidFill>
              </a:rPr>
              <a:t>Inndeling etter partsgrupper </a:t>
            </a: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(jf. </a:t>
            </a:r>
            <a:r>
              <a:rPr kumimoji="0" lang="nb-NO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nr</a:t>
            </a: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2 i bilde 2)</a:t>
            </a:r>
            <a:endParaRPr lang="nb-NO" sz="3200" dirty="0">
              <a:solidFill>
                <a:srgbClr val="0070C0"/>
              </a:solidFill>
            </a:endParaRP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03F7D1C4-3668-40C1-901D-39B6650A2E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39" y="1061835"/>
            <a:ext cx="8362765" cy="5090037"/>
          </a:xfrm>
          <a:prstGeom prst="rect">
            <a:avLst/>
          </a:prstGeom>
        </p:spPr>
      </p:pic>
      <p:sp>
        <p:nvSpPr>
          <p:cNvPr id="4" name="TekstSylinder 3">
            <a:extLst>
              <a:ext uri="{FF2B5EF4-FFF2-40B4-BE49-F238E27FC236}">
                <a16:creationId xmlns:a16="http://schemas.microsoft.com/office/drawing/2014/main" id="{E21DEBD3-906C-47C0-B8E4-72BA9368DAFE}"/>
              </a:ext>
            </a:extLst>
          </p:cNvPr>
          <p:cNvSpPr txBox="1"/>
          <p:nvPr/>
        </p:nvSpPr>
        <p:spPr>
          <a:xfrm>
            <a:off x="8155704" y="4039448"/>
            <a:ext cx="3585329" cy="20313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u="sng" dirty="0"/>
              <a:t>Tre hovedspørsmål:</a:t>
            </a:r>
          </a:p>
          <a:p>
            <a:pPr marL="342900" indent="-342900">
              <a:buFont typeface="+mj-lt"/>
              <a:buAutoNum type="arabicParenR"/>
            </a:pPr>
            <a:r>
              <a:rPr lang="nb-NO" dirty="0"/>
              <a:t>Hvilke bestemmelser gjelder</a:t>
            </a:r>
          </a:p>
          <a:p>
            <a:r>
              <a:rPr lang="nb-NO" dirty="0"/>
              <a:t>      alle parter?</a:t>
            </a:r>
          </a:p>
          <a:p>
            <a:r>
              <a:rPr lang="nb-NO" dirty="0"/>
              <a:t>2)   Hvilke særlige partsgrupper er</a:t>
            </a:r>
            <a:br>
              <a:rPr lang="nb-NO" dirty="0"/>
            </a:br>
            <a:r>
              <a:rPr lang="nb-NO" dirty="0"/>
              <a:t>      omhandlet i regelverket?</a:t>
            </a:r>
          </a:p>
          <a:p>
            <a:pPr marL="342900" indent="-342900">
              <a:buAutoNum type="arabicParenR" startAt="3"/>
            </a:pPr>
            <a:r>
              <a:rPr lang="nb-NO" dirty="0"/>
              <a:t>Hvilke bestemmelser gjelder gruppene i 1) og 2)?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2FA4E058-4162-4CC8-B851-A8EC5505765D}"/>
              </a:ext>
            </a:extLst>
          </p:cNvPr>
          <p:cNvSpPr txBox="1"/>
          <p:nvPr/>
        </p:nvSpPr>
        <p:spPr>
          <a:xfrm>
            <a:off x="8189260" y="1282889"/>
            <a:ext cx="398109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Spørsmål om partsgrupper er </a:t>
            </a:r>
            <a:br>
              <a:rPr lang="nb-NO" dirty="0"/>
            </a:br>
            <a:r>
              <a:rPr lang="nb-NO" dirty="0"/>
              <a:t>forskjellig fra aktøranalysen i </a:t>
            </a:r>
            <a:r>
              <a:rPr lang="nb-NO" dirty="0" err="1"/>
              <a:t>kap</a:t>
            </a:r>
            <a:r>
              <a:rPr lang="nb-NO" dirty="0"/>
              <a:t>. 5:</a:t>
            </a:r>
          </a:p>
          <a:p>
            <a:r>
              <a:rPr lang="nb-NO" u="sng" dirty="0"/>
              <a:t>Aktøranalysen</a:t>
            </a:r>
            <a:r>
              <a:rPr lang="nb-NO" dirty="0"/>
              <a:t> gjelder hva som er en</a:t>
            </a:r>
            <a:br>
              <a:rPr lang="nb-NO" dirty="0"/>
            </a:br>
            <a:r>
              <a:rPr lang="nb-NO" dirty="0"/>
              <a:t>hensiktsmessig og ønsket relasjon/ar-</a:t>
            </a:r>
            <a:br>
              <a:rPr lang="nb-NO" dirty="0"/>
            </a:br>
            <a:r>
              <a:rPr lang="nb-NO" dirty="0" err="1"/>
              <a:t>beidsdeling</a:t>
            </a:r>
            <a:r>
              <a:rPr lang="nb-NO" dirty="0"/>
              <a:t> mellom relevante aktører;</a:t>
            </a:r>
          </a:p>
          <a:p>
            <a:r>
              <a:rPr lang="nb-NO" u="sng" dirty="0"/>
              <a:t>Angivelse av partsgrupper</a:t>
            </a:r>
            <a:r>
              <a:rPr lang="nb-NO" dirty="0"/>
              <a:t> gjelder</a:t>
            </a:r>
            <a:br>
              <a:rPr lang="nb-NO" dirty="0"/>
            </a:br>
            <a:r>
              <a:rPr lang="nb-NO" dirty="0"/>
              <a:t>kategorisering av de bestemmelser som</a:t>
            </a:r>
            <a:br>
              <a:rPr lang="nb-NO" dirty="0"/>
            </a:br>
            <a:r>
              <a:rPr lang="nb-NO" dirty="0"/>
              <a:t>skal transformeres, ut ifra hvilke grupper</a:t>
            </a:r>
            <a:br>
              <a:rPr lang="nb-NO" dirty="0"/>
            </a:br>
            <a:r>
              <a:rPr lang="nb-NO" dirty="0"/>
              <a:t>av parter bestemmelsene regulerer  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75EA0439-21E3-458C-AFDC-A41F24C76BA9}"/>
              </a:ext>
            </a:extLst>
          </p:cNvPr>
          <p:cNvGrpSpPr/>
          <p:nvPr/>
        </p:nvGrpSpPr>
        <p:grpSpPr>
          <a:xfrm>
            <a:off x="3780904" y="2205567"/>
            <a:ext cx="3497163" cy="3589374"/>
            <a:chOff x="3780904" y="2205567"/>
            <a:chExt cx="3497163" cy="3589374"/>
          </a:xfrm>
        </p:grpSpPr>
        <p:sp>
          <p:nvSpPr>
            <p:cNvPr id="6" name="Rektangel 5">
              <a:extLst>
                <a:ext uri="{FF2B5EF4-FFF2-40B4-BE49-F238E27FC236}">
                  <a16:creationId xmlns:a16="http://schemas.microsoft.com/office/drawing/2014/main" id="{EC314291-3023-4810-8DA9-83A3EDCC38FC}"/>
                </a:ext>
              </a:extLst>
            </p:cNvPr>
            <p:cNvSpPr/>
            <p:nvPr/>
          </p:nvSpPr>
          <p:spPr>
            <a:xfrm>
              <a:off x="3810000" y="2205567"/>
              <a:ext cx="2556933" cy="152400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" name="Rektangel 6">
              <a:extLst>
                <a:ext uri="{FF2B5EF4-FFF2-40B4-BE49-F238E27FC236}">
                  <a16:creationId xmlns:a16="http://schemas.microsoft.com/office/drawing/2014/main" id="{E9143A89-0BA3-4914-A9B7-6779458DB58A}"/>
                </a:ext>
              </a:extLst>
            </p:cNvPr>
            <p:cNvSpPr/>
            <p:nvPr/>
          </p:nvSpPr>
          <p:spPr>
            <a:xfrm>
              <a:off x="3810000" y="2357966"/>
              <a:ext cx="1249372" cy="185643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C7900C3F-EE38-441E-9FE9-13CBB0E9D9C0}"/>
                </a:ext>
              </a:extLst>
            </p:cNvPr>
            <p:cNvSpPr/>
            <p:nvPr/>
          </p:nvSpPr>
          <p:spPr>
            <a:xfrm>
              <a:off x="3780905" y="2938170"/>
              <a:ext cx="3209381" cy="152400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" name="Rektangel 8">
              <a:extLst>
                <a:ext uri="{FF2B5EF4-FFF2-40B4-BE49-F238E27FC236}">
                  <a16:creationId xmlns:a16="http://schemas.microsoft.com/office/drawing/2014/main" id="{D8329299-8520-4693-B193-80AA5C72BED4}"/>
                </a:ext>
              </a:extLst>
            </p:cNvPr>
            <p:cNvSpPr/>
            <p:nvPr/>
          </p:nvSpPr>
          <p:spPr>
            <a:xfrm>
              <a:off x="3780904" y="3129898"/>
              <a:ext cx="2011843" cy="152400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Rektangel 9">
              <a:extLst>
                <a:ext uri="{FF2B5EF4-FFF2-40B4-BE49-F238E27FC236}">
                  <a16:creationId xmlns:a16="http://schemas.microsoft.com/office/drawing/2014/main" id="{CA0535B4-15A9-4F5C-9AF8-63D24488682A}"/>
                </a:ext>
              </a:extLst>
            </p:cNvPr>
            <p:cNvSpPr/>
            <p:nvPr/>
          </p:nvSpPr>
          <p:spPr>
            <a:xfrm>
              <a:off x="3780905" y="3499503"/>
              <a:ext cx="2540988" cy="152400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1AC53AAD-BB11-41F5-A976-9E5D19ABD161}"/>
                </a:ext>
              </a:extLst>
            </p:cNvPr>
            <p:cNvSpPr/>
            <p:nvPr/>
          </p:nvSpPr>
          <p:spPr>
            <a:xfrm>
              <a:off x="3780904" y="3858058"/>
              <a:ext cx="3497163" cy="376243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ADD24C0F-EF55-4480-B3C1-4CDF5C38CC86}"/>
                </a:ext>
              </a:extLst>
            </p:cNvPr>
            <p:cNvSpPr/>
            <p:nvPr/>
          </p:nvSpPr>
          <p:spPr>
            <a:xfrm>
              <a:off x="3780905" y="4371279"/>
              <a:ext cx="3371838" cy="595626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51282922-16F7-44CB-A7A8-65B6E45FA376}"/>
                </a:ext>
              </a:extLst>
            </p:cNvPr>
            <p:cNvSpPr/>
            <p:nvPr/>
          </p:nvSpPr>
          <p:spPr>
            <a:xfrm>
              <a:off x="3780904" y="5602281"/>
              <a:ext cx="2214828" cy="192660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123110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7F58645-8625-4369-A62C-AA661664E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0026"/>
            <a:ext cx="10515600" cy="807508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rgbClr val="0070C0"/>
                </a:solidFill>
              </a:rPr>
              <a:t>Oversikt over den juridiske fortolkningen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A1A3902-F52F-46F8-A53F-1AFD9A721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037" y="1062566"/>
            <a:ext cx="10861400" cy="55954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1500" dirty="0">
                <a:solidFill>
                  <a:srgbClr val="C00000"/>
                </a:solidFill>
              </a:rPr>
              <a:t>A  Innledende analyse ut ifra begrenset rettskildebilde</a:t>
            </a:r>
            <a:r>
              <a:rPr lang="nb-NO" sz="1500" dirty="0">
                <a:solidFill>
                  <a:srgbClr val="7030A0"/>
                </a:solidFill>
              </a:rPr>
              <a:t> </a:t>
            </a:r>
            <a:r>
              <a:rPr lang="nb-NO" sz="1500" dirty="0"/>
              <a:t>(lov, forskrift, forarbeider):</a:t>
            </a:r>
          </a:p>
          <a:p>
            <a:pPr lvl="1"/>
            <a:r>
              <a:rPr lang="nb-NO" sz="1500" dirty="0"/>
              <a:t>Rettslig informasjonsanalyse (jf. </a:t>
            </a:r>
            <a:r>
              <a:rPr lang="nb-NO" sz="1500" dirty="0" err="1"/>
              <a:t>nr</a:t>
            </a:r>
            <a:r>
              <a:rPr lang="nb-NO" sz="1500" dirty="0"/>
              <a:t> 3 i bilde 2)</a:t>
            </a:r>
          </a:p>
          <a:p>
            <a:pPr lvl="1"/>
            <a:r>
              <a:rPr lang="nb-NO" sz="1500" dirty="0"/>
              <a:t>Rettslig prosessanalyse (jf. </a:t>
            </a:r>
            <a:r>
              <a:rPr lang="nb-NO" sz="1500" dirty="0" err="1"/>
              <a:t>nr</a:t>
            </a:r>
            <a:r>
              <a:rPr lang="nb-NO" sz="1500" dirty="0"/>
              <a:t> 4 i bilde 2)</a:t>
            </a:r>
          </a:p>
          <a:p>
            <a:r>
              <a:rPr lang="nb-NO" sz="1500" dirty="0"/>
              <a:t>Begge analyser innebærer anvendelse av «vanlig» juridisk (rettsdogmatisk) metode, men med minst tre særegenheter:</a:t>
            </a:r>
          </a:p>
          <a:p>
            <a:pPr lvl="1"/>
            <a:r>
              <a:rPr lang="nb-NO" sz="1500" dirty="0"/>
              <a:t>Fortolkningen må være </a:t>
            </a:r>
            <a:r>
              <a:rPr lang="nb-NO" sz="1500" dirty="0">
                <a:solidFill>
                  <a:srgbClr val="7030A0"/>
                </a:solidFill>
              </a:rPr>
              <a:t>systemdrevet </a:t>
            </a:r>
            <a:r>
              <a:rPr lang="nb-NO" sz="1500" dirty="0"/>
              <a:t>(jf. bilde 6)</a:t>
            </a:r>
          </a:p>
          <a:p>
            <a:pPr lvl="1"/>
            <a:r>
              <a:rPr lang="nb-NO" sz="1500" dirty="0">
                <a:solidFill>
                  <a:srgbClr val="7030A0"/>
                </a:solidFill>
              </a:rPr>
              <a:t>Formålsbetraktninger</a:t>
            </a:r>
            <a:r>
              <a:rPr lang="nb-NO" sz="1500" dirty="0"/>
              <a:t> og </a:t>
            </a:r>
            <a:r>
              <a:rPr lang="nb-NO" sz="1500" dirty="0">
                <a:solidFill>
                  <a:srgbClr val="7030A0"/>
                </a:solidFill>
              </a:rPr>
              <a:t>reelle hensyn </a:t>
            </a:r>
            <a:r>
              <a:rPr lang="nb-NO" sz="1500" dirty="0"/>
              <a:t>kan ha relativt stor vekt når det rettskildemessige grunnlaget for løsning av tolkingsspørsmål er tynt</a:t>
            </a:r>
          </a:p>
          <a:p>
            <a:pPr lvl="1"/>
            <a:r>
              <a:rPr lang="nb-NO" sz="1500" dirty="0">
                <a:solidFill>
                  <a:srgbClr val="7030A0"/>
                </a:solidFill>
              </a:rPr>
              <a:t>Programkode</a:t>
            </a:r>
            <a:r>
              <a:rPr lang="nb-NO" sz="1500" dirty="0"/>
              <a:t> kan være mulig rettskilde (jf. forelesningen om det rettskildemessige grunnlaget)</a:t>
            </a:r>
          </a:p>
          <a:p>
            <a:r>
              <a:rPr lang="nb-NO" sz="1500" dirty="0"/>
              <a:t>Om analysene og analyseresultater</a:t>
            </a:r>
          </a:p>
          <a:p>
            <a:pPr lvl="1"/>
            <a:r>
              <a:rPr lang="nb-NO" sz="1400" dirty="0"/>
              <a:t>Resultatene fra informasjons- og prosessanalysene bør i første omgang komme til uttrykk på halvformelle måter; f.eks. </a:t>
            </a:r>
            <a:r>
              <a:rPr lang="nb-NO" sz="1400" dirty="0">
                <a:solidFill>
                  <a:srgbClr val="7030A0"/>
                </a:solidFill>
              </a:rPr>
              <a:t>tabeller</a:t>
            </a:r>
            <a:r>
              <a:rPr lang="nb-NO" sz="1400" dirty="0"/>
              <a:t> og </a:t>
            </a:r>
            <a:r>
              <a:rPr lang="nb-NO" sz="1400" dirty="0">
                <a:solidFill>
                  <a:srgbClr val="7030A0"/>
                </a:solidFill>
              </a:rPr>
              <a:t>modeller</a:t>
            </a:r>
          </a:p>
          <a:p>
            <a:pPr lvl="1"/>
            <a:r>
              <a:rPr lang="nb-NO" sz="1400" dirty="0"/>
              <a:t>Alle de detaljerte tolkningsresultatene bør komme til uttrykk som fullstendig </a:t>
            </a:r>
            <a:r>
              <a:rPr lang="nb-NO" sz="1400" dirty="0">
                <a:solidFill>
                  <a:srgbClr val="7030A0"/>
                </a:solidFill>
              </a:rPr>
              <a:t>pseudokode</a:t>
            </a:r>
            <a:r>
              <a:rPr lang="nb-NO" sz="1400" dirty="0"/>
              <a:t> (algoritme)</a:t>
            </a:r>
          </a:p>
          <a:p>
            <a:pPr lvl="1"/>
            <a:r>
              <a:rPr lang="nb-NO" sz="1400" dirty="0"/>
              <a:t>Rettslige systemavgjørelser (vedrørende </a:t>
            </a:r>
            <a:r>
              <a:rPr lang="nb-NO" sz="1400" i="1" dirty="0"/>
              <a:t>vesentlige</a:t>
            </a:r>
            <a:r>
              <a:rPr lang="nb-NO" sz="1400" dirty="0"/>
              <a:t> tolkningsvalg og alle supplerende regler) bør også fremkomme som </a:t>
            </a:r>
            <a:r>
              <a:rPr lang="nb-NO" sz="1400" dirty="0">
                <a:solidFill>
                  <a:srgbClr val="7030A0"/>
                </a:solidFill>
              </a:rPr>
              <a:t>vedtak i naturlig språk</a:t>
            </a:r>
          </a:p>
          <a:p>
            <a:pPr marL="0" indent="0">
              <a:buNone/>
            </a:pPr>
            <a:endParaRPr lang="nb-NO" sz="15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nb-NO" sz="1500" dirty="0">
                <a:solidFill>
                  <a:srgbClr val="C00000"/>
                </a:solidFill>
              </a:rPr>
              <a:t>B  Utvidet analyse </a:t>
            </a:r>
            <a:r>
              <a:rPr lang="nb-NO" sz="1500" dirty="0"/>
              <a:t>(fullt rettskildebilde)</a:t>
            </a:r>
          </a:p>
          <a:p>
            <a:r>
              <a:rPr lang="nb-NO" sz="1500" dirty="0"/>
              <a:t>Innebærer typisk å ta for seg dommer, avgjørelser av forvaltningsklager, Sivilombudsmannens  og Lovavdelingens uttalelser, sjekk av relevante direktiver og forordninger (som normalt vil være gjennomført i norsk rett på fullgod måte)</a:t>
            </a:r>
          </a:p>
          <a:p>
            <a:r>
              <a:rPr lang="nb-NO" sz="1500" dirty="0"/>
              <a:t>Normalt vil den utvidede analysen kun gi et </a:t>
            </a:r>
            <a:r>
              <a:rPr lang="nb-NO" sz="1500" i="1" dirty="0"/>
              <a:t>justert</a:t>
            </a:r>
            <a:r>
              <a:rPr lang="nb-NO" sz="1500" dirty="0"/>
              <a:t> bilde ift. resultatet av det begrensede rettskildematerialet</a:t>
            </a:r>
          </a:p>
          <a:p>
            <a:endParaRPr lang="nb-NO" sz="1500" dirty="0"/>
          </a:p>
        </p:txBody>
      </p:sp>
      <p:sp>
        <p:nvSpPr>
          <p:cNvPr id="4" name="Bildeforklaring: linje med uthevingsstrek 3">
            <a:extLst>
              <a:ext uri="{FF2B5EF4-FFF2-40B4-BE49-F238E27FC236}">
                <a16:creationId xmlns:a16="http://schemas.microsoft.com/office/drawing/2014/main" id="{9D2A681F-42D5-4893-8DB6-FA5EBE77B250}"/>
              </a:ext>
            </a:extLst>
          </p:cNvPr>
          <p:cNvSpPr/>
          <p:nvPr/>
        </p:nvSpPr>
        <p:spPr>
          <a:xfrm>
            <a:off x="7078476" y="1276447"/>
            <a:ext cx="2214056" cy="612648"/>
          </a:xfrm>
          <a:prstGeom prst="accentCallout1">
            <a:avLst>
              <a:gd name="adj1" fmla="val 62693"/>
              <a:gd name="adj2" fmla="val -1666"/>
              <a:gd name="adj3" fmla="val 62496"/>
              <a:gd name="adj4" fmla="val -111444"/>
            </a:avLst>
          </a:prstGeom>
          <a:solidFill>
            <a:srgbClr val="C00000"/>
          </a:solid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/>
              <a:t>Nærmere om dette i de to </a:t>
            </a:r>
            <a:r>
              <a:rPr lang="nb-NO" sz="1600"/>
              <a:t>neste forelesningene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2587466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b-NO" sz="3200" dirty="0">
                <a:solidFill>
                  <a:schemeClr val="accent1"/>
                </a:solidFill>
              </a:rPr>
              <a:t>Fra saksorientert til systemorientert fortolkning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73216" y="1943680"/>
            <a:ext cx="9368733" cy="3310639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Tradisjonell fortolkning er </a:t>
            </a:r>
            <a:r>
              <a:rPr lang="nb-NO" sz="2200" i="1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saks</a:t>
            </a:r>
            <a:r>
              <a:rPr lang="nb-NO" sz="2200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orientert</a:t>
            </a:r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; en tar stilling til de fortolknings-spørsmål som hver </a:t>
            </a:r>
            <a:r>
              <a:rPr lang="nb-NO" sz="22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enkeltsak</a:t>
            </a:r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 aktualiserer</a:t>
            </a:r>
          </a:p>
          <a:p>
            <a:pPr eaLnBrk="1" hangingPunct="1">
              <a:defRPr/>
            </a:pPr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Ved utvikling av rettslige beslutningssystemer må en i stedet gjøre en </a:t>
            </a:r>
            <a:r>
              <a:rPr lang="nb-NO" sz="2200" i="1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system</a:t>
            </a:r>
            <a:r>
              <a:rPr lang="nb-NO" sz="2200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orientert</a:t>
            </a:r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 fortolkning </a:t>
            </a:r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 fullstendig fortolking</a:t>
            </a:r>
            <a:endParaRPr lang="nb-NO" sz="2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 eaLnBrk="1" hangingPunct="1">
              <a:defRPr/>
            </a:pP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Kan være vanskelig å kartlegge alle mulige fortolkningsspørsmål knyttet til rettskildene</a:t>
            </a:r>
          </a:p>
          <a:p>
            <a:pPr lvl="2">
              <a:defRPr/>
            </a:pPr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Formelle analysemåter (informasjons- og prosessanalyse mv) er ofte hensiktsmessig for å oversikt</a:t>
            </a:r>
          </a:p>
          <a:p>
            <a:pPr lvl="2" eaLnBrk="1" hangingPunct="1">
              <a:defRPr/>
            </a:pPr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Kan også være aktuelt å bruke mange enkeltsaker (men gir ikke dekkende analyse)</a:t>
            </a:r>
          </a:p>
        </p:txBody>
      </p:sp>
    </p:spTree>
    <p:extLst>
      <p:ext uri="{BB962C8B-B14F-4D97-AF65-F5344CB8AC3E}">
        <p14:creationId xmlns:p14="http://schemas.microsoft.com/office/powerpoint/2010/main" val="3541330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567</Words>
  <Application>Microsoft Office PowerPoint</Application>
  <PresentationFormat>Widescreen</PresentationFormat>
  <Paragraphs>73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Office-tema</vt:lpstr>
      <vt:lpstr>Nærmere om transformering av rettskilder</vt:lpstr>
      <vt:lpstr>PowerPoint-presentasjon</vt:lpstr>
      <vt:lpstr>Fra rettskilde til rettsregel, strukturert i behandlingstrinn (jf. nr 1 i bilde 2)</vt:lpstr>
      <vt:lpstr>Inndeling etter partsgrupper (jf. nr 2 i bilde 2)</vt:lpstr>
      <vt:lpstr>Oversikt over den juridiske fortolkningen</vt:lpstr>
      <vt:lpstr>Fra saksorientert til systemorientert fortolkning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Nærmere om formalisering og transformering av rettskilder</dc:title>
  <dc:creator>dag wiese schartum</dc:creator>
  <cp:lastModifiedBy>dag wiese schartum</cp:lastModifiedBy>
  <cp:revision>13</cp:revision>
  <dcterms:created xsi:type="dcterms:W3CDTF">2021-02-18T11:18:45Z</dcterms:created>
  <dcterms:modified xsi:type="dcterms:W3CDTF">2021-02-18T20:20:40Z</dcterms:modified>
</cp:coreProperties>
</file>