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2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94B60A-394F-45E2-8F32-44B67CB1F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FCC0FD-7351-4385-A5AA-9AB70D4AC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E6ACFC-913A-40CD-8E89-9242CA73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C73EC7-4136-4CEA-ACC1-F5CC79E9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61DA50-BB0C-4637-A229-38BCD66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0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877A9-63B3-4932-A92A-16E61E07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04DBEE8-9A76-4207-8DBF-77177B549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AB7A75-0C8D-4038-9A7E-7D8B4DF8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4238FD-D415-4F57-9C34-476F4FD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5416D0-6AFA-468B-8D64-EC474EE6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4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01BEABE-D678-4779-BBC3-5A717CE4A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B6B377-4952-4C94-AB77-3780FD790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896E2B-3FF4-493B-9C15-DE5FCD25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DDCB62-3456-41E6-ADD7-3188E30E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3723D8-9AE6-4E5F-8A34-589C0FBE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3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EAD30-9965-4BD7-A6EA-9F83C4B3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3248C9-3D9F-4304-976A-B438D707E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033B38-9BB9-452C-85F4-4A3B1228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E85AD7-1FBA-4B7F-8664-BA535FBB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EC568E-DF50-48F8-8B21-3E1DD211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0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883C6F-5094-4387-BECE-6AAD249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203072-07A3-47D9-B65A-B22937B8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F1ACBE-919F-4940-849A-CFFE7D1B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BA6873-C1C1-4B1F-B066-B7F3090D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1EAFF1-B553-488C-8487-6A30C6FD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4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A56FF-5ABF-402C-B492-1735E00C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D906B8-57D2-4DAA-8112-8FFC0F8E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B9AB03-6C8A-40A4-8A84-B26F2CF79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83CF7C-9763-43A8-BDFE-F5879216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0D369E4-F0E5-4C70-BFC6-AC787DD9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E4D46F-8B2B-4163-8FCB-2EC6362B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4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8E098-0D83-44ED-ABF7-7EEFE81C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2A6544-4CBE-4809-97B3-434016095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8C9B3A-1A3B-435F-A5C5-41BB515BE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9485BF-934E-4D9B-888A-E6FB8D267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7DDFCBF-149F-46F4-B95B-9B1DB2F85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AE3A19-F69C-4B68-B763-9407F325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DDE8E07-20F3-4927-9F09-2030DD9C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83A9C2C-2CE4-4F4C-866D-CF0909D0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6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F298F2-7245-492C-B3DE-3B48F179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1F7A952-0B50-4584-9D8C-D8FB87C1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18CA29-6D59-4376-9894-C35F321D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E5D88E-8735-4BBC-AF58-6B8E99B5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7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8917B6-C6BF-4CDC-8798-0A042BC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3051DC-57BA-477E-9989-7D85028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FCFA06-7B57-4883-B1DD-E2D17471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81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707C3B-5703-4265-BD56-6EE2A370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066432-1C93-4775-A232-AFF3BEFE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E5C805-A47A-463A-946F-826EE154A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E9B3B0-DEB2-4A27-BBBB-C9817FE2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1E0614-1D05-47DA-8DA9-621F3A4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5DDE27-8A04-4C18-BA15-A91ED633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83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7C72AC-342B-4A0B-B66A-B0794BCD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04D2B9-9888-4EF9-92BE-663FF7FF7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7C6F5C-27A1-4B3A-B836-B79F960C5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3C2937-9C10-43E6-B244-121C88BC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E62C77-1B28-4864-B836-1EE4119C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B77D98-741C-47C0-9EBF-479136BA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76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3CF2120-17FB-4603-9CB7-955B21A1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766274-F623-4288-AA19-22164B31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EE0F2B-3947-4217-A0EC-448B39D11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D241-BCE3-41A2-8EB5-92B1AE78D85B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2309FE-A4B9-4317-9943-76BA9472A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566070-5599-492B-B93C-DA46A0BD3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37AB-8CCB-4507-B66D-54BBAFA279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9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F2660-C259-415D-A8BE-2494FFF8E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4132"/>
            <a:ext cx="9144000" cy="1020763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70C0"/>
                </a:solidFill>
              </a:rPr>
              <a:t>Informasjonsanalyser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CC4FFBC-D3E1-48CF-9B15-61188E6B6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Dag Wiese Schartum, SERI</a:t>
            </a:r>
          </a:p>
        </p:txBody>
      </p:sp>
    </p:spTree>
    <p:extLst>
      <p:ext uri="{BB962C8B-B14F-4D97-AF65-F5344CB8AC3E}">
        <p14:creationId xmlns:p14="http://schemas.microsoft.com/office/powerpoint/2010/main" val="108123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2678B66-E6BF-45E4-A831-EA85C7E0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11" y="1186556"/>
            <a:ext cx="8772545" cy="44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9EFB6-4E9B-4674-ABE9-09AC58E6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Rettslig kravspesifisering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7CD0C5-B6F2-4D03-B1B7-3D55BB5B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8911"/>
          </a:xfrm>
        </p:spPr>
        <p:txBody>
          <a:bodyPr>
            <a:norm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informasjons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</a:p>
          <a:p>
            <a:pPr marL="0" indent="0">
              <a:buNone/>
            </a:pP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Som regel mest og vanskeligst jus i denne delen av analysen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opplysninger/data er relevante i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hht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. rettskildene?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(jf. hver bestemmelse («vogn i toget»))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ord/termer brukes for å betegne opplysningene?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Hva er det begrepsmessige innholdet av ord/termer som beskriver opplysningene/data? (dvs. hva er riktig rettslig fortolkning?)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Er denne fortolkningen lik fortolkningen av samme/lignende term i en annen lov, og er disse tilknyttede opplysningene/dataene tilgjengelig i maskinlesbar form?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60CB08-DD2F-44D8-907D-0E156207489C}"/>
              </a:ext>
            </a:extLst>
          </p:cNvPr>
          <p:cNvSpPr txBox="1"/>
          <p:nvPr/>
        </p:nvSpPr>
        <p:spPr>
          <a:xfrm rot="16200000">
            <a:off x="-62559" y="4830155"/>
            <a:ext cx="21332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Vil i det følgende særlig</a:t>
            </a:r>
          </a:p>
          <a:p>
            <a:r>
              <a:rPr lang="nb-NO" sz="1600" dirty="0"/>
              <a:t>være opptatt av dette</a:t>
            </a:r>
          </a:p>
        </p:txBody>
      </p:sp>
    </p:spTree>
    <p:extLst>
      <p:ext uri="{BB962C8B-B14F-4D97-AF65-F5344CB8AC3E}">
        <p14:creationId xmlns:p14="http://schemas.microsoft.com/office/powerpoint/2010/main" val="16039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B15359-C574-4D76-91E6-74665DCCA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4834" y="35735"/>
            <a:ext cx="3925666" cy="914400"/>
          </a:xfrm>
        </p:spPr>
        <p:txBody>
          <a:bodyPr/>
          <a:lstStyle/>
          <a:p>
            <a:pPr>
              <a:defRPr/>
            </a:pPr>
            <a:r>
              <a:rPr lang="nb-NO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Begrepsbruk i lover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40BD70-0A68-4AB2-A8A4-B3CA16B61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749" y="899216"/>
            <a:ext cx="11350375" cy="4091883"/>
          </a:xfrm>
        </p:spPr>
        <p:txBody>
          <a:bodyPr>
            <a:normAutofit/>
          </a:bodyPr>
          <a:lstStyle/>
          <a:p>
            <a:endParaRPr lang="nb-NO" altLang="nb-NO" sz="2000" dirty="0"/>
          </a:p>
          <a:p>
            <a:r>
              <a:rPr lang="nb-NO" altLang="nb-NO" sz="2000" dirty="0"/>
              <a:t>Er det mulig å bruke opplysningstyper fra én lov også i andre lover? </a:t>
            </a:r>
            <a:r>
              <a:rPr lang="nb-NO" altLang="nb-NO" sz="2000" i="1" dirty="0"/>
              <a:t>(finn termer med likt begrepsinnhold)</a:t>
            </a:r>
          </a:p>
          <a:p>
            <a:r>
              <a:rPr lang="nb-NO" altLang="nb-NO" sz="2000" dirty="0"/>
              <a:t>Svaret kommer bl.a. an på hvorledes opplysningene er forstått/definerte, dvs. i) hvor likt/ulikt </a:t>
            </a:r>
            <a:r>
              <a:rPr lang="nb-NO" altLang="nb-NO" sz="2000" dirty="0" err="1"/>
              <a:t>begrepsinneholdet</a:t>
            </a:r>
            <a:r>
              <a:rPr lang="nb-NO" altLang="nb-NO" sz="2000" dirty="0"/>
              <a:t> er, og ii) hvor likt det er rettslig akseptabelt å gjøre det </a:t>
            </a:r>
            <a:r>
              <a:rPr lang="nb-NO" altLang="nb-NO" sz="2000" i="1" dirty="0"/>
              <a:t>(jf. rettskildene)</a:t>
            </a:r>
          </a:p>
          <a:p>
            <a:r>
              <a:rPr lang="nb-NO" altLang="nb-NO" sz="2000" dirty="0">
                <a:solidFill>
                  <a:srgbClr val="7030A0"/>
                </a:solidFill>
              </a:rPr>
              <a:t>Utgangspunktet er at ord/termer i lover kan forstås i vanlig språklig betydning</a:t>
            </a:r>
          </a:p>
          <a:p>
            <a:r>
              <a:rPr lang="nb-NO" altLang="nb-NO" sz="2000" dirty="0">
                <a:solidFill>
                  <a:srgbClr val="7030A0"/>
                </a:solidFill>
              </a:rPr>
              <a:t>Bare få termer i lov og forskrift er legaldefinerte</a:t>
            </a:r>
          </a:p>
          <a:p>
            <a:r>
              <a:rPr lang="nb-NO" altLang="nb-NO" sz="2000" dirty="0">
                <a:solidFill>
                  <a:srgbClr val="7030A0"/>
                </a:solidFill>
              </a:rPr>
              <a:t>Derimot er det vanlig at det begrepsinnholdet er fastsatt som</a:t>
            </a:r>
            <a:br>
              <a:rPr lang="nb-NO" altLang="nb-NO" sz="2000" dirty="0">
                <a:solidFill>
                  <a:srgbClr val="7030A0"/>
                </a:solidFill>
              </a:rPr>
            </a:br>
            <a:r>
              <a:rPr lang="nb-NO" altLang="nb-NO" sz="2000" dirty="0">
                <a:solidFill>
                  <a:srgbClr val="7030A0"/>
                </a:solidFill>
              </a:rPr>
              <a:t>egen lovbestemmelse eller er presisert i forarbeider</a:t>
            </a:r>
          </a:p>
          <a:p>
            <a:r>
              <a:rPr lang="nb-NO" altLang="nb-NO" sz="2000" dirty="0"/>
              <a:t>Fravær av definisjoner og presiseringer vil gi en viss frihetsgrad mht.</a:t>
            </a:r>
            <a:br>
              <a:rPr lang="nb-NO" altLang="nb-NO" sz="2000" dirty="0"/>
            </a:br>
            <a:r>
              <a:rPr lang="nb-NO" altLang="nb-NO" sz="2000" dirty="0"/>
              <a:t>begrepsfastsettelsen (jf. formålsbestemmelser og reelle hensyn )</a:t>
            </a:r>
          </a:p>
          <a:p>
            <a:endParaRPr lang="nb-NO" alt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D96E1FD-13F7-44ED-A3BB-A36390AA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64" y="2721385"/>
            <a:ext cx="5363419" cy="338437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DD9DF5B-3CC7-4864-B9F5-94212A402E09}"/>
              </a:ext>
            </a:extLst>
          </p:cNvPr>
          <p:cNvSpPr/>
          <p:nvPr/>
        </p:nvSpPr>
        <p:spPr>
          <a:xfrm>
            <a:off x="6824662" y="5372775"/>
            <a:ext cx="1895425" cy="73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99A0DE8-C374-4913-B608-55C6726CD6F6}"/>
              </a:ext>
            </a:extLst>
          </p:cNvPr>
          <p:cNvSpPr txBox="1"/>
          <p:nvPr/>
        </p:nvSpPr>
        <p:spPr>
          <a:xfrm>
            <a:off x="6205566" y="5378047"/>
            <a:ext cx="33776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«kjæreste som man bor sammen med (uten</a:t>
            </a:r>
          </a:p>
          <a:p>
            <a:r>
              <a:rPr lang="nb-NO" sz="1400" dirty="0"/>
              <a:t>å være gift med)»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D2D3B92-C201-4792-9D29-7D0556DF2492}"/>
              </a:ext>
            </a:extLst>
          </p:cNvPr>
          <p:cNvSpPr/>
          <p:nvPr/>
        </p:nvSpPr>
        <p:spPr>
          <a:xfrm>
            <a:off x="8720087" y="2721385"/>
            <a:ext cx="714425" cy="37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C25CA08-0156-49A9-BE59-EF37AD139F30}"/>
              </a:ext>
            </a:extLst>
          </p:cNvPr>
          <p:cNvSpPr txBox="1"/>
          <p:nvPr/>
        </p:nvSpPr>
        <p:spPr>
          <a:xfrm>
            <a:off x="6202838" y="5854580"/>
            <a:ext cx="337028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«person som man deler hus eller rom med»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4BD6230-1633-46E3-8A59-CF4C9F0D4006}"/>
              </a:ext>
            </a:extLst>
          </p:cNvPr>
          <p:cNvSpPr txBox="1"/>
          <p:nvPr/>
        </p:nvSpPr>
        <p:spPr>
          <a:xfrm>
            <a:off x="8568146" y="2772303"/>
            <a:ext cx="112883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«samboer»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615458B-BFCA-44F0-B012-620DFF08B824}"/>
              </a:ext>
            </a:extLst>
          </p:cNvPr>
          <p:cNvSpPr/>
          <p:nvPr/>
        </p:nvSpPr>
        <p:spPr>
          <a:xfrm>
            <a:off x="9744075" y="5335469"/>
            <a:ext cx="1590675" cy="82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2885F700-4062-40A7-BDA1-10FE72B4A5A6}"/>
              </a:ext>
            </a:extLst>
          </p:cNvPr>
          <p:cNvGrpSpPr/>
          <p:nvPr/>
        </p:nvGrpSpPr>
        <p:grpSpPr>
          <a:xfrm>
            <a:off x="9760284" y="5335469"/>
            <a:ext cx="1400702" cy="933450"/>
            <a:chOff x="2862263" y="4879181"/>
            <a:chExt cx="1295400" cy="93345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CEB4A49-92ED-47DE-8578-5D0382442F7A}"/>
                </a:ext>
              </a:extLst>
            </p:cNvPr>
            <p:cNvSpPr/>
            <p:nvPr/>
          </p:nvSpPr>
          <p:spPr>
            <a:xfrm>
              <a:off x="2862263" y="4879181"/>
              <a:ext cx="1295400" cy="933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03B0AA1C-C5FD-4634-B826-B7E24FA3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302" y="4879181"/>
              <a:ext cx="933450" cy="933450"/>
            </a:xfrm>
            <a:prstGeom prst="rect">
              <a:avLst/>
            </a:prstGeom>
          </p:spPr>
        </p:pic>
      </p:grpSp>
      <p:pic>
        <p:nvPicPr>
          <p:cNvPr id="14" name="Bilde 13">
            <a:extLst>
              <a:ext uri="{FF2B5EF4-FFF2-40B4-BE49-F238E27FC236}">
                <a16:creationId xmlns:a16="http://schemas.microsoft.com/office/drawing/2014/main" id="{2EC9B078-38C5-4121-BD33-227707A9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900" y="5335468"/>
            <a:ext cx="1638041" cy="92467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5D608AC-8391-46D2-80F1-2D9B4923E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" y="4881928"/>
            <a:ext cx="5429058" cy="1515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1">
            <a:extLst>
              <a:ext uri="{FF2B5EF4-FFF2-40B4-BE49-F238E27FC236}">
                <a16:creationId xmlns:a16="http://schemas.microsoft.com/office/drawing/2014/main" id="{E4A97E38-6487-430B-9CAC-FC2178DE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77" y="2281010"/>
            <a:ext cx="4545010" cy="584775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dirty="0">
                <a:latin typeface="Arial" panose="020B0604020202020204" pitchFamily="34" charset="0"/>
              </a:rPr>
              <a:t>Hadde det vært mulig å finne frem til mye større grad av felles definisjoner? (jeg tror JA)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733CEA0-F03B-45BA-B7CB-09035D18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92" y="1404270"/>
            <a:ext cx="5002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 Lover skrives ofte én og én, uten at lovgiver</a:t>
            </a:r>
            <a:br>
              <a:rPr lang="nb-NO" altLang="nb-NO" sz="1800" dirty="0">
                <a:latin typeface="Arial" panose="020B0604020202020204" pitchFamily="34" charset="0"/>
              </a:rPr>
            </a:br>
            <a:r>
              <a:rPr lang="nb-NO" altLang="nb-NO" sz="1800" dirty="0">
                <a:latin typeface="Arial" panose="020B0604020202020204" pitchFamily="34" charset="0"/>
              </a:rPr>
              <a:t>  «har sett seg til siden»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944F1D5-A021-4891-8B90-4CBD5CDC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92418"/>
            <a:ext cx="7129462" cy="10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nb-NO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Nærmere om eksempelet «samboer»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83A55CC7-E34C-486B-8BD8-544C6500369C}"/>
              </a:ext>
            </a:extLst>
          </p:cNvPr>
          <p:cNvGrpSpPr/>
          <p:nvPr/>
        </p:nvGrpSpPr>
        <p:grpSpPr>
          <a:xfrm>
            <a:off x="1209676" y="1107287"/>
            <a:ext cx="10389905" cy="5526876"/>
            <a:chOff x="1209676" y="1107287"/>
            <a:chExt cx="10389905" cy="5526876"/>
          </a:xfrm>
        </p:grpSpPr>
        <p:graphicFrame>
          <p:nvGraphicFramePr>
            <p:cNvPr id="5130" name="Object 8">
              <a:extLst>
                <a:ext uri="{FF2B5EF4-FFF2-40B4-BE49-F238E27FC236}">
                  <a16:creationId xmlns:a16="http://schemas.microsoft.com/office/drawing/2014/main" id="{56BDA31A-1709-4ED1-A89E-DB799073EA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406413"/>
                </p:ext>
              </p:extLst>
            </p:nvPr>
          </p:nvGraphicFramePr>
          <p:xfrm>
            <a:off x="6096000" y="1107287"/>
            <a:ext cx="4548188" cy="5526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kument" r:id="rId2" imgW="4486656" imgH="6286500" progId="Word.Document.8">
                    <p:embed/>
                  </p:oleObj>
                </mc:Choice>
                <mc:Fallback>
                  <p:oleObj name="Dokument" r:id="rId2" imgW="4486656" imgH="6286500" progId="Word.Document.8">
                    <p:embed/>
                    <p:pic>
                      <p:nvPicPr>
                        <p:cNvPr id="5130" name="Object 8">
                          <a:extLst>
                            <a:ext uri="{FF2B5EF4-FFF2-40B4-BE49-F238E27FC236}">
                              <a16:creationId xmlns:a16="http://schemas.microsoft.com/office/drawing/2014/main" id="{56BDA31A-1709-4ED1-A89E-DB799073EA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1107287"/>
                          <a:ext cx="4548188" cy="5526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Rectangle 9">
              <a:extLst>
                <a:ext uri="{FF2B5EF4-FFF2-40B4-BE49-F238E27FC236}">
                  <a16:creationId xmlns:a16="http://schemas.microsoft.com/office/drawing/2014/main" id="{E6F58E60-369E-4A83-A9C0-26CFB6E94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1" y="1322389"/>
              <a:ext cx="3433761" cy="5257800"/>
            </a:xfrm>
            <a:prstGeom prst="rect">
              <a:avLst/>
            </a:prstGeom>
            <a:noFill/>
            <a:ln w="38100" cmpd="dbl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5129" name="Text Box 10">
              <a:extLst>
                <a:ext uri="{FF2B5EF4-FFF2-40B4-BE49-F238E27FC236}">
                  <a16:creationId xmlns:a16="http://schemas.microsoft.com/office/drawing/2014/main" id="{8BA9156C-2B54-4FDA-994D-6EA6CA4B5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676" y="6010277"/>
              <a:ext cx="45450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400" dirty="0">
                  <a:latin typeface="Arial" panose="020B0604020202020204" pitchFamily="34" charset="0"/>
                </a:rPr>
                <a:t>Hentet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fra</a:t>
              </a:r>
              <a:r>
                <a:rPr lang="en-GB" altLang="nb-NO" sz="1400" dirty="0">
                  <a:latin typeface="Arial" panose="020B0604020202020204" pitchFamily="34" charset="0"/>
                </a:rPr>
                <a:t> 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utledningsloven</a:t>
              </a:r>
              <a:r>
                <a:rPr lang="en-GB" altLang="nb-NO" sz="1400" dirty="0">
                  <a:latin typeface="Arial" panose="020B0604020202020204" pitchFamily="34" charset="0"/>
                </a:rPr>
                <a:t>,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statsborgerskapsloven</a:t>
              </a:r>
              <a:r>
                <a:rPr lang="en-GB" altLang="nb-NO" sz="1400" dirty="0">
                  <a:latin typeface="Arial" panose="020B0604020202020204" pitchFamily="34" charset="0"/>
                </a:rPr>
                <a:t>,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folketrygdloven</a:t>
              </a:r>
              <a:r>
                <a:rPr lang="en-GB" altLang="nb-NO" sz="1400" dirty="0">
                  <a:latin typeface="Arial" panose="020B0604020202020204" pitchFamily="34" charset="0"/>
                </a:rPr>
                <a:t>,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og</a:t>
              </a:r>
              <a:r>
                <a:rPr lang="en-GB" altLang="nb-NO" sz="1400" dirty="0">
                  <a:latin typeface="Arial" panose="020B0604020202020204" pitchFamily="34" charset="0"/>
                </a:rPr>
                <a:t>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lov</a:t>
              </a:r>
              <a:r>
                <a:rPr lang="en-GB" altLang="nb-NO" sz="1400" dirty="0">
                  <a:latin typeface="Arial" panose="020B0604020202020204" pitchFamily="34" charset="0"/>
                </a:rPr>
                <a:t> om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individuelle</a:t>
              </a:r>
              <a:r>
                <a:rPr lang="en-GB" altLang="nb-NO" sz="1400" dirty="0">
                  <a:latin typeface="Arial" panose="020B0604020202020204" pitchFamily="34" charset="0"/>
                </a:rPr>
                <a:t> </a:t>
              </a:r>
              <a:r>
                <a:rPr lang="en-GB" altLang="nb-NO" sz="1400" dirty="0" err="1">
                  <a:latin typeface="Arial" panose="020B0604020202020204" pitchFamily="34" charset="0"/>
                </a:rPr>
                <a:t>pensjonsavtaler</a:t>
              </a:r>
              <a:endParaRPr lang="nb-NO" altLang="nb-NO" sz="1800" dirty="0">
                <a:latin typeface="Arial" panose="020B0604020202020204" pitchFamily="34" charset="0"/>
              </a:endParaRPr>
            </a:p>
          </p:txBody>
        </p:sp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22529394-DA9B-4322-B0D9-B410B5342C47}"/>
                </a:ext>
              </a:extLst>
            </p:cNvPr>
            <p:cNvSpPr txBox="1"/>
            <p:nvPr/>
          </p:nvSpPr>
          <p:spPr>
            <a:xfrm>
              <a:off x="9750485" y="2865785"/>
              <a:ext cx="1849096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nb-NO" sz="1600" i="1" dirty="0"/>
                <a:t>Tallene indikerer</a:t>
              </a:r>
            </a:p>
            <a:p>
              <a:r>
                <a:rPr lang="nb-NO" sz="1600" i="1" dirty="0"/>
                <a:t>vilkår i samme lov</a:t>
              </a:r>
            </a:p>
            <a:p>
              <a:r>
                <a:rPr lang="nb-NO" sz="1600" i="1" dirty="0"/>
                <a:t>(lov 1 har fire vilkår)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248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Eksempel på modulbasert begrepsbygging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662" y="1421395"/>
            <a:ext cx="109200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Spørsmålet er om vi da kan forsvare å forstå «samboer» som </a:t>
            </a:r>
            <a:r>
              <a:rPr lang="nb-NO" sz="2000" i="1" dirty="0"/>
              <a:t>en kombinasjon </a:t>
            </a:r>
            <a:r>
              <a:rPr lang="nb-NO" sz="2000" dirty="0"/>
              <a:t>av flere maskinlesbare opplysningstyper?</a:t>
            </a:r>
          </a:p>
          <a:p>
            <a:endParaRPr lang="nb-NO" dirty="0"/>
          </a:p>
          <a:p>
            <a:r>
              <a:rPr lang="nb-NO" dirty="0">
                <a:solidFill>
                  <a:srgbClr val="C00000"/>
                </a:solidFill>
              </a:rPr>
              <a:t>Eksempler på kriterier som trolig kan hentes maskinelt: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Bosatt i Norge (og </a:t>
            </a:r>
            <a:r>
              <a:rPr lang="nb-NO" dirty="0" err="1"/>
              <a:t>folkeregistrert</a:t>
            </a:r>
            <a:r>
              <a:rPr lang="nb-NO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Eldre enn 18 år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felles foreldre eller besteforeldre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Folkeregistrert på samme adresse i </a:t>
            </a:r>
            <a:r>
              <a:rPr lang="nb-NO" i="1" dirty="0"/>
              <a:t>t</a:t>
            </a:r>
            <a:r>
              <a:rPr lang="nb-NO" dirty="0"/>
              <a:t> måneder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Forelderansvar for barn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i fengsel mer enn </a:t>
            </a:r>
            <a:r>
              <a:rPr lang="nb-NO" i="1" dirty="0"/>
              <a:t>t</a:t>
            </a:r>
            <a:r>
              <a:rPr lang="nb-NO" dirty="0"/>
              <a:t> måneder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innlagt på sykehus mer enn </a:t>
            </a:r>
            <a:r>
              <a:rPr lang="nb-NO" i="1" dirty="0"/>
              <a:t>t</a:t>
            </a:r>
            <a:r>
              <a:rPr lang="nb-NO" dirty="0"/>
              <a:t> måneder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utenlandsopphold mer enn </a:t>
            </a:r>
            <a:r>
              <a:rPr lang="nb-NO" i="1" dirty="0"/>
              <a:t>t</a:t>
            </a:r>
            <a:r>
              <a:rPr lang="nb-NO" dirty="0"/>
              <a:t> måneder</a:t>
            </a:r>
          </a:p>
          <a:p>
            <a:r>
              <a:rPr lang="nb-NO" dirty="0">
                <a:solidFill>
                  <a:srgbClr val="C00000"/>
                </a:solidFill>
              </a:rPr>
              <a:t>Eksempler på kriterier som må undersøkes individuelt og som vi kan ønske å unngå dersom det er ønske om høyt automatiseringsnivå: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Har felles hushold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Har til hensikt å fortsatt bo sammen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Stabilt og etablert forhold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B6DCB6E-C76A-4314-B6B3-3120EEF88936}"/>
              </a:ext>
            </a:extLst>
          </p:cNvPr>
          <p:cNvSpPr txBox="1"/>
          <p:nvPr/>
        </p:nvSpPr>
        <p:spPr>
          <a:xfrm>
            <a:off x="909662" y="1021285"/>
            <a:ext cx="5675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Situasjon: Rettskildene sier lite om begrepsinnholdet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3358281-08A9-4FDB-98BC-8345F4BEC709}"/>
              </a:ext>
            </a:extLst>
          </p:cNvPr>
          <p:cNvGrpSpPr/>
          <p:nvPr/>
        </p:nvGrpSpPr>
        <p:grpSpPr>
          <a:xfrm>
            <a:off x="5803833" y="2695821"/>
            <a:ext cx="5813073" cy="2070429"/>
            <a:chOff x="5803833" y="2695821"/>
            <a:chExt cx="5813073" cy="2070429"/>
          </a:xfrm>
        </p:grpSpPr>
        <p:sp>
          <p:nvSpPr>
            <p:cNvPr id="4" name="Høyre klammeparentes 3">
              <a:extLst>
                <a:ext uri="{FF2B5EF4-FFF2-40B4-BE49-F238E27FC236}">
                  <a16:creationId xmlns:a16="http://schemas.microsoft.com/office/drawing/2014/main" id="{148A404B-197F-49DD-B3DC-EB15A06DA6F3}"/>
                </a:ext>
              </a:extLst>
            </p:cNvPr>
            <p:cNvSpPr/>
            <p:nvPr/>
          </p:nvSpPr>
          <p:spPr>
            <a:xfrm>
              <a:off x="5803833" y="2695821"/>
              <a:ext cx="345862" cy="2070429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CE390DF3-CBF6-44A9-80B0-6D166832B1DB}"/>
                </a:ext>
              </a:extLst>
            </p:cNvPr>
            <p:cNvSpPr txBox="1"/>
            <p:nvPr/>
          </p:nvSpPr>
          <p:spPr>
            <a:xfrm>
              <a:off x="6513567" y="3130870"/>
              <a:ext cx="5103339" cy="1477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Her kan vi muligens velge kriterier som kan passe inn i den aktuelle definisjonen av «samboer» </a:t>
              </a:r>
              <a:r>
                <a:rPr lang="nb-NO" i="1" dirty="0"/>
                <a:t>(det er mulig å tenke seg flere kriterier)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I så fall kan innhenting av opplysninger om «samboer» automatiseres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0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88" y="299939"/>
            <a:ext cx="10662419" cy="1083967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alibri Light" panose="020F0302020204030204" pitchFamily="34" charset="0"/>
              </a:rPr>
              <a:t>Enkel anvisning for undersøkelse om felles begrepsbruk er mulig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207" y="1541303"/>
            <a:ext cx="1059180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</a:rPr>
              <a:t>1. Søk i lov- og forskriftsbasen i Lovdata Pro, og/eller i tilgjengelige begrepskataloger, f.eks. https://data.norge.no/, etter ord/termer som muligens kan svare til opplysningstyper det er behov for i det systemet som er under utvikling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2. Gjennomgå aktuelle forekomster nærmere ved å foreta en rettslig analyse av begrepet, ved hjelp av tilgjengelige rettskilder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3. Definisjonselementer og andre presiseringer som kan utledes av rettskildene i trinn 2, bør deretter formuleres og listes opp, jf. bilde 5. Gir samlet oversikt over begrepsinnholdet for de ord/termer som er undersøkt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4. Ved stor grad av likhet i begrepsinnhold: Foreligger opplysninger knyttet til begrepet hos det behandlingsansvarlige forvaltningsorganet i maskinlesbar form?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5. Er svaret i punkt 4 ja: Undersøk om innhenting av aktuelle opplysninger kan skje i samsvar med bestemmelser om taushetsplikt (fvl § 13 flg.), og bestemmelser i personvernforordningen om rettslig grunnlag (Art. 6(1) og 9(2)), formålsbestemthet (Art. 5(1)(b)) og opplysningskvalitet (Art. 5(1)(d))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6. Er svaret i punkt 5 ja: Opplysningene kan  brukes felles (men dette forutsetter at avtale om tekniske og økonomiske forhold mv. kan gå i orden)</a:t>
            </a:r>
          </a:p>
        </p:txBody>
      </p:sp>
    </p:spTree>
    <p:extLst>
      <p:ext uri="{BB962C8B-B14F-4D97-AF65-F5344CB8AC3E}">
        <p14:creationId xmlns:p14="http://schemas.microsoft.com/office/powerpoint/2010/main" val="24428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Dokument</vt:lpstr>
      <vt:lpstr>Informasjonsanalyser</vt:lpstr>
      <vt:lpstr>PowerPoint-presentasjon</vt:lpstr>
      <vt:lpstr>Rettslig kravspesifisering</vt:lpstr>
      <vt:lpstr>Begrepsbruk i lover</vt:lpstr>
      <vt:lpstr>PowerPoint-presentasjon</vt:lpstr>
      <vt:lpstr>Eksempel på modulbasert begrepsbygging</vt:lpstr>
      <vt:lpstr>Enkel anvisning for undersøkelse om felles begrepsbruk er mulig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Informasjonsanalyser</dc:title>
  <dc:creator>dag wiese schartum</dc:creator>
  <cp:lastModifiedBy>dag wiese schartum</cp:lastModifiedBy>
  <cp:revision>35</cp:revision>
  <dcterms:created xsi:type="dcterms:W3CDTF">2021-02-18T11:23:28Z</dcterms:created>
  <dcterms:modified xsi:type="dcterms:W3CDTF">2021-03-04T21:22:50Z</dcterms:modified>
</cp:coreProperties>
</file>