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5" r:id="rId4"/>
    <p:sldId id="264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57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0D6C77-DFD0-49CB-B9EE-BF5A6E3B0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F9058B4-3EDC-409D-91B5-D6D281F0DD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B01B06F-1AC5-44EA-815D-7A4CA0E44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4A7B-AB42-4061-9354-107EDA7F38F5}" type="datetimeFigureOut">
              <a:rPr lang="nb-NO" smtClean="0"/>
              <a:t>10.03.2021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112C24-93B0-4347-9465-A5F09DFEF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E33881B-51D0-4C1C-84B1-A7007C5A5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7311-219C-4B27-8C0D-6952414035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536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97BA9E-BE44-4D8C-982E-9B2CF50FC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B15096D-39D9-4BA1-9AA1-40D3DE0BEC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42FAFBD-717A-40FF-9A3E-B90F0203F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4A7B-AB42-4061-9354-107EDA7F38F5}" type="datetimeFigureOut">
              <a:rPr lang="nb-NO" smtClean="0"/>
              <a:t>10.03.2021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87F539F-6D0B-468A-8039-998F98B69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3A96DCC-E1B2-4BDE-B31C-600EA5A9A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7311-219C-4B27-8C0D-6952414035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761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5F590833-546F-4420-8103-92E697F6A8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755B494-049E-4BA2-BD99-466BEF1277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1065418-7484-495B-BF55-8E86188BD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4A7B-AB42-4061-9354-107EDA7F38F5}" type="datetimeFigureOut">
              <a:rPr lang="nb-NO" smtClean="0"/>
              <a:t>10.03.2021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99D3C60-D021-47DB-BB97-6FF82E4A7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925046D-9C0E-44C6-AA2E-22AAE9A3E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7311-219C-4B27-8C0D-6952414035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108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3CC4BE-BB8A-419D-BAA3-7775745FC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EF48ACF-D9DD-47E3-98A0-0B653E018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1242CB-A473-4AAF-AE4A-5F2B29C98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4A7B-AB42-4061-9354-107EDA7F38F5}" type="datetimeFigureOut">
              <a:rPr lang="nb-NO" smtClean="0"/>
              <a:t>10.03.2021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E275C8A-7F57-4543-98FD-F5498BC03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B02D147-4A0F-4BDA-A8FB-1FE432C08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7311-219C-4B27-8C0D-6952414035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8773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5FD85AB-38AB-4E76-AA68-1E0D385B4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E073CCB-AC61-4E4C-825D-A5A05035E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E9C30F1-408E-45A4-8E1E-E5ADBE185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4A7B-AB42-4061-9354-107EDA7F38F5}" type="datetimeFigureOut">
              <a:rPr lang="nb-NO" smtClean="0"/>
              <a:t>10.03.2021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4D86A27-DDC6-44AB-A539-6E880FFA4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45D1496-52B1-4A9E-B52E-24FDC3E9B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7311-219C-4B27-8C0D-6952414035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884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5DF81F-D9A7-4A19-AD89-D292112D6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4F73B44-D814-47FE-8A9B-F590F1E95A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EB85551-DE25-4900-B9AA-7A7AEC2E9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E2D9142-89DB-4BE0-B2C6-E3461C66D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4A7B-AB42-4061-9354-107EDA7F38F5}" type="datetimeFigureOut">
              <a:rPr lang="nb-NO" smtClean="0"/>
              <a:t>10.03.2021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E71C5BE-0219-41B4-9C5F-0AD6F5F77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D428CD5-E094-41B9-A1AA-135756E25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7311-219C-4B27-8C0D-6952414035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878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9ACB41-7C75-4C4B-88E3-57352E3B6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E9590EA-1347-4FD6-AA7A-9C88D7DE3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CFC78EE-76B3-47DC-A367-3E11721CD0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A1F3E9E-1677-46E5-931A-A876436651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8A574D9-E19E-4229-9F4C-4E4975A461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2A955C6-F09E-475E-88D0-144CB9679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4A7B-AB42-4061-9354-107EDA7F38F5}" type="datetimeFigureOut">
              <a:rPr lang="nb-NO" smtClean="0"/>
              <a:t>10.03.2021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5DD6060-C215-4FBA-8CE8-A0BCFEA9D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8CF3686-3584-4B6F-86DD-42785CC61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7311-219C-4B27-8C0D-6952414035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4596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6160A6-FF28-48F6-9D66-65386CA95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3EF674C-2BCE-4C3D-B6FF-50BD711CD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4A7B-AB42-4061-9354-107EDA7F38F5}" type="datetimeFigureOut">
              <a:rPr lang="nb-NO" smtClean="0"/>
              <a:t>10.03.2021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5F60CE5-9F87-4474-A23E-4FA5F0E2C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AC463FE-EBD1-4114-86B0-3063B7FBC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7311-219C-4B27-8C0D-6952414035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1314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0B4FB4C-9AE0-4BB3-8BDD-F0BAAC768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4A7B-AB42-4061-9354-107EDA7F38F5}" type="datetimeFigureOut">
              <a:rPr lang="nb-NO" smtClean="0"/>
              <a:t>10.03.2021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DC2FECE-44AF-4DC0-A8D4-4B4A14728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9F3305F-F88A-42F3-9B10-67D92E832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7311-219C-4B27-8C0D-6952414035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688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F55554-B918-4DC3-988F-6F90431B8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ABFC641-D7F8-4C8D-86F8-3901874A6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6CC9639-20B1-458C-9F61-2A09A1F75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CDC3092-1303-48A9-8669-558D04DDD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4A7B-AB42-4061-9354-107EDA7F38F5}" type="datetimeFigureOut">
              <a:rPr lang="nb-NO" smtClean="0"/>
              <a:t>10.03.2021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8F70D7E-93C6-4D5E-B015-953CDA83D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5803DD3-CAAC-41B9-B521-408FC6CA6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7311-219C-4B27-8C0D-6952414035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941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5F3D52-635F-4901-B01C-E1DA5B04F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84DE914-35F9-4C25-8FFE-BB4C0F500E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A82EC65-6814-43F1-8D8E-EB0CA985E2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375FB81-A9CB-45C5-BE6D-346D3A6D9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4A7B-AB42-4061-9354-107EDA7F38F5}" type="datetimeFigureOut">
              <a:rPr lang="nb-NO" smtClean="0"/>
              <a:t>10.03.2021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54115AA-5A8C-4D59-B83D-2305F2249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8F1A518-9EF3-484F-B4B2-C8F8FC2C7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7311-219C-4B27-8C0D-6952414035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6919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E88C632-35AC-43C7-A4B1-1EEB7E811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47DE07D-45B0-4579-829D-5F3FFE4DF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F08E9C3-CC6F-4CC4-A7BF-61DF7CFBC6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24A7B-AB42-4061-9354-107EDA7F38F5}" type="datetimeFigureOut">
              <a:rPr lang="nb-NO" smtClean="0"/>
              <a:t>10.03.2021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AD37853-82EC-444C-B514-FB74EF7D0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8FC15A1-C0EE-4642-8D1C-A702BD7529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17311-219C-4B27-8C0D-6952414035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5003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FD8908-8C62-4DF1-B044-6361AB4352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58370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0070C0"/>
                </a:solidFill>
              </a:rPr>
              <a:t>Rettslige systemavgjørelser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76CC361-877B-4B3F-9532-EDB4E7E8FA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1800" dirty="0"/>
              <a:t>Dag Wiese Schartum,</a:t>
            </a:r>
          </a:p>
          <a:p>
            <a:r>
              <a:rPr lang="nb-NO" sz="1800" dirty="0"/>
              <a:t>AFIN</a:t>
            </a:r>
          </a:p>
        </p:txBody>
      </p:sp>
    </p:spTree>
    <p:extLst>
      <p:ext uri="{BB962C8B-B14F-4D97-AF65-F5344CB8AC3E}">
        <p14:creationId xmlns:p14="http://schemas.microsoft.com/office/powerpoint/2010/main" val="3774281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52625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nb-NO" sz="3200" dirty="0">
                <a:solidFill>
                  <a:schemeClr val="accent1"/>
                </a:solidFill>
              </a:rPr>
              <a:t>Fra rettskilde til rettsregel, strukturert i behandlingstrinn </a:t>
            </a:r>
            <a:r>
              <a:rPr lang="nb-NO" sz="1800" dirty="0"/>
              <a:t>(jf. </a:t>
            </a:r>
            <a:r>
              <a:rPr lang="nb-NO" sz="1800" dirty="0" err="1"/>
              <a:t>nr</a:t>
            </a:r>
            <a:r>
              <a:rPr lang="nb-NO" sz="1800" dirty="0"/>
              <a:t> 1 i bilde 2)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93442" y="988796"/>
            <a:ext cx="3579631" cy="50146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nb-NO" sz="1400" b="1" dirty="0">
                <a:latin typeface="Calibri" pitchFamily="34" charset="0"/>
              </a:rPr>
              <a:t>Aktuelle rettskildetyper i utviklingsarbeidet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Lover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Forskrifter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Stortingets plenumsforslag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EUs direktiver og forordninger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Lovforarbeider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Internasjonale traktater og konvensjoner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Rettsavgjørelser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Forvaltningsinterne regler (generelle instrukser og retningslinjer om rettsanvendelse og skjønnsutøvelse)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Forvaltningens presedensavgjørelser (praksis)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Avgjørelser i eksterne klageorganer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Uttalelser fra Sivilombudsmannen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Uttalelser fra Justisdepartementets lovavdeling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Avtaler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Standarder</a:t>
            </a:r>
          </a:p>
          <a:p>
            <a:pPr>
              <a:spcAft>
                <a:spcPts val="1000"/>
              </a:spcAft>
              <a:buFont typeface="Arial" charset="0"/>
              <a:buChar char="•"/>
            </a:pPr>
            <a:r>
              <a:rPr lang="nb-NO" sz="1400" dirty="0">
                <a:latin typeface="Calibri" pitchFamily="34" charset="0"/>
              </a:rPr>
              <a:t>Programkode fra andre relevante beslutningssystemer</a:t>
            </a:r>
          </a:p>
          <a:p>
            <a:pPr>
              <a:spcAft>
                <a:spcPts val="1000"/>
              </a:spcAft>
              <a:buFont typeface="Arial" charset="0"/>
              <a:buChar char="•"/>
            </a:pPr>
            <a:r>
              <a:rPr lang="nb-NO" sz="1400" dirty="0"/>
              <a:t>Rettsoppfatninger i juridisk litteratur</a:t>
            </a:r>
          </a:p>
          <a:p>
            <a:pPr>
              <a:spcAft>
                <a:spcPts val="1000"/>
              </a:spcAft>
              <a:buFont typeface="Arial" charset="0"/>
              <a:buChar char="•"/>
            </a:pPr>
            <a:endParaRPr lang="nb-NO" sz="1400" dirty="0"/>
          </a:p>
        </p:txBody>
      </p: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A35F349F-5C59-405A-8435-D5D4B119192B}"/>
              </a:ext>
            </a:extLst>
          </p:cNvPr>
          <p:cNvGrpSpPr/>
          <p:nvPr/>
        </p:nvGrpSpPr>
        <p:grpSpPr>
          <a:xfrm>
            <a:off x="4239436" y="1424458"/>
            <a:ext cx="4095008" cy="4324158"/>
            <a:chOff x="4737419" y="1428751"/>
            <a:chExt cx="4095008" cy="4324158"/>
          </a:xfrm>
        </p:grpSpPr>
        <p:grpSp>
          <p:nvGrpSpPr>
            <p:cNvPr id="3" name="Gruppe 6"/>
            <p:cNvGrpSpPr>
              <a:grpSpLocks/>
            </p:cNvGrpSpPr>
            <p:nvPr/>
          </p:nvGrpSpPr>
          <p:grpSpPr bwMode="auto">
            <a:xfrm>
              <a:off x="4737419" y="1428751"/>
              <a:ext cx="1765657" cy="4324158"/>
              <a:chOff x="3500430" y="2143116"/>
              <a:chExt cx="1619224" cy="3429024"/>
            </a:xfrm>
          </p:grpSpPr>
          <p:sp>
            <p:nvSpPr>
              <p:cNvPr id="5" name="Høyre klammeparentes 4"/>
              <p:cNvSpPr/>
              <p:nvPr/>
            </p:nvSpPr>
            <p:spPr>
              <a:xfrm>
                <a:off x="3500430" y="2143116"/>
                <a:ext cx="357325" cy="3429024"/>
              </a:xfrm>
              <a:prstGeom prst="rightBrac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" name="TekstSylinder 5"/>
              <p:cNvSpPr txBox="1"/>
              <p:nvPr/>
            </p:nvSpPr>
            <p:spPr>
              <a:xfrm>
                <a:off x="3857755" y="3302184"/>
                <a:ext cx="1261899" cy="85422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nb-NO" sz="1600" dirty="0"/>
                  <a:t>Fortolkninger</a:t>
                </a:r>
              </a:p>
              <a:p>
                <a:pPr>
                  <a:defRPr/>
                </a:pPr>
                <a:r>
                  <a:rPr lang="nb-NO" sz="1600" dirty="0"/>
                  <a:t>i samsvar med</a:t>
                </a:r>
              </a:p>
              <a:p>
                <a:pPr>
                  <a:defRPr/>
                </a:pPr>
                <a:r>
                  <a:rPr lang="nb-NO" sz="1600" dirty="0"/>
                  <a:t>rettskilde-</a:t>
                </a:r>
              </a:p>
              <a:p>
                <a:pPr>
                  <a:defRPr/>
                </a:pPr>
                <a:r>
                  <a:rPr lang="nb-NO" sz="1600" dirty="0"/>
                  <a:t>prinsippene</a:t>
                </a:r>
              </a:p>
            </p:txBody>
          </p:sp>
        </p:grpSp>
        <p:grpSp>
          <p:nvGrpSpPr>
            <p:cNvPr id="4" name="Gruppe 9"/>
            <p:cNvGrpSpPr>
              <a:grpSpLocks/>
            </p:cNvGrpSpPr>
            <p:nvPr/>
          </p:nvGrpSpPr>
          <p:grpSpPr bwMode="auto">
            <a:xfrm>
              <a:off x="6524625" y="3113730"/>
              <a:ext cx="2307802" cy="707886"/>
              <a:chOff x="5214942" y="3542415"/>
              <a:chExt cx="2307002" cy="707430"/>
            </a:xfrm>
          </p:grpSpPr>
          <p:sp>
            <p:nvSpPr>
              <p:cNvPr id="8" name="Pil høyre 7"/>
              <p:cNvSpPr/>
              <p:nvPr/>
            </p:nvSpPr>
            <p:spPr>
              <a:xfrm>
                <a:off x="5214942" y="3643314"/>
                <a:ext cx="499890" cy="285566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/>
              </a:p>
            </p:txBody>
          </p:sp>
          <p:sp>
            <p:nvSpPr>
              <p:cNvPr id="4120" name="TekstSylinder 8"/>
              <p:cNvSpPr txBox="1">
                <a:spLocks noChangeArrowheads="1"/>
              </p:cNvSpPr>
              <p:nvPr/>
            </p:nvSpPr>
            <p:spPr bwMode="auto">
              <a:xfrm>
                <a:off x="5714832" y="3542415"/>
                <a:ext cx="1807112" cy="7074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2400" b="1" dirty="0">
                    <a:solidFill>
                      <a:srgbClr val="C00000"/>
                    </a:solidFill>
                  </a:rPr>
                  <a:t>Rettsregler</a:t>
                </a:r>
              </a:p>
              <a:p>
                <a:r>
                  <a:rPr lang="nb-NO" sz="1600" dirty="0">
                    <a:solidFill>
                      <a:srgbClr val="C00000"/>
                    </a:solidFill>
                  </a:rPr>
                  <a:t>(</a:t>
                </a:r>
                <a:r>
                  <a:rPr lang="nb-NO" sz="1600" dirty="0" err="1">
                    <a:solidFill>
                      <a:srgbClr val="C00000"/>
                    </a:solidFill>
                  </a:rPr>
                  <a:t>tolkningsresulater</a:t>
                </a:r>
                <a:r>
                  <a:rPr lang="nb-NO" sz="1600" dirty="0">
                    <a:solidFill>
                      <a:srgbClr val="C00000"/>
                    </a:solidFill>
                  </a:rPr>
                  <a:t>)</a:t>
                </a:r>
              </a:p>
            </p:txBody>
          </p:sp>
        </p:grpSp>
      </p:grp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B47DEB04-6F5C-4286-B20E-E44FAC19D2E4}"/>
              </a:ext>
            </a:extLst>
          </p:cNvPr>
          <p:cNvSpPr txBox="1"/>
          <p:nvPr/>
        </p:nvSpPr>
        <p:spPr>
          <a:xfrm>
            <a:off x="8580312" y="3773515"/>
            <a:ext cx="3367973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b="1" dirty="0"/>
              <a:t>Rettsreglene</a:t>
            </a:r>
            <a:r>
              <a:rPr lang="nb-NO" sz="1600" dirty="0"/>
              <a:t> omfatter alt fra de</a:t>
            </a:r>
            <a:br>
              <a:rPr lang="nb-NO" sz="1600" dirty="0"/>
            </a:br>
            <a:r>
              <a:rPr lang="nb-NO" sz="1600" dirty="0"/>
              <a:t>åpenbare (liten/ingen tolknings-</a:t>
            </a:r>
          </a:p>
          <a:p>
            <a:r>
              <a:rPr lang="nb-NO" sz="1600" dirty="0"/>
              <a:t>      tvil) til de tvilsomme tolknings-</a:t>
            </a:r>
            <a:br>
              <a:rPr lang="nb-NO" sz="1600" dirty="0"/>
            </a:br>
            <a:r>
              <a:rPr lang="nb-NO" sz="1600" dirty="0"/>
              <a:t>      resultatene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b="1" dirty="0"/>
              <a:t>RSA</a:t>
            </a:r>
            <a:r>
              <a:rPr lang="nb-NO" sz="1600" dirty="0"/>
              <a:t> betegner tolkningsresultater</a:t>
            </a:r>
            <a:br>
              <a:rPr lang="nb-NO" sz="1600" dirty="0"/>
            </a:br>
            <a:r>
              <a:rPr lang="nb-NO" sz="1600" dirty="0"/>
              <a:t>som er tvilsomme eller særlig</a:t>
            </a:r>
            <a:br>
              <a:rPr lang="nb-NO" sz="1600" dirty="0"/>
            </a:br>
            <a:r>
              <a:rPr lang="nb-NO" sz="1600" dirty="0"/>
              <a:t>viktige på andre måter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b="1" dirty="0"/>
              <a:t>RSA</a:t>
            </a:r>
            <a:r>
              <a:rPr lang="nb-NO" sz="1600" dirty="0"/>
              <a:t> må gis særlig oppmerksom-</a:t>
            </a:r>
            <a:br>
              <a:rPr lang="nb-NO" sz="1600" dirty="0"/>
            </a:br>
            <a:r>
              <a:rPr lang="nb-NO" sz="1600" dirty="0"/>
              <a:t>het og er særlig viktig å dokument-</a:t>
            </a:r>
            <a:br>
              <a:rPr lang="nb-NO" sz="1600" dirty="0"/>
            </a:br>
            <a:r>
              <a:rPr lang="nb-NO" sz="1600" dirty="0" err="1"/>
              <a:t>ere</a:t>
            </a:r>
            <a:r>
              <a:rPr lang="nb-NO" sz="1600" dirty="0"/>
              <a:t>, jf. neste forelesning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AE9713C5-7774-4845-93B9-00DEA961336A}"/>
              </a:ext>
            </a:extLst>
          </p:cNvPr>
          <p:cNvSpPr txBox="1"/>
          <p:nvPr/>
        </p:nvSpPr>
        <p:spPr>
          <a:xfrm rot="10800000">
            <a:off x="5231390" y="4031646"/>
            <a:ext cx="461665" cy="15772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eaVert" wrap="none" rtlCol="0">
            <a:spAutoFit/>
          </a:bodyPr>
          <a:lstStyle/>
          <a:p>
            <a:r>
              <a:rPr lang="nb-NO" dirty="0"/>
              <a:t>Prosessanalyser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C12D59B2-2EA8-43AE-AFDA-9FBAF33DB9ED}"/>
              </a:ext>
            </a:extLst>
          </p:cNvPr>
          <p:cNvSpPr txBox="1"/>
          <p:nvPr/>
        </p:nvSpPr>
        <p:spPr>
          <a:xfrm rot="10800000">
            <a:off x="4664605" y="4031646"/>
            <a:ext cx="461665" cy="20941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eaVert" wrap="none" rtlCol="0">
            <a:spAutoFit/>
          </a:bodyPr>
          <a:lstStyle/>
          <a:p>
            <a:r>
              <a:rPr lang="nb-NO" dirty="0"/>
              <a:t>Informasjonsanalyser</a:t>
            </a:r>
          </a:p>
        </p:txBody>
      </p:sp>
      <p:sp>
        <p:nvSpPr>
          <p:cNvPr id="20" name="Likebent trekant 19">
            <a:extLst>
              <a:ext uri="{FF2B5EF4-FFF2-40B4-BE49-F238E27FC236}">
                <a16:creationId xmlns:a16="http://schemas.microsoft.com/office/drawing/2014/main" id="{D150B8C7-5875-48AE-9123-53EE5B8662C0}"/>
              </a:ext>
            </a:extLst>
          </p:cNvPr>
          <p:cNvSpPr/>
          <p:nvPr/>
        </p:nvSpPr>
        <p:spPr>
          <a:xfrm>
            <a:off x="4664604" y="3926814"/>
            <a:ext cx="461666" cy="104832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Likebent trekant 29">
            <a:extLst>
              <a:ext uri="{FF2B5EF4-FFF2-40B4-BE49-F238E27FC236}">
                <a16:creationId xmlns:a16="http://schemas.microsoft.com/office/drawing/2014/main" id="{FFD875F4-ECF0-410B-BCC9-D4D774D62D86}"/>
              </a:ext>
            </a:extLst>
          </p:cNvPr>
          <p:cNvSpPr/>
          <p:nvPr/>
        </p:nvSpPr>
        <p:spPr>
          <a:xfrm>
            <a:off x="5219381" y="3926814"/>
            <a:ext cx="461666" cy="104832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22" name="Gruppe 21">
            <a:extLst>
              <a:ext uri="{FF2B5EF4-FFF2-40B4-BE49-F238E27FC236}">
                <a16:creationId xmlns:a16="http://schemas.microsoft.com/office/drawing/2014/main" id="{BB1B94B7-AAC0-4DBC-B785-4EAFFF2E4929}"/>
              </a:ext>
            </a:extLst>
          </p:cNvPr>
          <p:cNvGrpSpPr/>
          <p:nvPr/>
        </p:nvGrpSpPr>
        <p:grpSpPr>
          <a:xfrm>
            <a:off x="8106225" y="3081110"/>
            <a:ext cx="3533266" cy="580125"/>
            <a:chOff x="8106225" y="3081110"/>
            <a:chExt cx="3533266" cy="580125"/>
          </a:xfrm>
        </p:grpSpPr>
        <p:sp>
          <p:nvSpPr>
            <p:cNvPr id="31" name="Pil høyre 7">
              <a:extLst>
                <a:ext uri="{FF2B5EF4-FFF2-40B4-BE49-F238E27FC236}">
                  <a16:creationId xmlns:a16="http://schemas.microsoft.com/office/drawing/2014/main" id="{E063A869-89C0-4371-A840-D4F982FC1A90}"/>
                </a:ext>
              </a:extLst>
            </p:cNvPr>
            <p:cNvSpPr/>
            <p:nvPr/>
          </p:nvSpPr>
          <p:spPr bwMode="auto">
            <a:xfrm>
              <a:off x="8106225" y="3399105"/>
              <a:ext cx="500063" cy="13822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/>
            </a:p>
          </p:txBody>
        </p:sp>
        <p:sp>
          <p:nvSpPr>
            <p:cNvPr id="32" name="Pil høyre 7">
              <a:extLst>
                <a:ext uri="{FF2B5EF4-FFF2-40B4-BE49-F238E27FC236}">
                  <a16:creationId xmlns:a16="http://schemas.microsoft.com/office/drawing/2014/main" id="{E9E101E1-0853-4865-B8B9-AA4A9E5641E6}"/>
                </a:ext>
              </a:extLst>
            </p:cNvPr>
            <p:cNvSpPr/>
            <p:nvPr/>
          </p:nvSpPr>
          <p:spPr bwMode="auto">
            <a:xfrm>
              <a:off x="8106225" y="3210401"/>
              <a:ext cx="500063" cy="13822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/>
            </a:p>
          </p:txBody>
        </p: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7B4E2C21-961B-4F21-BEB5-F90DFC8EAED6}"/>
                </a:ext>
              </a:extLst>
            </p:cNvPr>
            <p:cNvSpPr txBox="1"/>
            <p:nvPr/>
          </p:nvSpPr>
          <p:spPr>
            <a:xfrm>
              <a:off x="8606288" y="3322681"/>
              <a:ext cx="30013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600" b="1" dirty="0"/>
                <a:t>Rettslige systemavgjørelser (RSA)</a:t>
              </a:r>
            </a:p>
          </p:txBody>
        </p:sp>
        <p:sp>
          <p:nvSpPr>
            <p:cNvPr id="34" name="TekstSylinder 33">
              <a:extLst>
                <a:ext uri="{FF2B5EF4-FFF2-40B4-BE49-F238E27FC236}">
                  <a16:creationId xmlns:a16="http://schemas.microsoft.com/office/drawing/2014/main" id="{7C98838A-86A6-4335-A5A5-FEEC6AA7D826}"/>
                </a:ext>
              </a:extLst>
            </p:cNvPr>
            <p:cNvSpPr txBox="1"/>
            <p:nvPr/>
          </p:nvSpPr>
          <p:spPr>
            <a:xfrm>
              <a:off x="8610649" y="3081110"/>
              <a:ext cx="30288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600" dirty="0">
                  <a:solidFill>
                    <a:schemeClr val="bg2">
                      <a:lumMod val="50000"/>
                    </a:schemeClr>
                  </a:solidFill>
                </a:rPr>
                <a:t>Andre, trivielle tolkningsresultater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343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ABC2900-8F4C-48E9-B035-3E988EA1A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Rettslige systemavgjørelser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BE0722E-A002-4673-B6D7-D913AF573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087" y="1987640"/>
            <a:ext cx="9749307" cy="3550275"/>
          </a:xfrm>
        </p:spPr>
        <p:txBody>
          <a:bodyPr>
            <a:normAutofit/>
          </a:bodyPr>
          <a:lstStyle/>
          <a:p>
            <a:pPr lvl="0"/>
            <a:r>
              <a:rPr lang="nb-NO" sz="26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Rettslige systemavgjørelser </a:t>
            </a:r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betegner en egen type rettslig avgjørelser, som særlig gjelder: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Hvordan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tolkningstvil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skal løses i systemet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Hvordan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skjønn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skal håndteres i systemet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På hvilken måte eksisterende rettsregler på området må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suppleres</a:t>
            </a:r>
          </a:p>
          <a:p>
            <a:pPr marL="0" indent="0">
              <a:buNone/>
            </a:pPr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Når rettslige systemavgjørelser (RSA) er avgjørende for hvordan enkeltsaker blir behandlet (og ikke bare er veiledende avgjørelser som kan fravikes), må RSA sies å representere </a:t>
            </a:r>
            <a:r>
              <a:rPr lang="nb-NO" sz="2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myndighetsutøvelse</a:t>
            </a:r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, lignende tradisjonelle avgjørelsestyper (jf. neste bilde)</a:t>
            </a:r>
          </a:p>
          <a:p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14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C97B2F-8902-43DE-A436-77AF1DBAD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Forholdet mellom rettslige systemavgjørelser og tradisjonelle avgjørelsestyper</a:t>
            </a:r>
          </a:p>
        </p:txBody>
      </p:sp>
      <p:pic>
        <p:nvPicPr>
          <p:cNvPr id="18" name="Bilde 17">
            <a:extLst>
              <a:ext uri="{FF2B5EF4-FFF2-40B4-BE49-F238E27FC236}">
                <a16:creationId xmlns:a16="http://schemas.microsoft.com/office/drawing/2014/main" id="{7DBD7870-2EEE-482D-992B-8C2D56E08E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732" y="2551583"/>
            <a:ext cx="5105425" cy="2912372"/>
          </a:xfrm>
          <a:prstGeom prst="rect">
            <a:avLst/>
          </a:prstGeom>
        </p:spPr>
      </p:pic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91EDB47-86EC-46EC-AC87-93D1980E2E42}"/>
              </a:ext>
            </a:extLst>
          </p:cNvPr>
          <p:cNvSpPr txBox="1"/>
          <p:nvPr/>
        </p:nvSpPr>
        <p:spPr>
          <a:xfrm>
            <a:off x="3886739" y="3513164"/>
            <a:ext cx="622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RSA</a:t>
            </a:r>
            <a:r>
              <a:rPr lang="nb-NO" baseline="-16000" dirty="0"/>
              <a:t>2</a:t>
            </a:r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E4F2F247-0B19-407A-A96D-35B134E35C65}"/>
              </a:ext>
            </a:extLst>
          </p:cNvPr>
          <p:cNvSpPr txBox="1"/>
          <p:nvPr/>
        </p:nvSpPr>
        <p:spPr>
          <a:xfrm>
            <a:off x="3013155" y="4977063"/>
            <a:ext cx="622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RSA</a:t>
            </a:r>
            <a:r>
              <a:rPr lang="nb-NO" baseline="-16000" dirty="0"/>
              <a:t>1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FEF91F8F-576F-4428-A2A7-62FEAD9F8C7D}"/>
              </a:ext>
            </a:extLst>
          </p:cNvPr>
          <p:cNvSpPr txBox="1"/>
          <p:nvPr/>
        </p:nvSpPr>
        <p:spPr>
          <a:xfrm>
            <a:off x="4891291" y="4977063"/>
            <a:ext cx="622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RSA</a:t>
            </a:r>
            <a:r>
              <a:rPr lang="nb-NO" baseline="-16000" dirty="0"/>
              <a:t>3</a:t>
            </a:r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FCE00C0B-FA56-454D-A9F9-CFAE60969A70}"/>
              </a:ext>
            </a:extLst>
          </p:cNvPr>
          <p:cNvGrpSpPr/>
          <p:nvPr/>
        </p:nvGrpSpPr>
        <p:grpSpPr>
          <a:xfrm>
            <a:off x="4179091" y="2054999"/>
            <a:ext cx="6668869" cy="4088807"/>
            <a:chOff x="5186324" y="1920392"/>
            <a:chExt cx="6668869" cy="4088807"/>
          </a:xfrm>
        </p:grpSpPr>
        <p:sp>
          <p:nvSpPr>
            <p:cNvPr id="3" name="Rektangel: avrundede hjørner 2">
              <a:extLst>
                <a:ext uri="{FF2B5EF4-FFF2-40B4-BE49-F238E27FC236}">
                  <a16:creationId xmlns:a16="http://schemas.microsoft.com/office/drawing/2014/main" id="{5BF73A40-4395-4597-AD5F-C8E19B84A3D1}"/>
                </a:ext>
              </a:extLst>
            </p:cNvPr>
            <p:cNvSpPr/>
            <p:nvPr/>
          </p:nvSpPr>
          <p:spPr>
            <a:xfrm rot="19793413">
              <a:off x="5186324" y="1920392"/>
              <a:ext cx="1941081" cy="4088807"/>
            </a:xfrm>
            <a:prstGeom prst="round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162FD308-CCF7-4781-8FD4-6CDCE89A4510}"/>
                </a:ext>
              </a:extLst>
            </p:cNvPr>
            <p:cNvSpPr txBox="1"/>
            <p:nvPr/>
          </p:nvSpPr>
          <p:spPr>
            <a:xfrm>
              <a:off x="8124844" y="2303501"/>
              <a:ext cx="3730349" cy="313932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nb-NO" dirty="0"/>
                <a:t>RSA</a:t>
              </a:r>
              <a:r>
                <a:rPr lang="nb-NO" baseline="-16000" dirty="0"/>
                <a:t>2 </a:t>
              </a:r>
              <a:r>
                <a:rPr kumimoji="0" lang="nb-NO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og  </a:t>
              </a:r>
              <a:r>
                <a:rPr lang="nb-NO" dirty="0"/>
                <a:t>RSA</a:t>
              </a:r>
              <a:r>
                <a:rPr lang="nb-NO" baseline="-16000" dirty="0"/>
                <a:t>3 </a:t>
              </a:r>
              <a:r>
                <a:rPr kumimoji="0" lang="nb-NO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ligner hhv forskrift og enkeltvedtak, må derfor ses på som myndighetsutøvelse og er av spesielt</a:t>
              </a:r>
              <a:br>
                <a:rPr kumimoji="0" lang="nb-NO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lang="nb-NO" dirty="0">
                  <a:solidFill>
                    <a:prstClr val="black"/>
                  </a:solidFill>
                  <a:latin typeface="Calibri" panose="020F0502020204030204"/>
                </a:rPr>
                <a:t>stor rettslig betydning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nb-NO" dirty="0">
                  <a:solidFill>
                    <a:prstClr val="black"/>
                  </a:solidFill>
                  <a:latin typeface="Calibri" panose="020F0502020204030204"/>
                </a:rPr>
                <a:t>Det er sjelden av RSA er av typen instruks (men kan ikke utelukkes)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nb-NO" dirty="0">
                  <a:solidFill>
                    <a:prstClr val="black"/>
                  </a:solidFill>
                  <a:latin typeface="Calibri" panose="020F0502020204030204"/>
                </a:rPr>
                <a:t>I motsetning til hva som er tilfellet</a:t>
              </a:r>
              <a:br>
                <a:rPr lang="nb-NO" dirty="0">
                  <a:solidFill>
                    <a:prstClr val="black"/>
                  </a:solidFill>
                  <a:latin typeface="Calibri" panose="020F0502020204030204"/>
                </a:rPr>
              </a:br>
              <a:r>
                <a:rPr lang="nb-NO" dirty="0">
                  <a:solidFill>
                    <a:prstClr val="black"/>
                  </a:solidFill>
                  <a:latin typeface="Calibri" panose="020F0502020204030204"/>
                </a:rPr>
                <a:t>for forskrifter og enkeltvedtak, </a:t>
              </a:r>
              <a:br>
                <a:rPr lang="nb-NO" dirty="0">
                  <a:solidFill>
                    <a:prstClr val="black"/>
                  </a:solidFill>
                  <a:latin typeface="Calibri" panose="020F0502020204030204"/>
                </a:rPr>
              </a:br>
              <a:r>
                <a:rPr lang="nb-NO" dirty="0">
                  <a:solidFill>
                    <a:prstClr val="black"/>
                  </a:solidFill>
                  <a:latin typeface="Calibri" panose="020F0502020204030204"/>
                </a:rPr>
                <a:t>gjelder det ingen saksbehandlings-</a:t>
              </a:r>
              <a:br>
                <a:rPr lang="nb-NO" dirty="0">
                  <a:solidFill>
                    <a:prstClr val="black"/>
                  </a:solidFill>
                  <a:latin typeface="Calibri" panose="020F0502020204030204"/>
                </a:rPr>
              </a:br>
              <a:r>
                <a:rPr lang="nb-NO" dirty="0">
                  <a:solidFill>
                    <a:prstClr val="black"/>
                  </a:solidFill>
                  <a:latin typeface="Calibri" panose="020F0502020204030204"/>
                </a:rPr>
                <a:t>regler for RSA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553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Office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Office-tema</vt:lpstr>
      <vt:lpstr>Rettslige systemavgjørelser</vt:lpstr>
      <vt:lpstr>Fra rettskilde til rettsregel, strukturert i behandlingstrinn (jf. nr 1 i bilde 2)</vt:lpstr>
      <vt:lpstr>Rettslige systemavgjørelser</vt:lpstr>
      <vt:lpstr>Forholdet mellom rettslige systemavgjørelser og tradisjonelle avgjørelsestyper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Rettslige systemavgjørelser og gjennomsiktighet</dc:title>
  <dc:creator>dag wiese schartum</dc:creator>
  <cp:lastModifiedBy>dag wiese schartum</cp:lastModifiedBy>
  <cp:revision>10</cp:revision>
  <dcterms:created xsi:type="dcterms:W3CDTF">2021-01-17T16:25:50Z</dcterms:created>
  <dcterms:modified xsi:type="dcterms:W3CDTF">2021-03-11T19:56:12Z</dcterms:modified>
</cp:coreProperties>
</file>