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3" r:id="rId3"/>
    <p:sldId id="278" r:id="rId4"/>
    <p:sldId id="277" r:id="rId5"/>
    <p:sldId id="276" r:id="rId6"/>
    <p:sldId id="274" r:id="rId7"/>
    <p:sldId id="279" r:id="rId8"/>
    <p:sldId id="268" r:id="rId9"/>
    <p:sldId id="281" r:id="rId10"/>
    <p:sldId id="280" r:id="rId11"/>
    <p:sldId id="282" r:id="rId12"/>
    <p:sldId id="273" r:id="rId13"/>
  </p:sldIdLst>
  <p:sldSz cx="9144000" cy="6858000" type="screen4x3"/>
  <p:notesSz cx="6797675" cy="992663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9900CC"/>
    <a:srgbClr val="00CC00"/>
    <a:srgbClr val="00CC99"/>
    <a:srgbClr val="66FF33"/>
    <a:srgbClr val="339933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94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3C5455D9-8C17-4C44-9E3E-6A93C923BE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FBF6D91-8759-48AB-AEDF-B8D2660D19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CCEFAF6-7A97-4917-9B7A-682E280B689A}" type="datetimeFigureOut">
              <a:rPr lang="nb-NO"/>
              <a:pPr>
                <a:defRPr/>
              </a:pPr>
              <a:t>10.03.2021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2341268-0B48-4651-92FE-9C3F240B77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0CD3D7A-DD09-421A-A56A-5BD15D71BB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EC5C14B-456D-45C2-A99A-3B9D152805A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24CAA5D7-8787-475B-8B91-6F750D14D9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029FB13-64D8-445A-B23C-7DB60198838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9D11B74-B0C1-4535-B041-52091FC43812}" type="datetimeFigureOut">
              <a:rPr lang="en-GB"/>
              <a:pPr>
                <a:defRPr/>
              </a:pPr>
              <a:t>10/03/2021</a:t>
            </a:fld>
            <a:endParaRPr lang="en-GB"/>
          </a:p>
        </p:txBody>
      </p:sp>
      <p:sp>
        <p:nvSpPr>
          <p:cNvPr id="4" name="Plassholder for lysbilde 3">
            <a:extLst>
              <a:ext uri="{FF2B5EF4-FFF2-40B4-BE49-F238E27FC236}">
                <a16:creationId xmlns:a16="http://schemas.microsoft.com/office/drawing/2014/main" id="{249ECA4F-286C-411D-BCF4-43A7DC6CCE6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Plassholder for notater 4">
            <a:extLst>
              <a:ext uri="{FF2B5EF4-FFF2-40B4-BE49-F238E27FC236}">
                <a16:creationId xmlns:a16="http://schemas.microsoft.com/office/drawing/2014/main" id="{41FAE740-96F8-4AF7-BBC5-7193E557DD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  <a:endParaRPr lang="en-GB" noProof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137847E-591C-4C70-A3F9-55509D5E39C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0D2B0E1-1D26-4E26-BE10-6878176881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189B2A7-FC9C-45A0-8492-F4153C6EA1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22D0CEA-87F3-40E2-B378-F53AC8BD7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3DD9F32-4A8E-45BE-B3A6-B42C74D58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940D1E4-6D15-4B17-A80C-7B69248DD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9AF3E-A7B3-4ACC-92CF-3D16FC89CCB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117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2062059-C5A4-406D-99C6-56142C9F1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35DAA87-3260-422B-B192-B89C91547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241269-A7AE-487A-8AC5-BE11614A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2C20C-50DA-4B68-A26C-787CE32A660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332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15FD23-8B57-4FDA-8D05-D40CB054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36E882-3332-4BEB-9C78-DBC568B99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5DA513E-B808-42A2-8266-3F5D96A30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81912-F786-4856-8202-BA99E6E8A2C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177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9D64573-C4F4-4140-AD98-59654B41E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23395C0-F58D-4328-8A75-E15E39930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1E59E7E-028C-46DA-82A6-984966B07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E3568-C6BF-442D-B1B0-4D4E7C4AB08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491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C130E4E-E604-4185-BDEE-99ED584A5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5E9B499-D345-4298-883D-54D9EAFB1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59CB45-C2B2-498A-9F12-1044F02C8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42AE-A41B-44CB-A829-C3D674659DF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139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>
            <a:extLst>
              <a:ext uri="{FF2B5EF4-FFF2-40B4-BE49-F238E27FC236}">
                <a16:creationId xmlns:a16="http://schemas.microsoft.com/office/drawing/2014/main" id="{04DA800D-3EC7-4233-A345-FE13925B7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bunntekst 4">
            <a:extLst>
              <a:ext uri="{FF2B5EF4-FFF2-40B4-BE49-F238E27FC236}">
                <a16:creationId xmlns:a16="http://schemas.microsoft.com/office/drawing/2014/main" id="{5C70B724-C472-48FA-B680-48756CF10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>
            <a:extLst>
              <a:ext uri="{FF2B5EF4-FFF2-40B4-BE49-F238E27FC236}">
                <a16:creationId xmlns:a16="http://schemas.microsoft.com/office/drawing/2014/main" id="{BCAF06C3-CE5F-43E4-BF8F-607B6B02C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78C4A-9F6E-4200-B2F0-A680B6C406E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466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>
            <a:extLst>
              <a:ext uri="{FF2B5EF4-FFF2-40B4-BE49-F238E27FC236}">
                <a16:creationId xmlns:a16="http://schemas.microsoft.com/office/drawing/2014/main" id="{D39BECFC-8B9D-414D-8C58-67910A305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Plassholder for bunntekst 4">
            <a:extLst>
              <a:ext uri="{FF2B5EF4-FFF2-40B4-BE49-F238E27FC236}">
                <a16:creationId xmlns:a16="http://schemas.microsoft.com/office/drawing/2014/main" id="{5D6A325E-85C5-4866-815E-3C4BD3532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>
            <a:extLst>
              <a:ext uri="{FF2B5EF4-FFF2-40B4-BE49-F238E27FC236}">
                <a16:creationId xmlns:a16="http://schemas.microsoft.com/office/drawing/2014/main" id="{9ACACFA8-EDAA-4E53-97A2-870525508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D0EE8-4350-4AA0-ACD9-85096F8AB69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210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>
            <a:extLst>
              <a:ext uri="{FF2B5EF4-FFF2-40B4-BE49-F238E27FC236}">
                <a16:creationId xmlns:a16="http://schemas.microsoft.com/office/drawing/2014/main" id="{77FEF629-B707-42C3-8EBF-91939DFFA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bunntekst 4">
            <a:extLst>
              <a:ext uri="{FF2B5EF4-FFF2-40B4-BE49-F238E27FC236}">
                <a16:creationId xmlns:a16="http://schemas.microsoft.com/office/drawing/2014/main" id="{FAC6314C-C04D-4CE3-BC39-E1B085EA2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>
            <a:extLst>
              <a:ext uri="{FF2B5EF4-FFF2-40B4-BE49-F238E27FC236}">
                <a16:creationId xmlns:a16="http://schemas.microsoft.com/office/drawing/2014/main" id="{7D7C0C9E-EFEC-4660-B0D7-CAD395579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9FCF5-A8C7-46D6-B12B-D8E80EB336B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272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>
            <a:extLst>
              <a:ext uri="{FF2B5EF4-FFF2-40B4-BE49-F238E27FC236}">
                <a16:creationId xmlns:a16="http://schemas.microsoft.com/office/drawing/2014/main" id="{EFD093BD-CF90-4BB5-93D9-93FCB07F3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bunntekst 4">
            <a:extLst>
              <a:ext uri="{FF2B5EF4-FFF2-40B4-BE49-F238E27FC236}">
                <a16:creationId xmlns:a16="http://schemas.microsoft.com/office/drawing/2014/main" id="{893E0B67-6C00-4662-B359-2C677533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>
            <a:extLst>
              <a:ext uri="{FF2B5EF4-FFF2-40B4-BE49-F238E27FC236}">
                <a16:creationId xmlns:a16="http://schemas.microsoft.com/office/drawing/2014/main" id="{F38A77FC-28DF-4847-B388-2982E4776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7EE64-C3DD-4D35-BA97-7527944FF67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94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>
            <a:extLst>
              <a:ext uri="{FF2B5EF4-FFF2-40B4-BE49-F238E27FC236}">
                <a16:creationId xmlns:a16="http://schemas.microsoft.com/office/drawing/2014/main" id="{3372F246-53B7-4295-9A90-CF5CB8DF9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bunntekst 4">
            <a:extLst>
              <a:ext uri="{FF2B5EF4-FFF2-40B4-BE49-F238E27FC236}">
                <a16:creationId xmlns:a16="http://schemas.microsoft.com/office/drawing/2014/main" id="{1B026680-7474-4A47-A3FC-D19551941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>
            <a:extLst>
              <a:ext uri="{FF2B5EF4-FFF2-40B4-BE49-F238E27FC236}">
                <a16:creationId xmlns:a16="http://schemas.microsoft.com/office/drawing/2014/main" id="{7419E71B-E151-45A1-9EFA-54D0D6BDA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1138D-A11B-4176-ABD9-59FA791DD85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643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>
            <a:extLst>
              <a:ext uri="{FF2B5EF4-FFF2-40B4-BE49-F238E27FC236}">
                <a16:creationId xmlns:a16="http://schemas.microsoft.com/office/drawing/2014/main" id="{BC7B15E5-F42A-464D-9903-EF5977CBC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bunntekst 4">
            <a:extLst>
              <a:ext uri="{FF2B5EF4-FFF2-40B4-BE49-F238E27FC236}">
                <a16:creationId xmlns:a16="http://schemas.microsoft.com/office/drawing/2014/main" id="{0A884467-6B14-45D7-A4CE-AF1541C9D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>
            <a:extLst>
              <a:ext uri="{FF2B5EF4-FFF2-40B4-BE49-F238E27FC236}">
                <a16:creationId xmlns:a16="http://schemas.microsoft.com/office/drawing/2014/main" id="{890DB915-BE63-4C0A-ACC5-C06390DAF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78E64-4419-4440-84F3-B2F5C8B6C0F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895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>
            <a:extLst>
              <a:ext uri="{FF2B5EF4-FFF2-40B4-BE49-F238E27FC236}">
                <a16:creationId xmlns:a16="http://schemas.microsoft.com/office/drawing/2014/main" id="{8FF16B12-BB95-409A-A683-598B4333754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Plassholder for tekst 2">
            <a:extLst>
              <a:ext uri="{FF2B5EF4-FFF2-40B4-BE49-F238E27FC236}">
                <a16:creationId xmlns:a16="http://schemas.microsoft.com/office/drawing/2014/main" id="{4DDFC2A5-EB66-4861-87A9-DD0225F108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FB06CFF-C841-43EB-BB40-51EAC14DBA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F50735B-D860-410A-A67A-93C557D5B0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675E741-C38F-43CD-ACFA-18D8B997C2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30413B-F342-4891-B984-FACDF3646BF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C42B203-82C6-4369-A951-2F8F86B6BF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72816"/>
            <a:ext cx="7772400" cy="1800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36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Gjennomsiktighet, forklarbarhet og krav til dokumentasjon</a:t>
            </a:r>
            <a:br>
              <a:rPr lang="nb-NO" sz="36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nb-NO" sz="3600" b="1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72EDE0C-B08A-40D5-9CB5-405B614CD69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1800" dirty="0"/>
              <a:t>Dag Wiese Schartum, AFIN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46F358-B29C-4D51-8D89-BAFD510FF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355160" cy="1143000"/>
          </a:xfrm>
        </p:spPr>
        <p:txBody>
          <a:bodyPr/>
          <a:lstStyle/>
          <a:p>
            <a:pPr algn="l"/>
            <a:r>
              <a:rPr lang="nb-NO" sz="32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Forvaltningslovutvalgets forslag til dokumentasjonskrav, jf. NOU 2019: 5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744E999-73B4-426B-BCBB-B7771EC0A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er i dag ikke rettslig krav til dokumentasjon i forvaltningsloven</a:t>
            </a:r>
          </a:p>
          <a:p>
            <a:r>
              <a:rPr lang="nb-NO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Visse krav kan utledes av forvaltningsrettslige prinsipper – men slike konklusjoner er usikre</a:t>
            </a:r>
          </a:p>
          <a:p>
            <a:pPr marL="0" indent="0">
              <a:buNone/>
            </a:pPr>
            <a:endParaRPr lang="nb-NO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nb-NO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Forvaltningslovutvalget har fremmet følgende forslag:</a:t>
            </a:r>
          </a:p>
          <a:p>
            <a:pPr marL="358775" indent="0">
              <a:buNone/>
            </a:pPr>
            <a:r>
              <a:rPr lang="nb-NO" sz="2400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§ 12. Automatiserte saksbehandlingssystemer</a:t>
            </a:r>
          </a:p>
          <a:p>
            <a:pPr marL="873125" indent="-514350">
              <a:buAutoNum type="arabicParenBoth"/>
            </a:pPr>
            <a:r>
              <a:rPr lang="nb-NO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Forvaltningsorganet skal dokumentere det </a:t>
            </a:r>
            <a:r>
              <a:rPr lang="nb-NO" sz="2400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rettslige innholdet i automatiserte saksbehandlingssystemer</a:t>
            </a:r>
            <a:r>
              <a:rPr lang="nb-NO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. Dokumentasjonen skal </a:t>
            </a:r>
            <a:r>
              <a:rPr lang="nb-NO" sz="2400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offentliggjøres</a:t>
            </a:r>
            <a:r>
              <a:rPr lang="nb-NO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, hvis ikke annet følger av lov eller særlige hensyn taler mot det.</a:t>
            </a:r>
          </a:p>
          <a:p>
            <a:pPr marL="873125" indent="-514350">
              <a:buAutoNum type="arabicParenBoth"/>
            </a:pPr>
            <a:r>
              <a:rPr lang="nb-NO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Kongen kan gi forskrift om krav til systemer og om offentliggjøring etter denne paragrafen</a:t>
            </a:r>
          </a:p>
          <a:p>
            <a:pPr marL="0" indent="0">
              <a:buNone/>
            </a:pP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B1E2F118-160F-4387-8DFA-93D6E0D106B0}"/>
              </a:ext>
            </a:extLst>
          </p:cNvPr>
          <p:cNvGrpSpPr/>
          <p:nvPr/>
        </p:nvGrpSpPr>
        <p:grpSpPr>
          <a:xfrm>
            <a:off x="179512" y="4725144"/>
            <a:ext cx="2952328" cy="1521460"/>
            <a:chOff x="179512" y="4725144"/>
            <a:chExt cx="2952328" cy="1521460"/>
          </a:xfrm>
        </p:grpSpPr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888C94D0-3051-47E5-BD60-124799499B4C}"/>
                </a:ext>
              </a:extLst>
            </p:cNvPr>
            <p:cNvSpPr/>
            <p:nvPr/>
          </p:nvSpPr>
          <p:spPr>
            <a:xfrm>
              <a:off x="1403648" y="4725144"/>
              <a:ext cx="1728192" cy="288032"/>
            </a:xfrm>
            <a:prstGeom prst="rect">
              <a:avLst/>
            </a:prstGeom>
            <a:solidFill>
              <a:srgbClr val="FFC000">
                <a:alpha val="25000"/>
              </a:srgbClr>
            </a:solidFill>
            <a:ln w="254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454D1D3B-B125-4096-9202-657D80923C83}"/>
                </a:ext>
              </a:extLst>
            </p:cNvPr>
            <p:cNvSpPr txBox="1"/>
            <p:nvPr/>
          </p:nvSpPr>
          <p:spPr>
            <a:xfrm>
              <a:off x="179512" y="5877272"/>
              <a:ext cx="1396536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Jf. siste bilde</a:t>
              </a:r>
            </a:p>
          </p:txBody>
        </p:sp>
        <p:cxnSp>
          <p:nvCxnSpPr>
            <p:cNvPr id="7" name="Rett linje 6">
              <a:extLst>
                <a:ext uri="{FF2B5EF4-FFF2-40B4-BE49-F238E27FC236}">
                  <a16:creationId xmlns:a16="http://schemas.microsoft.com/office/drawing/2014/main" id="{7331DC0F-938F-4572-81D1-26FD42307034}"/>
                </a:ext>
              </a:extLst>
            </p:cNvPr>
            <p:cNvCxnSpPr>
              <a:endCxn id="4" idx="1"/>
            </p:cNvCxnSpPr>
            <p:nvPr/>
          </p:nvCxnSpPr>
          <p:spPr>
            <a:xfrm flipV="1">
              <a:off x="251520" y="4869160"/>
              <a:ext cx="1152128" cy="100811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542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BCB0C5-3D7D-4945-997F-56AE66105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Arkivlovutvalgets forslag til dokumentasjonskrav, jf. NOU 2019: 9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CFD4348-AC2A-4AA7-8FAF-413D027CA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§ 8.    Plikt til å dokumentere virksomhetens kommunikasjon</a:t>
            </a:r>
          </a:p>
          <a:p>
            <a:pPr marL="0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§ 9.    Plikt  til  å  dokumentere  informasjonssystemer,</a:t>
            </a:r>
          </a:p>
          <a:p>
            <a:pPr marL="0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 databaser registre mv.</a:t>
            </a:r>
          </a:p>
          <a:p>
            <a:pPr marL="0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§ 10.  Plikt til å dokumentere ved automatisert rettsanvendelse</a:t>
            </a:r>
          </a:p>
          <a:p>
            <a:pPr marL="0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§ 11.  Plikt til å dokumentere avgjørelser mv.</a:t>
            </a:r>
          </a:p>
          <a:p>
            <a:pPr marL="0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§ 13.  Plikt til å dokumentere ut fra konkret vurdering</a:t>
            </a:r>
          </a:p>
          <a:p>
            <a:pPr marL="0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§ 15.  Pålegg om å dokumentere</a:t>
            </a:r>
          </a:p>
          <a:p>
            <a:pPr marL="0" indent="0">
              <a:buNone/>
            </a:pP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Fleksibel etterlevelse av dokumentasjonskrav (§ 14), jf. PVF art. 30</a:t>
            </a:r>
          </a:p>
          <a:p>
            <a:pPr marL="0" indent="0">
              <a:buNone/>
            </a:pP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979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tel 1">
            <a:extLst>
              <a:ext uri="{FF2B5EF4-FFF2-40B4-BE49-F238E27FC236}">
                <a16:creationId xmlns:a16="http://schemas.microsoft.com/office/drawing/2014/main" id="{82DC0FE3-1054-4639-AA5B-F4C12AC0C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323796"/>
            <a:ext cx="7776864" cy="864096"/>
          </a:xfrm>
        </p:spPr>
        <p:txBody>
          <a:bodyPr/>
          <a:lstStyle/>
          <a:p>
            <a:pPr algn="l" eaLnBrk="1" hangingPunct="1"/>
            <a:r>
              <a:rPr lang="nb-NO" altLang="nb-NO" sz="32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Innsyn i systemdokumentasjon med hjemmel i offentleglova?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78DD74-4355-44D6-A39D-C81A74D76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21636"/>
            <a:ext cx="8291264" cy="5112568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nb-NO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Utgangspunktet er at det i dag ikke finnes en klar plikt til dokumentere rettslig innhold i programkode (jf. dog lovforslagene nevnt ovenfor)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b-NO" sz="3400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Hvis</a:t>
            </a:r>
            <a:r>
              <a:rPr lang="nb-NO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 systemdokumentasjon eksisterer (jf. forrige bilde og lovkrav mv.), vil den finnes som </a:t>
            </a:r>
            <a:r>
              <a:rPr lang="nb-NO" sz="34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saksdokumenter</a:t>
            </a:r>
            <a:endParaRPr lang="nb-NO" sz="3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eaLnBrk="1" hangingPunct="1">
              <a:buFont typeface="Arial" charset="0"/>
              <a:buChar char="•"/>
              <a:defRPr/>
            </a:pPr>
            <a:r>
              <a:rPr lang="nb-NO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Kravet til saksdokumenter er at dokumentet gjelder </a:t>
            </a:r>
            <a:r>
              <a:rPr lang="nb-NO" sz="3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organets ansvarsområde eller virksomhet </a:t>
            </a:r>
            <a:r>
              <a:rPr lang="nb-NO" sz="3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og</a:t>
            </a:r>
            <a:r>
              <a:rPr lang="nb-NO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 er </a:t>
            </a:r>
            <a:r>
              <a:rPr lang="nb-NO" sz="3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i)</a:t>
            </a:r>
            <a:r>
              <a:rPr lang="nb-NO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 kommet inn til/lagt frem for organet, </a:t>
            </a:r>
            <a:r>
              <a:rPr lang="nb-NO" sz="3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eller </a:t>
            </a:r>
            <a:r>
              <a:rPr lang="nb-NO" sz="3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ii)</a:t>
            </a:r>
            <a:r>
              <a:rPr lang="nb-NO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 blitt opprettet/sendt ut av organet, </a:t>
            </a:r>
            <a:r>
              <a:rPr lang="nb-NO" sz="3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eller </a:t>
            </a:r>
            <a:r>
              <a:rPr lang="nb-NO" sz="3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iii)</a:t>
            </a:r>
            <a:r>
              <a:rPr lang="nb-NO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 er ferdigstilt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nb-NO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Gitt nevnte forutsetninger, er det </a:t>
            </a:r>
            <a:r>
              <a:rPr lang="nb-NO" sz="3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normalt</a:t>
            </a:r>
            <a:r>
              <a:rPr lang="nb-NO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sz="3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offentlig innsyn i dokumentasjonen </a:t>
            </a:r>
            <a:r>
              <a:rPr lang="nb-NO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(jf. mulige unntak, nedenfor)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nb-NO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Dette gjelder trolig også </a:t>
            </a:r>
            <a:r>
              <a:rPr lang="nb-NO" sz="3000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forvaltningens</a:t>
            </a:r>
            <a:r>
              <a:rPr lang="nb-NO" sz="3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dokumentasjon i </a:t>
            </a:r>
            <a:r>
              <a:rPr lang="nb-NO" sz="3000" dirty="0" err="1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hht</a:t>
            </a:r>
            <a:r>
              <a:rPr lang="nb-NO" sz="3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personvernforordningen</a:t>
            </a:r>
            <a:endParaRPr lang="nb-NO" sz="3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b-NO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sz="34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Unntaksbestemmelser</a:t>
            </a:r>
            <a:r>
              <a:rPr lang="nb-NO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 kan gi et annet resultat, se </a:t>
            </a:r>
            <a:r>
              <a:rPr lang="nb-NO" sz="3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offl</a:t>
            </a:r>
            <a:r>
              <a:rPr lang="nb-NO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. kap. 3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nb-NO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Trolig er det primært unntaket i </a:t>
            </a:r>
            <a:r>
              <a:rPr lang="nb-NO" sz="3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offl</a:t>
            </a:r>
            <a:r>
              <a:rPr lang="nb-NO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 § 24 tredje ledd som er aktuelt </a:t>
            </a:r>
            <a:r>
              <a:rPr lang="nb-NO" sz="3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(«Det kan </a:t>
            </a:r>
            <a:r>
              <a:rPr lang="nb-NO" sz="3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gjerast</a:t>
            </a:r>
            <a:r>
              <a:rPr lang="nb-NO" sz="3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unntak </a:t>
            </a:r>
            <a:r>
              <a:rPr lang="nb-NO" sz="3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frå</a:t>
            </a:r>
            <a:r>
              <a:rPr lang="nb-NO" sz="3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innsyn for </a:t>
            </a:r>
            <a:r>
              <a:rPr lang="nb-NO" sz="3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opplysningar</a:t>
            </a:r>
            <a:r>
              <a:rPr lang="nb-NO" sz="3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når unntak er </a:t>
            </a:r>
            <a:r>
              <a:rPr lang="nb-NO" sz="3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påkravd</a:t>
            </a:r>
            <a:r>
              <a:rPr lang="nb-NO" sz="3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fordi </a:t>
            </a:r>
            <a:r>
              <a:rPr lang="nb-NO" sz="3000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innsyn ville lette gjennomføringa av straffbare </a:t>
            </a:r>
            <a:r>
              <a:rPr lang="nb-NO" sz="3000" i="1" dirty="0" err="1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handlingar</a:t>
            </a:r>
            <a:r>
              <a:rPr lang="nb-NO" sz="3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.»</a:t>
            </a:r>
            <a:r>
              <a:rPr lang="nb-NO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lvl="2" eaLnBrk="1" hangingPunct="1">
              <a:buFont typeface="Arial" charset="0"/>
              <a:buChar char="–"/>
              <a:defRPr/>
            </a:pPr>
            <a:r>
              <a:rPr lang="nb-NO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Kunnskap om systemets rutiner vedrørende </a:t>
            </a:r>
            <a:r>
              <a:rPr lang="nb-NO" sz="28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informasjonssikkerhet</a:t>
            </a:r>
            <a:r>
              <a:rPr lang="nb-NO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og </a:t>
            </a:r>
            <a:r>
              <a:rPr lang="nb-NO" sz="28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datakvalitet</a:t>
            </a:r>
            <a:r>
              <a:rPr lang="nb-NO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kan lette gjennomføring av straffbare handlinger</a:t>
            </a:r>
          </a:p>
          <a:p>
            <a:pPr lvl="2" eaLnBrk="1" hangingPunct="1">
              <a:buFont typeface="Arial" charset="0"/>
              <a:buChar char="–"/>
              <a:defRPr/>
            </a:pPr>
            <a:r>
              <a:rPr lang="nb-NO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Unntak må være «</a:t>
            </a:r>
            <a:r>
              <a:rPr lang="nb-NO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påkravd</a:t>
            </a:r>
            <a:r>
              <a:rPr lang="nb-NO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», dvs. </a:t>
            </a:r>
            <a:r>
              <a:rPr lang="nb-NO" sz="28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ikke mer omfattende enn nødvendig </a:t>
            </a:r>
            <a:r>
              <a:rPr lang="nb-NO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for å unngå å gjøre straffbare handlinger lettere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7E70BFBB-552B-46F1-B6A4-EB81D39B5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Denne forelesningen handler om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3EC6E95-3D21-4A44-86B0-AA406AE08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20" y="1556792"/>
            <a:ext cx="8383960" cy="4608512"/>
          </a:xfrm>
        </p:spPr>
        <p:txBody>
          <a:bodyPr/>
          <a:lstStyle/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Rettslige krav til dokumentasjon i tilknytning til behandling av personopplysninger, jf. personvernforordningen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Dette er de eneste lovkravene til systemdokumentasjon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Dokumentasjon av rettslig innhold i rettslig beslutningssystemer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Dette omhandler anbefalinger i pensum til dokumentasjon, og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forslag til ny lovregulering av dokumentasjonskrav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Kommer i tillegg til lovkravene i personvernforordningen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Innsyn i systemdokumentasjon i offentlig forvaltning</a:t>
            </a:r>
          </a:p>
          <a:p>
            <a:endParaRPr lang="nb-NO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Forklarbarhet og </a:t>
            </a:r>
            <a:r>
              <a:rPr lang="nb-NO" sz="24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dokumentasjon av maskinlæringsmodeller</a:t>
            </a: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(jf. KI), reiser spesielle spørsmål som jeg ikke kommer nærmere inn på her</a:t>
            </a:r>
          </a:p>
          <a:p>
            <a:pPr marL="0" indent="0">
              <a:buNone/>
            </a:pPr>
            <a:endParaRPr lang="nb-NO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32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C06734-A735-4265-B082-2F3CDA1DD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188640"/>
            <a:ext cx="7311365" cy="936104"/>
          </a:xfrm>
        </p:spPr>
        <p:txBody>
          <a:bodyPr/>
          <a:lstStyle/>
          <a:p>
            <a:pPr algn="l"/>
            <a:r>
              <a:rPr lang="nb-NO" sz="32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Grunnleggende om dokumentasjon i digital forvaltning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B2AD7CE-FABD-4976-BC10-4A2853D52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256584"/>
          </a:xfrm>
        </p:spPr>
        <p:txBody>
          <a:bodyPr>
            <a:normAutofit/>
          </a:bodyPr>
          <a:lstStyle/>
          <a:p>
            <a:r>
              <a:rPr lang="nb-NO" sz="2000" dirty="0"/>
              <a:t>Behov for dokumentasjon oppstår bl.a. i møte med systemer som «bare virker», samtidig som det er </a:t>
            </a:r>
            <a:r>
              <a:rPr lang="nb-NO" sz="2000" dirty="0">
                <a:solidFill>
                  <a:srgbClr val="C00000"/>
                </a:solidFill>
              </a:rPr>
              <a:t>uklart </a:t>
            </a:r>
            <a:r>
              <a:rPr lang="nb-NO" sz="2000" i="1" dirty="0">
                <a:solidFill>
                  <a:srgbClr val="C00000"/>
                </a:solidFill>
              </a:rPr>
              <a:t>hvordan</a:t>
            </a:r>
            <a:r>
              <a:rPr lang="nb-NO" sz="2000" dirty="0">
                <a:solidFill>
                  <a:srgbClr val="C00000"/>
                </a:solidFill>
              </a:rPr>
              <a:t> det virker</a:t>
            </a:r>
          </a:p>
          <a:p>
            <a:pPr lvl="1"/>
            <a:r>
              <a:rPr lang="nb-NO" sz="1600" dirty="0"/>
              <a:t>Jo mer </a:t>
            </a:r>
            <a:r>
              <a:rPr lang="nb-NO" sz="1600" dirty="0">
                <a:solidFill>
                  <a:srgbClr val="C00000"/>
                </a:solidFill>
              </a:rPr>
              <a:t>komplekst</a:t>
            </a:r>
            <a:r>
              <a:rPr lang="nb-NO" sz="1600" dirty="0"/>
              <a:t>, jo viktigere er det å kunne forklare</a:t>
            </a:r>
          </a:p>
          <a:p>
            <a:pPr lvl="1"/>
            <a:r>
              <a:rPr lang="nb-NO" sz="1600" dirty="0"/>
              <a:t>Jo mer bestemmende/inngripende systemene er for folks </a:t>
            </a:r>
            <a:r>
              <a:rPr lang="nb-NO" sz="1600" dirty="0">
                <a:solidFill>
                  <a:srgbClr val="C00000"/>
                </a:solidFill>
              </a:rPr>
              <a:t>rettigheter og friheter</a:t>
            </a:r>
            <a:r>
              <a:rPr lang="nb-NO" sz="1600" dirty="0"/>
              <a:t>, jo viktigere er det å kunne forklare</a:t>
            </a:r>
          </a:p>
          <a:p>
            <a:r>
              <a:rPr lang="nb-NO" sz="2000" dirty="0"/>
              <a:t>Krav til åpenhet i digital forvaltning gir behov for informasjon om </a:t>
            </a:r>
            <a:r>
              <a:rPr lang="nb-NO" sz="2000" dirty="0">
                <a:solidFill>
                  <a:srgbClr val="C00000"/>
                </a:solidFill>
              </a:rPr>
              <a:t>det rettslige innholdet </a:t>
            </a:r>
            <a:r>
              <a:rPr lang="nb-NO" sz="2000" dirty="0"/>
              <a:t>av systemene, som kan </a:t>
            </a:r>
            <a:r>
              <a:rPr lang="nb-NO" sz="2000" dirty="0">
                <a:solidFill>
                  <a:srgbClr val="C00000"/>
                </a:solidFill>
              </a:rPr>
              <a:t>vise samsvar mellom systemets rettslig innhold og rettskildene</a:t>
            </a:r>
          </a:p>
          <a:p>
            <a:pPr lvl="1"/>
            <a:r>
              <a:rPr lang="nb-NO" sz="1600" dirty="0"/>
              <a:t>Særlig viktig å kunne dokumentere </a:t>
            </a:r>
            <a:r>
              <a:rPr lang="nb-NO" sz="1600" dirty="0">
                <a:solidFill>
                  <a:srgbClr val="C00000"/>
                </a:solidFill>
              </a:rPr>
              <a:t>rettslige systemavgjørelser</a:t>
            </a:r>
            <a:r>
              <a:rPr lang="nb-NO" sz="1600" dirty="0"/>
              <a:t>, jf. forrige forelesning</a:t>
            </a:r>
          </a:p>
          <a:p>
            <a:r>
              <a:rPr lang="nb-NO" sz="2000" dirty="0"/>
              <a:t>Mye kan fungere som systemdokumentasjon i  en generell betydning, men med «dokumentasjon» her sikter jeg til slikt som er </a:t>
            </a:r>
            <a:r>
              <a:rPr lang="nb-NO" sz="2000" dirty="0">
                <a:solidFill>
                  <a:srgbClr val="C00000"/>
                </a:solidFill>
              </a:rPr>
              <a:t>spesielt utarbeidet </a:t>
            </a:r>
            <a:r>
              <a:rPr lang="nb-NO" sz="2000" dirty="0"/>
              <a:t>med</a:t>
            </a:r>
            <a:r>
              <a:rPr lang="nb-NO" sz="2000" dirty="0">
                <a:solidFill>
                  <a:srgbClr val="C00000"/>
                </a:solidFill>
              </a:rPr>
              <a:t> </a:t>
            </a:r>
            <a:r>
              <a:rPr lang="nb-NO" sz="2000" i="1" dirty="0">
                <a:solidFill>
                  <a:srgbClr val="C00000"/>
                </a:solidFill>
              </a:rPr>
              <a:t>formålet</a:t>
            </a:r>
            <a:r>
              <a:rPr lang="nb-NO" sz="2000" dirty="0">
                <a:solidFill>
                  <a:srgbClr val="C00000"/>
                </a:solidFill>
              </a:rPr>
              <a:t> å spesifisere eller dokumentere </a:t>
            </a:r>
            <a:r>
              <a:rPr lang="nb-NO" sz="2000" i="1" dirty="0">
                <a:solidFill>
                  <a:srgbClr val="C00000"/>
                </a:solidFill>
              </a:rPr>
              <a:t>rettslig innhold </a:t>
            </a:r>
            <a:r>
              <a:rPr lang="nb-NO" sz="2000" dirty="0"/>
              <a:t>(pseudokode, modeller, protokoller mv.)</a:t>
            </a:r>
          </a:p>
        </p:txBody>
      </p:sp>
    </p:spTree>
    <p:extLst>
      <p:ext uri="{BB962C8B-B14F-4D97-AF65-F5344CB8AC3E}">
        <p14:creationId xmlns:p14="http://schemas.microsoft.com/office/powerpoint/2010/main" val="373268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9BA3E2-C3DB-4A4C-861A-2EC771BEA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208" y="404664"/>
            <a:ext cx="7211144" cy="1143000"/>
          </a:xfrm>
        </p:spPr>
        <p:txBody>
          <a:bodyPr/>
          <a:lstStyle/>
          <a:p>
            <a:pPr algn="l"/>
            <a:r>
              <a:rPr lang="nb-NO" sz="32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Funksjoner som dokumentasjon av rettslig innhold i systemløsninger kan ha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292E02-9AE6-4C07-B367-E1371EA54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208" y="1772816"/>
            <a:ext cx="7931224" cy="316835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nb-NO" sz="2400" dirty="0"/>
          </a:p>
          <a:p>
            <a:pPr lvl="1"/>
            <a:r>
              <a:rPr lang="nb-NO" sz="2400" dirty="0"/>
              <a:t>Legalitetskontroll og kilde for kontradiksjon</a:t>
            </a:r>
          </a:p>
          <a:p>
            <a:pPr lvl="1"/>
            <a:r>
              <a:rPr lang="nb-NO" sz="2400" dirty="0"/>
              <a:t>Grunnlag for parters/registrertes kunnskap</a:t>
            </a:r>
          </a:p>
          <a:p>
            <a:pPr lvl="1"/>
            <a:r>
              <a:rPr lang="nb-NO" sz="2400" dirty="0"/>
              <a:t>Grunnlag for å gi veiledning og begrunnelse</a:t>
            </a:r>
          </a:p>
          <a:p>
            <a:pPr lvl="1"/>
            <a:r>
              <a:rPr lang="nb-NO" sz="2400" dirty="0"/>
              <a:t>Grunnlag for å sikre ansattes kompetanse</a:t>
            </a:r>
          </a:p>
          <a:p>
            <a:pPr lvl="1"/>
            <a:r>
              <a:rPr lang="nb-NO" sz="2400" dirty="0"/>
              <a:t>Grunnlag for effektiv systemendring/-vedlikehold</a:t>
            </a:r>
          </a:p>
          <a:p>
            <a:pPr lvl="1"/>
            <a:r>
              <a:rPr lang="nb-NO" sz="2400" dirty="0"/>
              <a:t>Demokratihensyn</a:t>
            </a:r>
          </a:p>
          <a:p>
            <a:pPr marL="457200" lvl="1" indent="0">
              <a:buNone/>
            </a:pPr>
            <a:endParaRPr lang="nb-NO" sz="2400" dirty="0"/>
          </a:p>
          <a:p>
            <a:pPr lvl="1"/>
            <a:endParaRPr lang="nb-NO" sz="2400" dirty="0"/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833563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9B87BE-DB5C-4461-B9D2-0C32A1E01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72608"/>
          </a:xfrm>
        </p:spPr>
        <p:txBody>
          <a:bodyPr>
            <a:normAutofit fontScale="55000" lnSpcReduction="20000"/>
          </a:bodyPr>
          <a:lstStyle/>
          <a:p>
            <a:r>
              <a:rPr lang="nb-NO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Både behandlingsansvarlige (BA) og databehandlere (DB) skal føre </a:t>
            </a:r>
            <a:r>
              <a:rPr lang="nb-NO" sz="4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protokoller </a:t>
            </a:r>
            <a:r>
              <a:rPr lang="nb-NO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(dvs. en slags dokumentasjon)</a:t>
            </a:r>
          </a:p>
          <a:p>
            <a:r>
              <a:rPr lang="nb-NO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DBs protokoll er noe enklere enn BAs protokoll</a:t>
            </a:r>
          </a:p>
          <a:p>
            <a:r>
              <a:rPr lang="nb-NO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Opplysninger som skal inngå i BAs protokoll</a:t>
            </a:r>
          </a:p>
          <a:p>
            <a:pPr lvl="1"/>
            <a:r>
              <a:rPr lang="nb-NO" sz="33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kontaktopplysninger</a:t>
            </a:r>
            <a:r>
              <a:rPr lang="nb-NO" sz="3300" dirty="0">
                <a:latin typeface="Calibri Light" panose="020F0302020204030204" pitchFamily="34" charset="0"/>
                <a:cs typeface="Calibri Light" panose="020F0302020204030204" pitchFamily="34" charset="0"/>
              </a:rPr>
              <a:t> til den (felles) behandlingsansvarlige og (eventuelt) dennes representant eller personvernrådgiver</a:t>
            </a:r>
          </a:p>
          <a:p>
            <a:pPr lvl="1"/>
            <a:r>
              <a:rPr lang="nb-NO" sz="33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formålene</a:t>
            </a:r>
            <a:r>
              <a:rPr lang="nb-NO" sz="3300" dirty="0">
                <a:latin typeface="Calibri Light" panose="020F0302020204030204" pitchFamily="34" charset="0"/>
                <a:cs typeface="Calibri Light" panose="020F0302020204030204" pitchFamily="34" charset="0"/>
              </a:rPr>
              <a:t> med behandlingen</a:t>
            </a:r>
          </a:p>
          <a:p>
            <a:pPr lvl="1"/>
            <a:r>
              <a:rPr lang="nb-NO" sz="33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kategoriene</a:t>
            </a:r>
            <a:r>
              <a:rPr lang="nb-NO" sz="3300" dirty="0">
                <a:latin typeface="Calibri Light" panose="020F0302020204030204" pitchFamily="34" charset="0"/>
                <a:cs typeface="Calibri Light" panose="020F0302020204030204" pitchFamily="34" charset="0"/>
              </a:rPr>
              <a:t> av </a:t>
            </a:r>
            <a:r>
              <a:rPr lang="nb-NO" sz="33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registrerte</a:t>
            </a:r>
            <a:r>
              <a:rPr lang="nb-NO" sz="33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nb-NO" sz="33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personopplysninger</a:t>
            </a:r>
            <a:r>
              <a:rPr lang="nb-NO" sz="33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nb-NO" sz="33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mottakere</a:t>
            </a:r>
            <a:r>
              <a:rPr lang="nb-NO" sz="3300" dirty="0">
                <a:latin typeface="Calibri Light" panose="020F0302020204030204" pitchFamily="34" charset="0"/>
                <a:cs typeface="Calibri Light" panose="020F0302020204030204" pitchFamily="34" charset="0"/>
              </a:rPr>
              <a:t>  som  personopplysningene  er  blitt  eller  vil  bli  utlevert  til, samt </a:t>
            </a:r>
            <a:r>
              <a:rPr lang="nb-NO" sz="33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mottakere  i tredjestater  eller internasjonale organisasjoner</a:t>
            </a:r>
          </a:p>
          <a:p>
            <a:pPr lvl="1"/>
            <a:r>
              <a:rPr lang="nb-NO" sz="3300" dirty="0">
                <a:latin typeface="Calibri Light" panose="020F0302020204030204" pitchFamily="34" charset="0"/>
                <a:cs typeface="Calibri Light" panose="020F0302020204030204" pitchFamily="34" charset="0"/>
              </a:rPr>
              <a:t>overføringer  av  personopplysninger  til  en  </a:t>
            </a:r>
            <a:r>
              <a:rPr lang="nb-NO" sz="33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tredjestat</a:t>
            </a:r>
            <a:r>
              <a:rPr lang="nb-NO" sz="3300" dirty="0">
                <a:latin typeface="Calibri Light" panose="020F0302020204030204" pitchFamily="34" charset="0"/>
                <a:cs typeface="Calibri Light" panose="020F0302020204030204" pitchFamily="34" charset="0"/>
              </a:rPr>
              <a:t>  eller  en  </a:t>
            </a:r>
            <a:r>
              <a:rPr lang="nb-NO" sz="33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internasjonal  organisasjon</a:t>
            </a:r>
          </a:p>
          <a:p>
            <a:pPr lvl="1"/>
            <a:r>
              <a:rPr lang="nb-NO" sz="3300" dirty="0">
                <a:latin typeface="Calibri Light" panose="020F0302020204030204" pitchFamily="34" charset="0"/>
                <a:cs typeface="Calibri Light" panose="020F0302020204030204" pitchFamily="34" charset="0"/>
              </a:rPr>
              <a:t>dersom det er mulig, de </a:t>
            </a:r>
            <a:r>
              <a:rPr lang="nb-NO" sz="33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planlagte tidsfristene for sletting </a:t>
            </a:r>
            <a:r>
              <a:rPr lang="nb-NO" sz="3300" dirty="0">
                <a:latin typeface="Calibri Light" panose="020F0302020204030204" pitchFamily="34" charset="0"/>
                <a:cs typeface="Calibri Light" panose="020F0302020204030204" pitchFamily="34" charset="0"/>
              </a:rPr>
              <a:t>av de forskjellige kategoriene av opplysninger,</a:t>
            </a:r>
          </a:p>
          <a:p>
            <a:pPr lvl="1"/>
            <a:r>
              <a:rPr lang="nb-NO" sz="3300" dirty="0">
                <a:latin typeface="Calibri Light" panose="020F0302020204030204" pitchFamily="34" charset="0"/>
                <a:cs typeface="Calibri Light" panose="020F0302020204030204" pitchFamily="34" charset="0"/>
              </a:rPr>
              <a:t>dersom det er mulig, en </a:t>
            </a:r>
            <a:r>
              <a:rPr lang="nb-NO" sz="33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generell beskrivelse av de tekniske og organisatoriske sikkerhetstiltakene</a:t>
            </a:r>
            <a:r>
              <a:rPr lang="nb-NO" sz="3300" dirty="0">
                <a:latin typeface="Calibri Light" panose="020F0302020204030204" pitchFamily="34" charset="0"/>
                <a:cs typeface="Calibri Light" panose="020F0302020204030204" pitchFamily="34" charset="0"/>
              </a:rPr>
              <a:t> nevnt i artikkel 32 nr. 1</a:t>
            </a:r>
          </a:p>
          <a:p>
            <a:r>
              <a:rPr lang="nb-NO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Ved overføring til tredjeland i særlige situasjoner, skal den behandlingsansvarlige eller databehandleren dokumentere hvilke </a:t>
            </a:r>
            <a:r>
              <a:rPr lang="nb-NO" sz="4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vurderingen</a:t>
            </a:r>
            <a:r>
              <a:rPr lang="nb-NO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 som er gjort og hvilke nødvendige </a:t>
            </a:r>
            <a:r>
              <a:rPr lang="nb-NO" sz="4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garantier</a:t>
            </a:r>
            <a:r>
              <a:rPr lang="nb-NO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 som skal iverksettes, jf. art. 49(1) annet ledd</a:t>
            </a: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619D09DF-51A9-40BD-980C-7B7189DBE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88640"/>
            <a:ext cx="7992888" cy="1143000"/>
          </a:xfrm>
        </p:spPr>
        <p:txBody>
          <a:bodyPr/>
          <a:lstStyle/>
          <a:p>
            <a:pPr algn="l"/>
            <a:r>
              <a:rPr lang="nb-NO" sz="32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Protokoller over behandlingsaktiviteter (art. 30)</a:t>
            </a:r>
          </a:p>
        </p:txBody>
      </p:sp>
    </p:spTree>
    <p:extLst>
      <p:ext uri="{BB962C8B-B14F-4D97-AF65-F5344CB8AC3E}">
        <p14:creationId xmlns:p14="http://schemas.microsoft.com/office/powerpoint/2010/main" val="396948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126BEB-D9DD-4B92-81A6-FAE6B1B21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260648"/>
            <a:ext cx="7139136" cy="1143000"/>
          </a:xfrm>
        </p:spPr>
        <p:txBody>
          <a:bodyPr/>
          <a:lstStyle/>
          <a:p>
            <a:pPr algn="l"/>
            <a:r>
              <a:rPr lang="nb-NO" sz="32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Bestemmelser i personvernforordningen som </a:t>
            </a:r>
            <a:r>
              <a:rPr lang="nb-NO" sz="3200" i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innebærer</a:t>
            </a:r>
            <a:r>
              <a:rPr lang="nb-NO" sz="32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krav til dokumentasjon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FB6E0D8-7DCC-44B8-8F96-62716A427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989040"/>
          </a:xfrm>
        </p:spPr>
        <p:txBody>
          <a:bodyPr>
            <a:normAutofit/>
          </a:bodyPr>
          <a:lstStyle/>
          <a:p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Handler altså ikke om eksplisitte krav til dokumentasjon</a:t>
            </a:r>
          </a:p>
          <a:p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Generelt krav i bestemmelsen om BAs ansvar (art. 24)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Den «</a:t>
            </a:r>
            <a:r>
              <a:rPr lang="nb-NO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behandlingsansvarlige [skal] gjennomføre egnede tekniske  og organisatoriske  tiltak  for  å  sikre  </a:t>
            </a:r>
            <a:r>
              <a:rPr lang="nb-NO" sz="2000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og  påvise  </a:t>
            </a:r>
            <a:r>
              <a:rPr lang="nb-NO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at  behandlingen  utføres  i samsvar  med  denne  forordning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»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«Påvise» innebærer krav til dokumentasjon ut over det som er pålagt i art. 30 og andre bestemmelser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Innebærer at BA må gjøre en konkret vurdering av behovet, særlig ut ifra risiko for brudd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Dokumentasjon, særlig i tråd med art. 24, kan være motivert i faren for erstatningsansvar etter art. 82 og overtredelsesgebyr etter art. 83</a:t>
            </a:r>
          </a:p>
        </p:txBody>
      </p:sp>
    </p:spTree>
    <p:extLst>
      <p:ext uri="{BB962C8B-B14F-4D97-AF65-F5344CB8AC3E}">
        <p14:creationId xmlns:p14="http://schemas.microsoft.com/office/powerpoint/2010/main" val="89359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55A18E-83E8-45C8-B4B4-9A624E102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396" y="188640"/>
            <a:ext cx="7787208" cy="1143000"/>
          </a:xfrm>
        </p:spPr>
        <p:txBody>
          <a:bodyPr/>
          <a:lstStyle/>
          <a:p>
            <a:pPr algn="l"/>
            <a:r>
              <a:rPr lang="nb-NO" sz="32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Anbefaling i pensum om dokumentasjon av </a:t>
            </a:r>
            <a:r>
              <a:rPr lang="nb-NO" sz="3200" i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rettslige systemavgjørelser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917CA37-3D18-4C01-B227-0FBBBD5E1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1417638"/>
            <a:ext cx="8229600" cy="2520280"/>
          </a:xfrm>
        </p:spPr>
        <p:txBody>
          <a:bodyPr/>
          <a:lstStyle/>
          <a:p>
            <a:pPr marL="0" lvl="0" indent="0">
              <a:buNone/>
            </a:pPr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Gjelder særlig:</a:t>
            </a:r>
          </a:p>
          <a:p>
            <a:pPr lvl="0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Avgjørelser av hvordan tolkningstvil skal løses, jf. avsnitt 8.1 i pensumboken</a:t>
            </a:r>
          </a:p>
          <a:p>
            <a:pPr lvl="1"/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Dekkes i stor grad av arkivlovutvalgets forslag, §§ 9 og 10</a:t>
            </a:r>
          </a:p>
          <a:p>
            <a:pPr lvl="0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Avgjørelser av hvordan skjønn skal håndteres i systemet, jf. avsnitt 5.4.2 i pensumboken</a:t>
            </a:r>
          </a:p>
          <a:p>
            <a:pPr lvl="0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Avgjørelser av </a:t>
            </a:r>
            <a:r>
              <a:rPr lang="nb-NO" sz="1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om</a:t>
            </a:r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 og </a:t>
            </a:r>
            <a:r>
              <a:rPr lang="nb-NO" sz="1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på hvilken måte </a:t>
            </a:r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eksisterende rettsregler på området må suppleres, jf. avsnitt 8.6 i pensumboken</a:t>
            </a:r>
          </a:p>
          <a:p>
            <a:endParaRPr lang="nb-NO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59D86F5-7976-4682-B584-FA8FE033D2DD}"/>
              </a:ext>
            </a:extLst>
          </p:cNvPr>
          <p:cNvSpPr txBox="1"/>
          <p:nvPr/>
        </p:nvSpPr>
        <p:spPr>
          <a:xfrm>
            <a:off x="442600" y="4077072"/>
            <a:ext cx="8329137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To aktuelle dokumentasjonsmåter: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Tekst skrevet i naturlig språk som forklarer det rettslige innholdet i systemet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Det som utgjør rettslig kravspesifikasjon: Pseudokode og andre semi-formelle spesifikasjoner (datamodeller, prosessmodeller mv.) som beskriver det rettslige innholdet – jf. neste bilde</a:t>
            </a:r>
          </a:p>
          <a:p>
            <a:pPr lvl="0"/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95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F363DFC6-B856-4CF8-8DA1-EBC837662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95" t="24170" r="25586" b="32617"/>
          <a:stretch>
            <a:fillRect/>
          </a:stretch>
        </p:blipFill>
        <p:spPr bwMode="auto">
          <a:xfrm>
            <a:off x="457200" y="1268760"/>
            <a:ext cx="8429625" cy="507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uppe 9">
            <a:extLst>
              <a:ext uri="{FF2B5EF4-FFF2-40B4-BE49-F238E27FC236}">
                <a16:creationId xmlns:a16="http://schemas.microsoft.com/office/drawing/2014/main" id="{627DDA0D-5851-4534-B389-2E936AE26DFD}"/>
              </a:ext>
            </a:extLst>
          </p:cNvPr>
          <p:cNvGrpSpPr>
            <a:grpSpLocks/>
          </p:cNvGrpSpPr>
          <p:nvPr/>
        </p:nvGrpSpPr>
        <p:grpSpPr bwMode="auto">
          <a:xfrm>
            <a:off x="3421881" y="1795686"/>
            <a:ext cx="2551113" cy="584200"/>
            <a:chOff x="3357554" y="1785926"/>
            <a:chExt cx="2550901" cy="584775"/>
          </a:xfrm>
        </p:grpSpPr>
        <p:sp>
          <p:nvSpPr>
            <p:cNvPr id="9226" name="TekstSylinder 7">
              <a:extLst>
                <a:ext uri="{FF2B5EF4-FFF2-40B4-BE49-F238E27FC236}">
                  <a16:creationId xmlns:a16="http://schemas.microsoft.com/office/drawing/2014/main" id="{B17DA22A-BBCE-483F-B318-A9D6B01B4D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7554" y="1785926"/>
              <a:ext cx="2230098" cy="584775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nb-NO" altLang="nb-NO" sz="1600" dirty="0"/>
                <a:t>Og er en forutsetning for</a:t>
              </a:r>
            </a:p>
            <a:p>
              <a:r>
                <a:rPr lang="nb-NO" altLang="nb-NO" sz="1600" dirty="0"/>
                <a:t>godkjennelse</a:t>
              </a:r>
            </a:p>
          </p:txBody>
        </p:sp>
        <p:sp>
          <p:nvSpPr>
            <p:cNvPr id="9" name="Pil høyre 8">
              <a:extLst>
                <a:ext uri="{FF2B5EF4-FFF2-40B4-BE49-F238E27FC236}">
                  <a16:creationId xmlns:a16="http://schemas.microsoft.com/office/drawing/2014/main" id="{F4926E8A-350C-4E04-B3A8-0468619C1DE1}"/>
                </a:ext>
              </a:extLst>
            </p:cNvPr>
            <p:cNvSpPr/>
            <p:nvPr/>
          </p:nvSpPr>
          <p:spPr>
            <a:xfrm>
              <a:off x="5500501" y="2000450"/>
              <a:ext cx="407954" cy="246304"/>
            </a:xfrm>
            <a:prstGeom prst="rightArrow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</p:grpSp>
      <p:grpSp>
        <p:nvGrpSpPr>
          <p:cNvPr id="9221" name="Gruppe 6">
            <a:extLst>
              <a:ext uri="{FF2B5EF4-FFF2-40B4-BE49-F238E27FC236}">
                <a16:creationId xmlns:a16="http://schemas.microsoft.com/office/drawing/2014/main" id="{1B6429D4-911E-486A-9EC6-F34EA1391A3C}"/>
              </a:ext>
            </a:extLst>
          </p:cNvPr>
          <p:cNvGrpSpPr>
            <a:grpSpLocks/>
          </p:cNvGrpSpPr>
          <p:nvPr/>
        </p:nvGrpSpPr>
        <p:grpSpPr bwMode="auto">
          <a:xfrm>
            <a:off x="3006868" y="3400649"/>
            <a:ext cx="3037563" cy="1699051"/>
            <a:chOff x="2942751" y="3390336"/>
            <a:chExt cx="3037142" cy="1699182"/>
          </a:xfrm>
        </p:grpSpPr>
        <p:sp>
          <p:nvSpPr>
            <p:cNvPr id="6" name="Pil høyre 5">
              <a:extLst>
                <a:ext uri="{FF2B5EF4-FFF2-40B4-BE49-F238E27FC236}">
                  <a16:creationId xmlns:a16="http://schemas.microsoft.com/office/drawing/2014/main" id="{1EB6D5BF-D31F-4B94-97B8-90AF36E3AEC7}"/>
                </a:ext>
              </a:extLst>
            </p:cNvPr>
            <p:cNvSpPr/>
            <p:nvPr/>
          </p:nvSpPr>
          <p:spPr>
            <a:xfrm rot="19647004">
              <a:off x="4989430" y="3390336"/>
              <a:ext cx="990463" cy="247669"/>
            </a:xfrm>
            <a:prstGeom prst="rightArrow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sp>
          <p:nvSpPr>
            <p:cNvPr id="5" name="Pil høyre 4">
              <a:extLst>
                <a:ext uri="{FF2B5EF4-FFF2-40B4-BE49-F238E27FC236}">
                  <a16:creationId xmlns:a16="http://schemas.microsoft.com/office/drawing/2014/main" id="{4FEA09AD-46C9-414D-9456-7B296C86B1A9}"/>
                </a:ext>
              </a:extLst>
            </p:cNvPr>
            <p:cNvSpPr/>
            <p:nvPr/>
          </p:nvSpPr>
          <p:spPr>
            <a:xfrm rot="7918554">
              <a:off x="2571897" y="4469946"/>
              <a:ext cx="990676" cy="247616"/>
            </a:xfrm>
            <a:prstGeom prst="rightArrow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sp>
          <p:nvSpPr>
            <p:cNvPr id="9223" name="TekstSylinder 3">
              <a:extLst>
                <a:ext uri="{FF2B5EF4-FFF2-40B4-BE49-F238E27FC236}">
                  <a16:creationId xmlns:a16="http://schemas.microsoft.com/office/drawing/2014/main" id="{1EF42943-48B5-4E20-B445-186850A3F9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7554" y="3714752"/>
              <a:ext cx="2345514" cy="584775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nb-NO" altLang="nb-NO" sz="1600"/>
                <a:t>Rettslig dokumentasjon er</a:t>
              </a:r>
              <a:br>
                <a:rPr lang="nb-NO" altLang="nb-NO" sz="1600"/>
              </a:br>
              <a:r>
                <a:rPr lang="nb-NO" altLang="nb-NO" sz="1600"/>
                <a:t>å vise samsvar</a:t>
              </a:r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6EF59C43-5D97-4403-9D37-2D1E46910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sz="32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Bekreftet kravspesifikasjon = dokumentasjon av rettslig innhold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75C468-609E-4410-80BC-C42FE31BD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>
                <a:solidFill>
                  <a:srgbClr val="0070C0"/>
                </a:solidFill>
              </a:rPr>
              <a:t>Ny lovgivning med dokumentasjonskrav?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768B7B9-F2A4-4BF3-A3E4-257ABB6A0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571184" cy="3196951"/>
          </a:xfrm>
        </p:spPr>
        <p:txBody>
          <a:bodyPr/>
          <a:lstStyle/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To lovarbeider foreslår nye dokumentasjonsplikter knyttet til digital forvaltning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Forvaltningslovutvalget har lagt frem forslag med krav om dokumentasjon av automatiserte saksbehandlingssystemer (se NOU 2019: 5, jf. nedenfor)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Arkivlovutvalget har lagt frem omfattende forslag til dokumentasjonskrav knyttet til forvaltingens kommunikasjon, databaser, beslutningssystemer mv. (se NOU 2019: 9, jf. nedenfor)</a:t>
            </a:r>
          </a:p>
          <a:p>
            <a:endParaRPr lang="nb-NO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16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1143</Words>
  <Application>Microsoft Office PowerPoint</Application>
  <PresentationFormat>Skjermfremvisning (4:3)</PresentationFormat>
  <Paragraphs>95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Office-tema</vt:lpstr>
      <vt:lpstr>Gjennomsiktighet, forklarbarhet og krav til dokumentasjon </vt:lpstr>
      <vt:lpstr>Denne forelesningen handler om</vt:lpstr>
      <vt:lpstr>Grunnleggende om dokumentasjon i digital forvaltning</vt:lpstr>
      <vt:lpstr>Funksjoner som dokumentasjon av rettslig innhold i systemløsninger kan ha</vt:lpstr>
      <vt:lpstr>Protokoller over behandlingsaktiviteter (art. 30)</vt:lpstr>
      <vt:lpstr>Bestemmelser i personvernforordningen som innebærer krav til dokumentasjon</vt:lpstr>
      <vt:lpstr>Anbefaling i pensum om dokumentasjon av rettslige systemavgjørelser</vt:lpstr>
      <vt:lpstr>Bekreftet kravspesifikasjon = dokumentasjon av rettslig innhold</vt:lpstr>
      <vt:lpstr>Ny lovgivning med dokumentasjonskrav?</vt:lpstr>
      <vt:lpstr>Forvaltningslovutvalgets forslag til dokumentasjonskrav, jf. NOU 2019: 5</vt:lpstr>
      <vt:lpstr>Arkivlovutvalgets forslag til dokumentasjonskrav, jf. NOU 2019: 9</vt:lpstr>
      <vt:lpstr>Innsyn i systemdokumentasjon med hjemmel i offentleglova?</vt:lpstr>
    </vt:vector>
  </TitlesOfParts>
  <Company>uio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Beslutningssystemer: Gjennomsiktighet, organisering og forholdet mellom profesjonene</dc:title>
  <dc:creator>Administrator</dc:creator>
  <cp:lastModifiedBy>dag wiese schartum</cp:lastModifiedBy>
  <cp:revision>86</cp:revision>
  <cp:lastPrinted>2020-03-24T21:48:37Z</cp:lastPrinted>
  <dcterms:created xsi:type="dcterms:W3CDTF">2004-10-24T21:21:54Z</dcterms:created>
  <dcterms:modified xsi:type="dcterms:W3CDTF">2021-03-11T19:56:00Z</dcterms:modified>
</cp:coreProperties>
</file>